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427" r:id="rId4"/>
    <p:sldId id="385" r:id="rId5"/>
    <p:sldId id="390" r:id="rId6"/>
    <p:sldId id="391" r:id="rId7"/>
    <p:sldId id="392" r:id="rId8"/>
    <p:sldId id="429" r:id="rId9"/>
    <p:sldId id="430" r:id="rId10"/>
    <p:sldId id="431" r:id="rId11"/>
    <p:sldId id="432" r:id="rId12"/>
    <p:sldId id="433" r:id="rId13"/>
    <p:sldId id="436" r:id="rId14"/>
    <p:sldId id="393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11" r:id="rId23"/>
    <p:sldId id="424" r:id="rId24"/>
    <p:sldId id="440" r:id="rId25"/>
    <p:sldId id="415" r:id="rId26"/>
    <p:sldId id="416" r:id="rId27"/>
    <p:sldId id="425" r:id="rId28"/>
    <p:sldId id="426" r:id="rId29"/>
    <p:sldId id="428" r:id="rId30"/>
    <p:sldId id="441" r:id="rId31"/>
    <p:sldId id="442" r:id="rId32"/>
    <p:sldId id="443" r:id="rId33"/>
    <p:sldId id="3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3040" autoAdjust="0"/>
  </p:normalViewPr>
  <p:slideViewPr>
    <p:cSldViewPr snapToGrid="0">
      <p:cViewPr>
        <p:scale>
          <a:sx n="66" d="100"/>
          <a:sy n="66" d="100"/>
        </p:scale>
        <p:origin x="-1238" y="-331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3767" y="2793810"/>
            <a:ext cx="10035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</a:t>
            </a:r>
            <a:r>
              <a:rPr lang="en-US" altLang="zh-CN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语言概述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4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78186" y="5644929"/>
            <a:ext cx="290222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8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1.3.1  IDLE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" name="图片 6" descr="1617807065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547" y="1773995"/>
            <a:ext cx="9836906" cy="4522631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678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1.3.1  IDLE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" name="图片 5" descr="1617807352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75" y="1529080"/>
            <a:ext cx="3867785" cy="524002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678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1.3.2  Anaconda3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" name="Picture 10" descr="H8[CN}L}_CX[Y74Y$Y_F8~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25" y="1675395"/>
            <a:ext cx="6833550" cy="5014772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78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1.3.2  Anaconda3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" name="图片 6" descr="1617808857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29" y="1674848"/>
            <a:ext cx="9132657" cy="49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772848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（</a:t>
            </a:r>
            <a:r>
              <a:rPr kumimoji="0" lang="en-US" altLang="x-none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）缩进</a:t>
            </a:r>
            <a:endParaRPr kumimoji="0" lang="en-US" altLang="x-none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类定义、函数定义、选择结构、循环结构、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with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块，行尾的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冒号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表示缩进的开始。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ü"/>
              <a:tabLst/>
              <a:defRPr/>
            </a:pPr>
            <a:r>
              <a:rPr kumimoji="0" lang="en-US" altLang="x-none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 python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程序是依靠代码块的缩进来体现代码之间的逻辑关系的，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缩进结束就表示一个代码块结束了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。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ü"/>
              <a:tabLst/>
              <a:defRPr/>
            </a:pPr>
            <a:r>
              <a:rPr kumimoji="0" lang="en-US" altLang="x-none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同一个级别的代码块的缩进量必须相同。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一般而言，以</a:t>
            </a:r>
            <a:r>
              <a:rPr kumimoji="0" lang="en-US" altLang="x-none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4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个空格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为基本缩进单位。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0" y="4265529"/>
            <a:ext cx="4602480" cy="115062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39505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42297"/>
            <a:ext cx="10515600" cy="167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（2）每个import语句只导入一个模块，最好按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标准库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扩展库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、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自定义库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的顺序依次导入。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90" y="3406301"/>
            <a:ext cx="5879162" cy="1883329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528840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（3）最好在每个类、函数定义和一段完整的功能代码之后增加一个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空行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运算符两侧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各增加一个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空格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逗号后面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增加一个空格。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灯片编号占位符 3"/>
          <p:cNvSpPr txBox="1">
            <a:spLocks/>
          </p:cNvSpPr>
          <p:nvPr/>
        </p:nvSpPr>
        <p:spPr>
          <a:xfrm>
            <a:off x="8610600" y="65637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16</a:t>
            </a:fld>
            <a:endParaRPr lang="zh-CN" altLang="en-US" b="1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5" y="2666125"/>
            <a:ext cx="6171565" cy="41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691825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（4）尽量不要写过长的语句。如果语句过长，可以考虑拆分成多个短一些的语句，以保证代码具有较好的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可读性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。如果语句确实太长而超过屏幕宽度，最好使用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续行符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（line continuation character）“\”，或者使用圆括号将多行代码括起来表示是一条语句。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20" y="4099109"/>
            <a:ext cx="3075104" cy="2654663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30722"/>
            <a:ext cx="10515600" cy="1873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（5）虽然Python运算符有明确的优先级，但对于复杂的表达式建议在适当的位置使用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括号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使得各种运算的隶属关系和顺序更加明确、清晰。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738123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（</a:t>
            </a:r>
            <a:r>
              <a:rPr kumimoji="0" lang="en-US" altLang="x-none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6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）注释</a:t>
            </a:r>
            <a:endParaRPr kumimoji="0" lang="zh-CN" altLang="en-US" sz="2400" b="1" i="0" u="none" strike="noStrike" kern="1200" cap="none" spc="0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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 以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符号#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开始，表示本行#之后的内容为注释。</a:t>
            </a:r>
            <a:endParaRPr kumimoji="0" lang="zh-CN" altLang="en-US" sz="2400" b="1" i="0" u="none" strike="noStrike" kern="1200" cap="none" spc="0" normalizeH="0" baseline="0" noProof="1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ü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 包含在一对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三引号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'''...'''或"""..."""之间且不属于任何语句的内容将被解释器认为是注释。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5" y="4689603"/>
            <a:ext cx="6632457" cy="1907967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42044" y="199831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42044" y="288620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42044" y="373328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04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42044" y="457110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Python是这样一种语言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839541" y="199831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Python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版本之争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46944" y="2866744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Python编程规范与代码优化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46944" y="373328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开发环境安装与使用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46944" y="457110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安装扩展库的几种方法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642044" y="539490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06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46944" y="539490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标准库与扩展库对象的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导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入与使用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19147"/>
            <a:ext cx="10515600" cy="335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（7）在开发速度和运行速度之间尽量取得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最佳平衡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内置对象运行速度最快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，标准库对象次之，用C或Fortran编写的扩展库速度也比较快，而纯Python的扩展库往往速度慢一些。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在开发项目时，应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优先使用Python内置对象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，其次考虑使用Python标准库提供的对象，最后考虑使用第三方扩展库。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</a:rPr>
              <a:t>1.4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</a:rPr>
              <a:t>Python编程规范与代码优化建议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13104" y="1807573"/>
            <a:ext cx="10515600" cy="40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（8）根据运算特点选择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最合适的数据类型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来提高程序的运行效率。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如果定义一些数据只是用来频繁遍历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并且关心顺序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，最好优先考虑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元组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如果需要频繁地测试一个元素是否存在于一个序列中并且不关心其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顺序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，尽量采用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集合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"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列表和元组的in操作的时间复杂度是线性的，而对于集合和字典却是常数级的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</a:rPr>
              <a:t>，与问题规模几乎无关。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1.5  </a:t>
            </a:r>
            <a:r>
              <a:rPr lang="zh-CN" altLang="en-US" sz="3600" b="1" dirty="0">
                <a:solidFill>
                  <a:schemeClr val="bg1"/>
                </a:solidFill>
              </a:rPr>
              <a:t>安装扩展库的几种方法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88594"/>
            <a:ext cx="10515600" cy="4130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pip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在线安装（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命令提示符环境，建议切换至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安装目录中的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scripts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文件夹执行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pip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离线安装：https://www.lfd.uci.edu/~gohlke/pythonlibs/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exe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安装，不是每个扩展库都支持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conda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在线安装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如果机器上安装了多个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开发环境，那么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在一个环境下安装的扩展库无法在另一个环境下使用，需要分别安装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1.5  </a:t>
            </a:r>
            <a:r>
              <a:rPr lang="zh-CN" altLang="en-US" sz="3600" b="1" dirty="0">
                <a:solidFill>
                  <a:schemeClr val="bg1"/>
                </a:solidFill>
              </a:rPr>
              <a:t>安装扩展库的几种方法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7" name="Table -1"/>
          <p:cNvGraphicFramePr/>
          <p:nvPr>
            <p:extLst>
              <p:ext uri="{D42A27DB-BD31-4B8C-83A1-F6EECF244321}">
                <p14:modId xmlns:p14="http://schemas.microsoft.com/office/powerpoint/2010/main" val="3298795118"/>
              </p:ext>
            </p:extLst>
          </p:nvPr>
        </p:nvGraphicFramePr>
        <p:xfrm>
          <a:off x="942340" y="1844282"/>
          <a:ext cx="10573385" cy="3288666"/>
        </p:xfrm>
        <a:graphic>
          <a:graphicData uri="http://schemas.openxmlformats.org/drawingml/2006/table">
            <a:tbl>
              <a:tblPr firstRow="1" bandRow="1"/>
              <a:tblGrid>
                <a:gridCol w="4857750"/>
                <a:gridCol w="5715635"/>
              </a:tblGrid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命令示例</a:t>
                      </a:r>
                      <a:endParaRPr 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SomePackage[==version]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下载扩展库的指定版本，不安装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的格式列出已安装模块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列出当前已安装的所有模块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SomePackage.whl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文件离线安装扩展库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依次（在线）安装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等扩展模块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文件中指定的扩展库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SomePackage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升级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SomePackage[==version]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卸载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Callout 1 (No Border) 4"/>
          <p:cNvSpPr/>
          <p:nvPr/>
        </p:nvSpPr>
        <p:spPr>
          <a:xfrm>
            <a:off x="942340" y="5648567"/>
            <a:ext cx="2254885" cy="873125"/>
          </a:xfrm>
          <a:prstGeom prst="callout1">
            <a:avLst>
              <a:gd name="adj1" fmla="val -4008"/>
              <a:gd name="adj2" fmla="val 48620"/>
              <a:gd name="adj3" fmla="val -63272"/>
              <a:gd name="adj4" fmla="val 87580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把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SomePackage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替换为实际要安装或卸载的扩展库名</a:t>
            </a:r>
          </a:p>
        </p:txBody>
      </p:sp>
      <p:sp>
        <p:nvSpPr>
          <p:cNvPr id="9" name="Line Callout 1 (No Border) 5"/>
          <p:cNvSpPr/>
          <p:nvPr/>
        </p:nvSpPr>
        <p:spPr>
          <a:xfrm>
            <a:off x="5222240" y="5629517"/>
            <a:ext cx="4597400" cy="758190"/>
          </a:xfrm>
          <a:prstGeom prst="callout1">
            <a:avLst>
              <a:gd name="adj1" fmla="val 49162"/>
              <a:gd name="adj2" fmla="val -237"/>
              <a:gd name="adj3" fmla="val -247068"/>
              <a:gd name="adj4" fmla="val -50584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ea"/>
              </a:rPr>
              <a:t>http://www.lfd.uci.edu/~gohlke/pythonlibs/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下载时选择合适版本，并且不要修改文件名</a:t>
            </a:r>
          </a:p>
        </p:txBody>
      </p:sp>
    </p:spTree>
    <p:extLst>
      <p:ext uri="{BB962C8B-B14F-4D97-AF65-F5344CB8AC3E}">
        <p14:creationId xmlns:p14="http://schemas.microsoft.com/office/powerpoint/2010/main" val="38424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1.5  </a:t>
            </a:r>
            <a:r>
              <a:rPr lang="zh-CN" altLang="en-US" sz="3600" b="1" dirty="0">
                <a:solidFill>
                  <a:schemeClr val="bg1"/>
                </a:solidFill>
              </a:rPr>
              <a:t>安装扩展库的几种方法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38200" y="1726549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rPr>
              <a:t>如果由于网速问题导致在线安装速度过慢的话，pip命令支持指定国内的站点来提高下载速度，下面的命令用来从阿里云服务器下载安装扩展库jieba，其他可用的国内服务器地址可以自行查阅。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Consolas" panose="020B0609020204030204" charset="0"/>
              </a:rPr>
              <a:t>pip install jieba -i http://mirrors.aliyun.com/pypi/simple --trusted-host mirrors.aliyun.com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rPr>
              <a:t>如果遇到类似于“拒绝访问”的出错提示，可以使用管理员权限启动命令提示符，或者在执行pip命令时在最后增加选项“--user”。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142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1.6  </a:t>
            </a:r>
            <a:r>
              <a:rPr lang="zh-CN" altLang="en-US" sz="3600" b="1" dirty="0">
                <a:solidFill>
                  <a:schemeClr val="bg1"/>
                </a:solidFill>
              </a:rPr>
              <a:t>标准库与扩展库对象的导入与使用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38200" y="1958044"/>
            <a:ext cx="10515600" cy="330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Python默认安装仅包含基本或核心模块，启动时也仅加载了基本模块，在需要时再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显式地导入和加载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标准库和第三方扩展库（需正确安装），这样可以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减小程序运行的压力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，并且具有很强的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可扩展性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从“木桶原理”的角度来看，这样的设计与安全配置时遵循的“最小权限”原则的思想是一致的，也有助于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提高系统安全性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6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1.6.1  import </a:t>
            </a:r>
            <a:r>
              <a:rPr lang="zh-CN" altLang="en-US" sz="3600" b="1" dirty="0">
                <a:solidFill>
                  <a:schemeClr val="bg1"/>
                </a:solidFill>
              </a:rPr>
              <a:t>模块名 </a:t>
            </a:r>
            <a:r>
              <a:rPr lang="en-US" altLang="zh-CN" sz="3600" b="1" dirty="0">
                <a:solidFill>
                  <a:schemeClr val="bg1"/>
                </a:solidFill>
              </a:rPr>
              <a:t>[as </a:t>
            </a:r>
            <a:r>
              <a:rPr lang="zh-CN" altLang="en-US" sz="3600" b="1" dirty="0">
                <a:solidFill>
                  <a:schemeClr val="bg1"/>
                </a:solidFill>
              </a:rPr>
              <a:t>别名</a:t>
            </a:r>
            <a:r>
              <a:rPr lang="en-US" altLang="zh-CN" sz="3600" b="1" dirty="0">
                <a:solidFill>
                  <a:schemeClr val="bg1"/>
                </a:solidFill>
              </a:rPr>
              <a:t>]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663700"/>
            <a:ext cx="11049000" cy="485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import math                    #导入标准库math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math.sin(0.5)                  #求0.5（单位是弧度）的正弦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Consolas" panose="020B0609020204030204" charset="0"/>
              </a:rPr>
              <a:t>0.479425538604203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import random                  #导入标准库random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n = random.random()            #获得[0,1) 内的随机小数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n = random.randint(1,100)      #获得[1,100]区间上的随机整数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n = random.randrange(1, 100)   #返回[1, 100)区间中的随机整数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import os.path as path         #导入标准库os.path，并设置别名为path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path.isfile(r'C:\windows\notepad.exe')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import numpy as np             #导入扩展库numpy，并设置别名为np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a = np.array((1,2,3,4))        #通过模块的别名来访问其中的对象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latin typeface="Consolas" panose="020B0609020204030204" charset="0"/>
              </a:rPr>
              <a:t>&gt;&gt;&gt; print(a)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Consolas" panose="020B0609020204030204" charset="0"/>
              </a:rPr>
              <a:t>[1 2 3 4]</a:t>
            </a:r>
            <a:endParaRPr lang="zh-CN" altLang="en-US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1.6.2  from </a:t>
            </a:r>
            <a:r>
              <a:rPr lang="zh-CN" altLang="en-US" sz="3600" b="1" dirty="0">
                <a:solidFill>
                  <a:schemeClr val="bg1"/>
                </a:solidFill>
              </a:rPr>
              <a:t>模块名 </a:t>
            </a:r>
            <a:r>
              <a:rPr lang="en-US" altLang="zh-CN" sz="3600" b="1" dirty="0">
                <a:solidFill>
                  <a:schemeClr val="bg1"/>
                </a:solidFill>
              </a:rPr>
              <a:t>import </a:t>
            </a:r>
            <a:r>
              <a:rPr lang="zh-CN" altLang="en-US" sz="3600" b="1" dirty="0">
                <a:solidFill>
                  <a:schemeClr val="bg1"/>
                </a:solidFill>
              </a:rPr>
              <a:t>对象名</a:t>
            </a:r>
            <a:r>
              <a:rPr lang="en-US" altLang="zh-CN" sz="3600" b="1" dirty="0">
                <a:solidFill>
                  <a:schemeClr val="bg1"/>
                </a:solidFill>
              </a:rPr>
              <a:t>[ as </a:t>
            </a:r>
            <a:r>
              <a:rPr lang="zh-CN" altLang="en-US" sz="3600" b="1" dirty="0">
                <a:solidFill>
                  <a:schemeClr val="bg1"/>
                </a:solidFill>
              </a:rPr>
              <a:t>别名</a:t>
            </a:r>
            <a:r>
              <a:rPr lang="en-US" altLang="zh-CN" sz="3600" b="1" dirty="0">
                <a:solidFill>
                  <a:schemeClr val="bg1"/>
                </a:solidFill>
              </a:rPr>
              <a:t>]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000246" y="1795997"/>
            <a:ext cx="10886954" cy="4639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from math import sin     #只导入模块中的指定对象，访问速度略快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sin(3)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from math import sin as f    #给导入的对象起个别名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f(3)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from os.path import isfile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Consolas" panose="020B0609020204030204" charset="0"/>
              </a:rPr>
              <a:t>&gt;&gt;&gt; isfile(r'C:\windows\notepad.exe')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en-US" altLang="zh-CN" sz="2400" b="1" dirty="0" smtClean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</a:rPr>
              <a:t>&gt;&gt;&gt; from PIL import Image	</a:t>
            </a:r>
            <a:r>
              <a:rPr lang="en-US" altLang="zh-CN" sz="2400" b="1" dirty="0">
                <a:latin typeface="Consolas" panose="020B0609020204030204" charset="0"/>
              </a:rPr>
              <a:t>        </a:t>
            </a:r>
            <a:r>
              <a:rPr lang="zh-CN" altLang="en-US" sz="2400" b="1" dirty="0">
                <a:latin typeface="Consolas" panose="020B0609020204030204" charset="0"/>
              </a:rPr>
              <a:t># 导入扩展库中的模块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Consolas" panose="020B0609020204030204" charset="0"/>
              </a:rPr>
              <a:t>&gt;&gt;&gt; from urllib import request</a:t>
            </a:r>
            <a:r>
              <a:rPr lang="en-US" altLang="zh-CN" sz="2400" b="1" dirty="0">
                <a:latin typeface="Consolas" panose="020B0609020204030204" charset="0"/>
              </a:rPr>
              <a:t>    </a:t>
            </a:r>
            <a:r>
              <a:rPr lang="en-US" altLang="zh-CN" sz="2400" b="1" dirty="0" smtClean="0">
                <a:latin typeface="Consolas" panose="020B0609020204030204" charset="0"/>
              </a:rPr>
              <a:t> </a:t>
            </a:r>
            <a:r>
              <a:rPr lang="zh-CN" altLang="en-US" sz="2400" b="1" dirty="0" smtClean="0">
                <a:latin typeface="Consolas" panose="020B0609020204030204" charset="0"/>
              </a:rPr>
              <a:t># </a:t>
            </a:r>
            <a:r>
              <a:rPr lang="zh-CN" altLang="en-US" sz="2400" b="1" dirty="0">
                <a:latin typeface="Consolas" panose="020B0609020204030204" charset="0"/>
              </a:rPr>
              <a:t>导入标准库中的</a:t>
            </a:r>
            <a:r>
              <a:rPr lang="zh-CN" altLang="en-US" sz="2400" b="1" dirty="0" smtClean="0">
                <a:latin typeface="Consolas" panose="020B0609020204030204" charset="0"/>
              </a:rPr>
              <a:t>模块</a:t>
            </a:r>
            <a:endParaRPr lang="zh-CN" altLang="en-US" sz="2400" b="1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1.6.3  from </a:t>
            </a:r>
            <a:r>
              <a:rPr lang="zh-CN" altLang="en-US" sz="3600" b="1" dirty="0">
                <a:solidFill>
                  <a:schemeClr val="bg1"/>
                </a:solidFill>
              </a:rPr>
              <a:t>模块名 </a:t>
            </a:r>
            <a:r>
              <a:rPr lang="en-US" altLang="zh-CN" sz="3600" b="1" dirty="0">
                <a:solidFill>
                  <a:schemeClr val="bg1"/>
                </a:solidFill>
              </a:rPr>
              <a:t>import *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092843" y="1795997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from math import *         #导入标准库math中所有对象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sin(3)                     #求正弦值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gcd(36, 18)                #最大公约数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pi                         #常数π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e                          #常数e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2.718281828459045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log2(8)                    #计算以2为底的对数值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3.0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log10(100)                 #计算以10为底的对数值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2.0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latin typeface="Consolas" panose="020B0609020204030204" charset="0"/>
              </a:rPr>
              <a:t>&gt;&gt;&gt; radians(180)               #把角度转换为弧度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smtClean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 b="1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1.7  Python</a:t>
            </a:r>
            <a:r>
              <a:rPr lang="zh-CN" altLang="en-US" sz="3600" b="1" dirty="0">
                <a:solidFill>
                  <a:schemeClr val="bg1"/>
                </a:solidFill>
              </a:rPr>
              <a:t>程序的</a:t>
            </a:r>
            <a:r>
              <a:rPr lang="en-US" altLang="zh-CN" sz="3600" b="1" dirty="0">
                <a:solidFill>
                  <a:schemeClr val="bg1"/>
                </a:solidFill>
              </a:rPr>
              <a:t>__name__</a:t>
            </a:r>
            <a:r>
              <a:rPr lang="zh-CN" altLang="en-US" sz="3600" b="1" dirty="0">
                <a:solidFill>
                  <a:schemeClr val="bg1"/>
                </a:solidFill>
              </a:rPr>
              <a:t>属性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199" y="1795997"/>
            <a:ext cx="11130024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通过Python程序的__name__属性可以识别程序的使用方式：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如果作为模块被导入，则其__name__属性的值被自动设置为模块名；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如果作为程序直接运行，则其__name__属性值被自动设置为字符串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'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__main__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'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6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本章学习目标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965522" y="1877020"/>
            <a:ext cx="10609162" cy="4222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了解Python语言特点与版本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熟悉Python开发环境搭建与使用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了解Python编码规范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掌握扩展库安装方式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掌握标准库对象与扩展库对象的导入和使用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1.7  Python</a:t>
            </a:r>
            <a:r>
              <a:rPr lang="zh-CN" altLang="en-US" sz="3600" b="1" dirty="0">
                <a:solidFill>
                  <a:schemeClr val="bg1"/>
                </a:solidFill>
              </a:rPr>
              <a:t>程序的</a:t>
            </a:r>
            <a:r>
              <a:rPr lang="en-US" altLang="zh-CN" sz="3600" b="1" dirty="0">
                <a:solidFill>
                  <a:schemeClr val="bg1"/>
                </a:solidFill>
              </a:rPr>
              <a:t>__name__</a:t>
            </a:r>
            <a:r>
              <a:rPr lang="zh-CN" altLang="en-US" sz="3600" b="1" dirty="0">
                <a:solidFill>
                  <a:schemeClr val="bg1"/>
                </a:solidFill>
              </a:rPr>
              <a:t>属性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13104" y="1795997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def main():                       # def是用来定义函数的Python关键字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    if __name__ == '__main__':    # 选择结构，识别当前运行方式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        print('This program is run directly.')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    elif __name__ == 'hello':     # 冒号、换行、缩进表示一个语句块的开始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        print('This program is used as a module.')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zh-CN" altLang="en-US" sz="2000" b="1" dirty="0" smtClean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Consolas" panose="020B0609020204030204" charset="0"/>
                <a:cs typeface="Consolas" panose="020B0609020204030204" charset="0"/>
              </a:rPr>
              <a:t>main()                            # 调用上面定义的函数</a:t>
            </a:r>
            <a:endParaRPr lang="zh-CN" altLang="en-US" sz="2000" b="1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1.7  Python</a:t>
            </a:r>
            <a:r>
              <a:rPr lang="zh-CN" altLang="en-US" sz="3600" b="1" dirty="0">
                <a:solidFill>
                  <a:schemeClr val="bg1"/>
                </a:solidFill>
              </a:rPr>
              <a:t>程序的</a:t>
            </a:r>
            <a:r>
              <a:rPr lang="en-US" altLang="zh-CN" sz="3600" b="1" dirty="0">
                <a:solidFill>
                  <a:schemeClr val="bg1"/>
                </a:solidFill>
              </a:rPr>
              <a:t>__name__</a:t>
            </a:r>
            <a:r>
              <a:rPr lang="zh-CN" altLang="en-US" sz="3600" b="1" dirty="0">
                <a:solidFill>
                  <a:schemeClr val="bg1"/>
                </a:solidFill>
              </a:rPr>
              <a:t>属性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7458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直接运行程序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2625"/>
            <a:ext cx="10975340" cy="322961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7235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1.7  Python</a:t>
            </a:r>
            <a:r>
              <a:rPr lang="zh-CN" altLang="en-US" sz="3600" b="1" dirty="0">
                <a:solidFill>
                  <a:schemeClr val="bg1"/>
                </a:solidFill>
              </a:rPr>
              <a:t>程序的</a:t>
            </a:r>
            <a:r>
              <a:rPr lang="en-US" altLang="zh-CN" sz="3600" b="1" dirty="0">
                <a:solidFill>
                  <a:schemeClr val="bg1"/>
                </a:solidFill>
              </a:rPr>
              <a:t>__name__</a:t>
            </a:r>
            <a:r>
              <a:rPr lang="zh-CN" altLang="en-US" sz="3600" b="1" dirty="0">
                <a:solidFill>
                  <a:schemeClr val="bg1"/>
                </a:solidFill>
              </a:rPr>
              <a:t>属性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13104" y="1726549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作为模块导入</a:t>
            </a:r>
            <a:endParaRPr kumimoji="0" lang="zh-CN" altLang="en-US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94" y="2272014"/>
            <a:ext cx="10735310" cy="3109595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17235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1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621704" y="5644929"/>
            <a:ext cx="3415182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语言课程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1.1  Python是这样一种语言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Python是一门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跨平台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解释型高级动态编程语言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Python支持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命令式编程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How to 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函数式编程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to do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），完全支持面向对象程序设计，拥有大量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扩展库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胶水语言：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可以把多种不同语言编写的程序融合到一起实现无缝拼接，更好地发挥不同语言和工具的优势，满足不同应用领域的需求。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1.1  Python是这样一种语言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935990" y="1855156"/>
            <a:ext cx="10515600" cy="436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55" marR="0" lvl="0" indent="-32575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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问题解决：把列表中的所有数字都加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，得到新列表。（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命令式编程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x = list(range(10))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x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[0, 1, 2, 3, 4, 5, 6, 7, 8, 9]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y = []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for num in x: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    y.append(num+5)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	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y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[5, 6, 7, 8, 9, 10, 11, 12, 13, 14]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[num+5 for num in x]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[5, 6, 7, 8, 9, 10, 11, 12, 13, 14]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Line Callout 2 4"/>
          <p:cNvSpPr/>
          <p:nvPr/>
        </p:nvSpPr>
        <p:spPr>
          <a:xfrm>
            <a:off x="5361305" y="3458531"/>
            <a:ext cx="3041915" cy="460413"/>
          </a:xfrm>
          <a:prstGeom prst="borderCallout2">
            <a:avLst>
              <a:gd name="adj1" fmla="val 46707"/>
              <a:gd name="adj2" fmla="val -615"/>
              <a:gd name="adj3" fmla="val 46585"/>
              <a:gd name="adj4" fmla="val -16677"/>
              <a:gd name="adj5" fmla="val 102439"/>
              <a:gd name="adj6" fmla="val -66293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循环，遍历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x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中的每个元素</a:t>
            </a:r>
          </a:p>
        </p:txBody>
      </p:sp>
      <p:sp>
        <p:nvSpPr>
          <p:cNvPr id="18" name="Line Callout 1 (No Border) 5"/>
          <p:cNvSpPr/>
          <p:nvPr/>
        </p:nvSpPr>
        <p:spPr>
          <a:xfrm>
            <a:off x="3221990" y="4440876"/>
            <a:ext cx="3069590" cy="506454"/>
          </a:xfrm>
          <a:prstGeom prst="callout1">
            <a:avLst>
              <a:gd name="adj1" fmla="val 50000"/>
              <a:gd name="adj2" fmla="val -248"/>
              <a:gd name="adj3" fmla="val -2439"/>
              <a:gd name="adj4" fmla="val -29416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列表方法，在尾部追加元素</a:t>
            </a:r>
          </a:p>
        </p:txBody>
      </p:sp>
      <p:sp>
        <p:nvSpPr>
          <p:cNvPr id="19" name="Line Callout 1 7"/>
          <p:cNvSpPr/>
          <p:nvPr/>
        </p:nvSpPr>
        <p:spPr>
          <a:xfrm>
            <a:off x="6026150" y="5244786"/>
            <a:ext cx="1455420" cy="506454"/>
          </a:xfrm>
          <a:prstGeom prst="borderCallout1">
            <a:avLst>
              <a:gd name="adj1" fmla="val 50110"/>
              <a:gd name="adj2" fmla="val -102"/>
              <a:gd name="adj3" fmla="val 55764"/>
              <a:gd name="adj4" fmla="val -11055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列表推导式</a:t>
            </a:r>
          </a:p>
        </p:txBody>
      </p:sp>
      <p:sp>
        <p:nvSpPr>
          <p:cNvPr id="20" name="Line Callout 1 8"/>
          <p:cNvSpPr/>
          <p:nvPr/>
        </p:nvSpPr>
        <p:spPr>
          <a:xfrm>
            <a:off x="6163945" y="2422846"/>
            <a:ext cx="1393825" cy="340257"/>
          </a:xfrm>
          <a:prstGeom prst="borderCallout1">
            <a:avLst>
              <a:gd name="adj1" fmla="val 45544"/>
              <a:gd name="adj2" fmla="val -338"/>
              <a:gd name="adj3" fmla="val 99009"/>
              <a:gd name="adj4" fmla="val -13662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创建列表</a:t>
            </a:r>
          </a:p>
        </p:txBody>
      </p:sp>
      <p:sp>
        <p:nvSpPr>
          <p:cNvPr id="21" name="Line Callout 1 9"/>
          <p:cNvSpPr/>
          <p:nvPr/>
        </p:nvSpPr>
        <p:spPr>
          <a:xfrm>
            <a:off x="2922270" y="2901636"/>
            <a:ext cx="1112520" cy="287477"/>
          </a:xfrm>
          <a:prstGeom prst="borderCallout1">
            <a:avLst>
              <a:gd name="adj1" fmla="val 50195"/>
              <a:gd name="adj2" fmla="val -627"/>
              <a:gd name="adj3" fmla="val 228125"/>
              <a:gd name="adj4" fmla="val -4372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空列表</a:t>
            </a:r>
          </a:p>
        </p:txBody>
      </p:sp>
    </p:spTree>
    <p:extLst>
      <p:ext uri="{BB962C8B-B14F-4D97-AF65-F5344CB8AC3E}">
        <p14:creationId xmlns:p14="http://schemas.microsoft.com/office/powerpoint/2010/main" val="2031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1.1  Python是这样一种语言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726549"/>
            <a:ext cx="10515600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860" marR="0" lvl="0" indent="-27686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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问题解决：把列表中的所有数字都加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，得到新列表。（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函数式编程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234950" marR="0" lvl="0" indent="-2349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x = list(range(10))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x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[0, 1, 2, 3, 4, 5, 6, 7, 8, 9]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def add5(num):</a:t>
            </a: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    return num+5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list(map(add5, x))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[5, 6, 7, 8, 9, 10, 11, 12, 13, 14]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&gt;&gt;&gt; list(map(lambda num: num+5, x))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charset="0"/>
              <a:ea typeface="宋体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charset="0"/>
                <a:ea typeface="宋体"/>
                <a:cs typeface="+mn-cs"/>
                <a:sym typeface="+mn-ea"/>
              </a:rPr>
              <a:t>[5, 6, 7, 8, 9, 10, 11, 12, 13, 14]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Line Callout 1 4"/>
          <p:cNvSpPr/>
          <p:nvPr/>
        </p:nvSpPr>
        <p:spPr>
          <a:xfrm>
            <a:off x="5206751" y="3507811"/>
            <a:ext cx="2172970" cy="530225"/>
          </a:xfrm>
          <a:prstGeom prst="borderCallout1">
            <a:avLst>
              <a:gd name="adj1" fmla="val 49922"/>
              <a:gd name="adj2" fmla="val -1518"/>
              <a:gd name="adj3" fmla="val 48982"/>
              <a:gd name="adj4" fmla="val -7665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定义函数，接收一个数字，加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后返回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4141470" y="4245388"/>
            <a:ext cx="3642995" cy="5349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541"/>
              <a:gd name="adj6" fmla="val -42219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把函数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add5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映射到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x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中的每个元素</a:t>
            </a:r>
          </a:p>
        </p:txBody>
      </p:sp>
      <p:sp>
        <p:nvSpPr>
          <p:cNvPr id="10" name="Line Callout 2 7"/>
          <p:cNvSpPr/>
          <p:nvPr/>
        </p:nvSpPr>
        <p:spPr>
          <a:xfrm>
            <a:off x="4560570" y="6148350"/>
            <a:ext cx="4039420" cy="495935"/>
          </a:xfrm>
          <a:prstGeom prst="borderCallout2">
            <a:avLst>
              <a:gd name="adj1" fmla="val 47887"/>
              <a:gd name="adj2" fmla="val -445"/>
              <a:gd name="adj3" fmla="val 47887"/>
              <a:gd name="adj4" fmla="val -16673"/>
              <a:gd name="adj5" fmla="val -95035"/>
              <a:gd name="adj6" fmla="val -3385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+mn-cs"/>
              </a:rPr>
              <a:t>lambda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表达式，等价于函数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add5</a:t>
            </a:r>
          </a:p>
        </p:txBody>
      </p:sp>
    </p:spTree>
    <p:extLst>
      <p:ext uri="{BB962C8B-B14F-4D97-AF65-F5344CB8AC3E}">
        <p14:creationId xmlns:p14="http://schemas.microsoft.com/office/powerpoint/2010/main" val="39505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.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  Python 版本</a:t>
            </a:r>
            <a:r>
              <a:rPr lang="zh-CN" altLang="en-US" sz="3600" b="1" dirty="0">
                <a:solidFill>
                  <a:schemeClr val="bg1"/>
                </a:solidFill>
              </a:rPr>
              <a:t>之争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963461"/>
            <a:ext cx="10515600" cy="278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 2.x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已正式退出历史舞台，</a:t>
            </a: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 3.x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的设计更加合理、高效和人性化，代码开发和运行效率更高，也更适合海量数据的处理，并且几乎所有扩展库都会和</a:t>
            </a:r>
            <a:r>
              <a:rPr kumimoji="0" lang="en-US" altLang="zh-CN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Python</a:t>
            </a: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官方同步推出相应的版本，目前已全面普及。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5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  Python</a:t>
            </a:r>
            <a:r>
              <a:rPr lang="zh-CN" altLang="en-US" sz="3600" b="1" dirty="0">
                <a:solidFill>
                  <a:schemeClr val="bg1"/>
                </a:solidFill>
              </a:rPr>
              <a:t>开发环境安装与配置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919223" y="1772847"/>
            <a:ext cx="10805931" cy="4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默认编程环境：</a:t>
            </a:r>
            <a:r>
              <a:rPr lang="en-US" altLang="x-none" sz="2400" b="1" dirty="0">
                <a:solidFill>
                  <a:srgbClr val="FF0000"/>
                </a:solidFill>
                <a:latin typeface="Calibri"/>
                <a:sym typeface="+mn-ea"/>
              </a:rPr>
              <a:t>IDLE  </a:t>
            </a:r>
            <a:r>
              <a:rPr lang="en-US" altLang="x-none" sz="2400" b="1" dirty="0" smtClean="0">
                <a:solidFill>
                  <a:srgbClr val="FF0000"/>
                </a:solidFill>
                <a:latin typeface="Calibri"/>
                <a:sym typeface="+mn-ea"/>
              </a:rPr>
              <a:t>          </a:t>
            </a:r>
            <a:r>
              <a:rPr lang="en-US" altLang="x-none" sz="2400" b="1" dirty="0">
                <a:solidFill>
                  <a:srgbClr val="FF0000"/>
                </a:solidFill>
                <a:latin typeface="Calibri"/>
                <a:sym typeface="+mn-ea"/>
              </a:rPr>
              <a:t>https://www.python.org/</a:t>
            </a:r>
            <a:endParaRPr kumimoji="0" lang="en-US" altLang="x-none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§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其他常用开发环境：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Eclipse+PyDev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pyCharm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wingIDE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Eric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PythonWin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Anaconda3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（内含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Jupyter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Spyder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  <a:sym typeface="+mn-ea"/>
              </a:rPr>
              <a:t>）：https://www.anaconda.com/download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+mn-cs"/>
                <a:sym typeface="+mn-ea"/>
              </a:rPr>
              <a:t>zwPython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+mn-cs"/>
              <a:sym typeface="+mn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charset="0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VS Code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1.3.1  IDLE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7" name="图片 3" descr="161780647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735" y="1828159"/>
            <a:ext cx="6783070" cy="363347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线形标注 2(带强调线) 7"/>
          <p:cNvSpPr/>
          <p:nvPr/>
        </p:nvSpPr>
        <p:spPr>
          <a:xfrm>
            <a:off x="6376670" y="5834374"/>
            <a:ext cx="1332865" cy="6800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546"/>
              <a:gd name="adj6" fmla="val -137303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命令提示符</a:t>
            </a:r>
          </a:p>
        </p:txBody>
      </p:sp>
      <p:sp>
        <p:nvSpPr>
          <p:cNvPr id="9" name="线形标注 2(带强调线) 8"/>
          <p:cNvSpPr/>
          <p:nvPr/>
        </p:nvSpPr>
        <p:spPr>
          <a:xfrm>
            <a:off x="8454390" y="5564499"/>
            <a:ext cx="1332865" cy="6800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515"/>
              <a:gd name="adj6" fmla="val -84611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每次只能执行一条语句</a:t>
            </a:r>
          </a:p>
        </p:txBody>
      </p:sp>
      <p:pic>
        <p:nvPicPr>
          <p:cNvPr id="10" name="图片 1" descr="1617806142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938" y="1612577"/>
            <a:ext cx="2417445" cy="5060315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6789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2308</Words>
  <Application>Microsoft Office PowerPoint</Application>
  <PresentationFormat>自定义</PresentationFormat>
  <Paragraphs>309</Paragraphs>
  <Slides>33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stsluy</cp:lastModifiedBy>
  <cp:revision>404</cp:revision>
  <dcterms:created xsi:type="dcterms:W3CDTF">2016-11-24T09:20:00Z</dcterms:created>
  <dcterms:modified xsi:type="dcterms:W3CDTF">2022-02-15T23:43:09Z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