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0"/>
  </p:notesMasterIdLst>
  <p:sldIdLst>
    <p:sldId id="257" r:id="rId2"/>
    <p:sldId id="258" r:id="rId3"/>
    <p:sldId id="385" r:id="rId4"/>
    <p:sldId id="414" r:id="rId5"/>
    <p:sldId id="415" r:id="rId6"/>
    <p:sldId id="416" r:id="rId7"/>
    <p:sldId id="417" r:id="rId8"/>
    <p:sldId id="432" r:id="rId9"/>
    <p:sldId id="433" r:id="rId10"/>
    <p:sldId id="434" r:id="rId11"/>
    <p:sldId id="435" r:id="rId12"/>
    <p:sldId id="436" r:id="rId13"/>
    <p:sldId id="441" r:id="rId14"/>
    <p:sldId id="437" r:id="rId15"/>
    <p:sldId id="439" r:id="rId16"/>
    <p:sldId id="440" r:id="rId17"/>
    <p:sldId id="442" r:id="rId18"/>
    <p:sldId id="443" r:id="rId19"/>
    <p:sldId id="444" r:id="rId20"/>
    <p:sldId id="445" r:id="rId21"/>
    <p:sldId id="446" r:id="rId22"/>
    <p:sldId id="447" r:id="rId23"/>
    <p:sldId id="448" r:id="rId24"/>
    <p:sldId id="450" r:id="rId25"/>
    <p:sldId id="506" r:id="rId26"/>
    <p:sldId id="453" r:id="rId27"/>
    <p:sldId id="418" r:id="rId28"/>
    <p:sldId id="452" r:id="rId29"/>
    <p:sldId id="419" r:id="rId30"/>
    <p:sldId id="420" r:id="rId31"/>
    <p:sldId id="454" r:id="rId32"/>
    <p:sldId id="455" r:id="rId33"/>
    <p:sldId id="456" r:id="rId34"/>
    <p:sldId id="457" r:id="rId35"/>
    <p:sldId id="461" r:id="rId36"/>
    <p:sldId id="458" r:id="rId37"/>
    <p:sldId id="459" r:id="rId38"/>
    <p:sldId id="460" r:id="rId39"/>
    <p:sldId id="462" r:id="rId40"/>
    <p:sldId id="463" r:id="rId41"/>
    <p:sldId id="464" r:id="rId42"/>
    <p:sldId id="465" r:id="rId43"/>
    <p:sldId id="421" r:id="rId44"/>
    <p:sldId id="422" r:id="rId45"/>
    <p:sldId id="423" r:id="rId46"/>
    <p:sldId id="479" r:id="rId47"/>
    <p:sldId id="424" r:id="rId48"/>
    <p:sldId id="466" r:id="rId49"/>
    <p:sldId id="467" r:id="rId50"/>
    <p:sldId id="468" r:id="rId51"/>
    <p:sldId id="469" r:id="rId52"/>
    <p:sldId id="470" r:id="rId53"/>
    <p:sldId id="471" r:id="rId54"/>
    <p:sldId id="472" r:id="rId55"/>
    <p:sldId id="473" r:id="rId56"/>
    <p:sldId id="474" r:id="rId57"/>
    <p:sldId id="475" r:id="rId58"/>
    <p:sldId id="480" r:id="rId59"/>
    <p:sldId id="481" r:id="rId60"/>
    <p:sldId id="482" r:id="rId61"/>
    <p:sldId id="483" r:id="rId62"/>
    <p:sldId id="484" r:id="rId63"/>
    <p:sldId id="485" r:id="rId64"/>
    <p:sldId id="486" r:id="rId65"/>
    <p:sldId id="487" r:id="rId66"/>
    <p:sldId id="488" r:id="rId67"/>
    <p:sldId id="490" r:id="rId68"/>
    <p:sldId id="476" r:id="rId69"/>
    <p:sldId id="477" r:id="rId70"/>
    <p:sldId id="491" r:id="rId71"/>
    <p:sldId id="492" r:id="rId72"/>
    <p:sldId id="494" r:id="rId73"/>
    <p:sldId id="493" r:id="rId74"/>
    <p:sldId id="478" r:id="rId75"/>
    <p:sldId id="425" r:id="rId76"/>
    <p:sldId id="495" r:id="rId77"/>
    <p:sldId id="496" r:id="rId78"/>
    <p:sldId id="497" r:id="rId79"/>
    <p:sldId id="498" r:id="rId80"/>
    <p:sldId id="499" r:id="rId81"/>
    <p:sldId id="500" r:id="rId82"/>
    <p:sldId id="501" r:id="rId83"/>
    <p:sldId id="426" r:id="rId84"/>
    <p:sldId id="502" r:id="rId85"/>
    <p:sldId id="503" r:id="rId86"/>
    <p:sldId id="504" r:id="rId87"/>
    <p:sldId id="505" r:id="rId88"/>
    <p:sldId id="386" r:id="rId8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723"/>
    <a:srgbClr val="014723"/>
    <a:srgbClr val="FF5D5D"/>
    <a:srgbClr val="C00000"/>
    <a:srgbClr val="CC3300"/>
    <a:srgbClr val="3A6695"/>
    <a:srgbClr val="9CC5FD"/>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2" autoAdjust="0"/>
    <p:restoredTop sz="93040" autoAdjust="0"/>
  </p:normalViewPr>
  <p:slideViewPr>
    <p:cSldViewPr snapToGrid="0">
      <p:cViewPr>
        <p:scale>
          <a:sx n="66" d="100"/>
          <a:sy n="66" d="100"/>
        </p:scale>
        <p:origin x="-1238" y="-331"/>
      </p:cViewPr>
      <p:guideLst>
        <p:guide orient="horz" pos="2160"/>
        <p:guide pos="3828"/>
      </p:guideLst>
    </p:cSldViewPr>
  </p:slideViewPr>
  <p:outlineViewPr>
    <p:cViewPr>
      <p:scale>
        <a:sx n="33" d="100"/>
        <a:sy n="33" d="100"/>
      </p:scale>
      <p:origin x="0" y="0"/>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t>2022/2/16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t>‹#›</a:t>
            </a:fld>
            <a:endParaRPr lang="zh-CN" altLang="en-US"/>
          </a:p>
        </p:txBody>
      </p:sp>
    </p:spTree>
    <p:extLst>
      <p:ext uri="{BB962C8B-B14F-4D97-AF65-F5344CB8AC3E}">
        <p14:creationId xmlns:p14="http://schemas.microsoft.com/office/powerpoint/2010/main" val="1628610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a:solidFill>
                  <a:srgbClr val="C00000"/>
                </a:solidFill>
                <a:latin typeface="微软雅黑" panose="020B0503020204020204" pitchFamily="34" charset="-122"/>
                <a:ea typeface="微软雅黑" panose="020B0503020204020204" pitchFamily="34" charset="-122"/>
              </a:rPr>
              <a:t>公众号壹课</a:t>
            </a:r>
            <a:endParaRPr lang="zh-CN" altLang="en-US"/>
          </a:p>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13</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14</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15</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16</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17</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18</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19</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20</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21</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22</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23</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24</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solidFill>
                  <a:prstClr val="black"/>
                </a:solidFill>
                <a:latin typeface="Calibri"/>
                <a:ea typeface="宋体"/>
              </a:rPr>
              <a:pPr/>
              <a:t>25</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592241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26</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27</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28</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29</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30</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31</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32</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solidFill>
                  <a:srgbClr val="C00000"/>
                </a:solidFill>
                <a:latin typeface="微软雅黑" panose="020B0503020204020204" pitchFamily="34" charset="-122"/>
                <a:ea typeface="微软雅黑" panose="020B0503020204020204" pitchFamily="34" charset="-122"/>
              </a:rPr>
              <a:t>** </a:t>
            </a:r>
            <a:r>
              <a:rPr lang="zh-CN" altLang="en-US" sz="1200" dirty="0" smtClean="0">
                <a:solidFill>
                  <a:srgbClr val="C00000"/>
                </a:solidFill>
                <a:latin typeface="微软雅黑" panose="020B0503020204020204" pitchFamily="34" charset="-122"/>
                <a:ea typeface="微软雅黑" panose="020B0503020204020204" pitchFamily="34" charset="-122"/>
              </a:rPr>
              <a:t>自右向左运算</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33</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34</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35</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36</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37</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38</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39</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40</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41</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42</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43</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44</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45</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46</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47</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48</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49</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50</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51</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52</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53</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54</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55</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56</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57</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58</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59</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60</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61</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62</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63</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64</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65</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66</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67</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68</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69</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70</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71</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72</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73</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74</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75</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76</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77</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78</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79</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8</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80</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81</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82</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83</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84</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85</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86</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87</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rgbClr val="C00000"/>
                </a:solidFill>
                <a:latin typeface="微软雅黑" panose="020B0503020204020204" pitchFamily="34" charset="-122"/>
                <a:ea typeface="微软雅黑" panose="020B0503020204020204" pitchFamily="34" charset="-122"/>
              </a:rPr>
              <a:t>公众号壹课</a:t>
            </a:r>
            <a:endParaRPr lang="zh-CN" altLang="en-US"/>
          </a:p>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88</a:t>
            </a:fld>
            <a:endParaRPr lang="zh-CN" altLang="en-US"/>
          </a:p>
        </p:txBody>
      </p:sp>
    </p:spTree>
    <p:extLst>
      <p:ext uri="{BB962C8B-B14F-4D97-AF65-F5344CB8AC3E}">
        <p14:creationId xmlns:p14="http://schemas.microsoft.com/office/powerpoint/2010/main" val="2667499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extLst>
      <p:ext uri="{BB962C8B-B14F-4D97-AF65-F5344CB8AC3E}">
        <p14:creationId xmlns:p14="http://schemas.microsoft.com/office/powerpoint/2010/main" val="592241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2022/2/16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t>2022/2/16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t>2022/2/16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t>2022/2/16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2022/2/16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2022/2/16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t>2022/2/16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notesSlide" Target="../notesSlides/notesSlide9.xml"/><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21604" b="46967"/>
          <a:stretch>
            <a:fillRect/>
          </a:stretch>
        </p:blipFill>
        <p:spPr>
          <a:xfrm>
            <a:off x="0" y="2176476"/>
            <a:ext cx="12209296" cy="2877923"/>
          </a:xfrm>
          <a:prstGeom prst="rect">
            <a:avLst/>
          </a:prstGeom>
        </p:spPr>
      </p:pic>
      <p:sp>
        <p:nvSpPr>
          <p:cNvPr id="8" name="矩形 7"/>
          <p:cNvSpPr/>
          <p:nvPr/>
        </p:nvSpPr>
        <p:spPr>
          <a:xfrm>
            <a:off x="0" y="2176477"/>
            <a:ext cx="12192000" cy="2877922"/>
          </a:xfrm>
          <a:prstGeom prst="rect">
            <a:avLst/>
          </a:prstGeom>
          <a:gradFill>
            <a:gsLst>
              <a:gs pos="0">
                <a:srgbClr val="014723"/>
              </a:gs>
              <a:gs pos="59000">
                <a:srgbClr val="014723">
                  <a:alpha val="6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25033" y="2793810"/>
            <a:ext cx="11134845" cy="923330"/>
          </a:xfrm>
          <a:prstGeom prst="rect">
            <a:avLst/>
          </a:prstGeom>
          <a:noFill/>
        </p:spPr>
        <p:txBody>
          <a:bodyPr wrap="square" rtlCol="0">
            <a:spAutoFit/>
          </a:bodyPr>
          <a:lstStyle/>
          <a:p>
            <a:pPr algn="dist"/>
            <a:r>
              <a:rPr lang="zh-CN" altLang="en-US" sz="5400" b="1" dirty="0">
                <a:solidFill>
                  <a:schemeClr val="bg1">
                    <a:lumMod val="95000"/>
                  </a:schemeClr>
                </a:solidFill>
                <a:latin typeface="微软雅黑" panose="020B0503020204020204" pitchFamily="34" charset="-122"/>
                <a:ea typeface="微软雅黑" panose="020B0503020204020204" pitchFamily="34" charset="-122"/>
              </a:rPr>
              <a:t>第</a:t>
            </a:r>
            <a:r>
              <a:rPr lang="en-US" altLang="zh-CN" sz="5400" b="1" dirty="0">
                <a:solidFill>
                  <a:schemeClr val="bg1">
                    <a:lumMod val="95000"/>
                  </a:schemeClr>
                </a:solidFill>
                <a:latin typeface="微软雅黑" panose="020B0503020204020204" pitchFamily="34" charset="-122"/>
                <a:ea typeface="微软雅黑" panose="020B0503020204020204" pitchFamily="34" charset="-122"/>
              </a:rPr>
              <a:t>2</a:t>
            </a:r>
            <a:r>
              <a:rPr lang="zh-CN" altLang="en-US" sz="5400" b="1" dirty="0">
                <a:solidFill>
                  <a:schemeClr val="bg1">
                    <a:lumMod val="95000"/>
                  </a:schemeClr>
                </a:solidFill>
                <a:latin typeface="微软雅黑" panose="020B0503020204020204" pitchFamily="34" charset="-122"/>
                <a:ea typeface="微软雅黑" panose="020B0503020204020204" pitchFamily="34" charset="-122"/>
              </a:rPr>
              <a:t>章  运算符、表达式与内置对象</a:t>
            </a:r>
          </a:p>
        </p:txBody>
      </p:sp>
      <p:sp>
        <p:nvSpPr>
          <p:cNvPr id="16" name="TextBox 10"/>
          <p:cNvSpPr txBox="1"/>
          <p:nvPr/>
        </p:nvSpPr>
        <p:spPr>
          <a:xfrm>
            <a:off x="2565806" y="3990096"/>
            <a:ext cx="70603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smtClean="0">
                <a:solidFill>
                  <a:schemeClr val="bg1">
                    <a:lumMod val="95000"/>
                  </a:schemeClr>
                </a:solidFill>
                <a:latin typeface="微软雅黑" panose="020B0503020204020204" pitchFamily="34" charset="-122"/>
                <a:ea typeface="微软雅黑" panose="020B0503020204020204" pitchFamily="34" charset="-122"/>
              </a:rPr>
              <a:t>中山大学国际金融学院</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TextBox 6"/>
          <p:cNvSpPr txBox="1"/>
          <p:nvPr/>
        </p:nvSpPr>
        <p:spPr>
          <a:xfrm>
            <a:off x="4266494" y="5644929"/>
            <a:ext cx="1723500"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b="1" dirty="0">
                <a:solidFill>
                  <a:srgbClr val="014723"/>
                </a:solidFill>
                <a:latin typeface="微软雅黑" panose="020B0503020204020204" pitchFamily="34" charset="-122"/>
                <a:ea typeface="微软雅黑" panose="020B0503020204020204" pitchFamily="34" charset="-122"/>
              </a:rPr>
              <a:t>主讲人</a:t>
            </a:r>
            <a:r>
              <a:rPr lang="zh-CN" altLang="en-US" dirty="0" smtClean="0">
                <a:solidFill>
                  <a:srgbClr val="014723"/>
                </a:solidFill>
                <a:latin typeface="微软雅黑" panose="020B0503020204020204" pitchFamily="34" charset="-122"/>
                <a:ea typeface="微软雅黑" panose="020B0503020204020204" pitchFamily="34" charset="-122"/>
              </a:rPr>
              <a:t>：陆勇</a:t>
            </a:r>
            <a:endParaRPr lang="zh-CN" altLang="en-US" dirty="0">
              <a:solidFill>
                <a:srgbClr val="014723"/>
              </a:solidFill>
              <a:latin typeface="微软雅黑" panose="020B0503020204020204" pitchFamily="34" charset="-122"/>
              <a:ea typeface="微软雅黑" panose="020B0503020204020204" pitchFamily="34" charset="-122"/>
            </a:endParaRPr>
          </a:p>
        </p:txBody>
      </p:sp>
      <p:sp>
        <p:nvSpPr>
          <p:cNvPr id="14" name="TextBox 7"/>
          <p:cNvSpPr txBox="1"/>
          <p:nvPr/>
        </p:nvSpPr>
        <p:spPr>
          <a:xfrm>
            <a:off x="6878186" y="5644929"/>
            <a:ext cx="2902220" cy="400085"/>
          </a:xfrm>
          <a:prstGeom prst="rect">
            <a:avLst/>
          </a:prstGeom>
          <a:noFill/>
        </p:spPr>
        <p:txBody>
          <a:bodyPr wrap="none" lIns="91416" tIns="45708" rIns="91416" bIns="45708" rtlCol="0">
            <a:spAutoFit/>
          </a:bodyPr>
          <a:lstStyle/>
          <a:p>
            <a:pPr algn="ctr"/>
            <a:r>
              <a:rPr lang="zh-CN" altLang="en-US" sz="2000" b="1" dirty="0" smtClean="0">
                <a:solidFill>
                  <a:srgbClr val="014723"/>
                </a:solidFill>
                <a:latin typeface="微软雅黑" panose="020B0503020204020204" pitchFamily="34" charset="-122"/>
                <a:ea typeface="微软雅黑" panose="020B0503020204020204" pitchFamily="34" charset="-122"/>
              </a:rPr>
              <a:t>中山大学</a:t>
            </a:r>
            <a:r>
              <a:rPr lang="en-US" altLang="zh-CN" sz="2000" b="1" dirty="0" smtClean="0">
                <a:solidFill>
                  <a:srgbClr val="014723"/>
                </a:solidFill>
                <a:latin typeface="微软雅黑" panose="020B0503020204020204" pitchFamily="34" charset="-122"/>
                <a:ea typeface="微软雅黑" panose="020B0503020204020204" pitchFamily="34" charset="-122"/>
              </a:rPr>
              <a:t>Python</a:t>
            </a:r>
            <a:r>
              <a:rPr lang="zh-CN" altLang="en-US" sz="2000" b="1" dirty="0" smtClean="0">
                <a:solidFill>
                  <a:srgbClr val="014723"/>
                </a:solidFill>
                <a:latin typeface="微软雅黑" panose="020B0503020204020204" pitchFamily="34" charset="-122"/>
                <a:ea typeface="微软雅黑" panose="020B0503020204020204" pitchFamily="34" charset="-122"/>
              </a:rPr>
              <a:t>课程组</a:t>
            </a:r>
            <a:endParaRPr lang="zh-CN" altLang="en-US" sz="2000" dirty="0">
              <a:solidFill>
                <a:srgbClr val="014723"/>
              </a:solidFill>
              <a:latin typeface="微软雅黑" panose="020B0503020204020204" pitchFamily="34" charset="-122"/>
              <a:ea typeface="微软雅黑" panose="020B0503020204020204" pitchFamily="34" charset="-122"/>
            </a:endParaRPr>
          </a:p>
        </p:txBody>
      </p:sp>
      <p:sp>
        <p:nvSpPr>
          <p:cNvPr id="11" name="Freeform 7"/>
          <p:cNvSpPr>
            <a:spLocks noChangeAspect="1" noEditPoints="1"/>
          </p:cNvSpPr>
          <p:nvPr/>
        </p:nvSpPr>
        <p:spPr bwMode="auto">
          <a:xfrm>
            <a:off x="3416978" y="5611849"/>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14723"/>
          </a:solidFill>
          <a:ln>
            <a:noFill/>
          </a:ln>
        </p:spPr>
        <p:txBody>
          <a:bodyPr vert="horz" wrap="square" lIns="91416" tIns="45708" rIns="91416" bIns="45708" numCol="1" anchor="t" anchorCtr="0" compatLnSpc="1"/>
          <a:lstStyle/>
          <a:p>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12" name="Freeform 8"/>
          <p:cNvSpPr>
            <a:spLocks noChangeAspect="1" noEditPoints="1"/>
          </p:cNvSpPr>
          <p:nvPr/>
        </p:nvSpPr>
        <p:spPr bwMode="auto">
          <a:xfrm>
            <a:off x="6438230" y="5611848"/>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14723"/>
          </a:solidFill>
          <a:ln>
            <a:noFill/>
          </a:ln>
        </p:spPr>
        <p:txBody>
          <a:bodyPr vert="horz" wrap="square" lIns="91416" tIns="45708" rIns="91416" bIns="45708" numCol="1" anchor="t" anchorCtr="0" compatLnSpc="1"/>
          <a:lstStyle/>
          <a:p>
            <a:endParaRPr lang="zh-CN" altLang="en-US" sz="2800">
              <a:solidFill>
                <a:srgbClr val="C00000"/>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rotWithShape="1">
          <a:blip r:embed="rId4" cstate="print">
            <a:extLst>
              <a:ext uri="{28A0092B-C50C-407E-A947-70E740481C1C}">
                <a14:useLocalDpi xmlns:a14="http://schemas.microsoft.com/office/drawing/2010/main" val="0"/>
              </a:ext>
            </a:extLst>
          </a:blip>
          <a:srcRect t="21200" r="2284" b="11992"/>
          <a:stretch>
            <a:fillRect/>
          </a:stretch>
        </p:blipFill>
        <p:spPr>
          <a:xfrm>
            <a:off x="4339400" y="923192"/>
            <a:ext cx="3433000" cy="10726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750"/>
                                        <p:tgtEl>
                                          <p:spTgt spid="8"/>
                                        </p:tgtEl>
                                      </p:cBhvr>
                                    </p:animEffect>
                                  </p:childTnLst>
                                </p:cTn>
                              </p:par>
                            </p:childTnLst>
                          </p:cTn>
                        </p:par>
                        <p:par>
                          <p:cTn id="8" fill="hold">
                            <p:stCondLst>
                              <p:cond delay="750"/>
                            </p:stCondLst>
                            <p:childTnLst>
                              <p:par>
                                <p:cTn id="9" presetID="50" presetClass="entr" presetSubtype="0" decel="100000" fill="hold" grpId="0" nodeType="afterEffect">
                                  <p:stCondLst>
                                    <p:cond delay="0"/>
                                  </p:stCondLst>
                                  <p:iterate type="lt">
                                    <p:tmPct val="10000"/>
                                  </p:iterate>
                                  <p:childTnLst>
                                    <p:set>
                                      <p:cBhvr>
                                        <p:cTn id="10" dur="1" fill="hold">
                                          <p:stCondLst>
                                            <p:cond delay="0"/>
                                          </p:stCondLst>
                                        </p:cTn>
                                        <p:tgtEl>
                                          <p:spTgt spid="15"/>
                                        </p:tgtEl>
                                        <p:attrNameLst>
                                          <p:attrName>style.visibility</p:attrName>
                                        </p:attrNameLst>
                                      </p:cBhvr>
                                      <p:to>
                                        <p:strVal val="visible"/>
                                      </p:to>
                                    </p:set>
                                    <p:anim calcmode="lin" valueType="num">
                                      <p:cBhvr>
                                        <p:cTn id="11" dur="1000" fill="hold"/>
                                        <p:tgtEl>
                                          <p:spTgt spid="15"/>
                                        </p:tgtEl>
                                        <p:attrNameLst>
                                          <p:attrName>ppt_w</p:attrName>
                                        </p:attrNameLst>
                                      </p:cBhvr>
                                      <p:tavLst>
                                        <p:tav tm="0">
                                          <p:val>
                                            <p:strVal val="#ppt_w+.3"/>
                                          </p:val>
                                        </p:tav>
                                        <p:tav tm="100000">
                                          <p:val>
                                            <p:strVal val="#ppt_w"/>
                                          </p:val>
                                        </p:tav>
                                      </p:tavLst>
                                    </p:anim>
                                    <p:anim calcmode="lin" valueType="num">
                                      <p:cBhvr>
                                        <p:cTn id="12" dur="1000" fill="hold"/>
                                        <p:tgtEl>
                                          <p:spTgt spid="15"/>
                                        </p:tgtEl>
                                        <p:attrNameLst>
                                          <p:attrName>ppt_h</p:attrName>
                                        </p:attrNameLst>
                                      </p:cBhvr>
                                      <p:tavLst>
                                        <p:tav tm="0">
                                          <p:val>
                                            <p:strVal val="#ppt_h"/>
                                          </p:val>
                                        </p:tav>
                                        <p:tav tm="100000">
                                          <p:val>
                                            <p:strVal val="#ppt_h"/>
                                          </p:val>
                                        </p:tav>
                                      </p:tavLst>
                                    </p:anim>
                                    <p:animEffect transition="in" filter="fade">
                                      <p:cBhvr>
                                        <p:cTn id="13" dur="1000"/>
                                        <p:tgtEl>
                                          <p:spTgt spid="15"/>
                                        </p:tgtEl>
                                      </p:cBhvr>
                                    </p:animEffect>
                                  </p:childTnLst>
                                </p:cTn>
                              </p:par>
                            </p:childTnLst>
                          </p:cTn>
                        </p:par>
                        <p:par>
                          <p:cTn id="14" fill="hold">
                            <p:stCondLst>
                              <p:cond delay="3150"/>
                            </p:stCondLst>
                            <p:childTnLst>
                              <p:par>
                                <p:cTn id="15" presetID="8" presetClass="entr" presetSubtype="32" fill="hold" grpId="0" nodeType="afterEffect">
                                  <p:stCondLst>
                                    <p:cond delay="0"/>
                                  </p:stCondLst>
                                  <p:iterate type="lt">
                                    <p:tmPct val="10000"/>
                                  </p:iterate>
                                  <p:childTnLst>
                                    <p:set>
                                      <p:cBhvr>
                                        <p:cTn id="16" dur="1" fill="hold">
                                          <p:stCondLst>
                                            <p:cond delay="0"/>
                                          </p:stCondLst>
                                        </p:cTn>
                                        <p:tgtEl>
                                          <p:spTgt spid="16"/>
                                        </p:tgtEl>
                                        <p:attrNameLst>
                                          <p:attrName>style.visibility</p:attrName>
                                        </p:attrNameLst>
                                      </p:cBhvr>
                                      <p:to>
                                        <p:strVal val="visible"/>
                                      </p:to>
                                    </p:set>
                                    <p:animEffect transition="in" filter="diamond(out)">
                                      <p:cBhvr>
                                        <p:cTn id="17" dur="1000"/>
                                        <p:tgtEl>
                                          <p:spTgt spid="16"/>
                                        </p:tgtEl>
                                      </p:cBhvr>
                                    </p:animEffect>
                                  </p:childTnLst>
                                </p:cTn>
                              </p:par>
                            </p:childTnLst>
                          </p:cTn>
                        </p:par>
                        <p:par>
                          <p:cTn id="18" fill="hold">
                            <p:stCondLst>
                              <p:cond delay="5050"/>
                            </p:stCondLst>
                            <p:childTnLst>
                              <p:par>
                                <p:cTn id="19" presetID="53" presetClass="entr" presetSubtype="16"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par>
                          <p:cTn id="24" fill="hold">
                            <p:stCondLst>
                              <p:cond delay="55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605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par>
                          <p:cTn id="34" fill="hold">
                            <p:stCondLst>
                              <p:cond delay="655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6" grpId="0"/>
      <p:bldP spid="13" grpId="0"/>
      <p:bldP spid="14" grpId="0"/>
      <p:bldP spid="11" grpId="0" animBg="1"/>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2.1.1  </a:t>
            </a:r>
            <a:r>
              <a:rPr lang="zh-CN" altLang="en-US" sz="3600" b="1" dirty="0">
                <a:solidFill>
                  <a:schemeClr val="bg1"/>
                </a:solidFill>
              </a:rPr>
              <a:t>常量与变量</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727517"/>
            <a:ext cx="10515600" cy="463994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ct val="0"/>
              </a:spcBef>
              <a:spcAft>
                <a:spcPts val="0"/>
              </a:spcAft>
              <a:buClrTx/>
              <a:buSzTx/>
              <a:buFont typeface="Wingdings" panose="05000000000000000000" charset="0"/>
              <a:buChar char="§"/>
              <a:tabLst/>
              <a:defRPr/>
            </a:pPr>
            <a:r>
              <a:rPr kumimoji="0" lang="en-US" altLang="zh-CN" sz="24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Python</a:t>
            </a:r>
            <a:r>
              <a:rPr kumimoji="0" lang="zh-CN" altLang="en-US" sz="24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采用的是</a:t>
            </a:r>
            <a:r>
              <a:rPr kumimoji="0" lang="zh-CN" altLang="en-US" sz="2400" b="1" i="0" u="none" strike="noStrike" kern="1200" cap="none" spc="0" normalizeH="0" baseline="0" noProof="0" dirty="0" smtClean="0">
                <a:ln>
                  <a:noFill/>
                </a:ln>
                <a:solidFill>
                  <a:srgbClr val="FF0000"/>
                </a:solidFill>
                <a:effectLst/>
                <a:uLnTx/>
                <a:uFillTx/>
                <a:latin typeface="宋体" panose="02010600030101010101" pitchFamily="2" charset="-122"/>
                <a:ea typeface="宋体"/>
                <a:cs typeface="+mn-cs"/>
                <a:sym typeface="+mn-ea"/>
              </a:rPr>
              <a:t>基于值的内存管理方式</a:t>
            </a:r>
            <a:r>
              <a:rPr kumimoji="0" lang="zh-CN" altLang="en-US" sz="24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，如果为不同变量赋值为相同值（仅适用于</a:t>
            </a:r>
            <a:r>
              <a:rPr kumimoji="0" lang="en-US" altLang="zh-CN" sz="24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-5</a:t>
            </a:r>
            <a:r>
              <a:rPr kumimoji="0" lang="zh-CN" altLang="en-US" sz="24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至</a:t>
            </a:r>
            <a:r>
              <a:rPr kumimoji="0" lang="en-US" altLang="zh-CN" sz="24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256</a:t>
            </a:r>
            <a:r>
              <a:rPr kumimoji="0" lang="zh-CN" altLang="en-US" sz="24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的整数和短字符串），这个值在内存中只有一份，多个变量指向同一块内存地址。</a:t>
            </a:r>
            <a:endParaRPr kumimoji="0" lang="zh-CN" altLang="en-US" sz="24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endParaRPr>
          </a:p>
          <a:p>
            <a:pPr marL="228600" marR="0" lvl="0" indent="-22860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&gt;&gt;&gt; x = 3</a:t>
            </a:r>
            <a:endPar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&gt;&gt;&gt; id(x)</a:t>
            </a:r>
            <a:endPar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B0F0"/>
                </a:solidFill>
                <a:effectLst/>
                <a:uLnTx/>
                <a:uFillTx/>
                <a:latin typeface="Consolas" panose="020B0609020204030204" charset="0"/>
                <a:ea typeface="宋体"/>
                <a:cs typeface="+mn-cs"/>
                <a:sym typeface="+mn-ea"/>
              </a:rPr>
              <a:t>10417624</a:t>
            </a:r>
            <a:endParaRPr kumimoji="0" lang="en-US" altLang="zh-CN" sz="2000" b="1" i="0" u="none" strike="noStrike" kern="1200" cap="none" spc="0" normalizeH="0" baseline="0" noProof="0" dirty="0" smtClean="0">
              <a:ln>
                <a:noFill/>
              </a:ln>
              <a:solidFill>
                <a:srgbClr val="00B0F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&gt;&gt;&gt; y = 3</a:t>
            </a:r>
            <a:endPar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&gt;&gt;&gt; id(y)</a:t>
            </a:r>
            <a:endPar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B0F0"/>
                </a:solidFill>
                <a:effectLst/>
                <a:uLnTx/>
                <a:uFillTx/>
                <a:latin typeface="Consolas" panose="020B0609020204030204" charset="0"/>
                <a:ea typeface="宋体"/>
                <a:cs typeface="+mn-cs"/>
                <a:sym typeface="+mn-ea"/>
              </a:rPr>
              <a:t>10417624</a:t>
            </a:r>
            <a:endParaRPr kumimoji="0" lang="en-US" altLang="zh-CN" sz="2000" b="1" i="0" u="none" strike="noStrike" kern="1200" cap="none" spc="0" normalizeH="0" baseline="0" noProof="0" dirty="0" smtClean="0">
              <a:ln>
                <a:noFill/>
              </a:ln>
              <a:solidFill>
                <a:srgbClr val="00B0F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&gt;&gt;&gt; x = [1, 1, 1, 1]</a:t>
            </a:r>
            <a:endPar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&gt;&gt;&gt; id(x[0]) == id(x[1])</a:t>
            </a:r>
            <a:endPar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altLang="zh-CN" sz="2000" b="1" i="0" u="none" strike="noStrike" kern="1200" cap="none" spc="0" normalizeH="0" baseline="0" noProof="0" dirty="0" smtClean="0">
                <a:ln>
                  <a:noFill/>
                </a:ln>
                <a:solidFill>
                  <a:srgbClr val="00B0F0"/>
                </a:solidFill>
                <a:effectLst/>
                <a:uLnTx/>
                <a:uFillTx/>
                <a:latin typeface="Consolas" panose="020B0609020204030204" charset="0"/>
                <a:ea typeface="宋体"/>
                <a:cs typeface="+mn-cs"/>
                <a:sym typeface="+mn-ea"/>
              </a:rPr>
              <a:t>True</a:t>
            </a:r>
            <a:endParaRPr kumimoji="0" lang="en-US" sz="2000" b="1" i="0" u="none" strike="noStrike" kern="1200" cap="none" spc="0" normalizeH="0" baseline="0" noProof="0" dirty="0">
              <a:ln>
                <a:noFill/>
              </a:ln>
              <a:solidFill>
                <a:sysClr val="windowText" lastClr="000000"/>
              </a:solidFill>
              <a:effectLst/>
              <a:uLnTx/>
              <a:uFillTx/>
              <a:latin typeface="Calibri"/>
              <a:cs typeface="+mn-cs"/>
            </a:endParaRPr>
          </a:p>
        </p:txBody>
      </p:sp>
      <p:sp>
        <p:nvSpPr>
          <p:cNvPr id="9" name="Line Callout 1 4"/>
          <p:cNvSpPr/>
          <p:nvPr/>
        </p:nvSpPr>
        <p:spPr>
          <a:xfrm>
            <a:off x="3081020" y="3963987"/>
            <a:ext cx="3503930" cy="489585"/>
          </a:xfrm>
          <a:prstGeom prst="borderCallout1">
            <a:avLst>
              <a:gd name="adj1" fmla="val 40028"/>
              <a:gd name="adj2" fmla="val -4369"/>
              <a:gd name="adj3" fmla="val 112500"/>
              <a:gd name="adj4" fmla="val -38333"/>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rgbClr val="FF0000"/>
                </a:solidFill>
                <a:effectLst/>
                <a:uLnTx/>
                <a:uFillTx/>
                <a:latin typeface="Calibri"/>
                <a:cs typeface="+mn-cs"/>
              </a:rPr>
              <a:t>id()</a:t>
            </a:r>
            <a:r>
              <a:rPr kumimoji="0" lang="zh-CN" altLang="en-US" sz="1800" b="1" i="0" u="none" strike="noStrike" kern="0" cap="none" spc="0" normalizeH="0" baseline="0" noProof="0" smtClean="0">
                <a:ln>
                  <a:noFill/>
                </a:ln>
                <a:solidFill>
                  <a:srgbClr val="FF0000"/>
                </a:solidFill>
                <a:effectLst/>
                <a:uLnTx/>
                <a:uFillTx/>
                <a:latin typeface="Calibri"/>
                <a:ea typeface="宋体"/>
                <a:cs typeface="+mn-cs"/>
              </a:rPr>
              <a:t>函数用来查看对象的内存地址</a:t>
            </a:r>
          </a:p>
        </p:txBody>
      </p:sp>
    </p:spTree>
    <p:extLst>
      <p:ext uri="{BB962C8B-B14F-4D97-AF65-F5344CB8AC3E}">
        <p14:creationId xmlns:p14="http://schemas.microsoft.com/office/powerpoint/2010/main" val="26342499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2.1.1  </a:t>
            </a:r>
            <a:r>
              <a:rPr lang="zh-CN" altLang="en-US" sz="3600" b="1" dirty="0">
                <a:solidFill>
                  <a:schemeClr val="bg1"/>
                </a:solidFill>
              </a:rPr>
              <a:t>常量与变量</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645526"/>
            <a:ext cx="10515600" cy="49663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ct val="0"/>
              </a:spcBef>
              <a:spcAft>
                <a:spcPts val="0"/>
              </a:spcAft>
              <a:buClrTx/>
              <a:buSzPct val="90000"/>
              <a:buFont typeface="Wingdings" panose="05000000000000000000" charset="0"/>
              <a:buChar char="v"/>
              <a:tabLst/>
              <a:defRPr/>
            </a:pPr>
            <a:r>
              <a:rPr kumimoji="0" lang="en-US" altLang="zh-CN" sz="24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Python</a:t>
            </a:r>
            <a:r>
              <a:rPr kumimoji="0" lang="zh-CN" altLang="en-US" sz="24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属于</a:t>
            </a:r>
            <a:r>
              <a:rPr kumimoji="0" lang="zh-CN" altLang="en-US" sz="2400" b="1" i="0" u="none" strike="noStrike" kern="1200" cap="none" spc="0" normalizeH="0" baseline="0" noProof="0" dirty="0" smtClean="0">
                <a:ln>
                  <a:noFill/>
                </a:ln>
                <a:solidFill>
                  <a:srgbClr val="FF0000"/>
                </a:solidFill>
                <a:effectLst/>
                <a:uLnTx/>
                <a:uFillTx/>
                <a:latin typeface="宋体" panose="02010600030101010101" pitchFamily="2" charset="-122"/>
                <a:ea typeface="宋体"/>
                <a:cs typeface="+mn-cs"/>
                <a:sym typeface="+mn-ea"/>
              </a:rPr>
              <a:t>强类型编程语言</a:t>
            </a:r>
            <a:r>
              <a:rPr kumimoji="0" lang="zh-CN" altLang="en-US" sz="24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a:t>
            </a:r>
            <a:r>
              <a:rPr kumimoji="0" lang="en-US" altLang="zh-CN" sz="24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Python</a:t>
            </a:r>
            <a:r>
              <a:rPr kumimoji="0" lang="zh-CN" altLang="en-US" sz="24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解释器会根据赋值或运算来自动</a:t>
            </a:r>
            <a:r>
              <a:rPr kumimoji="0" lang="zh-CN" altLang="en-US" sz="2400" b="1" i="0" u="none" strike="noStrike" kern="1200" cap="none" spc="0" normalizeH="0" baseline="0" noProof="0" dirty="0" smtClean="0">
                <a:ln>
                  <a:noFill/>
                </a:ln>
                <a:solidFill>
                  <a:srgbClr val="FF0000"/>
                </a:solidFill>
                <a:effectLst/>
                <a:uLnTx/>
                <a:uFillTx/>
                <a:latin typeface="宋体" panose="02010600030101010101" pitchFamily="2" charset="-122"/>
                <a:ea typeface="宋体"/>
                <a:cs typeface="+mn-cs"/>
                <a:sym typeface="+mn-ea"/>
              </a:rPr>
              <a:t>推断</a:t>
            </a:r>
            <a:r>
              <a:rPr kumimoji="0" lang="zh-CN" altLang="en-US" sz="24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变量类型。</a:t>
            </a:r>
            <a:r>
              <a:rPr kumimoji="0" lang="en-US" altLang="zh-CN" sz="24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Python</a:t>
            </a:r>
            <a:r>
              <a:rPr kumimoji="0" lang="zh-CN" altLang="en-US" sz="24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还是一种</a:t>
            </a:r>
            <a:r>
              <a:rPr kumimoji="0" lang="zh-CN" altLang="en-US" sz="2400" b="1" i="0" u="none" strike="noStrike" kern="1200" cap="none" spc="0" normalizeH="0" baseline="0" noProof="0" dirty="0" smtClean="0">
                <a:ln>
                  <a:noFill/>
                </a:ln>
                <a:solidFill>
                  <a:srgbClr val="FF0000"/>
                </a:solidFill>
                <a:effectLst/>
                <a:uLnTx/>
                <a:uFillTx/>
                <a:latin typeface="宋体" panose="02010600030101010101" pitchFamily="2" charset="-122"/>
                <a:ea typeface="宋体"/>
                <a:cs typeface="+mn-cs"/>
                <a:sym typeface="+mn-ea"/>
              </a:rPr>
              <a:t>动态类型语言</a:t>
            </a:r>
            <a:r>
              <a:rPr kumimoji="0" lang="zh-CN" altLang="en-US" sz="24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，变量的类型也是可以随时变化的。</a:t>
            </a:r>
            <a:endParaRPr kumimoji="0" lang="zh-CN" altLang="en-US" sz="24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endParaRPr>
          </a:p>
          <a:p>
            <a:pPr marL="228600" marR="0" lvl="0" indent="-228600" algn="l" defTabSz="914400"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altLang="zh-CN" sz="18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&gt;&gt;&gt; x = 3</a:t>
            </a:r>
            <a:endParaRPr kumimoji="0" lang="en-US" altLang="zh-CN" sz="18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altLang="zh-CN" sz="18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&gt;&gt;&gt; print(type(x))</a:t>
            </a:r>
            <a:endParaRPr kumimoji="0" lang="en-US" altLang="zh-CN" sz="18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altLang="zh-CN" sz="1800" b="1" i="0" u="none" strike="noStrike" kern="1200" cap="none" spc="0" normalizeH="0" baseline="0" noProof="0" dirty="0" smtClean="0">
                <a:ln>
                  <a:noFill/>
                </a:ln>
                <a:solidFill>
                  <a:srgbClr val="00B0F0"/>
                </a:solidFill>
                <a:effectLst/>
                <a:uLnTx/>
                <a:uFillTx/>
                <a:latin typeface="Consolas" panose="020B0609020204030204" charset="0"/>
                <a:ea typeface="宋体"/>
                <a:cs typeface="+mn-cs"/>
                <a:sym typeface="+mn-ea"/>
              </a:rPr>
              <a:t>&lt;class '</a:t>
            </a:r>
            <a:r>
              <a:rPr kumimoji="0" lang="en-US" altLang="zh-CN" sz="1800" b="1" i="0" u="none" strike="noStrike" kern="1200" cap="none" spc="0" normalizeH="0" baseline="0" noProof="0" dirty="0" err="1" smtClean="0">
                <a:ln>
                  <a:noFill/>
                </a:ln>
                <a:solidFill>
                  <a:srgbClr val="00B0F0"/>
                </a:solidFill>
                <a:effectLst/>
                <a:uLnTx/>
                <a:uFillTx/>
                <a:latin typeface="Consolas" panose="020B0609020204030204" charset="0"/>
                <a:ea typeface="宋体"/>
                <a:cs typeface="+mn-cs"/>
                <a:sym typeface="+mn-ea"/>
              </a:rPr>
              <a:t>int</a:t>
            </a:r>
            <a:r>
              <a:rPr kumimoji="0" lang="en-US" altLang="zh-CN" sz="1800" b="1" i="0" u="none" strike="noStrike" kern="1200" cap="none" spc="0" normalizeH="0" baseline="0" noProof="0" dirty="0" smtClean="0">
                <a:ln>
                  <a:noFill/>
                </a:ln>
                <a:solidFill>
                  <a:srgbClr val="00B0F0"/>
                </a:solidFill>
                <a:effectLst/>
                <a:uLnTx/>
                <a:uFillTx/>
                <a:latin typeface="Consolas" panose="020B0609020204030204" charset="0"/>
                <a:ea typeface="宋体"/>
                <a:cs typeface="+mn-cs"/>
                <a:sym typeface="+mn-ea"/>
              </a:rPr>
              <a:t>'&gt;</a:t>
            </a:r>
            <a:endParaRPr kumimoji="0" lang="en-US" altLang="zh-CN" sz="1800" b="1" i="0" u="none" strike="noStrike" kern="1200" cap="none" spc="0" normalizeH="0" baseline="0" noProof="0" dirty="0" smtClean="0">
              <a:ln>
                <a:noFill/>
              </a:ln>
              <a:solidFill>
                <a:srgbClr val="00B0F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altLang="zh-CN" sz="18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&gt;&gt;&gt; x = 'Hello world.'</a:t>
            </a:r>
            <a:endParaRPr kumimoji="0" lang="en-US" altLang="zh-CN" sz="18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altLang="zh-CN" sz="18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&gt;&gt;&gt; print(type(x))                 #</a:t>
            </a:r>
            <a:r>
              <a:rPr kumimoji="0" lang="zh-CN" alt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查看变量类型</a:t>
            </a:r>
            <a:endParaRPr kumimoji="0" lang="zh-CN" alt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altLang="zh-CN" sz="1800" b="1" i="0" u="none" strike="noStrike" kern="1200" cap="none" spc="0" normalizeH="0" baseline="0" noProof="0" dirty="0" smtClean="0">
                <a:ln>
                  <a:noFill/>
                </a:ln>
                <a:solidFill>
                  <a:srgbClr val="00B0F0"/>
                </a:solidFill>
                <a:effectLst/>
                <a:uLnTx/>
                <a:uFillTx/>
                <a:latin typeface="Consolas" panose="020B0609020204030204" charset="0"/>
                <a:ea typeface="宋体"/>
                <a:cs typeface="+mn-cs"/>
                <a:sym typeface="+mn-ea"/>
              </a:rPr>
              <a:t>&lt;class '</a:t>
            </a:r>
            <a:r>
              <a:rPr kumimoji="0" lang="en-US" altLang="zh-CN" sz="1800" b="1" i="0" u="none" strike="noStrike" kern="1200" cap="none" spc="0" normalizeH="0" baseline="0" noProof="0" dirty="0" err="1" smtClean="0">
                <a:ln>
                  <a:noFill/>
                </a:ln>
                <a:solidFill>
                  <a:srgbClr val="00B0F0"/>
                </a:solidFill>
                <a:effectLst/>
                <a:uLnTx/>
                <a:uFillTx/>
                <a:latin typeface="Consolas" panose="020B0609020204030204" charset="0"/>
                <a:ea typeface="宋体"/>
                <a:cs typeface="+mn-cs"/>
                <a:sym typeface="+mn-ea"/>
              </a:rPr>
              <a:t>str</a:t>
            </a:r>
            <a:r>
              <a:rPr kumimoji="0" lang="en-US" altLang="zh-CN" sz="1800" b="1" i="0" u="none" strike="noStrike" kern="1200" cap="none" spc="0" normalizeH="0" baseline="0" noProof="0" dirty="0" smtClean="0">
                <a:ln>
                  <a:noFill/>
                </a:ln>
                <a:solidFill>
                  <a:srgbClr val="00B0F0"/>
                </a:solidFill>
                <a:effectLst/>
                <a:uLnTx/>
                <a:uFillTx/>
                <a:latin typeface="Consolas" panose="020B0609020204030204" charset="0"/>
                <a:ea typeface="宋体"/>
                <a:cs typeface="+mn-cs"/>
                <a:sym typeface="+mn-ea"/>
              </a:rPr>
              <a:t>'&gt;</a:t>
            </a:r>
            <a:endParaRPr kumimoji="0" lang="en-US" altLang="zh-CN" sz="1800" b="1" i="0" u="none" strike="noStrike" kern="1200" cap="none" spc="0" normalizeH="0" baseline="0" noProof="0" dirty="0" smtClean="0">
              <a:ln>
                <a:noFill/>
              </a:ln>
              <a:solidFill>
                <a:srgbClr val="00B0F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altLang="zh-CN" sz="18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&gt;&gt;&gt; x = [1,2,3]</a:t>
            </a:r>
            <a:endParaRPr kumimoji="0" lang="en-US" altLang="zh-CN" sz="18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altLang="zh-CN" sz="18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&gt;&gt;&gt; print(type(x))</a:t>
            </a:r>
            <a:endParaRPr kumimoji="0" lang="en-US" altLang="zh-CN" sz="18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altLang="zh-CN" sz="1800" b="1" i="0" u="none" strike="noStrike" kern="1200" cap="none" spc="0" normalizeH="0" baseline="0" noProof="0" dirty="0" smtClean="0">
                <a:ln>
                  <a:noFill/>
                </a:ln>
                <a:solidFill>
                  <a:srgbClr val="00B0F0"/>
                </a:solidFill>
                <a:effectLst/>
                <a:uLnTx/>
                <a:uFillTx/>
                <a:latin typeface="Consolas" panose="020B0609020204030204" charset="0"/>
                <a:ea typeface="宋体"/>
                <a:cs typeface="+mn-cs"/>
                <a:sym typeface="+mn-ea"/>
              </a:rPr>
              <a:t>&lt;class 'list'&gt;</a:t>
            </a:r>
            <a:endParaRPr kumimoji="0" lang="en-US" altLang="zh-CN" sz="1800" b="1" i="0" u="none" strike="noStrike" kern="1200" cap="none" spc="0" normalizeH="0" baseline="0" noProof="0" dirty="0" smtClean="0">
              <a:ln>
                <a:noFill/>
              </a:ln>
              <a:solidFill>
                <a:srgbClr val="00B0F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altLang="zh-CN" sz="18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&gt;&gt;&gt; </a:t>
            </a:r>
            <a:r>
              <a:rPr kumimoji="0" lang="en-US" altLang="zh-CN"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宋体"/>
                <a:cs typeface="+mn-cs"/>
                <a:sym typeface="+mn-ea"/>
              </a:rPr>
              <a:t>isinstance</a:t>
            </a:r>
            <a:r>
              <a:rPr kumimoji="0" lang="en-US" altLang="zh-CN" sz="18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(3, </a:t>
            </a:r>
            <a:r>
              <a:rPr kumimoji="0" lang="en-US" altLang="zh-CN"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宋体"/>
                <a:cs typeface="+mn-cs"/>
                <a:sym typeface="+mn-ea"/>
              </a:rPr>
              <a:t>int</a:t>
            </a:r>
            <a:r>
              <a:rPr kumimoji="0" lang="en-US" altLang="zh-CN" sz="18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             #</a:t>
            </a:r>
            <a:r>
              <a:rPr kumimoji="0" lang="zh-CN" alt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测试对象是否是某个类型的实例</a:t>
            </a:r>
            <a:endParaRPr kumimoji="0" lang="zh-CN" alt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altLang="zh-CN" sz="1800" b="1" i="0" u="none" strike="noStrike" kern="1200" cap="none" spc="0" normalizeH="0" baseline="0" noProof="0" dirty="0" smtClean="0">
                <a:ln>
                  <a:noFill/>
                </a:ln>
                <a:solidFill>
                  <a:srgbClr val="00B0F0"/>
                </a:solidFill>
                <a:effectLst/>
                <a:uLnTx/>
                <a:uFillTx/>
                <a:latin typeface="Consolas" panose="020B0609020204030204" charset="0"/>
                <a:ea typeface="宋体"/>
                <a:cs typeface="+mn-cs"/>
                <a:sym typeface="+mn-ea"/>
              </a:rPr>
              <a:t>True</a:t>
            </a:r>
            <a:endParaRPr kumimoji="0" lang="en-US" altLang="zh-CN" sz="1800" b="1" i="0" u="none" strike="noStrike" kern="1200" cap="none" spc="0" normalizeH="0" baseline="0" noProof="0" dirty="0" smtClean="0">
              <a:ln>
                <a:noFill/>
              </a:ln>
              <a:solidFill>
                <a:srgbClr val="00B0F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altLang="zh-CN" sz="18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&gt;&gt;&gt; </a:t>
            </a:r>
            <a:r>
              <a:rPr kumimoji="0" lang="en-US" altLang="zh-CN"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宋体"/>
                <a:cs typeface="+mn-cs"/>
                <a:sym typeface="+mn-ea"/>
              </a:rPr>
              <a:t>isinstance</a:t>
            </a:r>
            <a:r>
              <a:rPr kumimoji="0" lang="en-US" altLang="zh-CN" sz="18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('Hello world', </a:t>
            </a:r>
            <a:r>
              <a:rPr kumimoji="0" lang="en-US" altLang="zh-CN"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宋体"/>
                <a:cs typeface="+mn-cs"/>
                <a:sym typeface="+mn-ea"/>
              </a:rPr>
              <a:t>str</a:t>
            </a:r>
            <a:r>
              <a:rPr kumimoji="0" lang="en-US" altLang="zh-CN" sz="18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a:t>
            </a:r>
            <a:endParaRPr kumimoji="0" lang="en-US" altLang="zh-CN" sz="18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altLang="zh-CN" sz="1800" b="1" i="0" u="none" strike="noStrike" kern="1200" cap="none" spc="0" normalizeH="0" baseline="0" noProof="0" dirty="0" smtClean="0">
                <a:ln>
                  <a:noFill/>
                </a:ln>
                <a:solidFill>
                  <a:srgbClr val="00B0F0"/>
                </a:solidFill>
                <a:effectLst/>
                <a:uLnTx/>
                <a:uFillTx/>
                <a:latin typeface="Consolas" panose="020B0609020204030204" charset="0"/>
                <a:ea typeface="宋体"/>
                <a:cs typeface="+mn-cs"/>
                <a:sym typeface="+mn-ea"/>
              </a:rPr>
              <a:t>True</a:t>
            </a:r>
            <a:endParaRPr kumimoji="0" lang="en-US" sz="1800" b="1" i="0" u="none" strike="noStrike" kern="1200" cap="none" spc="0" normalizeH="0" baseline="0" noProof="0" dirty="0">
              <a:ln>
                <a:noFill/>
              </a:ln>
              <a:solidFill>
                <a:sysClr val="windowText" lastClr="000000"/>
              </a:solidFill>
              <a:effectLst/>
              <a:uLnTx/>
              <a:uFillTx/>
              <a:latin typeface="Calibri"/>
              <a:cs typeface="+mn-cs"/>
            </a:endParaRPr>
          </a:p>
        </p:txBody>
      </p:sp>
    </p:spTree>
    <p:extLst>
      <p:ext uri="{BB962C8B-B14F-4D97-AF65-F5344CB8AC3E}">
        <p14:creationId xmlns:p14="http://schemas.microsoft.com/office/powerpoint/2010/main" val="26342499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2.1.1  </a:t>
            </a:r>
            <a:r>
              <a:rPr lang="zh-CN" altLang="en-US" sz="3600" b="1" dirty="0">
                <a:solidFill>
                  <a:schemeClr val="bg1"/>
                </a:solidFill>
              </a:rPr>
              <a:t>常量与变量</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13104" y="1662888"/>
            <a:ext cx="10803255" cy="5096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Tx/>
              <a:buSzPct val="90000"/>
              <a:buFont typeface="Wingdings" panose="05000000000000000000" charset="0"/>
              <a:buChar char="§"/>
              <a:tabLst/>
              <a:defRPr/>
            </a:pPr>
            <a:r>
              <a:rPr kumimoji="0" lang="zh-CN" altLang="en-US" sz="24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在定义变量名的时候，需要注意以下问题：</a:t>
            </a:r>
          </a:p>
          <a:p>
            <a:pPr marL="228600" marR="0" lvl="0" indent="-228600" algn="l" defTabSz="914400" rtl="0" eaLnBrk="1" fontAlgn="auto" latinLnBrk="0" hangingPunct="1">
              <a:lnSpc>
                <a:spcPct val="100000"/>
              </a:lnSpc>
              <a:spcBef>
                <a:spcPts val="600"/>
              </a:spcBef>
              <a:spcAft>
                <a:spcPts val="600"/>
              </a:spcAft>
              <a:buClrTx/>
              <a:buSzPct val="90000"/>
              <a:buFont typeface="Wingdings" panose="05000000000000000000" charset="0"/>
              <a:buChar char="ü"/>
              <a:tabLst/>
              <a:defRPr/>
            </a:pPr>
            <a:r>
              <a:rPr kumimoji="0" lang="zh-CN" altLang="en-US"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变量名</a:t>
            </a:r>
            <a:r>
              <a:rPr kumimoji="0" lang="zh-CN" altLang="en-US"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a:cs typeface="+mn-cs"/>
                <a:sym typeface="+mn-ea"/>
              </a:rPr>
              <a:t>必须</a:t>
            </a:r>
            <a:r>
              <a:rPr kumimoji="0" lang="zh-CN" altLang="en-US"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以字母或下划线开头，但以下划线开头的变量在</a:t>
            </a:r>
            <a:r>
              <a:rPr kumimoji="0" lang="en-US" altLang="zh-CN"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Python</a:t>
            </a:r>
            <a:r>
              <a:rPr kumimoji="0" lang="zh-CN" altLang="en-US"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中有特殊含义；</a:t>
            </a:r>
            <a:endParaRPr kumimoji="0" lang="zh-CN" altLang="en-US"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endParaRPr>
          </a:p>
          <a:p>
            <a:pPr marL="228600" marR="0" lvl="0" indent="-228600" algn="l" defTabSz="914400" rtl="0" eaLnBrk="1" fontAlgn="auto" latinLnBrk="0" hangingPunct="1">
              <a:lnSpc>
                <a:spcPct val="100000"/>
              </a:lnSpc>
              <a:spcBef>
                <a:spcPts val="600"/>
              </a:spcBef>
              <a:spcAft>
                <a:spcPts val="600"/>
              </a:spcAft>
              <a:buClrTx/>
              <a:buSzPct val="90000"/>
              <a:buFont typeface="Wingdings" panose="05000000000000000000" charset="0"/>
              <a:buChar char="ü"/>
              <a:tabLst/>
              <a:defRPr/>
            </a:pPr>
            <a:r>
              <a:rPr kumimoji="0" lang="zh-CN" altLang="en-US"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变量名中</a:t>
            </a:r>
            <a:r>
              <a:rPr kumimoji="0" lang="zh-CN" altLang="en-US"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a:cs typeface="+mn-cs"/>
                <a:sym typeface="+mn-ea"/>
              </a:rPr>
              <a:t>不能</a:t>
            </a:r>
            <a:r>
              <a:rPr kumimoji="0" lang="zh-CN" altLang="en-US"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有空格以及标点符号（括号、引号、逗号、斜线、反斜线、冒号、句号、问号等等）；</a:t>
            </a:r>
            <a:endParaRPr kumimoji="0" lang="zh-CN" altLang="en-US"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endParaRPr>
          </a:p>
          <a:p>
            <a:pPr marL="228600" marR="0" lvl="0" indent="-228600" algn="l" defTabSz="914400" rtl="0" eaLnBrk="1" fontAlgn="auto" latinLnBrk="0" hangingPunct="1">
              <a:lnSpc>
                <a:spcPct val="100000"/>
              </a:lnSpc>
              <a:spcBef>
                <a:spcPts val="600"/>
              </a:spcBef>
              <a:spcAft>
                <a:spcPts val="600"/>
              </a:spcAft>
              <a:buClrTx/>
              <a:buSzPct val="90000"/>
              <a:buFont typeface="Wingdings" panose="05000000000000000000" charset="0"/>
              <a:buChar char="ü"/>
              <a:tabLst/>
              <a:defRPr/>
            </a:pPr>
            <a:r>
              <a:rPr kumimoji="0" lang="zh-CN" altLang="en-US"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a:cs typeface="+mn-cs"/>
                <a:sym typeface="+mn-ea"/>
              </a:rPr>
              <a:t>不能</a:t>
            </a:r>
            <a:r>
              <a:rPr kumimoji="0" lang="zh-CN" altLang="en-US"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使用关键字作变量名，可以导入</a:t>
            </a:r>
            <a:r>
              <a:rPr kumimoji="0" lang="en-US" altLang="zh-CN"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keyword</a:t>
            </a:r>
            <a:r>
              <a:rPr kumimoji="0" lang="zh-CN" altLang="en-US"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模块后使用</a:t>
            </a:r>
            <a:r>
              <a:rPr kumimoji="0" lang="en-US" altLang="zh-CN"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print(</a:t>
            </a:r>
            <a:r>
              <a:rPr kumimoji="0" lang="en-US" altLang="zh-CN" sz="2000" b="1" i="0" u="none" strike="noStrike" kern="1200" cap="none" spc="0" normalizeH="0" baseline="0" noProof="0" dirty="0" err="1" smtClean="0">
                <a:ln>
                  <a:noFill/>
                </a:ln>
                <a:solidFill>
                  <a:sysClr val="windowText" lastClr="000000"/>
                </a:solidFill>
                <a:effectLst/>
                <a:uLnTx/>
                <a:uFillTx/>
                <a:latin typeface="宋体" panose="02010600030101010101" pitchFamily="2" charset="-122"/>
                <a:ea typeface="宋体"/>
                <a:cs typeface="+mn-cs"/>
                <a:sym typeface="+mn-ea"/>
              </a:rPr>
              <a:t>keyword.kwlist</a:t>
            </a:r>
            <a:r>
              <a:rPr kumimoji="0" lang="en-US" altLang="zh-CN"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a:t>
            </a:r>
            <a:r>
              <a:rPr kumimoji="0" lang="zh-CN" altLang="en-US"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查看所有</a:t>
            </a:r>
            <a:r>
              <a:rPr kumimoji="0" lang="en-US" altLang="zh-CN"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Python</a:t>
            </a:r>
            <a:r>
              <a:rPr kumimoji="0" lang="zh-CN" altLang="en-US"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关键字；</a:t>
            </a:r>
            <a:endParaRPr kumimoji="0" lang="en-US" altLang="zh-CN"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endParaRPr>
          </a:p>
          <a:p>
            <a:pPr marL="228600" marR="0" lvl="0" indent="-228600" algn="l" defTabSz="914400" rtl="0" eaLnBrk="1" fontAlgn="auto" latinLnBrk="0" hangingPunct="1">
              <a:lnSpc>
                <a:spcPct val="100000"/>
              </a:lnSpc>
              <a:spcBef>
                <a:spcPts val="600"/>
              </a:spcBef>
              <a:spcAft>
                <a:spcPts val="600"/>
              </a:spcAft>
              <a:buClrTx/>
              <a:buSzPct val="90000"/>
              <a:buFont typeface="Wingdings" panose="05000000000000000000" charset="0"/>
              <a:buChar char="ü"/>
              <a:tabLst/>
              <a:defRPr/>
            </a:pPr>
            <a:r>
              <a:rPr kumimoji="0" lang="zh-CN" altLang="en-US"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变量名对英文字母的</a:t>
            </a:r>
            <a:r>
              <a:rPr kumimoji="0" lang="zh-CN" altLang="en-US"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a:cs typeface="+mn-cs"/>
                <a:sym typeface="+mn-ea"/>
              </a:rPr>
              <a:t>大小写敏感</a:t>
            </a:r>
            <a:r>
              <a:rPr kumimoji="0" lang="zh-CN" altLang="en-US"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，例如</a:t>
            </a:r>
            <a:r>
              <a:rPr kumimoji="0" lang="en-US" altLang="zh-CN"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student</a:t>
            </a:r>
            <a:r>
              <a:rPr kumimoji="0" lang="zh-CN" altLang="en-US"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和</a:t>
            </a:r>
            <a:r>
              <a:rPr kumimoji="0" lang="en-US" altLang="zh-CN"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Student</a:t>
            </a:r>
            <a:r>
              <a:rPr kumimoji="0" lang="zh-CN" altLang="en-US"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是不同的变量。</a:t>
            </a:r>
            <a:endParaRPr kumimoji="0" lang="en-US" sz="2000" b="1" i="0" u="none" strike="noStrike" kern="1200" cap="none" spc="0" normalizeH="0" baseline="0" noProof="0" dirty="0" smtClean="0">
              <a:ln>
                <a:noFill/>
              </a:ln>
              <a:solidFill>
                <a:sysClr val="windowText" lastClr="000000"/>
              </a:solidFill>
              <a:effectLst/>
              <a:uLnTx/>
              <a:uFillTx/>
              <a:latin typeface="Calibri"/>
              <a:cs typeface="+mn-cs"/>
            </a:endParaRPr>
          </a:p>
          <a:p>
            <a:pPr marL="228600" marR="0" lvl="0" indent="-228600" algn="l" defTabSz="914400" rtl="0" eaLnBrk="1" fontAlgn="auto" latinLnBrk="0" hangingPunct="1">
              <a:lnSpc>
                <a:spcPct val="100000"/>
              </a:lnSpc>
              <a:spcBef>
                <a:spcPts val="600"/>
              </a:spcBef>
              <a:spcAft>
                <a:spcPts val="600"/>
              </a:spcAft>
              <a:buClrTx/>
              <a:buSzPct val="90000"/>
              <a:buFont typeface="Wingdings" panose="05000000000000000000" charset="0"/>
              <a:buChar char="ü"/>
              <a:tabLst/>
              <a:defRPr/>
            </a:pPr>
            <a:r>
              <a:rPr kumimoji="0" lang="zh-CN" altLang="en-US"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a:cs typeface="+mn-cs"/>
                <a:sym typeface="+mn-ea"/>
              </a:rPr>
              <a:t>不建议</a:t>
            </a:r>
            <a:r>
              <a:rPr kumimoji="0" lang="zh-CN" altLang="en-US"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使用系统内置的模块名、类型名或函数名以及已导入的模块名及其成员名作变量名，这将会改变其类型和含义，可以通过</a:t>
            </a:r>
            <a:r>
              <a:rPr kumimoji="0" lang="en-US" altLang="zh-CN" sz="2000" b="1" i="0" u="none" strike="noStrike" kern="1200" cap="none" spc="0" normalizeH="0" baseline="0" noProof="0" dirty="0" err="1" smtClean="0">
                <a:ln>
                  <a:noFill/>
                </a:ln>
                <a:solidFill>
                  <a:sysClr val="windowText" lastClr="000000"/>
                </a:solidFill>
                <a:effectLst/>
                <a:uLnTx/>
                <a:uFillTx/>
                <a:latin typeface="宋体" panose="02010600030101010101" pitchFamily="2" charset="-122"/>
                <a:ea typeface="宋体"/>
                <a:cs typeface="+mn-cs"/>
                <a:sym typeface="+mn-ea"/>
              </a:rPr>
              <a:t>dir</a:t>
            </a:r>
            <a:r>
              <a:rPr kumimoji="0" lang="en-US" altLang="zh-CN"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(__</a:t>
            </a:r>
            <a:r>
              <a:rPr kumimoji="0" lang="en-US" altLang="zh-CN" sz="2000" b="1" i="0" u="none" strike="noStrike" kern="1200" cap="none" spc="0" normalizeH="0" baseline="0" noProof="0" dirty="0" err="1" smtClean="0">
                <a:ln>
                  <a:noFill/>
                </a:ln>
                <a:solidFill>
                  <a:sysClr val="windowText" lastClr="000000"/>
                </a:solidFill>
                <a:effectLst/>
                <a:uLnTx/>
                <a:uFillTx/>
                <a:latin typeface="宋体" panose="02010600030101010101" pitchFamily="2" charset="-122"/>
                <a:ea typeface="宋体"/>
                <a:cs typeface="+mn-cs"/>
                <a:sym typeface="+mn-ea"/>
              </a:rPr>
              <a:t>builtins</a:t>
            </a:r>
            <a:r>
              <a:rPr kumimoji="0" lang="en-US" altLang="zh-CN"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__)</a:t>
            </a:r>
            <a:r>
              <a:rPr kumimoji="0" lang="zh-CN" altLang="en-US"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sym typeface="+mn-ea"/>
              </a:rPr>
              <a:t>查看所有内置模块、类型和函数；</a:t>
            </a:r>
            <a:endParaRPr kumimoji="0" lang="zh-CN" altLang="en-US" sz="20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a:cs typeface="+mn-cs"/>
            </a:endParaRPr>
          </a:p>
          <a:p>
            <a:pPr marL="0" marR="0" lvl="0" indent="0" algn="l" defTabSz="914400" rtl="0" eaLnBrk="1" fontAlgn="auto" latinLnBrk="0" hangingPunct="1">
              <a:lnSpc>
                <a:spcPct val="100000"/>
              </a:lnSpc>
              <a:spcBef>
                <a:spcPts val="0"/>
              </a:spcBef>
              <a:spcAft>
                <a:spcPts val="0"/>
              </a:spcAft>
              <a:buClrTx/>
              <a:buSzPct val="90000"/>
              <a:buFont typeface="Wingdings" panose="05000000000000000000"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alibri"/>
                <a:cs typeface="+mn-cs"/>
              </a:rPr>
              <a:t>&gt;&gt;&gt; id(3)</a:t>
            </a:r>
          </a:p>
          <a:p>
            <a:pPr marL="0" marR="0" lvl="0" indent="0" algn="l" defTabSz="914400" rtl="0" eaLnBrk="1" fontAlgn="auto" latinLnBrk="0" hangingPunct="1">
              <a:lnSpc>
                <a:spcPct val="100000"/>
              </a:lnSpc>
              <a:spcBef>
                <a:spcPts val="0"/>
              </a:spcBef>
              <a:spcAft>
                <a:spcPts val="0"/>
              </a:spcAft>
              <a:buClrTx/>
              <a:buSzPct val="90000"/>
              <a:buFont typeface="Wingdings" panose="05000000000000000000" charset="0"/>
              <a:buNone/>
              <a:tabLst/>
              <a:defRPr/>
            </a:pPr>
            <a:r>
              <a:rPr kumimoji="0" lang="en-US" sz="1800" b="1" i="0" u="none" strike="noStrike" kern="1200" cap="none" spc="0" normalizeH="0" baseline="0" noProof="0" dirty="0" smtClean="0">
                <a:ln>
                  <a:noFill/>
                </a:ln>
                <a:solidFill>
                  <a:srgbClr val="00B0F0"/>
                </a:solidFill>
                <a:effectLst/>
                <a:uLnTx/>
                <a:uFillTx/>
                <a:latin typeface="Calibri"/>
                <a:cs typeface="+mn-cs"/>
              </a:rPr>
              <a:t>1667343520</a:t>
            </a:r>
          </a:p>
          <a:p>
            <a:pPr marL="0" marR="0" lvl="0" indent="0" algn="l" defTabSz="914400" rtl="0" eaLnBrk="1" fontAlgn="auto" latinLnBrk="0" hangingPunct="1">
              <a:lnSpc>
                <a:spcPct val="100000"/>
              </a:lnSpc>
              <a:spcBef>
                <a:spcPts val="0"/>
              </a:spcBef>
              <a:spcAft>
                <a:spcPts val="0"/>
              </a:spcAft>
              <a:buClrTx/>
              <a:buSzPct val="90000"/>
              <a:buFont typeface="Wingdings" panose="05000000000000000000"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alibri"/>
                <a:cs typeface="+mn-cs"/>
              </a:rPr>
              <a:t>&gt;&gt;&gt; id = '3724....'</a:t>
            </a:r>
          </a:p>
          <a:p>
            <a:pPr marL="0" marR="0" lvl="0" indent="0" algn="l" defTabSz="914400" rtl="0" eaLnBrk="1" fontAlgn="auto" latinLnBrk="0" hangingPunct="1">
              <a:lnSpc>
                <a:spcPct val="100000"/>
              </a:lnSpc>
              <a:spcBef>
                <a:spcPts val="0"/>
              </a:spcBef>
              <a:spcAft>
                <a:spcPts val="0"/>
              </a:spcAft>
              <a:buClrTx/>
              <a:buSzPct val="90000"/>
              <a:buFont typeface="Wingdings" panose="05000000000000000000"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alibri"/>
                <a:cs typeface="+mn-cs"/>
              </a:rPr>
              <a:t>&gt;&gt;&gt; id(3)</a:t>
            </a:r>
          </a:p>
          <a:p>
            <a:pPr marL="0" marR="0" lvl="0" indent="0" algn="l" defTabSz="914400" rtl="0" eaLnBrk="1" fontAlgn="auto" latinLnBrk="0" hangingPunct="1">
              <a:lnSpc>
                <a:spcPct val="100000"/>
              </a:lnSpc>
              <a:spcBef>
                <a:spcPts val="0"/>
              </a:spcBef>
              <a:spcAft>
                <a:spcPts val="0"/>
              </a:spcAft>
              <a:buClrTx/>
              <a:buSzPct val="90000"/>
              <a:buFont typeface="Wingdings" panose="05000000000000000000" charset="0"/>
              <a:buNone/>
              <a:tabLst/>
              <a:defRPr/>
            </a:pPr>
            <a:r>
              <a:rPr kumimoji="0" lang="en-US" sz="1800" b="1" i="0" u="none" strike="noStrike" kern="1200" cap="none" spc="0" normalizeH="0" baseline="0" noProof="0" dirty="0" err="1" smtClean="0">
                <a:ln>
                  <a:noFill/>
                </a:ln>
                <a:solidFill>
                  <a:srgbClr val="FF0000"/>
                </a:solidFill>
                <a:effectLst/>
                <a:uLnTx/>
                <a:uFillTx/>
                <a:latin typeface="Calibri"/>
                <a:cs typeface="+mn-cs"/>
              </a:rPr>
              <a:t>TypeError</a:t>
            </a:r>
            <a:r>
              <a:rPr kumimoji="0" lang="en-US" sz="1800" b="1" i="0" u="none" strike="noStrike" kern="1200" cap="none" spc="0" normalizeH="0" baseline="0" noProof="0" dirty="0" smtClean="0">
                <a:ln>
                  <a:noFill/>
                </a:ln>
                <a:solidFill>
                  <a:srgbClr val="FF0000"/>
                </a:solidFill>
                <a:effectLst/>
                <a:uLnTx/>
                <a:uFillTx/>
                <a:latin typeface="Calibri"/>
                <a:cs typeface="+mn-cs"/>
              </a:rPr>
              <a:t>: '</a:t>
            </a:r>
            <a:r>
              <a:rPr kumimoji="0" lang="en-US" sz="1800" b="1" i="0" u="none" strike="noStrike" kern="1200" cap="none" spc="0" normalizeH="0" baseline="0" noProof="0" dirty="0" err="1" smtClean="0">
                <a:ln>
                  <a:noFill/>
                </a:ln>
                <a:solidFill>
                  <a:srgbClr val="FF0000"/>
                </a:solidFill>
                <a:effectLst/>
                <a:uLnTx/>
                <a:uFillTx/>
                <a:latin typeface="Calibri"/>
                <a:cs typeface="+mn-cs"/>
              </a:rPr>
              <a:t>str</a:t>
            </a:r>
            <a:r>
              <a:rPr kumimoji="0" lang="en-US" sz="1800" b="1" i="0" u="none" strike="noStrike" kern="1200" cap="none" spc="0" normalizeH="0" baseline="0" noProof="0" dirty="0" smtClean="0">
                <a:ln>
                  <a:noFill/>
                </a:ln>
                <a:solidFill>
                  <a:srgbClr val="FF0000"/>
                </a:solidFill>
                <a:effectLst/>
                <a:uLnTx/>
                <a:uFillTx/>
                <a:latin typeface="Calibri"/>
                <a:cs typeface="+mn-cs"/>
              </a:rPr>
              <a:t>' object is not callable</a:t>
            </a:r>
            <a:endParaRPr kumimoji="0" lang="en-US" sz="1800" b="1" i="0" u="none" strike="noStrike" kern="1200" cap="none" spc="0" normalizeH="0" baseline="0" noProof="0" dirty="0">
              <a:ln>
                <a:noFill/>
              </a:ln>
              <a:solidFill>
                <a:srgbClr val="FF0000"/>
              </a:solidFill>
              <a:effectLst/>
              <a:uLnTx/>
              <a:uFillTx/>
              <a:latin typeface="Calibri"/>
              <a:cs typeface="+mn-cs"/>
            </a:endParaRPr>
          </a:p>
        </p:txBody>
      </p:sp>
    </p:spTree>
    <p:extLst>
      <p:ext uri="{BB962C8B-B14F-4D97-AF65-F5344CB8AC3E}">
        <p14:creationId xmlns:p14="http://schemas.microsoft.com/office/powerpoint/2010/main" val="26342499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2.1.2  </a:t>
            </a:r>
            <a:r>
              <a:rPr lang="zh-CN" altLang="en-US" sz="3600" b="1" dirty="0">
                <a:solidFill>
                  <a:schemeClr val="bg1"/>
                </a:solidFill>
              </a:rPr>
              <a:t>数字</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内容占位符 2"/>
          <p:cNvSpPr txBox="1">
            <a:spLocks/>
          </p:cNvSpPr>
          <p:nvPr/>
        </p:nvSpPr>
        <p:spPr>
          <a:xfrm>
            <a:off x="838200" y="1726549"/>
            <a:ext cx="10515600"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b="1" i="0" u="none" strike="noStrike" kern="1200" cap="none" spc="0" normalizeH="0" baseline="0" noProof="0" smtClean="0">
                <a:ln>
                  <a:noFill/>
                </a:ln>
                <a:solidFill>
                  <a:sysClr val="windowText" lastClr="000000"/>
                </a:solidFill>
                <a:effectLst/>
                <a:uLnTx/>
                <a:uFillTx/>
                <a:latin typeface="Calibri"/>
                <a:ea typeface="宋体"/>
                <a:cs typeface="+mn-cs"/>
              </a:rPr>
              <a:t>在Python中，内置的数字类型有整数、实数和复数。</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b="1" i="0" u="none" strike="noStrike" kern="1200" cap="none" spc="0" normalizeH="0" baseline="0" noProof="0" smtClean="0">
                <a:ln>
                  <a:noFill/>
                </a:ln>
                <a:solidFill>
                  <a:sysClr val="windowText" lastClr="000000"/>
                </a:solidFill>
                <a:effectLst/>
                <a:uLnTx/>
                <a:uFillTx/>
                <a:latin typeface="Calibri"/>
                <a:ea typeface="宋体"/>
                <a:cs typeface="+mn-cs"/>
              </a:rPr>
              <a:t>整数类型除了常见的十进制整数，还有：</a:t>
            </a:r>
          </a:p>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charset="0"/>
              <a:buChar char="ü"/>
              <a:tabLst/>
              <a:defRPr/>
            </a:pPr>
            <a:r>
              <a:rPr kumimoji="0" lang="zh-CN" altLang="en-US" sz="2400" b="1" i="0" u="none" strike="noStrike" kern="1200" cap="none" spc="0" normalizeH="0" baseline="0" noProof="0" smtClean="0">
                <a:ln>
                  <a:noFill/>
                </a:ln>
                <a:solidFill>
                  <a:srgbClr val="FF0000"/>
                </a:solidFill>
                <a:effectLst/>
                <a:uLnTx/>
                <a:uFillTx/>
                <a:latin typeface="Calibri"/>
                <a:ea typeface="宋体"/>
                <a:cs typeface="+mn-cs"/>
              </a:rPr>
              <a:t>二进制</a:t>
            </a:r>
            <a:r>
              <a:rPr kumimoji="0" lang="zh-CN" altLang="en-US" sz="2400" b="1" i="0" u="none" strike="noStrike" kern="1200" cap="none" spc="0" normalizeH="0" baseline="0" noProof="0" smtClean="0">
                <a:ln>
                  <a:noFill/>
                </a:ln>
                <a:solidFill>
                  <a:sysClr val="windowText" lastClr="000000"/>
                </a:solidFill>
                <a:effectLst/>
                <a:uLnTx/>
                <a:uFillTx/>
                <a:latin typeface="Calibri"/>
                <a:ea typeface="宋体"/>
                <a:cs typeface="+mn-cs"/>
              </a:rPr>
              <a:t>。以0b开头，每一位只能是0或1。</a:t>
            </a:r>
          </a:p>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charset="0"/>
              <a:buChar char="ü"/>
              <a:tabLst/>
              <a:defRPr/>
            </a:pPr>
            <a:r>
              <a:rPr kumimoji="0" lang="zh-CN" altLang="en-US" sz="2400" b="1" i="0" u="none" strike="noStrike" kern="1200" cap="none" spc="0" normalizeH="0" baseline="0" noProof="0" smtClean="0">
                <a:ln>
                  <a:noFill/>
                </a:ln>
                <a:solidFill>
                  <a:srgbClr val="FF0000"/>
                </a:solidFill>
                <a:effectLst/>
                <a:uLnTx/>
                <a:uFillTx/>
                <a:latin typeface="Calibri"/>
                <a:ea typeface="宋体"/>
                <a:cs typeface="+mn-cs"/>
              </a:rPr>
              <a:t>八进制</a:t>
            </a:r>
            <a:r>
              <a:rPr kumimoji="0" lang="zh-CN" altLang="en-US" sz="2400" b="1" i="0" u="none" strike="noStrike" kern="1200" cap="none" spc="0" normalizeH="0" baseline="0" noProof="0" smtClean="0">
                <a:ln>
                  <a:noFill/>
                </a:ln>
                <a:solidFill>
                  <a:sysClr val="windowText" lastClr="000000"/>
                </a:solidFill>
                <a:effectLst/>
                <a:uLnTx/>
                <a:uFillTx/>
                <a:latin typeface="Calibri"/>
                <a:ea typeface="宋体"/>
                <a:cs typeface="+mn-cs"/>
              </a:rPr>
              <a:t>。以0o开头，每一位只能是0、1、2、3、4、5、6、7这八个数字之一。</a:t>
            </a:r>
          </a:p>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charset="0"/>
              <a:buChar char="ü"/>
              <a:tabLst/>
              <a:defRPr/>
            </a:pPr>
            <a:r>
              <a:rPr kumimoji="0" lang="zh-CN" altLang="en-US" sz="2400" b="1" i="0" u="none" strike="noStrike" kern="1200" cap="none" spc="0" normalizeH="0" baseline="0" noProof="0" smtClean="0">
                <a:ln>
                  <a:noFill/>
                </a:ln>
                <a:solidFill>
                  <a:srgbClr val="FF0000"/>
                </a:solidFill>
                <a:effectLst/>
                <a:uLnTx/>
                <a:uFillTx/>
                <a:latin typeface="Calibri"/>
                <a:ea typeface="宋体"/>
                <a:cs typeface="+mn-cs"/>
              </a:rPr>
              <a:t>十六进制</a:t>
            </a:r>
            <a:r>
              <a:rPr kumimoji="0" lang="zh-CN" altLang="en-US" sz="2400" b="1" i="0" u="none" strike="noStrike" kern="1200" cap="none" spc="0" normalizeH="0" baseline="0" noProof="0" smtClean="0">
                <a:ln>
                  <a:noFill/>
                </a:ln>
                <a:solidFill>
                  <a:sysClr val="windowText" lastClr="000000"/>
                </a:solidFill>
                <a:effectLst/>
                <a:uLnTx/>
                <a:uFillTx/>
                <a:latin typeface="Calibri"/>
                <a:ea typeface="宋体"/>
                <a:cs typeface="+mn-cs"/>
              </a:rPr>
              <a:t>。以0x开头，每一位只能是0、1、2、3、4、5、6、7、8、9、a、b、c、d、e、f之一，</a:t>
            </a:r>
            <a:r>
              <a:rPr kumimoji="0" lang="en-US" altLang="zh-CN" sz="2400" b="1" i="0" u="none" strike="noStrike" kern="1200" cap="none" spc="0" normalizeH="0" baseline="0" noProof="0" smtClean="0">
                <a:ln>
                  <a:noFill/>
                </a:ln>
                <a:solidFill>
                  <a:sysClr val="windowText" lastClr="000000"/>
                </a:solidFill>
                <a:effectLst/>
                <a:uLnTx/>
                <a:uFillTx/>
                <a:latin typeface="Calibri"/>
                <a:ea typeface="宋体"/>
                <a:cs typeface="+mn-cs"/>
              </a:rPr>
              <a:t>a</a:t>
            </a:r>
            <a:r>
              <a:rPr kumimoji="0" lang="zh-CN" altLang="en-US" sz="2400" b="1" i="0" u="none" strike="noStrike" kern="1200" cap="none" spc="0" normalizeH="0" baseline="0" noProof="0" smtClean="0">
                <a:ln>
                  <a:noFill/>
                </a:ln>
                <a:solidFill>
                  <a:sysClr val="windowText" lastClr="000000"/>
                </a:solidFill>
                <a:effectLst/>
                <a:uLnTx/>
                <a:uFillTx/>
                <a:latin typeface="Calibri"/>
                <a:ea typeface="宋体"/>
                <a:cs typeface="+mn-cs"/>
              </a:rPr>
              <a:t>表示</a:t>
            </a:r>
            <a:r>
              <a:rPr kumimoji="0" lang="en-US" altLang="zh-CN" sz="2400" b="1" i="0" u="none" strike="noStrike" kern="1200" cap="none" spc="0" normalizeH="0" baseline="0" noProof="0" smtClean="0">
                <a:ln>
                  <a:noFill/>
                </a:ln>
                <a:solidFill>
                  <a:sysClr val="windowText" lastClr="000000"/>
                </a:solidFill>
                <a:effectLst/>
                <a:uLnTx/>
                <a:uFillTx/>
                <a:latin typeface="Calibri"/>
                <a:ea typeface="宋体"/>
                <a:cs typeface="+mn-cs"/>
              </a:rPr>
              <a:t>10</a:t>
            </a:r>
            <a:r>
              <a:rPr kumimoji="0" lang="zh-CN" altLang="en-US" sz="2400" b="1" i="0" u="none" strike="noStrike" kern="1200" cap="none" spc="0" normalizeH="0" baseline="0" noProof="0" smtClean="0">
                <a:ln>
                  <a:noFill/>
                </a:ln>
                <a:solidFill>
                  <a:sysClr val="windowText" lastClr="000000"/>
                </a:solidFill>
                <a:effectLst/>
                <a:uLnTx/>
                <a:uFillTx/>
                <a:latin typeface="Calibri"/>
                <a:ea typeface="宋体"/>
                <a:cs typeface="+mn-cs"/>
              </a:rPr>
              <a:t>，</a:t>
            </a:r>
            <a:r>
              <a:rPr kumimoji="0" lang="en-US" altLang="zh-CN" sz="2400" b="1" i="0" u="none" strike="noStrike" kern="1200" cap="none" spc="0" normalizeH="0" baseline="0" noProof="0" smtClean="0">
                <a:ln>
                  <a:noFill/>
                </a:ln>
                <a:solidFill>
                  <a:sysClr val="windowText" lastClr="000000"/>
                </a:solidFill>
                <a:effectLst/>
                <a:uLnTx/>
                <a:uFillTx/>
                <a:latin typeface="Calibri"/>
                <a:ea typeface="宋体"/>
                <a:cs typeface="+mn-cs"/>
              </a:rPr>
              <a:t>b</a:t>
            </a:r>
            <a:r>
              <a:rPr kumimoji="0" lang="zh-CN" altLang="en-US" sz="2400" b="1" i="0" u="none" strike="noStrike" kern="1200" cap="none" spc="0" normalizeH="0" baseline="0" noProof="0" smtClean="0">
                <a:ln>
                  <a:noFill/>
                </a:ln>
                <a:solidFill>
                  <a:sysClr val="windowText" lastClr="000000"/>
                </a:solidFill>
                <a:effectLst/>
                <a:uLnTx/>
                <a:uFillTx/>
                <a:latin typeface="Calibri"/>
                <a:ea typeface="宋体"/>
                <a:cs typeface="+mn-cs"/>
              </a:rPr>
              <a:t>表示</a:t>
            </a:r>
            <a:r>
              <a:rPr kumimoji="0" lang="en-US" altLang="zh-CN" sz="2400" b="1" i="0" u="none" strike="noStrike" kern="1200" cap="none" spc="0" normalizeH="0" baseline="0" noProof="0" smtClean="0">
                <a:ln>
                  <a:noFill/>
                </a:ln>
                <a:solidFill>
                  <a:sysClr val="windowText" lastClr="000000"/>
                </a:solidFill>
                <a:effectLst/>
                <a:uLnTx/>
                <a:uFillTx/>
                <a:latin typeface="Calibri"/>
                <a:ea typeface="宋体"/>
                <a:cs typeface="+mn-cs"/>
              </a:rPr>
              <a:t>11</a:t>
            </a:r>
            <a:r>
              <a:rPr kumimoji="0" lang="zh-CN" altLang="en-US" sz="2400" b="1" i="0" u="none" strike="noStrike" kern="1200" cap="none" spc="0" normalizeH="0" baseline="0" noProof="0" smtClean="0">
                <a:ln>
                  <a:noFill/>
                </a:ln>
                <a:solidFill>
                  <a:sysClr val="windowText" lastClr="000000"/>
                </a:solidFill>
                <a:effectLst/>
                <a:uLnTx/>
                <a:uFillTx/>
                <a:latin typeface="Calibri"/>
                <a:ea typeface="宋体"/>
                <a:cs typeface="+mn-cs"/>
              </a:rPr>
              <a:t>，以此类推，不区分大小写。</a:t>
            </a:r>
            <a:endParaRPr kumimoji="0" lang="zh-CN" altLang="en-US" sz="2400" b="1" i="0" u="none" strike="noStrike" kern="1200" cap="none" spc="0" normalizeH="0" baseline="0" noProof="0" dirty="0">
              <a:ln>
                <a:noFill/>
              </a:ln>
              <a:solidFill>
                <a:sysClr val="windowText" lastClr="000000"/>
              </a:solidFill>
              <a:effectLst/>
              <a:uLnTx/>
              <a:uFillTx/>
              <a:latin typeface="Calibri"/>
              <a:ea typeface="宋体"/>
              <a:cs typeface="+mn-cs"/>
            </a:endParaRPr>
          </a:p>
        </p:txBody>
      </p:sp>
    </p:spTree>
    <p:extLst>
      <p:ext uri="{BB962C8B-B14F-4D97-AF65-F5344CB8AC3E}">
        <p14:creationId xmlns:p14="http://schemas.microsoft.com/office/powerpoint/2010/main" val="337510426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2.1.2  </a:t>
            </a:r>
            <a:r>
              <a:rPr lang="zh-CN" altLang="en-US" sz="3600" b="1" dirty="0">
                <a:solidFill>
                  <a:schemeClr val="bg1"/>
                </a:solidFill>
              </a:rPr>
              <a:t>数字</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738124"/>
            <a:ext cx="10515600" cy="46399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smtClean="0">
                <a:ln>
                  <a:noFill/>
                </a:ln>
                <a:solidFill>
                  <a:sysClr val="windowText" lastClr="000000"/>
                </a:solidFill>
                <a:effectLst/>
                <a:uLnTx/>
                <a:uFillTx/>
                <a:latin typeface="Calibri"/>
                <a:ea typeface="+mn-ea"/>
                <a:cs typeface="+mn-cs"/>
              </a:rPr>
              <a:t>Python支持</a:t>
            </a:r>
            <a:r>
              <a:rPr kumimoji="0" lang="en-US" sz="2400" b="1" i="0" u="none" strike="noStrike" kern="1200" cap="none" spc="0" normalizeH="0" baseline="0" noProof="0" smtClean="0">
                <a:ln>
                  <a:noFill/>
                </a:ln>
                <a:solidFill>
                  <a:srgbClr val="FF0000"/>
                </a:solidFill>
                <a:effectLst/>
                <a:uLnTx/>
                <a:uFillTx/>
                <a:latin typeface="Calibri"/>
                <a:ea typeface="+mn-ea"/>
                <a:cs typeface="+mn-cs"/>
              </a:rPr>
              <a:t>任意大</a:t>
            </a:r>
            <a:r>
              <a:rPr kumimoji="0" lang="en-US" sz="2400" b="1" i="0" u="none" strike="noStrike" kern="1200" cap="none" spc="0" normalizeH="0" baseline="0" noProof="0" smtClean="0">
                <a:ln>
                  <a:noFill/>
                </a:ln>
                <a:solidFill>
                  <a:sysClr val="windowText" lastClr="000000"/>
                </a:solidFill>
                <a:effectLst/>
                <a:uLnTx/>
                <a:uFillTx/>
                <a:latin typeface="Calibri"/>
                <a:ea typeface="+mn-ea"/>
                <a:cs typeface="+mn-cs"/>
              </a:rPr>
              <a:t>的数字，具体可以大到什么程度仅受内存大小的限制。</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smtClean="0">
                <a:ln>
                  <a:noFill/>
                </a:ln>
                <a:solidFill>
                  <a:sysClr val="windowText" lastClr="000000"/>
                </a:solidFill>
                <a:effectLst/>
                <a:uLnTx/>
                <a:uFillTx/>
                <a:latin typeface="Calibri"/>
                <a:ea typeface="+mn-ea"/>
                <a:cs typeface="+mn-cs"/>
              </a:rPr>
              <a:t>由于精度的问题，对于实数运算可能会有一定的误差，</a:t>
            </a:r>
            <a:r>
              <a:rPr kumimoji="0" lang="en-US" sz="2400" b="1" i="0" u="none" strike="noStrike" kern="1200" cap="none" spc="0" normalizeH="0" baseline="0" noProof="0" smtClean="0">
                <a:ln>
                  <a:noFill/>
                </a:ln>
                <a:solidFill>
                  <a:srgbClr val="FF0000"/>
                </a:solidFill>
                <a:effectLst/>
                <a:uLnTx/>
                <a:uFillTx/>
                <a:latin typeface="Calibri"/>
                <a:ea typeface="+mn-ea"/>
                <a:cs typeface="+mn-cs"/>
              </a:rPr>
              <a:t>应尽量避免在实数之间直接进行相等性测试</a:t>
            </a:r>
            <a:r>
              <a:rPr kumimoji="0" lang="en-US" sz="2400" b="1" i="0" u="none" strike="noStrike" kern="1200" cap="none" spc="0" normalizeH="0" baseline="0" noProof="0" smtClean="0">
                <a:ln>
                  <a:noFill/>
                </a:ln>
                <a:solidFill>
                  <a:sysClr val="windowText" lastClr="000000"/>
                </a:solidFill>
                <a:effectLst/>
                <a:uLnTx/>
                <a:uFillTx/>
                <a:latin typeface="Calibri"/>
                <a:ea typeface="+mn-ea"/>
                <a:cs typeface="+mn-cs"/>
              </a:rPr>
              <a:t>，而是应该以二者之差的绝对值是否足够小作为两个实数是否相等的依据。</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smtClean="0">
                <a:ln>
                  <a:noFill/>
                </a:ln>
                <a:solidFill>
                  <a:sysClr val="windowText" lastClr="000000"/>
                </a:solidFill>
                <a:effectLst/>
                <a:uLnTx/>
                <a:uFillTx/>
                <a:latin typeface="Calibri"/>
                <a:ea typeface="+mn-ea"/>
                <a:cs typeface="+mn-cs"/>
              </a:rPr>
              <a:t>在数字的算术运算表达式求值时会进行</a:t>
            </a:r>
            <a:r>
              <a:rPr kumimoji="0" lang="en-US" sz="2400" b="1" i="0" u="none" strike="noStrike" kern="1200" cap="none" spc="0" normalizeH="0" baseline="0" noProof="0" smtClean="0">
                <a:ln>
                  <a:noFill/>
                </a:ln>
                <a:solidFill>
                  <a:srgbClr val="FF0000"/>
                </a:solidFill>
                <a:effectLst/>
                <a:uLnTx/>
                <a:uFillTx/>
                <a:latin typeface="Calibri"/>
                <a:ea typeface="+mn-ea"/>
                <a:cs typeface="+mn-cs"/>
              </a:rPr>
              <a:t>隐式的类型转换</a:t>
            </a:r>
            <a:r>
              <a:rPr kumimoji="0" lang="en-US" sz="2400" b="1" i="0" u="none" strike="noStrike" kern="1200" cap="none" spc="0" normalizeH="0" baseline="0" noProof="0" smtClean="0">
                <a:ln>
                  <a:noFill/>
                </a:ln>
                <a:solidFill>
                  <a:sysClr val="windowText" lastClr="000000"/>
                </a:solidFill>
                <a:effectLst/>
                <a:uLnTx/>
                <a:uFillTx/>
                <a:latin typeface="Calibri"/>
                <a:ea typeface="+mn-ea"/>
                <a:cs typeface="+mn-cs"/>
              </a:rPr>
              <a:t>，如果存在复数则都变成复数，如果没有复数但是有实数就都变成实数，如果都是整数则不进行类型转换。</a:t>
            </a:r>
            <a:endParaRPr kumimoji="0" lang="en-US" sz="2400" b="1"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6342499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2.1.2  </a:t>
            </a:r>
            <a:r>
              <a:rPr lang="zh-CN" altLang="en-US" sz="3600" b="1" dirty="0">
                <a:solidFill>
                  <a:schemeClr val="bg1"/>
                </a:solidFill>
              </a:rPr>
              <a:t>数字</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13104" y="1726549"/>
            <a:ext cx="10515600" cy="46399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9999 ** 99                   #这里**是幂乘运算符，等价于内置函数pow()</a:t>
            </a:r>
          </a:p>
          <a:p>
            <a:pPr marL="0" indent="0">
              <a:lnSpc>
                <a:spcPct val="100000"/>
              </a:lnSpc>
              <a:spcBef>
                <a:spcPts val="0"/>
              </a:spcBef>
              <a:buFont typeface="Arial" panose="020B0604020202020204" pitchFamily="34" charset="0"/>
              <a:buNone/>
            </a:pPr>
            <a:r>
              <a:rPr lang="en-US" sz="2000" b="1" smtClean="0">
                <a:solidFill>
                  <a:srgbClr val="00B0F0"/>
                </a:solidFill>
                <a:latin typeface="Consolas" panose="020B0609020204030204" charset="0"/>
              </a:rPr>
              <a:t>990148353526723487602263124753282625570559528895791057324326529121794837894053513464422176826916433932586924386677766244032001623756821400432975051208820204980098735552703841362304669970510691243800218202840374329378800694920309791954185117798434329591212159106298699938669908067573374724331208942425544893910910073205049031656789220889560732962926226305865706593594917896276756396848514900989999</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0.3 + 0.2                    #实数相加</a:t>
            </a:r>
          </a:p>
          <a:p>
            <a:pPr marL="0" indent="0">
              <a:lnSpc>
                <a:spcPct val="100000"/>
              </a:lnSpc>
              <a:spcBef>
                <a:spcPts val="0"/>
              </a:spcBef>
              <a:buFont typeface="Arial" panose="020B0604020202020204" pitchFamily="34" charset="0"/>
              <a:buNone/>
            </a:pPr>
            <a:r>
              <a:rPr lang="en-US" sz="2000" b="1" smtClean="0">
                <a:solidFill>
                  <a:srgbClr val="00B0F0"/>
                </a:solidFill>
                <a:latin typeface="Consolas" panose="020B0609020204030204" charset="0"/>
              </a:rPr>
              <a:t>0.5</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0.4 - 0.1                    #实数相减，结果稍微有点偏差</a:t>
            </a:r>
          </a:p>
          <a:p>
            <a:pPr marL="0" indent="0">
              <a:lnSpc>
                <a:spcPct val="100000"/>
              </a:lnSpc>
              <a:spcBef>
                <a:spcPts val="0"/>
              </a:spcBef>
              <a:buFont typeface="Arial" panose="020B0604020202020204" pitchFamily="34" charset="0"/>
              <a:buNone/>
            </a:pPr>
            <a:r>
              <a:rPr lang="en-US" sz="2000" b="1" smtClean="0">
                <a:solidFill>
                  <a:srgbClr val="00B0F0"/>
                </a:solidFill>
                <a:latin typeface="Consolas" panose="020B0609020204030204" charset="0"/>
              </a:rPr>
              <a:t>0.30000000000000004</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0.4 - 0.1 == 0.3             #应尽量避免直接比较两个实数是否相等</a:t>
            </a:r>
          </a:p>
          <a:p>
            <a:pPr marL="0" indent="0">
              <a:lnSpc>
                <a:spcPct val="100000"/>
              </a:lnSpc>
              <a:spcBef>
                <a:spcPts val="0"/>
              </a:spcBef>
              <a:buFont typeface="Arial" panose="020B0604020202020204" pitchFamily="34" charset="0"/>
              <a:buNone/>
            </a:pPr>
            <a:r>
              <a:rPr lang="en-US" sz="2000" b="1" smtClean="0">
                <a:solidFill>
                  <a:srgbClr val="00B0F0"/>
                </a:solidFill>
                <a:latin typeface="Consolas" panose="020B0609020204030204" charset="0"/>
              </a:rPr>
              <a:t>False</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abs(0.4-0.1 - 0.3) &lt; 1e-6    #这里1e-6表示10的-6次方</a:t>
            </a:r>
          </a:p>
          <a:p>
            <a:pPr marL="0" indent="0">
              <a:lnSpc>
                <a:spcPct val="100000"/>
              </a:lnSpc>
              <a:spcBef>
                <a:spcPts val="0"/>
              </a:spcBef>
              <a:buFont typeface="Arial" panose="020B0604020202020204" pitchFamily="34" charset="0"/>
              <a:buNone/>
            </a:pPr>
            <a:r>
              <a:rPr lang="en-US" sz="2000" b="1" smtClean="0">
                <a:solidFill>
                  <a:srgbClr val="00B0F0"/>
                </a:solidFill>
                <a:latin typeface="Consolas" panose="020B0609020204030204" charset="0"/>
              </a:rPr>
              <a:t>True</a:t>
            </a:r>
            <a:endParaRPr lang="en-US" sz="2000" b="1" dirty="0">
              <a:solidFill>
                <a:srgbClr val="00B0F0"/>
              </a:solidFill>
              <a:latin typeface="Consolas" panose="020B0609020204030204" charset="0"/>
            </a:endParaRPr>
          </a:p>
        </p:txBody>
      </p:sp>
    </p:spTree>
    <p:extLst>
      <p:ext uri="{BB962C8B-B14F-4D97-AF65-F5344CB8AC3E}">
        <p14:creationId xmlns:p14="http://schemas.microsoft.com/office/powerpoint/2010/main" val="337510426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2.1.2  </a:t>
            </a:r>
            <a:r>
              <a:rPr lang="zh-CN" altLang="en-US" sz="3600" b="1" dirty="0">
                <a:solidFill>
                  <a:schemeClr val="bg1"/>
                </a:solidFill>
              </a:rPr>
              <a:t>数字</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13104" y="1691825"/>
            <a:ext cx="11062335" cy="46399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 typeface="Wingdings" panose="05000000000000000000" charset="0"/>
              <a:buChar char=""/>
            </a:pPr>
            <a:r>
              <a:rPr lang="en-US" sz="2400" b="1" smtClean="0">
                <a:latin typeface="Consolas" panose="020B0609020204030204" charset="0"/>
              </a:rPr>
              <a:t>Python内置</a:t>
            </a:r>
            <a:r>
              <a:rPr lang="en-US" sz="2400" b="1" smtClean="0">
                <a:solidFill>
                  <a:srgbClr val="FF0000"/>
                </a:solidFill>
                <a:latin typeface="Consolas" panose="020B0609020204030204" charset="0"/>
              </a:rPr>
              <a:t>支持复数类型及其运算</a:t>
            </a:r>
            <a:r>
              <a:rPr lang="en-US" sz="2400" b="1" smtClean="0">
                <a:latin typeface="Consolas" panose="020B0609020204030204" charset="0"/>
              </a:rPr>
              <a:t>，并且形式与数学上的复数完全一致。</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x = 3 + 4j                 #使用j或J表示复数虚部</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y = 5 + 6j</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x + y                      #支持复数之间的加、减、乘、除以及幂乘等运算</a:t>
            </a:r>
          </a:p>
          <a:p>
            <a:pPr marL="0" indent="0">
              <a:lnSpc>
                <a:spcPct val="100000"/>
              </a:lnSpc>
              <a:spcBef>
                <a:spcPts val="0"/>
              </a:spcBef>
              <a:buFont typeface="Arial" panose="020B0604020202020204" pitchFamily="34" charset="0"/>
              <a:buNone/>
            </a:pPr>
            <a:r>
              <a:rPr lang="en-US" sz="2000" b="1" smtClean="0">
                <a:solidFill>
                  <a:srgbClr val="00B0F0"/>
                </a:solidFill>
                <a:latin typeface="Consolas" panose="020B0609020204030204" charset="0"/>
              </a:rPr>
              <a:t>(8+10j)</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x * y</a:t>
            </a:r>
          </a:p>
          <a:p>
            <a:pPr marL="0" indent="0">
              <a:lnSpc>
                <a:spcPct val="100000"/>
              </a:lnSpc>
              <a:spcBef>
                <a:spcPts val="0"/>
              </a:spcBef>
              <a:buFont typeface="Arial" panose="020B0604020202020204" pitchFamily="34" charset="0"/>
              <a:buNone/>
            </a:pPr>
            <a:r>
              <a:rPr lang="en-US" sz="2000" b="1" smtClean="0">
                <a:solidFill>
                  <a:srgbClr val="00B0F0"/>
                </a:solidFill>
                <a:latin typeface="Consolas" panose="020B0609020204030204" charset="0"/>
              </a:rPr>
              <a:t>(-9+38j)</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abs(x)                     #内置函数abs()可用来计算复数的模</a:t>
            </a:r>
          </a:p>
          <a:p>
            <a:pPr marL="0" indent="0">
              <a:lnSpc>
                <a:spcPct val="100000"/>
              </a:lnSpc>
              <a:spcBef>
                <a:spcPts val="0"/>
              </a:spcBef>
              <a:buFont typeface="Arial" panose="020B0604020202020204" pitchFamily="34" charset="0"/>
              <a:buNone/>
            </a:pPr>
            <a:r>
              <a:rPr lang="en-US" sz="2000" b="1" smtClean="0">
                <a:solidFill>
                  <a:srgbClr val="00B0F0"/>
                </a:solidFill>
                <a:latin typeface="Consolas" panose="020B0609020204030204" charset="0"/>
              </a:rPr>
              <a:t>5.0</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x.imag                     #虚部</a:t>
            </a:r>
          </a:p>
          <a:p>
            <a:pPr marL="0" indent="0">
              <a:lnSpc>
                <a:spcPct val="100000"/>
              </a:lnSpc>
              <a:spcBef>
                <a:spcPts val="0"/>
              </a:spcBef>
              <a:buFont typeface="Arial" panose="020B0604020202020204" pitchFamily="34" charset="0"/>
              <a:buNone/>
            </a:pPr>
            <a:r>
              <a:rPr lang="en-US" sz="2000" b="1" smtClean="0">
                <a:solidFill>
                  <a:srgbClr val="00B0F0"/>
                </a:solidFill>
                <a:latin typeface="Consolas" panose="020B0609020204030204" charset="0"/>
              </a:rPr>
              <a:t>4.0</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x.real                     #实部</a:t>
            </a:r>
          </a:p>
          <a:p>
            <a:pPr marL="0" indent="0">
              <a:lnSpc>
                <a:spcPct val="100000"/>
              </a:lnSpc>
              <a:spcBef>
                <a:spcPts val="0"/>
              </a:spcBef>
              <a:buFont typeface="Arial" panose="020B0604020202020204" pitchFamily="34" charset="0"/>
              <a:buNone/>
            </a:pPr>
            <a:r>
              <a:rPr lang="en-US" sz="2000" b="1" smtClean="0">
                <a:solidFill>
                  <a:srgbClr val="00B0F0"/>
                </a:solidFill>
                <a:latin typeface="Consolas" panose="020B0609020204030204" charset="0"/>
              </a:rPr>
              <a:t>3.0</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x.conjugate()              #共轭复数</a:t>
            </a:r>
          </a:p>
          <a:p>
            <a:pPr marL="0" indent="0">
              <a:lnSpc>
                <a:spcPct val="100000"/>
              </a:lnSpc>
              <a:spcBef>
                <a:spcPts val="0"/>
              </a:spcBef>
              <a:buFont typeface="Arial" panose="020B0604020202020204" pitchFamily="34" charset="0"/>
              <a:buNone/>
            </a:pPr>
            <a:r>
              <a:rPr lang="en-US" sz="2000" b="1" smtClean="0">
                <a:solidFill>
                  <a:srgbClr val="00B0F0"/>
                </a:solidFill>
                <a:latin typeface="Consolas" panose="020B0609020204030204" charset="0"/>
              </a:rPr>
              <a:t>(3-4j)</a:t>
            </a:r>
            <a:endParaRPr lang="en-US" sz="2000" b="1" dirty="0">
              <a:solidFill>
                <a:srgbClr val="00B0F0"/>
              </a:solidFill>
              <a:latin typeface="Consolas" panose="020B0609020204030204" charset="0"/>
            </a:endParaRPr>
          </a:p>
        </p:txBody>
      </p:sp>
    </p:spTree>
    <p:extLst>
      <p:ext uri="{BB962C8B-B14F-4D97-AF65-F5344CB8AC3E}">
        <p14:creationId xmlns:p14="http://schemas.microsoft.com/office/powerpoint/2010/main" val="337510426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2.1.2  </a:t>
            </a:r>
            <a:r>
              <a:rPr lang="zh-CN" altLang="en-US" sz="3600" b="1" dirty="0">
                <a:solidFill>
                  <a:schemeClr val="bg1"/>
                </a:solidFill>
              </a:rPr>
              <a:t>数字</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528841"/>
            <a:ext cx="10515600" cy="487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charset="0"/>
              <a:buChar char=""/>
              <a:tabLst/>
              <a:defRPr/>
            </a:pP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Python 3.x支持在数字中间位置使用</a:t>
            </a:r>
            <a:r>
              <a:rPr kumimoji="0" lang="en-US" sz="2400" b="1" i="0" u="none" strike="noStrike" kern="1200" cap="none" spc="0" normalizeH="0" baseline="0" noProof="0" dirty="0" smtClean="0">
                <a:ln>
                  <a:noFill/>
                </a:ln>
                <a:solidFill>
                  <a:srgbClr val="FF0000"/>
                </a:solidFill>
                <a:effectLst/>
                <a:uLnTx/>
                <a:uFillTx/>
                <a:latin typeface="Calibri"/>
                <a:ea typeface="+mn-ea"/>
                <a:cs typeface="+mn-cs"/>
              </a:rPr>
              <a:t>单个下划线</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作为分隔来提高数字的可读性，类似于数学上使用逗号作为千位分隔符。</a:t>
            </a:r>
          </a:p>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charset="0"/>
              <a:buChar char=""/>
              <a:tabLst/>
              <a:defRPr/>
            </a:pP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在Python数字中单个下划线可以出现在中间任意位置，但</a:t>
            </a:r>
            <a:r>
              <a:rPr kumimoji="0" lang="en-US" sz="2400" b="1" i="0" u="none" strike="noStrike" kern="1200" cap="none" spc="0" normalizeH="0" baseline="0" noProof="0" dirty="0" err="1" smtClean="0">
                <a:ln>
                  <a:noFill/>
                </a:ln>
                <a:solidFill>
                  <a:srgbClr val="FF0000"/>
                </a:solidFill>
                <a:effectLst/>
                <a:uLnTx/>
                <a:uFillTx/>
                <a:latin typeface="Calibri"/>
                <a:ea typeface="+mn-ea"/>
                <a:cs typeface="+mn-cs"/>
              </a:rPr>
              <a:t>不能出现开头和结尾位置，也不能使用多个连续的下划线</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1_000_000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1000000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1_2_3_4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1234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1_2 + 3_4j</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(12+34j)</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1_2.3_45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12.345</a:t>
            </a:r>
            <a:endParaRPr kumimoji="0" lang="en-US" sz="2000" b="1" i="0" u="none" strike="noStrike" kern="1200" cap="none" spc="0" normalizeH="0" baseline="0" noProof="0" dirty="0">
              <a:ln>
                <a:noFill/>
              </a:ln>
              <a:solidFill>
                <a:srgbClr val="00B0F0"/>
              </a:solidFill>
              <a:effectLst/>
              <a:uLnTx/>
              <a:uFillTx/>
              <a:latin typeface="Consolas" panose="020B0609020204030204" charset="0"/>
              <a:ea typeface="+mn-ea"/>
              <a:cs typeface="+mn-cs"/>
            </a:endParaRPr>
          </a:p>
        </p:txBody>
      </p:sp>
    </p:spTree>
    <p:extLst>
      <p:ext uri="{BB962C8B-B14F-4D97-AF65-F5344CB8AC3E}">
        <p14:creationId xmlns:p14="http://schemas.microsoft.com/office/powerpoint/2010/main" val="337510426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2.1.2  </a:t>
            </a:r>
            <a:r>
              <a:rPr lang="zh-CN" altLang="en-US" sz="3600" b="1" dirty="0">
                <a:solidFill>
                  <a:schemeClr val="bg1"/>
                </a:solidFill>
              </a:rPr>
              <a:t>数字</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930797" y="1738122"/>
            <a:ext cx="10515600" cy="48698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charset="0"/>
              <a:buChar char=""/>
              <a:tabLst/>
              <a:defRPr/>
            </a:pPr>
            <a:r>
              <a:rPr kumimoji="0" lang="en-US" sz="2400" b="1" i="0" u="none" strike="noStrike" kern="1200" cap="none" spc="0" normalizeH="0" baseline="0" noProof="0" smtClean="0">
                <a:ln>
                  <a:noFill/>
                </a:ln>
                <a:solidFill>
                  <a:sysClr val="windowText" lastClr="000000"/>
                </a:solidFill>
                <a:effectLst/>
                <a:uLnTx/>
                <a:uFillTx/>
                <a:latin typeface="Calibri"/>
                <a:cs typeface="+mn-cs"/>
              </a:rPr>
              <a:t>Python标准库fractions中的Fraction对象支持</a:t>
            </a:r>
            <a:r>
              <a:rPr kumimoji="0" lang="en-US" sz="2400" b="1" i="0" u="none" strike="noStrike" kern="1200" cap="none" spc="0" normalizeH="0" baseline="0" noProof="0" smtClean="0">
                <a:ln>
                  <a:noFill/>
                </a:ln>
                <a:solidFill>
                  <a:srgbClr val="FF0000"/>
                </a:solidFill>
                <a:effectLst/>
                <a:uLnTx/>
                <a:uFillTx/>
                <a:latin typeface="Calibri"/>
                <a:cs typeface="+mn-cs"/>
              </a:rPr>
              <a:t>分数</a:t>
            </a:r>
            <a:r>
              <a:rPr kumimoji="0" lang="zh-CN" altLang="en-US" sz="2400" b="1" i="0" u="none" strike="noStrike" kern="1200" cap="none" spc="0" normalizeH="0" baseline="0" noProof="0" smtClean="0">
                <a:ln>
                  <a:noFill/>
                </a:ln>
                <a:solidFill>
                  <a:srgbClr val="FF0000"/>
                </a:solidFill>
                <a:effectLst/>
                <a:uLnTx/>
                <a:uFillTx/>
                <a:latin typeface="Calibri"/>
                <a:ea typeface="宋体"/>
                <a:cs typeface="+mn-cs"/>
              </a:rPr>
              <a:t>及其</a:t>
            </a:r>
            <a:r>
              <a:rPr kumimoji="0" lang="en-US" sz="2400" b="1" i="0" u="none" strike="noStrike" kern="1200" cap="none" spc="0" normalizeH="0" baseline="0" noProof="0" smtClean="0">
                <a:ln>
                  <a:noFill/>
                </a:ln>
                <a:solidFill>
                  <a:srgbClr val="FF0000"/>
                </a:solidFill>
                <a:effectLst/>
                <a:uLnTx/>
                <a:uFillTx/>
                <a:latin typeface="Calibri"/>
                <a:cs typeface="+mn-cs"/>
              </a:rPr>
              <a:t>运算</a:t>
            </a:r>
            <a:r>
              <a:rPr kumimoji="0" lang="en-US" sz="2400" b="1" i="0" u="none" strike="noStrike" kern="1200" cap="none" spc="0" normalizeH="0" baseline="0" noProof="0" smtClean="0">
                <a:ln>
                  <a:noFill/>
                </a:ln>
                <a:solidFill>
                  <a:sysClr val="windowText" lastClr="000000"/>
                </a:solidFill>
                <a:effectLst/>
                <a:uLnTx/>
                <a:uFillTx/>
                <a:latin typeface="Calibri"/>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cs typeface="+mn-cs"/>
              </a:rPr>
              <a:t>&gt;&gt;&gt; from fractions import Fraction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cs typeface="+mn-cs"/>
              </a:rPr>
              <a:t>&gt;&gt;&gt; x = Fraction(3, 5)     #创建分数对象</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cs typeface="+mn-cs"/>
              </a:rPr>
              <a:t>&gt;&gt;&gt; y = Fraction(3, 7)</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cs typeface="+mn-cs"/>
              </a:rPr>
              <a:t>&gt;&gt;&gt; x</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rgbClr val="00B0F0"/>
                </a:solidFill>
                <a:effectLst/>
                <a:uLnTx/>
                <a:uFillTx/>
                <a:latin typeface="Consolas" panose="020B0609020204030204" charset="0"/>
                <a:cs typeface="+mn-cs"/>
              </a:rPr>
              <a:t>Fraction(3, 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cs typeface="+mn-cs"/>
              </a:rPr>
              <a:t>&gt;&gt;&gt; x ** 2                 #幂运算</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rgbClr val="00B0F0"/>
                </a:solidFill>
                <a:effectLst/>
                <a:uLnTx/>
                <a:uFillTx/>
                <a:latin typeface="Consolas" panose="020B0609020204030204" charset="0"/>
                <a:cs typeface="+mn-cs"/>
              </a:rPr>
              <a:t>Fraction(9, 25)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cs typeface="+mn-cs"/>
              </a:rPr>
              <a:t>&gt;&gt;&gt; x.numerator            #查看分子</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rgbClr val="00B0F0"/>
                </a:solidFill>
                <a:effectLst/>
                <a:uLnTx/>
                <a:uFillTx/>
                <a:latin typeface="Consolas" panose="020B0609020204030204" charset="0"/>
                <a:cs typeface="+mn-cs"/>
              </a:rPr>
              <a:t>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cs typeface="+mn-cs"/>
              </a:rPr>
              <a:t>&gt;&gt;&gt; x.denominator          #查看分母</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rgbClr val="00B0F0"/>
                </a:solidFill>
                <a:effectLst/>
                <a:uLnTx/>
                <a:uFillTx/>
                <a:latin typeface="Consolas" panose="020B0609020204030204" charset="0"/>
                <a:cs typeface="+mn-cs"/>
              </a:rPr>
              <a:t>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cs typeface="+mn-cs"/>
              </a:rPr>
              <a:t>&gt;&gt;&gt; x + y                  #支持分数之间的四则运算，自动进行通分</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rgbClr val="00B0F0"/>
                </a:solidFill>
                <a:effectLst/>
                <a:uLnTx/>
                <a:uFillTx/>
                <a:latin typeface="Consolas" panose="020B0609020204030204" charset="0"/>
                <a:cs typeface="+mn-cs"/>
              </a:rPr>
              <a:t>Fraction(36, 35)</a:t>
            </a:r>
            <a:endParaRPr kumimoji="0" lang="en-US" sz="2000" b="1" i="0" u="none" strike="noStrike" kern="1200" cap="none" spc="0" normalizeH="0" baseline="0" noProof="0" dirty="0">
              <a:ln>
                <a:noFill/>
              </a:ln>
              <a:solidFill>
                <a:srgbClr val="00B0F0"/>
              </a:solidFill>
              <a:effectLst/>
              <a:uLnTx/>
              <a:uFillTx/>
              <a:latin typeface="Consolas" panose="020B0609020204030204" charset="0"/>
              <a:cs typeface="+mn-cs"/>
            </a:endParaRPr>
          </a:p>
        </p:txBody>
      </p:sp>
    </p:spTree>
    <p:extLst>
      <p:ext uri="{BB962C8B-B14F-4D97-AF65-F5344CB8AC3E}">
        <p14:creationId xmlns:p14="http://schemas.microsoft.com/office/powerpoint/2010/main" val="337510426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2.1.2  </a:t>
            </a:r>
            <a:r>
              <a:rPr lang="zh-CN" altLang="en-US" sz="3600" b="1" dirty="0">
                <a:solidFill>
                  <a:schemeClr val="bg1"/>
                </a:solidFill>
              </a:rPr>
              <a:t>数字</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738124"/>
            <a:ext cx="10515600" cy="46399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charset="0"/>
              <a:buChar char=""/>
              <a:tabLst/>
              <a:defRPr/>
            </a:pPr>
            <a:r>
              <a:rPr kumimoji="0" lang="en-US" sz="2400" b="1" i="0" u="none" strike="noStrike" kern="1200" cap="none" spc="0" normalizeH="0" baseline="0" noProof="0" smtClean="0">
                <a:ln>
                  <a:noFill/>
                </a:ln>
                <a:solidFill>
                  <a:sysClr val="windowText" lastClr="000000"/>
                </a:solidFill>
                <a:effectLst/>
                <a:uLnTx/>
                <a:uFillTx/>
                <a:latin typeface="Calibri"/>
                <a:cs typeface="+mn-cs"/>
              </a:rPr>
              <a:t>标准库fractions和decimal中提供的Decimal类实现了更</a:t>
            </a:r>
            <a:r>
              <a:rPr kumimoji="0" lang="en-US" sz="2400" b="1" i="0" u="none" strike="noStrike" kern="1200" cap="none" spc="0" normalizeH="0" baseline="0" noProof="0" smtClean="0">
                <a:ln>
                  <a:noFill/>
                </a:ln>
                <a:solidFill>
                  <a:srgbClr val="FF0000"/>
                </a:solidFill>
                <a:effectLst/>
                <a:uLnTx/>
                <a:uFillTx/>
                <a:latin typeface="Calibri"/>
                <a:cs typeface="+mn-cs"/>
              </a:rPr>
              <a:t>高精度</a:t>
            </a:r>
            <a:r>
              <a:rPr kumimoji="0" lang="zh-CN" altLang="en-US" sz="2400" b="1" i="0" u="none" strike="noStrike" kern="1200" cap="none" spc="0" normalizeH="0" baseline="0" noProof="0" smtClean="0">
                <a:ln>
                  <a:noFill/>
                </a:ln>
                <a:solidFill>
                  <a:srgbClr val="FF0000"/>
                </a:solidFill>
                <a:effectLst/>
                <a:uLnTx/>
                <a:uFillTx/>
                <a:latin typeface="Calibri"/>
                <a:ea typeface="宋体"/>
                <a:cs typeface="+mn-cs"/>
              </a:rPr>
              <a:t>实数</a:t>
            </a:r>
            <a:r>
              <a:rPr kumimoji="0" lang="en-US" sz="2400" b="1" i="0" u="none" strike="noStrike" kern="1200" cap="none" spc="0" normalizeH="0" baseline="0" noProof="0" smtClean="0">
                <a:ln>
                  <a:noFill/>
                </a:ln>
                <a:solidFill>
                  <a:sysClr val="windowText" lastClr="000000"/>
                </a:solidFill>
                <a:effectLst/>
                <a:uLnTx/>
                <a:uFillTx/>
                <a:latin typeface="Calibri"/>
                <a:cs typeface="+mn-cs"/>
              </a:rPr>
              <a:t>的运算。</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cs typeface="+mn-cs"/>
              </a:rPr>
              <a:t>&gt;&gt;&gt; from fractions import Decimal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cs typeface="+mn-cs"/>
              </a:rPr>
              <a:t>&gt;&gt;&gt; 1 / 9                  #内置的实数类型</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rgbClr val="00B0F0"/>
                </a:solidFill>
                <a:effectLst/>
                <a:uLnTx/>
                <a:uFillTx/>
                <a:latin typeface="Consolas" panose="020B0609020204030204" charset="0"/>
                <a:cs typeface="+mn-cs"/>
              </a:rPr>
              <a:t>0.1111111111111111</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cs typeface="+mn-cs"/>
              </a:rPr>
              <a:t>&gt;&gt;&gt; Decimal(1/9)           #高精度实数</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rgbClr val="00B0F0"/>
                </a:solidFill>
                <a:effectLst/>
                <a:uLnTx/>
                <a:uFillTx/>
                <a:latin typeface="Consolas" panose="020B0609020204030204" charset="0"/>
                <a:cs typeface="+mn-cs"/>
              </a:rPr>
              <a:t>Decimal('0.111111111111111104943205418749130330979824066162109375')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cs typeface="+mn-cs"/>
              </a:rPr>
              <a:t>&gt;&gt;&gt; 1 / 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rgbClr val="00B0F0"/>
                </a:solidFill>
                <a:effectLst/>
                <a:uLnTx/>
                <a:uFillTx/>
                <a:latin typeface="Consolas" panose="020B0609020204030204" charset="0"/>
                <a:cs typeface="+mn-cs"/>
              </a:rPr>
              <a:t>0.3333333333333333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cs typeface="+mn-cs"/>
              </a:rPr>
              <a:t>&gt;&gt;&gt; Decimal(1/3)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rgbClr val="00B0F0"/>
                </a:solidFill>
                <a:effectLst/>
                <a:uLnTx/>
                <a:uFillTx/>
                <a:latin typeface="Consolas" panose="020B0609020204030204" charset="0"/>
                <a:cs typeface="+mn-cs"/>
              </a:rPr>
              <a:t>Decimal('0.333333333333333314829616256247390992939472198486328125')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cs typeface="+mn-cs"/>
              </a:rPr>
              <a:t>&gt;&gt;&gt; Decimal(1/9) + Decimal(1/3)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rgbClr val="00B0F0"/>
                </a:solidFill>
                <a:effectLst/>
                <a:uLnTx/>
                <a:uFillTx/>
                <a:latin typeface="Consolas" panose="020B0609020204030204" charset="0"/>
                <a:cs typeface="+mn-cs"/>
              </a:rPr>
              <a:t>Decimal('0.4444444444444444197728216750')</a:t>
            </a:r>
            <a:endParaRPr kumimoji="0" lang="en-US" sz="2000" b="1" i="0" u="none" strike="noStrike" kern="1200" cap="none" spc="0" normalizeH="0" baseline="0" noProof="0" dirty="0">
              <a:ln>
                <a:noFill/>
              </a:ln>
              <a:solidFill>
                <a:srgbClr val="00B0F0"/>
              </a:solidFill>
              <a:effectLst/>
              <a:uLnTx/>
              <a:uFillTx/>
              <a:latin typeface="Consolas" panose="020B0609020204030204" charset="0"/>
              <a:cs typeface="+mn-cs"/>
            </a:endParaRPr>
          </a:p>
        </p:txBody>
      </p:sp>
    </p:spTree>
    <p:extLst>
      <p:ext uri="{BB962C8B-B14F-4D97-AF65-F5344CB8AC3E}">
        <p14:creationId xmlns:p14="http://schemas.microsoft.com/office/powerpoint/2010/main" val="337510426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3300"/>
              </a:solidFill>
            </a:endParaRPr>
          </a:p>
        </p:txBody>
      </p:sp>
      <p:sp>
        <p:nvSpPr>
          <p:cNvPr id="2" name="圆角矩形 1"/>
          <p:cNvSpPr/>
          <p:nvPr/>
        </p:nvSpPr>
        <p:spPr>
          <a:xfrm>
            <a:off x="-1556426" y="1998319"/>
            <a:ext cx="5261917" cy="2861362"/>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642044" y="1493149"/>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a:solidFill>
                  <a:prstClr val="white"/>
                </a:solidFill>
                <a:latin typeface="华文楷体" panose="02010600040101010101" pitchFamily="2" charset="-122"/>
                <a:ea typeface="华文楷体" panose="02010600040101010101" pitchFamily="2" charset="-122"/>
              </a:rPr>
              <a:t>01</a:t>
            </a:r>
            <a:endParaRPr lang="zh-CN" altLang="en-US" sz="2000" b="1" dirty="0">
              <a:solidFill>
                <a:prstClr val="white"/>
              </a:solidFill>
              <a:latin typeface="华文楷体" panose="02010600040101010101" pitchFamily="2" charset="-122"/>
              <a:ea typeface="华文楷体" panose="02010600040101010101" pitchFamily="2" charset="-122"/>
            </a:endParaRPr>
          </a:p>
        </p:txBody>
      </p:sp>
      <p:sp>
        <p:nvSpPr>
          <p:cNvPr id="6" name="圆角矩形 5"/>
          <p:cNvSpPr/>
          <p:nvPr/>
        </p:nvSpPr>
        <p:spPr>
          <a:xfrm>
            <a:off x="5642044" y="2286891"/>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a:solidFill>
                  <a:prstClr val="white"/>
                </a:solidFill>
                <a:latin typeface="华文楷体" panose="02010600040101010101" pitchFamily="2" charset="-122"/>
                <a:ea typeface="华文楷体" panose="02010600040101010101" pitchFamily="2" charset="-122"/>
              </a:rPr>
              <a:t>02</a:t>
            </a:r>
            <a:endParaRPr lang="zh-CN" altLang="en-US" sz="2000" b="1" dirty="0">
              <a:solidFill>
                <a:prstClr val="white"/>
              </a:solidFill>
              <a:latin typeface="华文楷体" panose="02010600040101010101" pitchFamily="2" charset="-122"/>
              <a:ea typeface="华文楷体" panose="02010600040101010101" pitchFamily="2" charset="-122"/>
            </a:endParaRPr>
          </a:p>
        </p:txBody>
      </p:sp>
      <p:sp>
        <p:nvSpPr>
          <p:cNvPr id="7" name="圆角矩形 6"/>
          <p:cNvSpPr/>
          <p:nvPr/>
        </p:nvSpPr>
        <p:spPr>
          <a:xfrm>
            <a:off x="5642044" y="317477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a:solidFill>
                  <a:prstClr val="white"/>
                </a:solidFill>
                <a:latin typeface="华文楷体" panose="02010600040101010101" pitchFamily="2" charset="-122"/>
                <a:ea typeface="华文楷体" panose="02010600040101010101" pitchFamily="2" charset="-122"/>
              </a:rPr>
              <a:t>03</a:t>
            </a:r>
            <a:endParaRPr lang="zh-CN" altLang="en-US" sz="2000" b="1" dirty="0">
              <a:solidFill>
                <a:prstClr val="white"/>
              </a:solidFill>
              <a:latin typeface="华文楷体" panose="02010600040101010101" pitchFamily="2" charset="-122"/>
              <a:ea typeface="华文楷体" panose="02010600040101010101" pitchFamily="2" charset="-122"/>
            </a:endParaRPr>
          </a:p>
        </p:txBody>
      </p:sp>
      <p:sp>
        <p:nvSpPr>
          <p:cNvPr id="8" name="圆角矩形 7"/>
          <p:cNvSpPr/>
          <p:nvPr/>
        </p:nvSpPr>
        <p:spPr>
          <a:xfrm>
            <a:off x="5642044" y="4021861"/>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a:solidFill>
                  <a:prstClr val="white"/>
                </a:solidFill>
                <a:latin typeface="华文楷体" panose="02010600040101010101" pitchFamily="2" charset="-122"/>
                <a:ea typeface="华文楷体" panose="02010600040101010101" pitchFamily="2" charset="-122"/>
              </a:rPr>
              <a:t>04</a:t>
            </a:r>
            <a:endParaRPr lang="zh-CN" altLang="en-US" sz="2000" b="1" dirty="0">
              <a:solidFill>
                <a:prstClr val="white"/>
              </a:solidFill>
              <a:latin typeface="华文楷体" panose="02010600040101010101" pitchFamily="2" charset="-122"/>
              <a:ea typeface="华文楷体" panose="02010600040101010101" pitchFamily="2" charset="-122"/>
            </a:endParaRPr>
          </a:p>
        </p:txBody>
      </p:sp>
      <p:sp>
        <p:nvSpPr>
          <p:cNvPr id="9" name="圆角矩形 8"/>
          <p:cNvSpPr/>
          <p:nvPr/>
        </p:nvSpPr>
        <p:spPr>
          <a:xfrm>
            <a:off x="5642044" y="4859681"/>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a:solidFill>
                  <a:prstClr val="white"/>
                </a:solidFill>
                <a:latin typeface="华文楷体" panose="02010600040101010101" pitchFamily="2" charset="-122"/>
                <a:ea typeface="华文楷体" panose="02010600040101010101" pitchFamily="2" charset="-122"/>
              </a:rPr>
              <a:t>05</a:t>
            </a:r>
            <a:endParaRPr lang="zh-CN" altLang="en-US" sz="2000" b="1" dirty="0">
              <a:solidFill>
                <a:prstClr val="white"/>
              </a:solidFill>
              <a:latin typeface="华文楷体" panose="02010600040101010101" pitchFamily="2" charset="-122"/>
              <a:ea typeface="华文楷体" panose="02010600040101010101" pitchFamily="2" charset="-122"/>
            </a:endParaRPr>
          </a:p>
        </p:txBody>
      </p:sp>
      <p:sp>
        <p:nvSpPr>
          <p:cNvPr id="59" name="圆角矩形 58"/>
          <p:cNvSpPr/>
          <p:nvPr/>
        </p:nvSpPr>
        <p:spPr>
          <a:xfrm>
            <a:off x="6746944" y="1493149"/>
            <a:ext cx="4295304"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latin typeface="华文楷体" panose="02010600040101010101" pitchFamily="2" charset="-122"/>
                <a:ea typeface="华文楷体" panose="02010600040101010101" pitchFamily="2" charset="-122"/>
              </a:rPr>
              <a:t>Python</a:t>
            </a:r>
            <a:r>
              <a:rPr lang="zh-CN" altLang="en-US" sz="2400" b="1" dirty="0">
                <a:solidFill>
                  <a:prstClr val="white"/>
                </a:solidFill>
                <a:latin typeface="华文楷体" panose="02010600040101010101" pitchFamily="2" charset="-122"/>
                <a:ea typeface="华文楷体" panose="02010600040101010101" pitchFamily="2" charset="-122"/>
              </a:rPr>
              <a:t>常用内置对象</a:t>
            </a:r>
          </a:p>
        </p:txBody>
      </p:sp>
      <p:sp>
        <p:nvSpPr>
          <p:cNvPr id="60" name="圆角矩形 59"/>
          <p:cNvSpPr/>
          <p:nvPr/>
        </p:nvSpPr>
        <p:spPr>
          <a:xfrm>
            <a:off x="6839541" y="2286891"/>
            <a:ext cx="4295304"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400" b="1" dirty="0" smtClean="0">
                <a:solidFill>
                  <a:prstClr val="white"/>
                </a:solidFill>
                <a:latin typeface="华文楷体" panose="02010600040101010101" pitchFamily="2" charset="-122"/>
                <a:ea typeface="华文楷体" panose="02010600040101010101" pitchFamily="2" charset="-122"/>
                <a:sym typeface="+mn-ea"/>
              </a:rPr>
              <a:t>Python</a:t>
            </a:r>
            <a:r>
              <a:rPr lang="zh-CN" altLang="en-US" sz="2400" b="1" dirty="0">
                <a:solidFill>
                  <a:prstClr val="white"/>
                </a:solidFill>
                <a:latin typeface="华文楷体" panose="02010600040101010101" pitchFamily="2" charset="-122"/>
                <a:ea typeface="华文楷体" panose="02010600040101010101" pitchFamily="2" charset="-122"/>
                <a:sym typeface="+mn-ea"/>
              </a:rPr>
              <a:t>运算符与表达式</a:t>
            </a:r>
            <a:endParaRPr lang="zh-CN" altLang="en-US" sz="2400" b="1" dirty="0">
              <a:solidFill>
                <a:prstClr val="white"/>
              </a:solidFill>
              <a:latin typeface="华文楷体" panose="02010600040101010101" pitchFamily="2" charset="-122"/>
              <a:ea typeface="华文楷体" panose="02010600040101010101" pitchFamily="2" charset="-122"/>
            </a:endParaRPr>
          </a:p>
        </p:txBody>
      </p:sp>
      <p:sp>
        <p:nvSpPr>
          <p:cNvPr id="61" name="圆角矩形 60"/>
          <p:cNvSpPr/>
          <p:nvPr/>
        </p:nvSpPr>
        <p:spPr>
          <a:xfrm>
            <a:off x="6746944" y="3155316"/>
            <a:ext cx="4295304"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400" b="1" dirty="0" smtClean="0">
                <a:solidFill>
                  <a:prstClr val="white"/>
                </a:solidFill>
                <a:latin typeface="华文楷体" panose="02010600040101010101" pitchFamily="2" charset="-122"/>
                <a:ea typeface="华文楷体" panose="02010600040101010101" pitchFamily="2" charset="-122"/>
              </a:rPr>
              <a:t>Python</a:t>
            </a:r>
            <a:r>
              <a:rPr lang="zh-CN" altLang="en-US" sz="2400" b="1" dirty="0">
                <a:solidFill>
                  <a:prstClr val="white"/>
                </a:solidFill>
                <a:latin typeface="华文楷体" panose="02010600040101010101" pitchFamily="2" charset="-122"/>
                <a:ea typeface="华文楷体" panose="02010600040101010101" pitchFamily="2" charset="-122"/>
              </a:rPr>
              <a:t>常用内置函数用法精要</a:t>
            </a:r>
          </a:p>
        </p:txBody>
      </p:sp>
      <p:sp>
        <p:nvSpPr>
          <p:cNvPr id="62" name="圆角矩形 61"/>
          <p:cNvSpPr/>
          <p:nvPr/>
        </p:nvSpPr>
        <p:spPr>
          <a:xfrm>
            <a:off x="6746944" y="4021861"/>
            <a:ext cx="4295304"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400" b="1" dirty="0" smtClean="0">
                <a:solidFill>
                  <a:prstClr val="white"/>
                </a:solidFill>
                <a:latin typeface="华文楷体" panose="02010600040101010101" pitchFamily="2" charset="-122"/>
                <a:ea typeface="华文楷体" panose="02010600040101010101" pitchFamily="2" charset="-122"/>
              </a:rPr>
              <a:t>Python</a:t>
            </a:r>
            <a:r>
              <a:rPr lang="zh-CN" altLang="en-US" sz="2400" b="1" dirty="0">
                <a:solidFill>
                  <a:prstClr val="white"/>
                </a:solidFill>
                <a:latin typeface="华文楷体" panose="02010600040101010101" pitchFamily="2" charset="-122"/>
                <a:ea typeface="华文楷体" panose="02010600040101010101" pitchFamily="2" charset="-122"/>
              </a:rPr>
              <a:t>关键字简要说明</a:t>
            </a:r>
          </a:p>
        </p:txBody>
      </p:sp>
      <p:sp>
        <p:nvSpPr>
          <p:cNvPr id="63" name="圆角矩形 62"/>
          <p:cNvSpPr/>
          <p:nvPr/>
        </p:nvSpPr>
        <p:spPr>
          <a:xfrm>
            <a:off x="6746944" y="4859681"/>
            <a:ext cx="4295304"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smtClean="0">
                <a:solidFill>
                  <a:prstClr val="white"/>
                </a:solidFill>
                <a:latin typeface="华文楷体" panose="02010600040101010101" pitchFamily="2" charset="-122"/>
                <a:ea typeface="华文楷体" panose="02010600040101010101" pitchFamily="2" charset="-122"/>
                <a:sym typeface="+mn-ea"/>
              </a:rPr>
              <a:t>精彩</a:t>
            </a:r>
            <a:r>
              <a:rPr lang="zh-CN" altLang="en-US" sz="2400" b="1" dirty="0">
                <a:solidFill>
                  <a:prstClr val="white"/>
                </a:solidFill>
                <a:latin typeface="华文楷体" panose="02010600040101010101" pitchFamily="2" charset="-122"/>
                <a:ea typeface="华文楷体" panose="02010600040101010101" pitchFamily="2" charset="-122"/>
                <a:sym typeface="+mn-ea"/>
              </a:rPr>
              <a:t>案例赏析</a:t>
            </a:r>
            <a:endParaRPr lang="zh-CN" altLang="en-US" sz="2400" b="1" dirty="0">
              <a:solidFill>
                <a:prstClr val="white"/>
              </a:solidFill>
              <a:latin typeface="华文楷体" panose="02010600040101010101" pitchFamily="2" charset="-122"/>
              <a:ea typeface="华文楷体" panose="02010600040101010101" pitchFamily="2" charset="-122"/>
            </a:endParaRPr>
          </a:p>
        </p:txBody>
      </p:sp>
      <p:sp>
        <p:nvSpPr>
          <p:cNvPr id="64" name="TextBox 78"/>
          <p:cNvSpPr txBox="1"/>
          <p:nvPr/>
        </p:nvSpPr>
        <p:spPr>
          <a:xfrm>
            <a:off x="565975" y="373328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67717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533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65"/>
                                        </p:tgtEl>
                                        <p:attrNameLst>
                                          <p:attrName>style.visibility</p:attrName>
                                        </p:attrNameLst>
                                      </p:cBhvr>
                                      <p:to>
                                        <p:strVal val="visible"/>
                                      </p:to>
                                    </p:set>
                                    <p:anim calcmode="lin" valueType="num">
                                      <p:cBhvr>
                                        <p:cTn id="16" dur="500" fill="hold"/>
                                        <p:tgtEl>
                                          <p:spTgt spid="65"/>
                                        </p:tgtEl>
                                        <p:attrNameLst>
                                          <p:attrName>ppt_w</p:attrName>
                                        </p:attrNameLst>
                                      </p:cBhvr>
                                      <p:tavLst>
                                        <p:tav tm="0">
                                          <p:val>
                                            <p:fltVal val="0"/>
                                          </p:val>
                                        </p:tav>
                                        <p:tav tm="100000">
                                          <p:val>
                                            <p:strVal val="#ppt_w"/>
                                          </p:val>
                                        </p:tav>
                                      </p:tavLst>
                                    </p:anim>
                                    <p:anim calcmode="lin" valueType="num">
                                      <p:cBhvr>
                                        <p:cTn id="17" dur="500" fill="hold"/>
                                        <p:tgtEl>
                                          <p:spTgt spid="65"/>
                                        </p:tgtEl>
                                        <p:attrNameLst>
                                          <p:attrName>ppt_h</p:attrName>
                                        </p:attrNameLst>
                                      </p:cBhvr>
                                      <p:tavLst>
                                        <p:tav tm="0">
                                          <p:val>
                                            <p:fltVal val="0"/>
                                          </p:val>
                                        </p:tav>
                                        <p:tav tm="100000">
                                          <p:val>
                                            <p:strVal val="#ppt_h"/>
                                          </p:val>
                                        </p:tav>
                                      </p:tavLst>
                                    </p:anim>
                                    <p:animEffect transition="in" filter="fade">
                                      <p:cBhvr>
                                        <p:cTn id="18" dur="500"/>
                                        <p:tgtEl>
                                          <p:spTgt spid="6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500" fill="hold"/>
                                        <p:tgtEl>
                                          <p:spTgt spid="64"/>
                                        </p:tgtEl>
                                        <p:attrNameLst>
                                          <p:attrName>ppt_w</p:attrName>
                                        </p:attrNameLst>
                                      </p:cBhvr>
                                      <p:tavLst>
                                        <p:tav tm="0">
                                          <p:val>
                                            <p:fltVal val="0"/>
                                          </p:val>
                                        </p:tav>
                                        <p:tav tm="100000">
                                          <p:val>
                                            <p:strVal val="#ppt_w"/>
                                          </p:val>
                                        </p:tav>
                                      </p:tavLst>
                                    </p:anim>
                                    <p:anim calcmode="lin" valueType="num">
                                      <p:cBhvr>
                                        <p:cTn id="22" dur="500" fill="hold"/>
                                        <p:tgtEl>
                                          <p:spTgt spid="64"/>
                                        </p:tgtEl>
                                        <p:attrNameLst>
                                          <p:attrName>ppt_h</p:attrName>
                                        </p:attrNameLst>
                                      </p:cBhvr>
                                      <p:tavLst>
                                        <p:tav tm="0">
                                          <p:val>
                                            <p:fltVal val="0"/>
                                          </p:val>
                                        </p:tav>
                                        <p:tav tm="100000">
                                          <p:val>
                                            <p:strVal val="#ppt_h"/>
                                          </p:val>
                                        </p:tav>
                                      </p:tavLst>
                                    </p:anim>
                                    <p:animEffect transition="in" filter="fade">
                                      <p:cBhvr>
                                        <p:cTn id="23" dur="500"/>
                                        <p:tgtEl>
                                          <p:spTgt spid="64"/>
                                        </p:tgtEl>
                                      </p:cBhvr>
                                    </p:animEffec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2" presetClass="entr" presetSubtype="2" decel="53300" fill="hold" grpId="0" nodeType="withEffect">
                                  <p:stCondLst>
                                    <p:cond delay="250"/>
                                  </p:stCondLst>
                                  <p:childTnLst>
                                    <p:set>
                                      <p:cBhvr>
                                        <p:cTn id="31" dur="1" fill="hold">
                                          <p:stCondLst>
                                            <p:cond delay="0"/>
                                          </p:stCondLst>
                                        </p:cTn>
                                        <p:tgtEl>
                                          <p:spTgt spid="59"/>
                                        </p:tgtEl>
                                        <p:attrNameLst>
                                          <p:attrName>style.visibility</p:attrName>
                                        </p:attrNameLst>
                                      </p:cBhvr>
                                      <p:to>
                                        <p:strVal val="visible"/>
                                      </p:to>
                                    </p:set>
                                    <p:anim calcmode="lin" valueType="num">
                                      <p:cBhvr additive="base">
                                        <p:cTn id="32" dur="750" fill="hold"/>
                                        <p:tgtEl>
                                          <p:spTgt spid="59"/>
                                        </p:tgtEl>
                                        <p:attrNameLst>
                                          <p:attrName>ppt_x</p:attrName>
                                        </p:attrNameLst>
                                      </p:cBhvr>
                                      <p:tavLst>
                                        <p:tav tm="0">
                                          <p:val>
                                            <p:strVal val="1+#ppt_w/2"/>
                                          </p:val>
                                        </p:tav>
                                        <p:tav tm="100000">
                                          <p:val>
                                            <p:strVal val="#ppt_x"/>
                                          </p:val>
                                        </p:tav>
                                      </p:tavLst>
                                    </p:anim>
                                    <p:anim calcmode="lin" valueType="num">
                                      <p:cBhvr additive="base">
                                        <p:cTn id="33" dur="750" fill="hold"/>
                                        <p:tgtEl>
                                          <p:spTgt spid="59"/>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53" presetClass="entr" presetSubtype="16"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par>
                                <p:cTn id="40" presetID="2" presetClass="entr" presetSubtype="2" decel="53300" fill="hold" grpId="0" nodeType="withEffect">
                                  <p:stCondLst>
                                    <p:cond delay="250"/>
                                  </p:stCondLst>
                                  <p:childTnLst>
                                    <p:set>
                                      <p:cBhvr>
                                        <p:cTn id="41" dur="1" fill="hold">
                                          <p:stCondLst>
                                            <p:cond delay="0"/>
                                          </p:stCondLst>
                                        </p:cTn>
                                        <p:tgtEl>
                                          <p:spTgt spid="60"/>
                                        </p:tgtEl>
                                        <p:attrNameLst>
                                          <p:attrName>style.visibility</p:attrName>
                                        </p:attrNameLst>
                                      </p:cBhvr>
                                      <p:to>
                                        <p:strVal val="visible"/>
                                      </p:to>
                                    </p:set>
                                    <p:anim calcmode="lin" valueType="num">
                                      <p:cBhvr additive="base">
                                        <p:cTn id="42" dur="750" fill="hold"/>
                                        <p:tgtEl>
                                          <p:spTgt spid="60"/>
                                        </p:tgtEl>
                                        <p:attrNameLst>
                                          <p:attrName>ppt_x</p:attrName>
                                        </p:attrNameLst>
                                      </p:cBhvr>
                                      <p:tavLst>
                                        <p:tav tm="0">
                                          <p:val>
                                            <p:strVal val="1+#ppt_w/2"/>
                                          </p:val>
                                        </p:tav>
                                        <p:tav tm="100000">
                                          <p:val>
                                            <p:strVal val="#ppt_x"/>
                                          </p:val>
                                        </p:tav>
                                      </p:tavLst>
                                    </p:anim>
                                    <p:anim calcmode="lin" valueType="num">
                                      <p:cBhvr additive="base">
                                        <p:cTn id="43" dur="750" fill="hold"/>
                                        <p:tgtEl>
                                          <p:spTgt spid="60"/>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53" presetClass="entr" presetSubtype="16"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par>
                                <p:cTn id="50" presetID="2" presetClass="entr" presetSubtype="2" decel="53300" fill="hold" grpId="0" nodeType="withEffect">
                                  <p:stCondLst>
                                    <p:cond delay="25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750" fill="hold"/>
                                        <p:tgtEl>
                                          <p:spTgt spid="61"/>
                                        </p:tgtEl>
                                        <p:attrNameLst>
                                          <p:attrName>ppt_x</p:attrName>
                                        </p:attrNameLst>
                                      </p:cBhvr>
                                      <p:tavLst>
                                        <p:tav tm="0">
                                          <p:val>
                                            <p:strVal val="1+#ppt_w/2"/>
                                          </p:val>
                                        </p:tav>
                                        <p:tav tm="100000">
                                          <p:val>
                                            <p:strVal val="#ppt_x"/>
                                          </p:val>
                                        </p:tav>
                                      </p:tavLst>
                                    </p:anim>
                                    <p:anim calcmode="lin" valueType="num">
                                      <p:cBhvr additive="base">
                                        <p:cTn id="53" dur="750" fill="hold"/>
                                        <p:tgtEl>
                                          <p:spTgt spid="61"/>
                                        </p:tgtEl>
                                        <p:attrNameLst>
                                          <p:attrName>ppt_y</p:attrName>
                                        </p:attrNameLst>
                                      </p:cBhvr>
                                      <p:tavLst>
                                        <p:tav tm="0">
                                          <p:val>
                                            <p:strVal val="#ppt_y"/>
                                          </p:val>
                                        </p:tav>
                                        <p:tav tm="100000">
                                          <p:val>
                                            <p:strVal val="#ppt_y"/>
                                          </p:val>
                                        </p:tav>
                                      </p:tavLst>
                                    </p:anim>
                                  </p:childTnLst>
                                </p:cTn>
                              </p:par>
                            </p:childTnLst>
                          </p:cTn>
                        </p:par>
                        <p:par>
                          <p:cTn id="54" fill="hold">
                            <p:stCondLst>
                              <p:cond delay="3000"/>
                            </p:stCondLst>
                            <p:childTnLst>
                              <p:par>
                                <p:cTn id="55" presetID="53" presetClass="entr" presetSubtype="16"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animEffect transition="in" filter="fade">
                                      <p:cBhvr>
                                        <p:cTn id="59" dur="500"/>
                                        <p:tgtEl>
                                          <p:spTgt spid="8"/>
                                        </p:tgtEl>
                                      </p:cBhvr>
                                    </p:animEffect>
                                  </p:childTnLst>
                                </p:cTn>
                              </p:par>
                              <p:par>
                                <p:cTn id="60" presetID="2" presetClass="entr" presetSubtype="2" decel="53300" fill="hold" grpId="0" nodeType="withEffect">
                                  <p:stCondLst>
                                    <p:cond delay="25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ppt_y"/>
                                          </p:val>
                                        </p:tav>
                                        <p:tav tm="100000">
                                          <p:val>
                                            <p:strVal val="#ppt_y"/>
                                          </p:val>
                                        </p:tav>
                                      </p:tavLst>
                                    </p:anim>
                                  </p:childTnLst>
                                </p:cTn>
                              </p:par>
                            </p:childTnLst>
                          </p:cTn>
                        </p:par>
                        <p:par>
                          <p:cTn id="64" fill="hold">
                            <p:stCondLst>
                              <p:cond delay="4000"/>
                            </p:stCondLst>
                            <p:childTnLst>
                              <p:par>
                                <p:cTn id="65" presetID="53" presetClass="entr" presetSubtype="16"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fill="hold"/>
                                        <p:tgtEl>
                                          <p:spTgt spid="9"/>
                                        </p:tgtEl>
                                        <p:attrNameLst>
                                          <p:attrName>ppt_w</p:attrName>
                                        </p:attrNameLst>
                                      </p:cBhvr>
                                      <p:tavLst>
                                        <p:tav tm="0">
                                          <p:val>
                                            <p:fltVal val="0"/>
                                          </p:val>
                                        </p:tav>
                                        <p:tav tm="100000">
                                          <p:val>
                                            <p:strVal val="#ppt_w"/>
                                          </p:val>
                                        </p:tav>
                                      </p:tavLst>
                                    </p:anim>
                                    <p:anim calcmode="lin" valueType="num">
                                      <p:cBhvr>
                                        <p:cTn id="68" dur="500" fill="hold"/>
                                        <p:tgtEl>
                                          <p:spTgt spid="9"/>
                                        </p:tgtEl>
                                        <p:attrNameLst>
                                          <p:attrName>ppt_h</p:attrName>
                                        </p:attrNameLst>
                                      </p:cBhvr>
                                      <p:tavLst>
                                        <p:tav tm="0">
                                          <p:val>
                                            <p:fltVal val="0"/>
                                          </p:val>
                                        </p:tav>
                                        <p:tav tm="100000">
                                          <p:val>
                                            <p:strVal val="#ppt_h"/>
                                          </p:val>
                                        </p:tav>
                                      </p:tavLst>
                                    </p:anim>
                                    <p:animEffect transition="in" filter="fade">
                                      <p:cBhvr>
                                        <p:cTn id="69" dur="500"/>
                                        <p:tgtEl>
                                          <p:spTgt spid="9"/>
                                        </p:tgtEl>
                                      </p:cBhvr>
                                    </p:animEffect>
                                  </p:childTnLst>
                                </p:cTn>
                              </p:par>
                              <p:par>
                                <p:cTn id="70" presetID="2" presetClass="entr" presetSubtype="2" decel="53300" fill="hold" grpId="0" nodeType="withEffect">
                                  <p:stCondLst>
                                    <p:cond delay="250"/>
                                  </p:stCondLst>
                                  <p:childTnLst>
                                    <p:set>
                                      <p:cBhvr>
                                        <p:cTn id="71" dur="1" fill="hold">
                                          <p:stCondLst>
                                            <p:cond delay="0"/>
                                          </p:stCondLst>
                                        </p:cTn>
                                        <p:tgtEl>
                                          <p:spTgt spid="63"/>
                                        </p:tgtEl>
                                        <p:attrNameLst>
                                          <p:attrName>style.visibility</p:attrName>
                                        </p:attrNameLst>
                                      </p:cBhvr>
                                      <p:to>
                                        <p:strVal val="visible"/>
                                      </p:to>
                                    </p:set>
                                    <p:anim calcmode="lin" valueType="num">
                                      <p:cBhvr additive="base">
                                        <p:cTn id="72" dur="750" fill="hold"/>
                                        <p:tgtEl>
                                          <p:spTgt spid="63"/>
                                        </p:tgtEl>
                                        <p:attrNameLst>
                                          <p:attrName>ppt_x</p:attrName>
                                        </p:attrNameLst>
                                      </p:cBhvr>
                                      <p:tavLst>
                                        <p:tav tm="0">
                                          <p:val>
                                            <p:strVal val="1+#ppt_w/2"/>
                                          </p:val>
                                        </p:tav>
                                        <p:tav tm="100000">
                                          <p:val>
                                            <p:strVal val="#ppt_x"/>
                                          </p:val>
                                        </p:tav>
                                      </p:tavLst>
                                    </p:anim>
                                    <p:anim calcmode="lin" valueType="num">
                                      <p:cBhvr additive="base">
                                        <p:cTn id="73" dur="75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animBg="1"/>
      <p:bldP spid="5" grpId="0" animBg="1"/>
      <p:bldP spid="6" grpId="0" animBg="1"/>
      <p:bldP spid="7" grpId="0" animBg="1"/>
      <p:bldP spid="8" grpId="0" animBg="1"/>
      <p:bldP spid="9" grpId="0" animBg="1"/>
      <p:bldP spid="59" grpId="0" animBg="1"/>
      <p:bldP spid="60" grpId="0" animBg="1"/>
      <p:bldP spid="61" grpId="0" animBg="1"/>
      <p:bldP spid="62" grpId="0" animBg="1"/>
      <p:bldP spid="63" grpId="0" animBg="1"/>
      <p:bldP spid="64" grpId="0"/>
      <p:bldP spid="6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2.1.3  </a:t>
            </a:r>
            <a:r>
              <a:rPr lang="zh-CN" altLang="en-US" sz="3600" b="1" dirty="0">
                <a:solidFill>
                  <a:schemeClr val="bg1"/>
                </a:solidFill>
              </a:rPr>
              <a:t>字符串与字节串</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703400"/>
            <a:ext cx="10515600"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smtClean="0">
                <a:ln>
                  <a:noFill/>
                </a:ln>
                <a:solidFill>
                  <a:sysClr val="windowText" lastClr="000000"/>
                </a:solidFill>
                <a:effectLst/>
                <a:uLnTx/>
                <a:uFillTx/>
                <a:latin typeface="Calibri"/>
                <a:cs typeface="+mn-cs"/>
              </a:rPr>
              <a:t>在Python中，没有字符常量和变量的概念，只有字符串类型的常量和变量，</a:t>
            </a:r>
            <a:r>
              <a:rPr kumimoji="0" lang="en-US" sz="2400" b="1" i="0" u="none" strike="noStrike" kern="1200" cap="none" spc="0" normalizeH="0" baseline="0" noProof="0" smtClean="0">
                <a:ln>
                  <a:noFill/>
                </a:ln>
                <a:solidFill>
                  <a:srgbClr val="FF0000"/>
                </a:solidFill>
                <a:effectLst/>
                <a:uLnTx/>
                <a:uFillTx/>
                <a:latin typeface="Calibri"/>
                <a:cs typeface="+mn-cs"/>
              </a:rPr>
              <a:t>单个字符也是字符串</a:t>
            </a:r>
            <a:r>
              <a:rPr kumimoji="0" lang="en-US" sz="2400" b="1" i="0" u="none" strike="noStrike" kern="1200" cap="none" spc="0" normalizeH="0" baseline="0" noProof="0" smtClean="0">
                <a:ln>
                  <a:noFill/>
                </a:ln>
                <a:solidFill>
                  <a:sysClr val="windowText" lastClr="000000"/>
                </a:solidFill>
                <a:effectLst/>
                <a:uLnTx/>
                <a:uFillTx/>
                <a:latin typeface="Calibri"/>
                <a:cs typeface="+mn-cs"/>
              </a:rPr>
              <a:t>。使用</a:t>
            </a:r>
            <a:r>
              <a:rPr kumimoji="0" lang="en-US" sz="2400" b="1" i="0" u="none" strike="noStrike" kern="1200" cap="none" spc="0" normalizeH="0" baseline="0" noProof="0" smtClean="0">
                <a:ln>
                  <a:noFill/>
                </a:ln>
                <a:solidFill>
                  <a:srgbClr val="FF0000"/>
                </a:solidFill>
                <a:effectLst/>
                <a:uLnTx/>
                <a:uFillTx/>
                <a:latin typeface="Calibri"/>
                <a:cs typeface="+mn-cs"/>
              </a:rPr>
              <a:t>单引号</a:t>
            </a:r>
            <a:r>
              <a:rPr kumimoji="0" lang="en-US" sz="2400" b="1" i="0" u="none" strike="noStrike" kern="1200" cap="none" spc="0" normalizeH="0" baseline="0" noProof="0" smtClean="0">
                <a:ln>
                  <a:noFill/>
                </a:ln>
                <a:solidFill>
                  <a:sysClr val="windowText" lastClr="000000"/>
                </a:solidFill>
                <a:effectLst/>
                <a:uLnTx/>
                <a:uFillTx/>
                <a:latin typeface="Calibri"/>
                <a:cs typeface="+mn-cs"/>
              </a:rPr>
              <a:t>、</a:t>
            </a:r>
            <a:r>
              <a:rPr kumimoji="0" lang="en-US" sz="2400" b="1" i="0" u="none" strike="noStrike" kern="1200" cap="none" spc="0" normalizeH="0" baseline="0" noProof="0" smtClean="0">
                <a:ln>
                  <a:noFill/>
                </a:ln>
                <a:solidFill>
                  <a:srgbClr val="FF0000"/>
                </a:solidFill>
                <a:effectLst/>
                <a:uLnTx/>
                <a:uFillTx/>
                <a:latin typeface="Calibri"/>
                <a:cs typeface="+mn-cs"/>
              </a:rPr>
              <a:t>双引号</a:t>
            </a:r>
            <a:r>
              <a:rPr kumimoji="0" lang="en-US" sz="2400" b="1" i="0" u="none" strike="noStrike" kern="1200" cap="none" spc="0" normalizeH="0" baseline="0" noProof="0" smtClean="0">
                <a:ln>
                  <a:noFill/>
                </a:ln>
                <a:solidFill>
                  <a:sysClr val="windowText" lastClr="000000"/>
                </a:solidFill>
                <a:effectLst/>
                <a:uLnTx/>
                <a:uFillTx/>
                <a:latin typeface="Calibri"/>
                <a:cs typeface="+mn-cs"/>
              </a:rPr>
              <a:t>、</a:t>
            </a:r>
            <a:r>
              <a:rPr kumimoji="0" lang="en-US" sz="2400" b="1" i="0" u="none" strike="noStrike" kern="1200" cap="none" spc="0" normalizeH="0" baseline="0" noProof="0" smtClean="0">
                <a:ln>
                  <a:noFill/>
                </a:ln>
                <a:solidFill>
                  <a:srgbClr val="FF0000"/>
                </a:solidFill>
                <a:effectLst/>
                <a:uLnTx/>
                <a:uFillTx/>
                <a:latin typeface="Calibri"/>
                <a:cs typeface="+mn-cs"/>
              </a:rPr>
              <a:t>三单引号</a:t>
            </a:r>
            <a:r>
              <a:rPr kumimoji="0" lang="en-US" sz="2400" b="1" i="0" u="none" strike="noStrike" kern="1200" cap="none" spc="0" normalizeH="0" baseline="0" noProof="0" smtClean="0">
                <a:ln>
                  <a:noFill/>
                </a:ln>
                <a:solidFill>
                  <a:sysClr val="windowText" lastClr="000000"/>
                </a:solidFill>
                <a:effectLst/>
                <a:uLnTx/>
                <a:uFillTx/>
                <a:latin typeface="Calibri"/>
                <a:cs typeface="+mn-cs"/>
              </a:rPr>
              <a:t>、</a:t>
            </a:r>
            <a:r>
              <a:rPr kumimoji="0" lang="en-US" sz="2400" b="1" i="0" u="none" strike="noStrike" kern="1200" cap="none" spc="0" normalizeH="0" baseline="0" noProof="0" smtClean="0">
                <a:ln>
                  <a:noFill/>
                </a:ln>
                <a:solidFill>
                  <a:srgbClr val="FF0000"/>
                </a:solidFill>
                <a:effectLst/>
                <a:uLnTx/>
                <a:uFillTx/>
                <a:latin typeface="Calibri"/>
                <a:cs typeface="+mn-cs"/>
              </a:rPr>
              <a:t>三双引号</a:t>
            </a:r>
            <a:r>
              <a:rPr kumimoji="0" lang="en-US" sz="2400" b="1" i="0" u="none" strike="noStrike" kern="1200" cap="none" spc="0" normalizeH="0" baseline="0" noProof="0" smtClean="0">
                <a:ln>
                  <a:noFill/>
                </a:ln>
                <a:solidFill>
                  <a:sysClr val="windowText" lastClr="000000"/>
                </a:solidFill>
                <a:effectLst/>
                <a:uLnTx/>
                <a:uFillTx/>
                <a:latin typeface="Calibri"/>
                <a:cs typeface="+mn-cs"/>
              </a:rPr>
              <a:t>作为定界符（delimiter）来表示字符串，并且</a:t>
            </a:r>
            <a:r>
              <a:rPr kumimoji="0" lang="en-US" sz="2400" b="1" i="0" u="none" strike="noStrike" kern="1200" cap="none" spc="0" normalizeH="0" baseline="0" noProof="0" smtClean="0">
                <a:ln>
                  <a:noFill/>
                </a:ln>
                <a:solidFill>
                  <a:srgbClr val="FF0000"/>
                </a:solidFill>
                <a:effectLst/>
                <a:uLnTx/>
                <a:uFillTx/>
                <a:latin typeface="Calibri"/>
                <a:cs typeface="+mn-cs"/>
              </a:rPr>
              <a:t>不同的定界符之间可以互相嵌套</a:t>
            </a:r>
            <a:r>
              <a:rPr kumimoji="0" lang="en-US" sz="2400" b="1" i="0" u="none" strike="noStrike" kern="1200" cap="none" spc="0" normalizeH="0" baseline="0" noProof="0" smtClean="0">
                <a:ln>
                  <a:noFill/>
                </a:ln>
                <a:solidFill>
                  <a:sysClr val="windowText" lastClr="000000"/>
                </a:solidFill>
                <a:effectLst/>
                <a:uLnTx/>
                <a:uFillTx/>
                <a:latin typeface="Calibri"/>
                <a:cs typeface="+mn-cs"/>
              </a:rPr>
              <a:t>。</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smtClean="0">
                <a:ln>
                  <a:noFill/>
                </a:ln>
                <a:solidFill>
                  <a:sysClr val="windowText" lastClr="000000"/>
                </a:solidFill>
                <a:effectLst/>
                <a:uLnTx/>
                <a:uFillTx/>
                <a:latin typeface="Calibri"/>
                <a:cs typeface="+mn-cs"/>
              </a:rPr>
              <a:t>Python 3.x全面支持中文，中文和英文字母都作为一个字符对待，甚至</a:t>
            </a:r>
            <a:r>
              <a:rPr kumimoji="0" lang="en-US" sz="2400" b="1" i="0" u="none" strike="noStrike" kern="1200" cap="none" spc="0" normalizeH="0" baseline="0" noProof="0" smtClean="0">
                <a:ln>
                  <a:noFill/>
                </a:ln>
                <a:solidFill>
                  <a:srgbClr val="FF0000"/>
                </a:solidFill>
                <a:effectLst/>
                <a:uLnTx/>
                <a:uFillTx/>
                <a:latin typeface="Calibri"/>
                <a:cs typeface="+mn-cs"/>
              </a:rPr>
              <a:t>可以使用中文作为变量名</a:t>
            </a:r>
            <a:r>
              <a:rPr kumimoji="0" lang="en-US" sz="2400" b="1" i="0" u="none" strike="noStrike" kern="1200" cap="none" spc="0" normalizeH="0" baseline="0" noProof="0" smtClean="0">
                <a:ln>
                  <a:noFill/>
                </a:ln>
                <a:solidFill>
                  <a:sysClr val="windowText" lastClr="000000"/>
                </a:solidFill>
                <a:effectLst/>
                <a:uLnTx/>
                <a:uFillTx/>
                <a:latin typeface="Calibri"/>
                <a:cs typeface="+mn-cs"/>
              </a:rPr>
              <a:t>。</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smtClean="0">
                <a:ln>
                  <a:noFill/>
                </a:ln>
                <a:solidFill>
                  <a:sysClr val="windowText" lastClr="000000"/>
                </a:solidFill>
                <a:effectLst/>
                <a:uLnTx/>
                <a:uFillTx/>
                <a:latin typeface="Calibri"/>
                <a:cs typeface="+mn-cs"/>
              </a:rPr>
              <a:t>除了支持使用加号运算符连接字符串以外，Python字符串还提供了大量的方法支持</a:t>
            </a:r>
            <a:r>
              <a:rPr kumimoji="0" lang="zh-CN" altLang="en-US" sz="2400" b="1" i="0" u="none" strike="noStrike" kern="1200" cap="none" spc="0" normalizeH="0" baseline="0" noProof="0" smtClean="0">
                <a:ln>
                  <a:noFill/>
                </a:ln>
                <a:solidFill>
                  <a:sysClr val="windowText" lastClr="000000"/>
                </a:solidFill>
                <a:effectLst/>
                <a:uLnTx/>
                <a:uFillTx/>
                <a:latin typeface="Calibri"/>
                <a:ea typeface="宋体"/>
                <a:cs typeface="+mn-cs"/>
              </a:rPr>
              <a:t>格式化、</a:t>
            </a:r>
            <a:r>
              <a:rPr kumimoji="0" lang="en-US" sz="2400" b="1" i="0" u="none" strike="noStrike" kern="1200" cap="none" spc="0" normalizeH="0" baseline="0" noProof="0" smtClean="0">
                <a:ln>
                  <a:noFill/>
                </a:ln>
                <a:solidFill>
                  <a:sysClr val="windowText" lastClr="000000"/>
                </a:solidFill>
                <a:effectLst/>
                <a:uLnTx/>
                <a:uFillTx/>
                <a:latin typeface="Calibri"/>
                <a:cs typeface="+mn-cs"/>
              </a:rPr>
              <a:t>查找、替换、排版等操作。</a:t>
            </a:r>
            <a:endParaRPr kumimoji="0" lang="en-US" sz="2400" b="1" i="0" u="none" strike="noStrike" kern="1200" cap="none" spc="0" normalizeH="0" baseline="0" noProof="0" dirty="0">
              <a:ln>
                <a:noFill/>
              </a:ln>
              <a:solidFill>
                <a:sysClr val="windowText" lastClr="000000"/>
              </a:solidFill>
              <a:effectLst/>
              <a:uLnTx/>
              <a:uFillTx/>
              <a:latin typeface="Calibri"/>
              <a:cs typeface="+mn-cs"/>
            </a:endParaRPr>
          </a:p>
        </p:txBody>
      </p:sp>
    </p:spTree>
    <p:extLst>
      <p:ext uri="{BB962C8B-B14F-4D97-AF65-F5344CB8AC3E}">
        <p14:creationId xmlns:p14="http://schemas.microsoft.com/office/powerpoint/2010/main" val="337510426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2.1.3  </a:t>
            </a:r>
            <a:r>
              <a:rPr lang="zh-CN" altLang="en-US" sz="3600" b="1" dirty="0">
                <a:solidFill>
                  <a:schemeClr val="bg1"/>
                </a:solidFill>
              </a:rPr>
              <a:t>字符串与字节串</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652158"/>
            <a:ext cx="10515600" cy="510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000" b="1" dirty="0" smtClean="0">
                <a:latin typeface="Consolas" panose="020B0609020204030204" charset="0"/>
              </a:rPr>
              <a:t>&gt;&gt;&gt; x = 'Hello world.'                  #</a:t>
            </a:r>
            <a:r>
              <a:rPr lang="en-US" sz="2000" b="1" dirty="0" err="1" smtClean="0">
                <a:latin typeface="Consolas" panose="020B0609020204030204" charset="0"/>
              </a:rPr>
              <a:t>使用单引号作为定界符</a:t>
            </a:r>
            <a:endParaRPr lang="en-US" sz="20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000" b="1" dirty="0" smtClean="0">
                <a:latin typeface="Consolas" panose="020B0609020204030204" charset="0"/>
              </a:rPr>
              <a:t>&gt;&gt;&gt; x = "Python is a great language."   #</a:t>
            </a:r>
            <a:r>
              <a:rPr lang="en-US" sz="2000" b="1" dirty="0" err="1" smtClean="0">
                <a:latin typeface="Consolas" panose="020B0609020204030204" charset="0"/>
              </a:rPr>
              <a:t>使用双引号作为定界符</a:t>
            </a:r>
            <a:endParaRPr lang="en-US" sz="20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000" b="1" dirty="0" smtClean="0">
                <a:latin typeface="Consolas" panose="020B0609020204030204" charset="0"/>
              </a:rPr>
              <a:t>&gt;&gt;&gt; x = '''Tom said, "Let's go."'''     #</a:t>
            </a:r>
            <a:r>
              <a:rPr lang="en-US" sz="2000" b="1" dirty="0" err="1" smtClean="0">
                <a:latin typeface="Consolas" panose="020B0609020204030204" charset="0"/>
              </a:rPr>
              <a:t>不同定界符之间可以互相嵌套</a:t>
            </a:r>
            <a:endParaRPr lang="en-US" sz="20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000" b="1" dirty="0" smtClean="0">
                <a:latin typeface="Consolas" panose="020B0609020204030204" charset="0"/>
              </a:rPr>
              <a:t>&gt;&gt;&gt; print(x)</a:t>
            </a:r>
          </a:p>
          <a:p>
            <a:pPr marL="0" indent="0">
              <a:lnSpc>
                <a:spcPct val="100000"/>
              </a:lnSpc>
              <a:spcBef>
                <a:spcPts val="0"/>
              </a:spcBef>
              <a:buFont typeface="Arial" panose="020B0604020202020204" pitchFamily="34" charset="0"/>
              <a:buNone/>
            </a:pPr>
            <a:r>
              <a:rPr lang="en-US" sz="2000" b="1" dirty="0" smtClean="0">
                <a:solidFill>
                  <a:srgbClr val="00B0F0"/>
                </a:solidFill>
                <a:latin typeface="Consolas" panose="020B0609020204030204" charset="0"/>
              </a:rPr>
              <a:t>Tom said, "Let's go."</a:t>
            </a:r>
          </a:p>
          <a:p>
            <a:pPr marL="0" indent="0">
              <a:lnSpc>
                <a:spcPct val="100000"/>
              </a:lnSpc>
              <a:spcBef>
                <a:spcPts val="0"/>
              </a:spcBef>
              <a:buFont typeface="Arial" panose="020B0604020202020204" pitchFamily="34" charset="0"/>
              <a:buNone/>
            </a:pPr>
            <a:r>
              <a:rPr lang="en-US" sz="2000" b="1" dirty="0" smtClean="0">
                <a:latin typeface="Consolas" panose="020B0609020204030204" charset="0"/>
              </a:rPr>
              <a:t>&gt;&gt;&gt; x = 'good ' + 'morning'             #</a:t>
            </a:r>
            <a:r>
              <a:rPr lang="en-US" sz="2000" b="1" dirty="0" err="1" smtClean="0">
                <a:latin typeface="Consolas" panose="020B0609020204030204" charset="0"/>
              </a:rPr>
              <a:t>连接字符串</a:t>
            </a:r>
            <a:endParaRPr lang="en-US" sz="20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000" b="1" dirty="0" smtClean="0">
                <a:latin typeface="Consolas" panose="020B0609020204030204" charset="0"/>
              </a:rPr>
              <a:t>&gt;&gt;&gt; x</a:t>
            </a:r>
          </a:p>
          <a:p>
            <a:pPr marL="0" indent="0">
              <a:lnSpc>
                <a:spcPct val="100000"/>
              </a:lnSpc>
              <a:spcBef>
                <a:spcPts val="0"/>
              </a:spcBef>
              <a:buFont typeface="Arial" panose="020B0604020202020204" pitchFamily="34" charset="0"/>
              <a:buNone/>
            </a:pPr>
            <a:r>
              <a:rPr lang="en-US" sz="2000" b="1" dirty="0" smtClean="0">
                <a:solidFill>
                  <a:srgbClr val="00B0F0"/>
                </a:solidFill>
                <a:latin typeface="Consolas" panose="020B0609020204030204" charset="0"/>
              </a:rPr>
              <a:t>'good morning'</a:t>
            </a:r>
          </a:p>
          <a:p>
            <a:pPr marL="0" indent="0">
              <a:lnSpc>
                <a:spcPct val="100000"/>
              </a:lnSpc>
              <a:spcBef>
                <a:spcPts val="0"/>
              </a:spcBef>
              <a:buFont typeface="Arial" panose="020B0604020202020204" pitchFamily="34" charset="0"/>
              <a:buNone/>
            </a:pPr>
            <a:r>
              <a:rPr lang="en-US" sz="2000" b="1" dirty="0" smtClean="0">
                <a:latin typeface="Consolas" panose="020B0609020204030204" charset="0"/>
              </a:rPr>
              <a:t>&gt;&gt;&gt; x = 'good ''morning'                #</a:t>
            </a:r>
            <a:r>
              <a:rPr lang="en-US" sz="2000" b="1" dirty="0" err="1" smtClean="0">
                <a:latin typeface="Consolas" panose="020B0609020204030204" charset="0"/>
              </a:rPr>
              <a:t>连接字符串，仅适用于字符串常量</a:t>
            </a:r>
            <a:endParaRPr lang="en-US" sz="20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000" b="1" dirty="0" smtClean="0">
                <a:latin typeface="Consolas" panose="020B0609020204030204" charset="0"/>
              </a:rPr>
              <a:t>&gt;&gt;&gt; x</a:t>
            </a:r>
          </a:p>
          <a:p>
            <a:pPr marL="0" indent="0">
              <a:lnSpc>
                <a:spcPct val="100000"/>
              </a:lnSpc>
              <a:spcBef>
                <a:spcPts val="0"/>
              </a:spcBef>
              <a:buFont typeface="Arial" panose="020B0604020202020204" pitchFamily="34" charset="0"/>
              <a:buNone/>
            </a:pPr>
            <a:r>
              <a:rPr lang="en-US" sz="2000" b="1" dirty="0" smtClean="0">
                <a:solidFill>
                  <a:srgbClr val="00B0F0"/>
                </a:solidFill>
                <a:latin typeface="Consolas" panose="020B0609020204030204" charset="0"/>
              </a:rPr>
              <a:t>'good morning'</a:t>
            </a:r>
          </a:p>
          <a:p>
            <a:pPr marL="0" indent="0">
              <a:lnSpc>
                <a:spcPct val="100000"/>
              </a:lnSpc>
              <a:spcBef>
                <a:spcPts val="0"/>
              </a:spcBef>
              <a:buFont typeface="Arial" panose="020B0604020202020204" pitchFamily="34" charset="0"/>
              <a:buNone/>
            </a:pPr>
            <a:r>
              <a:rPr lang="en-US" sz="2000" b="1" dirty="0" smtClean="0">
                <a:latin typeface="Consolas" panose="020B0609020204030204" charset="0"/>
              </a:rPr>
              <a:t>&gt;&gt;&gt; x = 'good '</a:t>
            </a:r>
          </a:p>
          <a:p>
            <a:pPr marL="0" indent="0">
              <a:lnSpc>
                <a:spcPct val="100000"/>
              </a:lnSpc>
              <a:spcBef>
                <a:spcPts val="0"/>
              </a:spcBef>
              <a:buFont typeface="Arial" panose="020B0604020202020204" pitchFamily="34" charset="0"/>
              <a:buNone/>
            </a:pPr>
            <a:r>
              <a:rPr lang="en-US" sz="2000" b="1" dirty="0" smtClean="0">
                <a:latin typeface="Consolas" panose="020B0609020204030204" charset="0"/>
              </a:rPr>
              <a:t>&gt;&gt;&gt; x = </a:t>
            </a:r>
            <a:r>
              <a:rPr lang="en-US" sz="2000" b="1" dirty="0" err="1" smtClean="0">
                <a:latin typeface="Consolas" panose="020B0609020204030204" charset="0"/>
              </a:rPr>
              <a:t>x'morning</a:t>
            </a:r>
            <a:r>
              <a:rPr lang="en-US" sz="2000" b="1" dirty="0" smtClean="0">
                <a:latin typeface="Consolas" panose="020B0609020204030204" charset="0"/>
              </a:rPr>
              <a:t>'                      #</a:t>
            </a:r>
            <a:r>
              <a:rPr lang="en-US" sz="2000" b="1" dirty="0" err="1" smtClean="0">
                <a:latin typeface="Consolas" panose="020B0609020204030204" charset="0"/>
              </a:rPr>
              <a:t>不适用于字符串变量</a:t>
            </a:r>
            <a:endParaRPr lang="en-US" sz="20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000" b="1" dirty="0" err="1" smtClean="0">
                <a:solidFill>
                  <a:srgbClr val="FF0000"/>
                </a:solidFill>
                <a:latin typeface="Consolas" panose="020B0609020204030204" charset="0"/>
              </a:rPr>
              <a:t>SyntaxError</a:t>
            </a:r>
            <a:r>
              <a:rPr lang="en-US" sz="2000" b="1" dirty="0" smtClean="0">
                <a:solidFill>
                  <a:srgbClr val="FF0000"/>
                </a:solidFill>
                <a:latin typeface="Consolas" panose="020B0609020204030204" charset="0"/>
              </a:rPr>
              <a:t>: invalid syntax</a:t>
            </a:r>
          </a:p>
          <a:p>
            <a:pPr marL="0" indent="0">
              <a:lnSpc>
                <a:spcPct val="100000"/>
              </a:lnSpc>
              <a:spcBef>
                <a:spcPts val="0"/>
              </a:spcBef>
              <a:buFont typeface="Arial" panose="020B0604020202020204" pitchFamily="34" charset="0"/>
              <a:buNone/>
            </a:pPr>
            <a:r>
              <a:rPr lang="en-US" sz="2000" b="1" dirty="0" smtClean="0">
                <a:latin typeface="Consolas" panose="020B0609020204030204" charset="0"/>
              </a:rPr>
              <a:t>&gt;&gt;&gt; x = x + 'morning'                   #</a:t>
            </a:r>
            <a:r>
              <a:rPr lang="en-US" sz="2000" b="1" dirty="0" err="1" smtClean="0">
                <a:latin typeface="Consolas" panose="020B0609020204030204" charset="0"/>
              </a:rPr>
              <a:t>字符串变量之间的连接可以使用加号</a:t>
            </a:r>
            <a:endParaRPr lang="en-US" sz="20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000" b="1" dirty="0" smtClean="0">
                <a:latin typeface="Consolas" panose="020B0609020204030204" charset="0"/>
              </a:rPr>
              <a:t>&gt;&gt;&gt; x</a:t>
            </a:r>
          </a:p>
          <a:p>
            <a:pPr marL="0" indent="0">
              <a:lnSpc>
                <a:spcPct val="100000"/>
              </a:lnSpc>
              <a:spcBef>
                <a:spcPts val="0"/>
              </a:spcBef>
              <a:buFont typeface="Arial" panose="020B0604020202020204" pitchFamily="34" charset="0"/>
              <a:buNone/>
            </a:pPr>
            <a:r>
              <a:rPr lang="en-US" sz="2000" b="1" dirty="0" smtClean="0">
                <a:solidFill>
                  <a:srgbClr val="00B0F0"/>
                </a:solidFill>
                <a:latin typeface="Consolas" panose="020B0609020204030204" charset="0"/>
              </a:rPr>
              <a:t>'good morning'</a:t>
            </a:r>
            <a:endParaRPr lang="en-US" sz="2000" b="1" dirty="0">
              <a:solidFill>
                <a:srgbClr val="00B0F0"/>
              </a:solidFill>
              <a:latin typeface="Consolas" panose="020B0609020204030204" charset="0"/>
            </a:endParaRPr>
          </a:p>
        </p:txBody>
      </p:sp>
    </p:spTree>
    <p:extLst>
      <p:ext uri="{BB962C8B-B14F-4D97-AF65-F5344CB8AC3E}">
        <p14:creationId xmlns:p14="http://schemas.microsoft.com/office/powerpoint/2010/main" val="21007908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2.1.3  </a:t>
            </a:r>
            <a:r>
              <a:rPr lang="zh-CN" altLang="en-US" sz="3600" b="1" dirty="0">
                <a:solidFill>
                  <a:schemeClr val="bg1"/>
                </a:solidFill>
              </a:rPr>
              <a:t>字符串与字节串</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510706"/>
            <a:ext cx="10985500" cy="5292725"/>
          </a:xfrm>
          <a:prstGeom prst="rect">
            <a:avLst/>
          </a:prstGeom>
        </p:spPr>
        <p:txBody>
          <a:bodyPr vert="horz" lIns="91440" tIns="45720" rIns="91440" bIns="45720" rtlCol="0">
            <a:normAutofit fontScale="97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charset="0"/>
              <a:buChar char=""/>
              <a:tabLst/>
              <a:defRPr/>
            </a:pPr>
            <a:r>
              <a:rPr kumimoji="0" lang="en-US" sz="2400" b="1" i="0" u="none" strike="noStrike" kern="1200" cap="none" spc="0" normalizeH="0" baseline="0" noProof="0" dirty="0" err="1" smtClean="0">
                <a:ln>
                  <a:noFill/>
                </a:ln>
                <a:solidFill>
                  <a:sysClr val="windowText" lastClr="000000"/>
                </a:solidFill>
                <a:effectLst/>
                <a:uLnTx/>
                <a:uFillTx/>
                <a:latin typeface="Calibri"/>
              </a:rPr>
              <a:t>对str类型的字符串调用其</a:t>
            </a:r>
            <a:r>
              <a:rPr kumimoji="0" lang="en-US" sz="2400" b="1" i="0" u="none" strike="noStrike" kern="1200" cap="none" spc="0" normalizeH="0" baseline="0" noProof="0" dirty="0" err="1" smtClean="0">
                <a:ln>
                  <a:noFill/>
                </a:ln>
                <a:solidFill>
                  <a:srgbClr val="FF0000"/>
                </a:solidFill>
                <a:effectLst/>
                <a:uLnTx/>
                <a:uFillTx/>
                <a:latin typeface="Calibri"/>
              </a:rPr>
              <a:t>encode</a:t>
            </a:r>
            <a:r>
              <a:rPr kumimoji="0" lang="en-US" sz="2400" b="1" i="0" u="none" strike="noStrike" kern="1200" cap="none" spc="0" normalizeH="0" baseline="0" noProof="0" dirty="0" smtClean="0">
                <a:ln>
                  <a:noFill/>
                </a:ln>
                <a:solidFill>
                  <a:srgbClr val="FF0000"/>
                </a:solidFill>
                <a:effectLst/>
                <a:uLnTx/>
                <a:uFillTx/>
                <a:latin typeface="Calibri"/>
              </a:rPr>
              <a:t>()</a:t>
            </a:r>
            <a:r>
              <a:rPr kumimoji="0" lang="en-US" sz="2400" b="1" i="0" u="none" strike="noStrike" kern="1200" cap="none" spc="0" normalizeH="0" baseline="0" noProof="0" dirty="0" err="1" smtClean="0">
                <a:ln>
                  <a:noFill/>
                </a:ln>
                <a:solidFill>
                  <a:sysClr val="windowText" lastClr="000000"/>
                </a:solidFill>
                <a:effectLst/>
                <a:uLnTx/>
                <a:uFillTx/>
                <a:latin typeface="Calibri"/>
              </a:rPr>
              <a:t>方法进行编码得到bytes字节串，对bytes字节串调用其</a:t>
            </a:r>
            <a:r>
              <a:rPr kumimoji="0" lang="en-US" sz="2400" b="1" i="0" u="none" strike="noStrike" kern="1200" cap="none" spc="0" normalizeH="0" baseline="0" noProof="0" dirty="0" err="1" smtClean="0">
                <a:ln>
                  <a:noFill/>
                </a:ln>
                <a:solidFill>
                  <a:srgbClr val="FF0000"/>
                </a:solidFill>
                <a:effectLst/>
                <a:uLnTx/>
                <a:uFillTx/>
                <a:latin typeface="Calibri"/>
              </a:rPr>
              <a:t>decode</a:t>
            </a:r>
            <a:r>
              <a:rPr kumimoji="0" lang="en-US" sz="2400" b="1" i="0" u="none" strike="noStrike" kern="1200" cap="none" spc="0" normalizeH="0" baseline="0" noProof="0" dirty="0" smtClean="0">
                <a:ln>
                  <a:noFill/>
                </a:ln>
                <a:solidFill>
                  <a:srgbClr val="FF0000"/>
                </a:solidFill>
                <a:effectLst/>
                <a:uLnTx/>
                <a:uFillTx/>
                <a:latin typeface="Calibri"/>
              </a:rPr>
              <a:t>()</a:t>
            </a:r>
            <a:r>
              <a:rPr kumimoji="0" lang="en-US" sz="2400" b="1" i="0" u="none" strike="noStrike" kern="1200" cap="none" spc="0" normalizeH="0" baseline="0" noProof="0" dirty="0" err="1" smtClean="0">
                <a:ln>
                  <a:noFill/>
                </a:ln>
                <a:solidFill>
                  <a:sysClr val="windowText" lastClr="000000"/>
                </a:solidFill>
                <a:effectLst/>
                <a:uLnTx/>
                <a:uFillTx/>
                <a:latin typeface="Calibri"/>
              </a:rPr>
              <a:t>方法并指定正确的编码格式则得到str字符串</a:t>
            </a:r>
            <a:r>
              <a:rPr kumimoji="0" lang="en-US" sz="2400" b="1" i="0" u="none" strike="noStrike" kern="1200" cap="none" spc="0" normalizeH="0" baseline="0" noProof="0" dirty="0" smtClean="0">
                <a:ln>
                  <a:noFill/>
                </a:ln>
                <a:solidFill>
                  <a:sysClr val="windowText" lastClr="000000"/>
                </a:solidFill>
                <a:effectLst/>
                <a:uLnTx/>
                <a:uFillTx/>
                <a:latin typeface="Calibri"/>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rPr>
              <a:t>&gt;&gt;&gt; type('Hello world')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rPr>
              <a:t>默认字符串类型为str</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rPr>
              <a:t>&lt;class '</a:t>
            </a:r>
            <a:r>
              <a:rPr kumimoji="0" lang="en-US" sz="2000" b="1" i="0" u="none" strike="noStrike" kern="1200" cap="none" spc="0" normalizeH="0" baseline="0" noProof="0" dirty="0" err="1" smtClean="0">
                <a:ln>
                  <a:noFill/>
                </a:ln>
                <a:solidFill>
                  <a:srgbClr val="00B0F0"/>
                </a:solidFill>
                <a:effectLst/>
                <a:uLnTx/>
                <a:uFillTx/>
                <a:latin typeface="Consolas" panose="020B0609020204030204" charset="0"/>
              </a:rPr>
              <a:t>str</a:t>
            </a:r>
            <a:r>
              <a:rPr kumimoji="0" lang="en-US" sz="2000" b="1" i="0" u="none" strike="noStrike" kern="1200" cap="none" spc="0" normalizeH="0" baseline="0" noProof="0" dirty="0" smtClean="0">
                <a:ln>
                  <a:noFill/>
                </a:ln>
                <a:solidFill>
                  <a:srgbClr val="00B0F0"/>
                </a:solidFill>
                <a:effectLst/>
                <a:uLnTx/>
                <a:uFillTx/>
                <a:latin typeface="Consolas" panose="020B0609020204030204" charset="0"/>
              </a:rPr>
              <a:t>'&gt;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rPr>
              <a:t>&gt;&gt;&gt; type(</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rPr>
              <a:t>b'Hello</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rPr>
              <a:t> world')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rPr>
              <a:t>在定界符前加上字母b表示字节串</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rPr>
              <a:t>&lt;class 'bytes'&gt;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rPr>
              <a:t>&gt;&gt;&gt; 'Hello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rPr>
              <a:t>world'.encode</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rPr>
              <a:t>('utf8')         #使用utf8编码格式进行编码</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err="1" smtClean="0">
                <a:ln>
                  <a:noFill/>
                </a:ln>
                <a:solidFill>
                  <a:srgbClr val="00B0F0"/>
                </a:solidFill>
                <a:effectLst/>
                <a:uLnTx/>
                <a:uFillTx/>
                <a:latin typeface="Consolas" panose="020B0609020204030204" charset="0"/>
              </a:rPr>
              <a:t>b'Hello</a:t>
            </a:r>
            <a:r>
              <a:rPr kumimoji="0" lang="en-US" sz="2000" b="1" i="0" u="none" strike="noStrike" kern="1200" cap="none" spc="0" normalizeH="0" baseline="0" noProof="0" dirty="0" smtClean="0">
                <a:ln>
                  <a:noFill/>
                </a:ln>
                <a:solidFill>
                  <a:srgbClr val="00B0F0"/>
                </a:solidFill>
                <a:effectLst/>
                <a:uLnTx/>
                <a:uFillTx/>
                <a:latin typeface="Consolas" panose="020B0609020204030204" charset="0"/>
              </a:rPr>
              <a:t> world'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rPr>
              <a:t>&gt;&gt;&gt; 'Hello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rPr>
              <a:t>world'.encode</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rPr>
              <a:t>('</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rPr>
              <a:t>gbk</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rPr>
              <a:t>')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rPr>
              <a:t>使用gbk编码格式进行编码</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err="1" smtClean="0">
                <a:ln>
                  <a:noFill/>
                </a:ln>
                <a:solidFill>
                  <a:srgbClr val="00B0F0"/>
                </a:solidFill>
                <a:effectLst/>
                <a:uLnTx/>
                <a:uFillTx/>
                <a:latin typeface="Consolas" panose="020B0609020204030204" charset="0"/>
              </a:rPr>
              <a:t>b'Hello</a:t>
            </a:r>
            <a:r>
              <a:rPr kumimoji="0" lang="en-US" sz="2000" b="1" i="0" u="none" strike="noStrike" kern="1200" cap="none" spc="0" normalizeH="0" baseline="0" noProof="0" dirty="0" smtClean="0">
                <a:ln>
                  <a:noFill/>
                </a:ln>
                <a:solidFill>
                  <a:srgbClr val="00B0F0"/>
                </a:solidFill>
                <a:effectLst/>
                <a:uLnTx/>
                <a:uFillTx/>
                <a:latin typeface="Consolas" panose="020B0609020204030204" charset="0"/>
              </a:rPr>
              <a:t> world'</a:t>
            </a:r>
          </a:p>
          <a:p>
            <a:pPr marL="0" lvl="0" indent="0">
              <a:lnSpc>
                <a:spcPct val="100000"/>
              </a:lnSpc>
              <a:spcBef>
                <a:spcPts val="0"/>
              </a:spcBef>
              <a:buNone/>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rPr>
              <a:t>&gt;&gt;&gt; </a:t>
            </a:r>
            <a:r>
              <a:rPr lang="en-US" altLang="zh-CN" sz="2000" b="1" dirty="0">
                <a:solidFill>
                  <a:sysClr val="windowText" lastClr="000000"/>
                </a:solidFill>
                <a:latin typeface="Consolas" panose="020B0609020204030204" charset="0"/>
              </a:rPr>
              <a:t>'</a:t>
            </a:r>
            <a:r>
              <a:rPr lang="zh-CN" altLang="en-US" sz="2000" b="1" dirty="0" smtClean="0">
                <a:solidFill>
                  <a:sysClr val="windowText" lastClr="000000"/>
                </a:solidFill>
                <a:latin typeface="Consolas" panose="020B0609020204030204" charset="0"/>
              </a:rPr>
              <a:t>中山大学</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rPr>
              <a:t>'.encode('utf8')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rPr>
              <a:t>对中文进行编码</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rPr>
              <a:t>b'\xe4\xb8\</a:t>
            </a:r>
            <a:r>
              <a:rPr kumimoji="0" lang="en-US" sz="2000" b="1" i="0" u="none" strike="noStrike" kern="1200" cap="none" spc="0" normalizeH="0" baseline="0" noProof="0" dirty="0" err="1" smtClean="0">
                <a:ln>
                  <a:noFill/>
                </a:ln>
                <a:solidFill>
                  <a:srgbClr val="00B0F0"/>
                </a:solidFill>
                <a:effectLst/>
                <a:uLnTx/>
                <a:uFillTx/>
                <a:latin typeface="Consolas" panose="020B0609020204030204" charset="0"/>
              </a:rPr>
              <a:t>xad</a:t>
            </a:r>
            <a:r>
              <a:rPr kumimoji="0" lang="en-US" sz="2000" b="1" i="0" u="none" strike="noStrike" kern="1200" cap="none" spc="0" normalizeH="0" baseline="0" noProof="0" dirty="0" smtClean="0">
                <a:ln>
                  <a:noFill/>
                </a:ln>
                <a:solidFill>
                  <a:srgbClr val="00B0F0"/>
                </a:solidFill>
                <a:effectLst/>
                <a:uLnTx/>
                <a:uFillTx/>
                <a:latin typeface="Consolas" panose="020B0609020204030204" charset="0"/>
              </a:rPr>
              <a:t>\xe5\xb1\xe5\xa4\xa7\xe5\</a:t>
            </a:r>
            <a:r>
              <a:rPr kumimoji="0" lang="en-US" sz="2000" b="1" i="0" u="none" strike="noStrike" kern="1200" cap="none" spc="0" normalizeH="0" baseline="0" noProof="0" dirty="0" err="1" smtClean="0">
                <a:ln>
                  <a:noFill/>
                </a:ln>
                <a:solidFill>
                  <a:srgbClr val="00B0F0"/>
                </a:solidFill>
                <a:effectLst/>
                <a:uLnTx/>
                <a:uFillTx/>
                <a:latin typeface="Consolas" panose="020B0609020204030204" charset="0"/>
              </a:rPr>
              <a:t>xad</a:t>
            </a:r>
            <a:r>
              <a:rPr kumimoji="0" lang="en-US" sz="2000" b="1" i="0" u="none" strike="noStrike" kern="1200" cap="none" spc="0" normalizeH="0" baseline="0" noProof="0" dirty="0" smtClean="0">
                <a:ln>
                  <a:noFill/>
                </a:ln>
                <a:solidFill>
                  <a:srgbClr val="00B0F0"/>
                </a:solidFill>
                <a:effectLst/>
                <a:uLnTx/>
                <a:uFillTx/>
                <a:latin typeface="Consolas" panose="020B0609020204030204" charset="0"/>
              </a:rPr>
              <a:t>\xa6'</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rPr>
              <a:t>&gt;&gt;&gt; _.decode('utf8')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rPr>
              <a:t>一个下划线表示最后一次正确输出结果</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ndParaRPr>
          </a:p>
          <a:p>
            <a:pPr marL="0" lvl="0" indent="0">
              <a:lnSpc>
                <a:spcPct val="100000"/>
              </a:lnSpc>
              <a:spcBef>
                <a:spcPts val="0"/>
              </a:spcBef>
              <a:buNone/>
              <a:defRPr/>
            </a:pPr>
            <a:r>
              <a:rPr lang="en-US" altLang="zh-CN" sz="2000" b="1" dirty="0">
                <a:solidFill>
                  <a:srgbClr val="00B0F0"/>
                </a:solidFill>
                <a:latin typeface="Consolas" panose="020B0609020204030204" charset="0"/>
              </a:rPr>
              <a:t>'</a:t>
            </a:r>
            <a:r>
              <a:rPr lang="zh-CN" altLang="en-US" sz="2000" b="1" noProof="0" dirty="0" smtClean="0">
                <a:solidFill>
                  <a:srgbClr val="00B0F0"/>
                </a:solidFill>
                <a:latin typeface="Consolas" panose="020B0609020204030204" charset="0"/>
              </a:rPr>
              <a:t>中山大学</a:t>
            </a:r>
            <a:r>
              <a:rPr kumimoji="0" lang="en-US" sz="2000" b="1" i="0" u="none" strike="noStrike" kern="1200" cap="none" spc="0" normalizeH="0" baseline="0" noProof="0" dirty="0" smtClean="0">
                <a:ln>
                  <a:noFill/>
                </a:ln>
                <a:solidFill>
                  <a:srgbClr val="00B0F0"/>
                </a:solidFill>
                <a:effectLst/>
                <a:uLnTx/>
                <a:uFillTx/>
                <a:latin typeface="Consolas" panose="020B0609020204030204" charset="0"/>
              </a:rPr>
              <a:t>'</a:t>
            </a:r>
          </a:p>
          <a:p>
            <a:pPr marL="0" lvl="0" indent="0">
              <a:lnSpc>
                <a:spcPct val="100000"/>
              </a:lnSpc>
              <a:spcBef>
                <a:spcPts val="0"/>
              </a:spcBef>
              <a:buNone/>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rPr>
              <a:t>&gt;&gt;&gt; '</a:t>
            </a:r>
            <a:r>
              <a:rPr lang="zh-CN" altLang="en-US" sz="2000" b="1" dirty="0">
                <a:solidFill>
                  <a:sysClr val="windowText" lastClr="000000"/>
                </a:solidFill>
                <a:latin typeface="Consolas" panose="020B0609020204030204" charset="0"/>
              </a:rPr>
              <a:t>中山大学</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rPr>
              <a:t>'.encode('</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rPr>
              <a:t>gbk</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rPr>
              <a:t>')</a:t>
            </a:r>
          </a:p>
          <a:p>
            <a:pPr marL="0" lvl="0" indent="0">
              <a:lnSpc>
                <a:spcPct val="100000"/>
              </a:lnSpc>
              <a:spcBef>
                <a:spcPts val="0"/>
              </a:spcBef>
              <a:buNone/>
              <a:defRPr/>
            </a:pPr>
            <a:r>
              <a:rPr lang="en-US" altLang="zh-CN" sz="2000" b="1" dirty="0">
                <a:solidFill>
                  <a:srgbClr val="00B0F0"/>
                </a:solidFill>
                <a:latin typeface="Consolas" panose="020B0609020204030204" charset="0"/>
              </a:rPr>
              <a:t>b'\xd6\xd0\xc9\</a:t>
            </a:r>
            <a:r>
              <a:rPr lang="en-US" altLang="zh-CN" sz="2000" b="1" dirty="0" err="1">
                <a:solidFill>
                  <a:srgbClr val="00B0F0"/>
                </a:solidFill>
                <a:latin typeface="Consolas" panose="020B0609020204030204" charset="0"/>
              </a:rPr>
              <a:t>xbd</a:t>
            </a:r>
            <a:r>
              <a:rPr lang="en-US" altLang="zh-CN" sz="2000" b="1" dirty="0">
                <a:solidFill>
                  <a:srgbClr val="00B0F0"/>
                </a:solidFill>
                <a:latin typeface="Consolas" panose="020B0609020204030204" charset="0"/>
              </a:rPr>
              <a:t>\xb4\xf3\xd1\xa7'</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rPr>
              <a:t>&gt;&gt;&gt; _.decode('</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rPr>
              <a:t>gbk</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rPr>
              <a:t>')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rPr>
              <a:t>对bytes字节串进行解码</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ndParaRPr>
          </a:p>
          <a:p>
            <a:pPr marL="0" lvl="0" indent="0">
              <a:lnSpc>
                <a:spcPct val="100000"/>
              </a:lnSpc>
              <a:spcBef>
                <a:spcPts val="0"/>
              </a:spcBef>
              <a:buNone/>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rPr>
              <a:t>'</a:t>
            </a:r>
            <a:r>
              <a:rPr lang="zh-CN" altLang="en-US" sz="2000" b="1" dirty="0">
                <a:solidFill>
                  <a:srgbClr val="00B0F0"/>
                </a:solidFill>
                <a:latin typeface="Consolas" panose="020B0609020204030204" charset="0"/>
              </a:rPr>
              <a:t>中山大学</a:t>
            </a:r>
            <a:r>
              <a:rPr kumimoji="0" lang="en-US" sz="2000" b="1" i="0" u="none" strike="noStrike" kern="1200" cap="none" spc="0" normalizeH="0" baseline="0" noProof="0" dirty="0" smtClean="0">
                <a:ln>
                  <a:noFill/>
                </a:ln>
                <a:solidFill>
                  <a:srgbClr val="00B0F0"/>
                </a:solidFill>
                <a:effectLst/>
                <a:uLnTx/>
                <a:uFillTx/>
                <a:latin typeface="Consolas" panose="020B0609020204030204" charset="0"/>
              </a:rPr>
              <a:t>'</a:t>
            </a:r>
            <a:endParaRPr kumimoji="0" lang="en-US" sz="2000" b="1" i="0" u="none" strike="noStrike" kern="1200" cap="none" spc="0" normalizeH="0" baseline="0" noProof="0" dirty="0">
              <a:ln>
                <a:noFill/>
              </a:ln>
              <a:solidFill>
                <a:srgbClr val="00B0F0"/>
              </a:solidFill>
              <a:effectLst/>
              <a:uLnTx/>
              <a:uFillTx/>
              <a:latin typeface="Consolas" panose="020B0609020204030204" charset="0"/>
            </a:endParaRPr>
          </a:p>
        </p:txBody>
      </p:sp>
    </p:spTree>
    <p:extLst>
      <p:ext uri="{BB962C8B-B14F-4D97-AF65-F5344CB8AC3E}">
        <p14:creationId xmlns:p14="http://schemas.microsoft.com/office/powerpoint/2010/main" val="21007908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2.1.4  </a:t>
            </a:r>
            <a:r>
              <a:rPr lang="zh-CN" altLang="en-US" sz="3600" b="1" dirty="0">
                <a:solidFill>
                  <a:schemeClr val="bg1"/>
                </a:solidFill>
              </a:rPr>
              <a:t>列表、元组、字典、集合</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内容占位符 2"/>
          <p:cNvSpPr txBox="1">
            <a:spLocks/>
          </p:cNvSpPr>
          <p:nvPr/>
        </p:nvSpPr>
        <p:spPr>
          <a:xfrm>
            <a:off x="813104" y="1795997"/>
            <a:ext cx="10515600" cy="29148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b="1" i="0" u="none" strike="noStrike" kern="1200" cap="none" spc="0" normalizeH="0" baseline="0" noProof="0" dirty="0" smtClean="0">
                <a:ln>
                  <a:noFill/>
                </a:ln>
                <a:solidFill>
                  <a:sysClr val="windowText" lastClr="000000"/>
                </a:solidFill>
                <a:effectLst/>
                <a:uLnTx/>
                <a:uFillTx/>
                <a:latin typeface="Calibri"/>
                <a:ea typeface="宋体"/>
                <a:cs typeface="+mn-cs"/>
              </a:rPr>
              <a:t>列表、元组、字典、集合是Python内置的容器对象，其中可以包含多个元素。另外，range、map、zip、filter、enumerate等迭代器对象是Python中比较常用的内置对象，支持某些与容器类对象类似的用法，统称为可迭代对象。</a:t>
            </a:r>
            <a:endParaRPr kumimoji="0" lang="zh-CN" altLang="en-US" b="1" i="0" u="none" strike="noStrike" kern="1200" cap="none" spc="0" normalizeH="0" baseline="0" noProof="0" dirty="0">
              <a:ln>
                <a:noFill/>
              </a:ln>
              <a:solidFill>
                <a:sysClr val="windowText" lastClr="000000"/>
              </a:solidFill>
              <a:effectLst/>
              <a:uLnTx/>
              <a:uFillTx/>
              <a:latin typeface="Calibri"/>
              <a:ea typeface="宋体"/>
              <a:cs typeface="+mn-cs"/>
            </a:endParaRPr>
          </a:p>
        </p:txBody>
      </p:sp>
    </p:spTree>
    <p:extLst>
      <p:ext uri="{BB962C8B-B14F-4D97-AF65-F5344CB8AC3E}">
        <p14:creationId xmlns:p14="http://schemas.microsoft.com/office/powerpoint/2010/main" val="21007908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2.1.4  </a:t>
            </a:r>
            <a:r>
              <a:rPr lang="zh-CN" altLang="en-US" sz="3600" b="1" dirty="0">
                <a:solidFill>
                  <a:schemeClr val="bg1"/>
                </a:solidFill>
              </a:rPr>
              <a:t>列表、元组、字典、集合</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graphicFrame>
        <p:nvGraphicFramePr>
          <p:cNvPr id="7" name="表格 -1"/>
          <p:cNvGraphicFramePr>
            <a:graphicFrameLocks/>
          </p:cNvGraphicFramePr>
          <p:nvPr>
            <p:extLst>
              <p:ext uri="{D42A27DB-BD31-4B8C-83A1-F6EECF244321}">
                <p14:modId xmlns:p14="http://schemas.microsoft.com/office/powerpoint/2010/main" val="1883145549"/>
              </p:ext>
            </p:extLst>
          </p:nvPr>
        </p:nvGraphicFramePr>
        <p:xfrm>
          <a:off x="813104" y="1622377"/>
          <a:ext cx="10794365" cy="5094605"/>
        </p:xfrm>
        <a:graphic>
          <a:graphicData uri="http://schemas.openxmlformats.org/drawingml/2006/table">
            <a:tbl>
              <a:tblPr firstRow="1" bandRow="1"/>
              <a:tblGrid>
                <a:gridCol w="2138680"/>
                <a:gridCol w="2125345"/>
                <a:gridCol w="1918335"/>
                <a:gridCol w="2748915"/>
                <a:gridCol w="1863090"/>
              </a:tblGrid>
              <a:tr h="3416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buNone/>
                      </a:pPr>
                      <a:r>
                        <a:rPr lang="en-US" altLang="zh-CN" sz="1800" b="1" dirty="0">
                          <a:latin typeface="宋体" panose="02010600030101010101" pitchFamily="2" charset="-122"/>
                          <a:ea typeface="宋体" panose="02010600030101010101" pitchFamily="2" charset="-122"/>
                          <a:cs typeface="宋体" panose="02010600030101010101" pitchFamily="2" charset="-122"/>
                        </a:rPr>
                        <a:t> </a:t>
                      </a:r>
                    </a:p>
                  </a:txBody>
                  <a:tcPr marL="0" marR="0" marT="36195" marB="3619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列表</a:t>
                      </a:r>
                    </a:p>
                  </a:txBody>
                  <a:tcPr marL="0" marR="0" marT="36195" marB="36195"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元组</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字典</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集合</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511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buNone/>
                      </a:pP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类型名称</a:t>
                      </a:r>
                    </a:p>
                  </a:txBody>
                  <a:tcPr marL="0" marR="0" marT="36195" marB="3619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en-US" altLang="zh-CN"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list</a:t>
                      </a:r>
                    </a:p>
                  </a:txBody>
                  <a:tcPr marL="0" marR="0" marT="36195" marB="36195"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en-US" altLang="zh-CN"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tuple</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en-US" altLang="zh-CN" sz="1800" b="1" dirty="0" err="1">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dict</a:t>
                      </a:r>
                      <a:endParaRPr lang="en-US" altLang="zh-CN"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en-US" altLang="zh-CN"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set</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定界符</a:t>
                      </a:r>
                    </a:p>
                  </a:txBody>
                  <a:tcPr marL="0" marR="0" marT="36195" marB="3619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方括号</a:t>
                      </a:r>
                      <a:r>
                        <a:rPr lang="en-US" altLang="zh-CN" sz="1800" b="1" dirty="0">
                          <a:latin typeface="宋体" panose="02010600030101010101" pitchFamily="2" charset="-122"/>
                          <a:ea typeface="宋体" panose="02010600030101010101" pitchFamily="2" charset="-122"/>
                          <a:cs typeface="宋体" panose="02010600030101010101" pitchFamily="2" charset="-122"/>
                        </a:rPr>
                        <a:t>[]</a:t>
                      </a:r>
                      <a:endParaRPr lang="zh-CN" altLang="en-US" sz="1800" b="1" dirty="0">
                        <a:latin typeface="宋体" panose="02010600030101010101" pitchFamily="2" charset="-122"/>
                        <a:ea typeface="宋体" panose="02010600030101010101" pitchFamily="2" charset="-122"/>
                        <a:cs typeface="宋体" panose="02010600030101010101" pitchFamily="2" charset="-122"/>
                      </a:endParaRPr>
                    </a:p>
                  </a:txBody>
                  <a:tcPr marL="0" marR="0" marT="36195" marB="36195"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圆括号</a:t>
                      </a:r>
                      <a:r>
                        <a:rPr lang="en-US" altLang="zh-CN" sz="1800" b="1" dirty="0">
                          <a:latin typeface="宋体" panose="02010600030101010101" pitchFamily="2" charset="-122"/>
                          <a:ea typeface="宋体" panose="02010600030101010101" pitchFamily="2" charset="-122"/>
                          <a:cs typeface="宋体" panose="02010600030101010101" pitchFamily="2" charset="-122"/>
                        </a:rPr>
                        <a:t>()</a:t>
                      </a:r>
                      <a:endParaRPr lang="zh-CN" altLang="en-US" sz="1800" b="1" dirty="0">
                        <a:latin typeface="宋体" panose="02010600030101010101" pitchFamily="2" charset="-122"/>
                        <a:ea typeface="宋体" panose="02010600030101010101" pitchFamily="2" charset="-122"/>
                        <a:cs typeface="宋体" panose="02010600030101010101" pitchFamily="2" charset="-122"/>
                      </a:endParaRP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大括号</a:t>
                      </a:r>
                      <a:r>
                        <a:rPr lang="en-US" altLang="zh-CN" sz="1800" b="1" dirty="0">
                          <a:latin typeface="宋体" panose="02010600030101010101" pitchFamily="2" charset="-122"/>
                          <a:ea typeface="宋体" panose="02010600030101010101" pitchFamily="2" charset="-122"/>
                          <a:cs typeface="宋体" panose="02010600030101010101" pitchFamily="2" charset="-122"/>
                        </a:rPr>
                        <a:t>{}</a:t>
                      </a:r>
                      <a:endParaRPr lang="zh-CN" altLang="en-US" sz="1800" b="1" dirty="0">
                        <a:latin typeface="宋体" panose="02010600030101010101" pitchFamily="2" charset="-122"/>
                        <a:ea typeface="宋体" panose="02010600030101010101" pitchFamily="2" charset="-122"/>
                        <a:cs typeface="宋体" panose="02010600030101010101" pitchFamily="2" charset="-122"/>
                      </a:endParaRP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大括号</a:t>
                      </a:r>
                      <a:r>
                        <a:rPr lang="en-US" altLang="zh-CN" sz="1800" b="1">
                          <a:latin typeface="宋体" panose="02010600030101010101" pitchFamily="2" charset="-122"/>
                          <a:ea typeface="宋体" panose="02010600030101010101" pitchFamily="2" charset="-122"/>
                          <a:cs typeface="宋体" panose="02010600030101010101" pitchFamily="2" charset="-122"/>
                        </a:rPr>
                        <a:t>{}</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buNone/>
                      </a:pP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是否可变</a:t>
                      </a:r>
                    </a:p>
                  </a:txBody>
                  <a:tcPr marL="0" marR="0" marT="36195" marB="3619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是否有序</a:t>
                      </a:r>
                    </a:p>
                  </a:txBody>
                  <a:tcPr marL="0" marR="0" marT="36195" marB="3619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847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buNone/>
                      </a:pP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是否支持下标</a:t>
                      </a:r>
                    </a:p>
                  </a:txBody>
                  <a:tcPr marL="0" marR="0" marT="36195" marB="3619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buNone/>
                      </a:pP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是（使用序号作为下标）</a:t>
                      </a:r>
                    </a:p>
                  </a:txBody>
                  <a:tcPr marL="0" marR="0" marT="36195" marB="36195"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buNone/>
                      </a:pP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是（使用序号作为下标）</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buNone/>
                      </a:pP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是（使用“键”作为下标）</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buNone/>
                      </a:pP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元素分隔符</a:t>
                      </a:r>
                    </a:p>
                  </a:txBody>
                  <a:tcPr marL="0" marR="0" marT="36195" marB="3619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逗号</a:t>
                      </a:r>
                    </a:p>
                  </a:txBody>
                  <a:tcPr marL="0" marR="0" marT="36195" marB="36195"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逗号</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逗号</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逗号</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buNone/>
                      </a:pPr>
                      <a:r>
                        <a:rPr lang="zh-CN" altLang="en-US" sz="1800" b="1">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对元素形式的要求</a:t>
                      </a:r>
                    </a:p>
                  </a:txBody>
                  <a:tcPr marL="0" marR="0" marT="36195" marB="3619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无</a:t>
                      </a:r>
                    </a:p>
                  </a:txBody>
                  <a:tcPr marL="0" marR="0" marT="36195" marB="36195"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无</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键</a:t>
                      </a:r>
                      <a:r>
                        <a:rPr lang="en-US" altLang="zh-CN"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a:t>
                      </a: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值</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必须可哈希</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783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对元素值的要求</a:t>
                      </a:r>
                    </a:p>
                  </a:txBody>
                  <a:tcPr marL="0" marR="0" marT="36195" marB="3619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无</a:t>
                      </a:r>
                    </a:p>
                  </a:txBody>
                  <a:tcPr marL="0" marR="0" marT="36195" marB="36195"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无</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en-US" altLang="zh-CN" sz="1800" b="1" dirty="0">
                          <a:latin typeface="宋体" panose="02010600030101010101" pitchFamily="2" charset="-122"/>
                          <a:ea typeface="宋体" panose="02010600030101010101" pitchFamily="2" charset="-122"/>
                          <a:cs typeface="宋体" panose="02010600030101010101" pitchFamily="2" charset="-122"/>
                        </a:rPr>
                        <a:t>“</a:t>
                      </a:r>
                      <a:r>
                        <a:rPr lang="zh-CN" altLang="en-US" sz="1800" b="1" dirty="0">
                          <a:latin typeface="宋体" panose="02010600030101010101" pitchFamily="2" charset="-122"/>
                          <a:ea typeface="宋体" panose="02010600030101010101" pitchFamily="2" charset="-122"/>
                          <a:cs typeface="宋体" panose="02010600030101010101" pitchFamily="2" charset="-122"/>
                        </a:rPr>
                        <a:t>键”必须可哈希</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必须可哈希</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753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buNone/>
                      </a:pPr>
                      <a:r>
                        <a:rPr lang="zh-CN" altLang="en-US" sz="1800" b="1">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元素是否可重复</a:t>
                      </a:r>
                    </a:p>
                  </a:txBody>
                  <a:tcPr marL="0" marR="0" marT="36195" marB="3619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en-US" altLang="zh-CN"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a:t>
                      </a: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键”不允许重复，“值”可以重复</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元素查找速度</a:t>
                      </a:r>
                    </a:p>
                  </a:txBody>
                  <a:tcPr marL="0" marR="0" marT="36195" marB="3619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非常慢</a:t>
                      </a:r>
                    </a:p>
                  </a:txBody>
                  <a:tcPr marL="0" marR="0" marT="36195" marB="36195"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很慢</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非常快</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非常快</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847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buNone/>
                      </a:pPr>
                      <a:r>
                        <a:rPr lang="zh-CN" altLang="en-US" sz="1800" b="1">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新增和删除元素速度</a:t>
                      </a:r>
                    </a:p>
                  </a:txBody>
                  <a:tcPr marL="0" marR="0" marT="36195" marB="3619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尾部操作快</a:t>
                      </a:r>
                    </a:p>
                    <a:p>
                      <a:pPr algn="ctr">
                        <a:buNone/>
                      </a:pP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其他位置慢</a:t>
                      </a:r>
                    </a:p>
                  </a:txBody>
                  <a:tcPr marL="0" marR="0" marT="36195" marB="36195"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不允许</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快</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buNone/>
                      </a:pPr>
                      <a:r>
                        <a:rPr lang="zh-CN" altLang="en-US" sz="1800" b="1" dirty="0">
                          <a:solidFill>
                            <a:schemeClr val="accent2">
                              <a:lumMod val="50000"/>
                            </a:schemeClr>
                          </a:solidFill>
                          <a:latin typeface="宋体" panose="02010600030101010101" pitchFamily="2" charset="-122"/>
                          <a:ea typeface="宋体" panose="02010600030101010101" pitchFamily="2" charset="-122"/>
                          <a:cs typeface="宋体" panose="02010600030101010101" pitchFamily="2" charset="-122"/>
                        </a:rPr>
                        <a:t>快</a:t>
                      </a:r>
                    </a:p>
                  </a:txBody>
                  <a:tcPr marL="0" marR="0" marT="36195" marB="36195"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9366025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solidFill>
                <a:prstClr val="white"/>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prstClr val="black">
                    <a:lumMod val="65000"/>
                    <a:lumOff val="35000"/>
                  </a:prstClr>
                </a:solidFill>
                <a:latin typeface="微软雅黑" panose="020B0503020204020204" pitchFamily="34" charset="-122"/>
                <a:ea typeface="微软雅黑" panose="020B0503020204020204" pitchFamily="34" charset="-122"/>
              </a:rPr>
              <a:t>1.1 </a:t>
            </a:r>
            <a:r>
              <a:rPr lang="zh-CN" altLang="en-US" sz="1865" b="1" dirty="0">
                <a:solidFill>
                  <a:prstClr val="black">
                    <a:lumMod val="65000"/>
                    <a:lumOff val="35000"/>
                  </a:prst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prstClr val="white"/>
                </a:solidFill>
              </a:rPr>
              <a:t>2.1.4  </a:t>
            </a:r>
            <a:r>
              <a:rPr lang="zh-CN" altLang="en-US" sz="3600" b="1" dirty="0">
                <a:solidFill>
                  <a:prstClr val="white"/>
                </a:solidFill>
              </a:rPr>
              <a:t>列表、元组、字典、集合</a:t>
            </a:r>
            <a:endParaRPr lang="en-US" altLang="zh-CN" sz="3600" b="1" dirty="0">
              <a:solidFill>
                <a:prstClr val="white"/>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699304" y="1703400"/>
            <a:ext cx="11353800" cy="46399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b="1" dirty="0" smtClean="0">
                <a:latin typeface="Consolas" panose="020B0609020204030204" charset="0"/>
              </a:rPr>
              <a:t>&gt;&gt;&gt; </a:t>
            </a:r>
            <a:r>
              <a:rPr lang="en-US" sz="2400" b="1" dirty="0" err="1" smtClean="0">
                <a:latin typeface="Consolas" panose="020B0609020204030204" charset="0"/>
              </a:rPr>
              <a:t>x_list</a:t>
            </a:r>
            <a:r>
              <a:rPr lang="en-US" sz="2400" b="1" dirty="0" smtClean="0">
                <a:latin typeface="Consolas" panose="020B0609020204030204" charset="0"/>
              </a:rPr>
              <a:t> = [1, 2, 3]                 # </a:t>
            </a:r>
            <a:r>
              <a:rPr lang="en-US" sz="2400" b="1" dirty="0" err="1" smtClean="0">
                <a:latin typeface="Consolas" panose="020B0609020204030204" charset="0"/>
              </a:rPr>
              <a:t>创建列表对象</a:t>
            </a:r>
            <a:endParaRPr lang="en-US" sz="24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400" b="1" dirty="0" smtClean="0">
                <a:latin typeface="Consolas" panose="020B0609020204030204" charset="0"/>
              </a:rPr>
              <a:t>&gt;&gt;&gt; </a:t>
            </a:r>
            <a:r>
              <a:rPr lang="en-US" sz="2400" b="1" dirty="0" err="1" smtClean="0">
                <a:latin typeface="Consolas" panose="020B0609020204030204" charset="0"/>
              </a:rPr>
              <a:t>x_tuple</a:t>
            </a:r>
            <a:r>
              <a:rPr lang="en-US" sz="2400" b="1" dirty="0" smtClean="0">
                <a:latin typeface="Consolas" panose="020B0609020204030204" charset="0"/>
              </a:rPr>
              <a:t> = (1, 2, 3)                # </a:t>
            </a:r>
            <a:r>
              <a:rPr lang="en-US" sz="2400" b="1" dirty="0" err="1" smtClean="0">
                <a:latin typeface="Consolas" panose="020B0609020204030204" charset="0"/>
              </a:rPr>
              <a:t>创建元组对象</a:t>
            </a:r>
            <a:endParaRPr lang="en-US" sz="24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400" b="1" dirty="0" smtClean="0">
                <a:latin typeface="Consolas" panose="020B0609020204030204" charset="0"/>
              </a:rPr>
              <a:t>&gt;&gt;&gt; </a:t>
            </a:r>
            <a:r>
              <a:rPr lang="en-US" sz="2400" b="1" dirty="0" err="1" smtClean="0">
                <a:latin typeface="Consolas" panose="020B0609020204030204" charset="0"/>
              </a:rPr>
              <a:t>x_dict</a:t>
            </a:r>
            <a:r>
              <a:rPr lang="en-US" sz="2400" b="1" dirty="0" smtClean="0">
                <a:latin typeface="Consolas" panose="020B0609020204030204" charset="0"/>
              </a:rPr>
              <a:t> = {'a':97, 'b':98, 'c':99}  # </a:t>
            </a:r>
            <a:r>
              <a:rPr lang="en-US" sz="2400" b="1" dirty="0" err="1" smtClean="0">
                <a:latin typeface="Consolas" panose="020B0609020204030204" charset="0"/>
              </a:rPr>
              <a:t>创建字典对象</a:t>
            </a:r>
            <a:endParaRPr lang="en-US" sz="24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400" b="1" dirty="0" smtClean="0">
                <a:latin typeface="Consolas" panose="020B0609020204030204" charset="0"/>
              </a:rPr>
              <a:t>&gt;&gt;&gt; </a:t>
            </a:r>
            <a:r>
              <a:rPr lang="en-US" sz="2400" b="1" dirty="0" err="1" smtClean="0">
                <a:latin typeface="Consolas" panose="020B0609020204030204" charset="0"/>
              </a:rPr>
              <a:t>x_set</a:t>
            </a:r>
            <a:r>
              <a:rPr lang="en-US" sz="2400" b="1" dirty="0" smtClean="0">
                <a:latin typeface="Consolas" panose="020B0609020204030204" charset="0"/>
              </a:rPr>
              <a:t> = {1, 2, 3}                  # </a:t>
            </a:r>
            <a:r>
              <a:rPr lang="en-US" sz="2400" b="1" dirty="0" err="1" smtClean="0">
                <a:latin typeface="Consolas" panose="020B0609020204030204" charset="0"/>
              </a:rPr>
              <a:t>创建集合对象</a:t>
            </a:r>
            <a:endParaRPr lang="en-US" sz="24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400" b="1" dirty="0" smtClean="0">
                <a:latin typeface="Consolas" panose="020B0609020204030204" charset="0"/>
              </a:rPr>
              <a:t>&gt;&gt;&gt; print(</a:t>
            </a:r>
            <a:r>
              <a:rPr lang="en-US" sz="2400" b="1" dirty="0" err="1" smtClean="0">
                <a:latin typeface="Consolas" panose="020B0609020204030204" charset="0"/>
              </a:rPr>
              <a:t>x_list</a:t>
            </a:r>
            <a:r>
              <a:rPr lang="en-US" sz="2400" b="1" dirty="0" smtClean="0">
                <a:latin typeface="Consolas" panose="020B0609020204030204" charset="0"/>
              </a:rPr>
              <a:t>[1])                   # </a:t>
            </a:r>
            <a:r>
              <a:rPr lang="en-US" sz="2400" b="1" dirty="0" err="1" smtClean="0">
                <a:latin typeface="Consolas" panose="020B0609020204030204" charset="0"/>
              </a:rPr>
              <a:t>使用下标访问指定位置的元素</a:t>
            </a:r>
            <a:endParaRPr lang="en-US" sz="24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400" b="1" dirty="0" smtClean="0">
                <a:solidFill>
                  <a:srgbClr val="00B0F0"/>
                </a:solidFill>
                <a:latin typeface="Consolas" panose="020B0609020204030204" charset="0"/>
              </a:rPr>
              <a:t>2</a:t>
            </a:r>
          </a:p>
          <a:p>
            <a:pPr marL="0" indent="0">
              <a:lnSpc>
                <a:spcPct val="100000"/>
              </a:lnSpc>
              <a:spcBef>
                <a:spcPts val="0"/>
              </a:spcBef>
              <a:buFont typeface="Arial" panose="020B0604020202020204" pitchFamily="34" charset="0"/>
              <a:buNone/>
            </a:pPr>
            <a:r>
              <a:rPr lang="en-US" sz="2400" b="1" dirty="0" smtClean="0">
                <a:latin typeface="Consolas" panose="020B0609020204030204" charset="0"/>
              </a:rPr>
              <a:t>&gt;&gt;&gt; print(</a:t>
            </a:r>
            <a:r>
              <a:rPr lang="en-US" sz="2400" b="1" dirty="0" err="1" smtClean="0">
                <a:latin typeface="Consolas" panose="020B0609020204030204" charset="0"/>
              </a:rPr>
              <a:t>x_tuple</a:t>
            </a:r>
            <a:r>
              <a:rPr lang="en-US" sz="2400" b="1" dirty="0" smtClean="0">
                <a:latin typeface="Consolas" panose="020B0609020204030204" charset="0"/>
              </a:rPr>
              <a:t>[1])                  # </a:t>
            </a:r>
            <a:r>
              <a:rPr lang="en-US" sz="2400" b="1" dirty="0" err="1" smtClean="0">
                <a:latin typeface="Consolas" panose="020B0609020204030204" charset="0"/>
              </a:rPr>
              <a:t>元组也支持使用序号作为下标</a:t>
            </a:r>
            <a:endParaRPr lang="en-US" sz="24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400" b="1" dirty="0" smtClean="0">
                <a:solidFill>
                  <a:srgbClr val="00B0F0"/>
                </a:solidFill>
                <a:latin typeface="Consolas" panose="020B0609020204030204" charset="0"/>
              </a:rPr>
              <a:t>2</a:t>
            </a:r>
          </a:p>
          <a:p>
            <a:pPr marL="0" indent="0">
              <a:lnSpc>
                <a:spcPct val="100000"/>
              </a:lnSpc>
              <a:spcBef>
                <a:spcPts val="0"/>
              </a:spcBef>
              <a:buFont typeface="Arial" panose="020B0604020202020204" pitchFamily="34" charset="0"/>
              <a:buNone/>
            </a:pPr>
            <a:r>
              <a:rPr lang="en-US" sz="2400" b="1" dirty="0" smtClean="0">
                <a:latin typeface="Consolas" panose="020B0609020204030204" charset="0"/>
              </a:rPr>
              <a:t>&gt;&gt;&gt; print(</a:t>
            </a:r>
            <a:r>
              <a:rPr lang="en-US" sz="2400" b="1" dirty="0" err="1" smtClean="0">
                <a:latin typeface="Consolas" panose="020B0609020204030204" charset="0"/>
              </a:rPr>
              <a:t>x_dict</a:t>
            </a:r>
            <a:r>
              <a:rPr lang="en-US" sz="2400" b="1" dirty="0" smtClean="0">
                <a:latin typeface="Consolas" panose="020B0609020204030204" charset="0"/>
              </a:rPr>
              <a:t>['a'])                 # </a:t>
            </a:r>
            <a:r>
              <a:rPr lang="en-US" sz="2400" b="1" dirty="0" err="1" smtClean="0">
                <a:latin typeface="Consolas" panose="020B0609020204030204" charset="0"/>
              </a:rPr>
              <a:t>字典对象的下标是“键</a:t>
            </a:r>
            <a:r>
              <a:rPr lang="en-US" sz="2400" b="1" dirty="0" smtClean="0">
                <a:latin typeface="Consolas" panose="020B0609020204030204" charset="0"/>
              </a:rPr>
              <a:t>”</a:t>
            </a:r>
          </a:p>
          <a:p>
            <a:pPr marL="0" indent="0">
              <a:lnSpc>
                <a:spcPct val="100000"/>
              </a:lnSpc>
              <a:spcBef>
                <a:spcPts val="0"/>
              </a:spcBef>
              <a:buFont typeface="Arial" panose="020B0604020202020204" pitchFamily="34" charset="0"/>
              <a:buNone/>
            </a:pPr>
            <a:r>
              <a:rPr lang="en-US" sz="2400" b="1" dirty="0" smtClean="0">
                <a:solidFill>
                  <a:srgbClr val="00B0F0"/>
                </a:solidFill>
                <a:latin typeface="Consolas" panose="020B0609020204030204" charset="0"/>
              </a:rPr>
              <a:t>97</a:t>
            </a:r>
          </a:p>
          <a:p>
            <a:pPr marL="0" indent="0">
              <a:lnSpc>
                <a:spcPct val="100000"/>
              </a:lnSpc>
              <a:spcBef>
                <a:spcPts val="0"/>
              </a:spcBef>
              <a:buFont typeface="Arial" panose="020B0604020202020204" pitchFamily="34" charset="0"/>
              <a:buNone/>
            </a:pPr>
            <a:r>
              <a:rPr lang="en-US" sz="2400" b="1" dirty="0" smtClean="0">
                <a:latin typeface="Consolas" panose="020B0609020204030204" charset="0"/>
              </a:rPr>
              <a:t>&gt;&gt;&gt; 3 in </a:t>
            </a:r>
            <a:r>
              <a:rPr lang="en-US" sz="2400" b="1" dirty="0" err="1" smtClean="0">
                <a:latin typeface="Consolas" panose="020B0609020204030204" charset="0"/>
              </a:rPr>
              <a:t>x_set</a:t>
            </a:r>
            <a:r>
              <a:rPr lang="en-US" sz="2400" b="1" dirty="0" smtClean="0">
                <a:latin typeface="Consolas" panose="020B0609020204030204" charset="0"/>
              </a:rPr>
              <a:t>                         # </a:t>
            </a:r>
            <a:r>
              <a:rPr lang="en-US" sz="2400" b="1" dirty="0" err="1" smtClean="0">
                <a:latin typeface="Consolas" panose="020B0609020204030204" charset="0"/>
              </a:rPr>
              <a:t>成员测试</a:t>
            </a:r>
            <a:endParaRPr lang="en-US" sz="24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400" b="1" dirty="0" smtClean="0">
                <a:solidFill>
                  <a:srgbClr val="00B0F0"/>
                </a:solidFill>
                <a:latin typeface="Consolas" panose="020B0609020204030204" charset="0"/>
              </a:rPr>
              <a:t>True</a:t>
            </a:r>
            <a:endParaRPr lang="en-US" sz="2400" b="1" dirty="0">
              <a:solidFill>
                <a:srgbClr val="00B0F0"/>
              </a:solidFill>
              <a:latin typeface="Consolas" panose="020B0609020204030204" charset="0"/>
            </a:endParaRPr>
          </a:p>
        </p:txBody>
      </p:sp>
    </p:spTree>
    <p:extLst>
      <p:ext uri="{BB962C8B-B14F-4D97-AF65-F5344CB8AC3E}">
        <p14:creationId xmlns:p14="http://schemas.microsoft.com/office/powerpoint/2010/main" val="18930526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2.2  Python</a:t>
            </a:r>
            <a:r>
              <a:rPr lang="zh-CN" altLang="en-US" sz="3600" b="1" dirty="0">
                <a:solidFill>
                  <a:schemeClr val="bg1"/>
                </a:solidFill>
              </a:rPr>
              <a:t>运算符与表达式</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738123"/>
            <a:ext cx="10515600" cy="46399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b="1" dirty="0" smtClean="0"/>
              <a:t>Python是面向对象的编程语言，</a:t>
            </a:r>
            <a:r>
              <a:rPr lang="en-US" sz="2400" b="1" dirty="0" smtClean="0">
                <a:solidFill>
                  <a:srgbClr val="FF0000"/>
                </a:solidFill>
              </a:rPr>
              <a:t>在Python中一切都是对象</a:t>
            </a:r>
            <a:r>
              <a:rPr lang="en-US" sz="2400" b="1" dirty="0" smtClean="0"/>
              <a:t>。对象由数据和行为两部分组成，而行为主要通过方法来实现，通过一些特殊方法的重写，可以实现运算符重载。</a:t>
            </a:r>
            <a:r>
              <a:rPr lang="en-US" sz="2400" b="1" dirty="0" smtClean="0">
                <a:solidFill>
                  <a:srgbClr val="FF0000"/>
                </a:solidFill>
              </a:rPr>
              <a:t>运算符也是表现对象行为的一种形式</a:t>
            </a:r>
            <a:r>
              <a:rPr lang="en-US" sz="2400" b="1" dirty="0" smtClean="0"/>
              <a:t>，不同类的对象支持的运算符有所不同，同一种运算符作用于不同的对象时也可能会表现出不同的行为，这正是</a:t>
            </a:r>
            <a:r>
              <a:rPr lang="en-US" sz="2400" b="1" dirty="0" smtClean="0">
                <a:solidFill>
                  <a:srgbClr val="00B050"/>
                </a:solidFill>
              </a:rPr>
              <a:t>“多态”</a:t>
            </a:r>
            <a:r>
              <a:rPr lang="en-US" sz="2400" b="1" dirty="0" smtClean="0"/>
              <a:t>的体现。</a:t>
            </a:r>
          </a:p>
          <a:p>
            <a:pPr>
              <a:lnSpc>
                <a:spcPct val="150000"/>
              </a:lnSpc>
            </a:pPr>
            <a:r>
              <a:rPr lang="en-US" sz="2400" b="1" dirty="0" err="1" smtClean="0"/>
              <a:t>在Python中，</a:t>
            </a:r>
            <a:r>
              <a:rPr lang="en-US" sz="2400" b="1" dirty="0" err="1" smtClean="0">
                <a:solidFill>
                  <a:srgbClr val="FF0000"/>
                </a:solidFill>
              </a:rPr>
              <a:t>单个常量或变量可以看作最简单的表达式</a:t>
            </a:r>
            <a:r>
              <a:rPr lang="en-US" sz="2400" b="1" dirty="0" err="1" smtClean="0"/>
              <a:t>，使用除赋值运算符之外的其他任意运算符和函数调用连接的式子也属于</a:t>
            </a:r>
            <a:r>
              <a:rPr lang="en-US" sz="2400" b="1" dirty="0" err="1" smtClean="0">
                <a:solidFill>
                  <a:srgbClr val="00B050"/>
                </a:solidFill>
              </a:rPr>
              <a:t>表达式</a:t>
            </a:r>
            <a:r>
              <a:rPr lang="en-US" sz="2400" b="1" dirty="0" smtClean="0"/>
              <a:t>。</a:t>
            </a:r>
            <a:endParaRPr lang="en-US" sz="2400" b="1" dirty="0"/>
          </a:p>
        </p:txBody>
      </p:sp>
    </p:spTree>
    <p:extLst>
      <p:ext uri="{BB962C8B-B14F-4D97-AF65-F5344CB8AC3E}">
        <p14:creationId xmlns:p14="http://schemas.microsoft.com/office/powerpoint/2010/main" val="6903143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2.2  Python</a:t>
            </a:r>
            <a:r>
              <a:rPr lang="zh-CN" altLang="en-US" sz="3600" b="1" dirty="0">
                <a:solidFill>
                  <a:schemeClr val="bg1"/>
                </a:solidFill>
              </a:rPr>
              <a:t>运算符与表达式</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13104" y="1738124"/>
            <a:ext cx="10515600"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b="1" i="0" u="none" strike="noStrike" kern="1200" cap="none" spc="0" normalizeH="0" baseline="0" noProof="0" dirty="0" err="1" smtClean="0">
                <a:ln>
                  <a:noFill/>
                </a:ln>
                <a:solidFill>
                  <a:sysClr val="windowText" lastClr="000000"/>
                </a:solidFill>
                <a:effectLst/>
                <a:uLnTx/>
                <a:uFillTx/>
                <a:latin typeface="Calibri"/>
                <a:ea typeface="+mn-ea"/>
                <a:cs typeface="+mn-cs"/>
              </a:rPr>
              <a:t>运算符优先级遵循的规则为：</a:t>
            </a:r>
            <a:r>
              <a:rPr kumimoji="0" lang="en-US" b="1" i="0" u="none" strike="noStrike" kern="1200" cap="none" spc="0" normalizeH="0" baseline="0" noProof="0" dirty="0" err="1" smtClean="0">
                <a:ln>
                  <a:noFill/>
                </a:ln>
                <a:solidFill>
                  <a:srgbClr val="FF0000"/>
                </a:solidFill>
                <a:effectLst/>
                <a:uLnTx/>
                <a:uFillTx/>
                <a:latin typeface="Calibri"/>
                <a:ea typeface="+mn-ea"/>
                <a:cs typeface="+mn-cs"/>
              </a:rPr>
              <a:t>算术运算符优先级最高，其次是位运算符、成员测试运算符、关系运算符、逻辑运算符等</a:t>
            </a:r>
            <a:r>
              <a:rPr kumimoji="0" lang="en-US" b="1" i="0" u="none" strike="noStrike" kern="1200" cap="none" spc="0" normalizeH="0" baseline="0" noProof="0" dirty="0" smtClean="0">
                <a:ln>
                  <a:noFill/>
                </a:ln>
                <a:solidFill>
                  <a:srgbClr val="FF0000"/>
                </a:solidFill>
                <a:effectLst/>
                <a:uLnTx/>
                <a:uFillTx/>
                <a:latin typeface="Calibri"/>
                <a:ea typeface="+mn-ea"/>
                <a:cs typeface="+mn-cs"/>
              </a:rPr>
              <a:t>，</a:t>
            </a:r>
            <a:br>
              <a:rPr kumimoji="0" lang="en-US" b="1" i="0" u="none" strike="noStrike" kern="1200" cap="none" spc="0" normalizeH="0" baseline="0" noProof="0" dirty="0" smtClean="0">
                <a:ln>
                  <a:noFill/>
                </a:ln>
                <a:solidFill>
                  <a:srgbClr val="FF0000"/>
                </a:solidFill>
                <a:effectLst/>
                <a:uLnTx/>
                <a:uFillTx/>
                <a:latin typeface="Calibri"/>
                <a:ea typeface="+mn-ea"/>
                <a:cs typeface="+mn-cs"/>
              </a:rPr>
            </a:br>
            <a:r>
              <a:rPr kumimoji="0" lang="en-US" b="1" i="0" u="none" strike="noStrike" kern="1200" cap="none" spc="0" normalizeH="0" baseline="0" noProof="0" dirty="0" err="1" smtClean="0">
                <a:ln>
                  <a:noFill/>
                </a:ln>
                <a:solidFill>
                  <a:srgbClr val="FF0000"/>
                </a:solidFill>
                <a:effectLst/>
                <a:uLnTx/>
                <a:uFillTx/>
                <a:latin typeface="Calibri"/>
                <a:ea typeface="+mn-ea"/>
                <a:cs typeface="+mn-cs"/>
              </a:rPr>
              <a:t>算术运算符遵循“先乘除，后加减”的基本运算原则</a:t>
            </a:r>
            <a:r>
              <a:rPr kumimoji="0" lang="en-US" b="1" i="0" u="none" strike="noStrike" kern="1200" cap="none" spc="0" normalizeH="0" baseline="0" noProof="0" dirty="0" smtClean="0">
                <a:ln>
                  <a:noFill/>
                </a:ln>
                <a:solidFill>
                  <a:srgbClr val="FF0000"/>
                </a:solidFill>
                <a:effectLst/>
                <a:uLnTx/>
                <a:uFillTx/>
                <a:latin typeface="Calibri"/>
                <a:ea typeface="+mn-ea"/>
                <a:cs typeface="+mn-cs"/>
              </a:rPr>
              <a:t>。</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b="1" i="0" u="none" strike="noStrike" kern="1200" cap="none" spc="0" normalizeH="0" baseline="0" noProof="0" dirty="0" err="1" smtClean="0">
                <a:ln>
                  <a:noFill/>
                </a:ln>
                <a:solidFill>
                  <a:sysClr val="windowText" lastClr="000000"/>
                </a:solidFill>
                <a:effectLst/>
                <a:uLnTx/>
                <a:uFillTx/>
                <a:latin typeface="Calibri"/>
                <a:ea typeface="+mn-ea"/>
                <a:cs typeface="+mn-cs"/>
              </a:rPr>
              <a:t>虽然Python运算符有一套严格的优先级规则，但是强烈建议在编写复杂表达式时</a:t>
            </a:r>
            <a:r>
              <a:rPr kumimoji="0" lang="en-US" b="1" i="0" u="none" strike="noStrike" kern="1200" cap="none" spc="0" normalizeH="0" baseline="0" noProof="0" dirty="0" err="1" smtClean="0">
                <a:ln>
                  <a:noFill/>
                </a:ln>
                <a:solidFill>
                  <a:srgbClr val="FF0000"/>
                </a:solidFill>
                <a:effectLst/>
                <a:uLnTx/>
                <a:uFillTx/>
                <a:latin typeface="Calibri"/>
                <a:ea typeface="+mn-ea"/>
                <a:cs typeface="+mn-cs"/>
              </a:rPr>
              <a:t>使用圆括号来明确说明其中的逻辑</a:t>
            </a:r>
            <a:r>
              <a:rPr kumimoji="0" lang="en-US" b="1" i="0" u="none" strike="noStrike" kern="1200" cap="none" spc="0" normalizeH="0" baseline="0" noProof="0" dirty="0" err="1" smtClean="0">
                <a:ln>
                  <a:noFill/>
                </a:ln>
                <a:solidFill>
                  <a:sysClr val="windowText" lastClr="000000"/>
                </a:solidFill>
                <a:effectLst/>
                <a:uLnTx/>
                <a:uFillTx/>
                <a:latin typeface="Calibri"/>
                <a:ea typeface="+mn-ea"/>
                <a:cs typeface="+mn-cs"/>
              </a:rPr>
              <a:t>来提高代码可读性</a:t>
            </a:r>
            <a:r>
              <a:rPr kumimoji="0" lang="en-US" b="1" i="0" u="none" strike="noStrike" kern="1200" cap="none" spc="0" normalizeH="0" baseline="0" noProof="0" dirty="0" smtClean="0">
                <a:ln>
                  <a:noFill/>
                </a:ln>
                <a:solidFill>
                  <a:sysClr val="windowText" lastClr="000000"/>
                </a:solidFill>
                <a:effectLst/>
                <a:uLnTx/>
                <a:uFillTx/>
                <a:latin typeface="Calibri"/>
                <a:ea typeface="+mn-ea"/>
                <a:cs typeface="+mn-cs"/>
              </a:rPr>
              <a:t>。</a:t>
            </a:r>
            <a:endParaRPr kumimoji="0" lang="en-US" b="1"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9646533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2.2  Python</a:t>
            </a:r>
            <a:r>
              <a:rPr lang="zh-CN" altLang="en-US" sz="3600" b="1" dirty="0">
                <a:solidFill>
                  <a:schemeClr val="bg1"/>
                </a:solidFill>
              </a:rPr>
              <a:t>运算符与表达式</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graphicFrame>
        <p:nvGraphicFramePr>
          <p:cNvPr id="7" name="Content Placeholder -1"/>
          <p:cNvGraphicFramePr>
            <a:graphicFrameLocks/>
          </p:cNvGraphicFramePr>
          <p:nvPr>
            <p:extLst>
              <p:ext uri="{D42A27DB-BD31-4B8C-83A1-F6EECF244321}">
                <p14:modId xmlns:p14="http://schemas.microsoft.com/office/powerpoint/2010/main" val="2706660771"/>
              </p:ext>
            </p:extLst>
          </p:nvPr>
        </p:nvGraphicFramePr>
        <p:xfrm>
          <a:off x="949701" y="1676383"/>
          <a:ext cx="10292598" cy="5181617"/>
        </p:xfrm>
        <a:graphic>
          <a:graphicData uri="http://schemas.openxmlformats.org/drawingml/2006/table">
            <a:tbl>
              <a:tblPr firstRow="1" bandRow="1"/>
              <a:tblGrid>
                <a:gridCol w="2720858"/>
                <a:gridCol w="7571740"/>
              </a:tblGrid>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运算符</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2000" b="1" u="none" dirty="0">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幂运算</a:t>
                      </a:r>
                    </a:p>
                  </a:txBody>
                  <a:tcPr marL="36195"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2000" b="1" u="none" dirty="0">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算术加法，列表、元组、字符串合并与连接，正号</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2000" b="1" u="none" dirty="0">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2000" b="1" u="none">
                          <a:latin typeface="宋体" panose="02010600030101010101" pitchFamily="2" charset="-122"/>
                          <a:ea typeface="宋体" panose="02010600030101010101" pitchFamily="2" charset="-122"/>
                          <a:cs typeface="宋体" panose="02010600030101010101" pitchFamily="2" charset="-122"/>
                        </a:rPr>
                        <a:t>算术减法，集合差集，相反数</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2000" b="1" u="none">
                          <a:latin typeface="宋体" panose="02010600030101010101" pitchFamily="2" charset="-122"/>
                          <a:ea typeface="宋体" panose="02010600030101010101" pitchFamily="2" charset="-122"/>
                          <a:cs typeface="宋体" panose="02010600030101010101" pitchFamily="2" charset="-122"/>
                        </a:rPr>
                        <a:t>算术乘法，序列重复</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2000" b="1" u="none" dirty="0">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2000" b="1" u="none">
                          <a:latin typeface="宋体" panose="02010600030101010101" pitchFamily="2" charset="-122"/>
                          <a:ea typeface="宋体" panose="02010600030101010101" pitchFamily="2" charset="-122"/>
                          <a:cs typeface="宋体" panose="02010600030101010101" pitchFamily="2" charset="-122"/>
                        </a:rPr>
                        <a:t>真除法</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2000" b="1" u="none" dirty="0">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2000" b="1" u="none">
                          <a:latin typeface="宋体" panose="02010600030101010101" pitchFamily="2" charset="-122"/>
                          <a:ea typeface="宋体" panose="02010600030101010101" pitchFamily="2" charset="-122"/>
                          <a:cs typeface="宋体" panose="02010600030101010101" pitchFamily="2" charset="-122"/>
                        </a:rPr>
                        <a:t>求整商，但如果操作数中有实数的话，结果为实数形式的整数</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2000" b="1" u="none" dirty="0">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求余数，字符串格式化</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2000" b="1" u="none" dirty="0">
                          <a:latin typeface="宋体" panose="02010600030101010101" pitchFamily="2" charset="-122"/>
                          <a:ea typeface="宋体" panose="02010600030101010101" pitchFamily="2" charset="-122"/>
                          <a:cs typeface="宋体" panose="02010600030101010101" pitchFamily="2" charset="-122"/>
                        </a:rPr>
                        <a:t>|</a:t>
                      </a:r>
                      <a:r>
                        <a:rPr lang="zh-CN" altLang="en-US" sz="2000" b="1" u="none" dirty="0">
                          <a:latin typeface="宋体" panose="02010600030101010101" pitchFamily="2" charset="-122"/>
                          <a:ea typeface="宋体" panose="02010600030101010101" pitchFamily="2" charset="-122"/>
                          <a:cs typeface="宋体" panose="02010600030101010101" pitchFamily="2" charset="-122"/>
                        </a:rPr>
                        <a:t>、</a:t>
                      </a:r>
                      <a:r>
                        <a:rPr lang="en-US" altLang="zh-CN" sz="2000" b="1" u="none" dirty="0">
                          <a:latin typeface="宋体" panose="02010600030101010101" pitchFamily="2" charset="-122"/>
                          <a:ea typeface="宋体" panose="02010600030101010101" pitchFamily="2" charset="-122"/>
                          <a:cs typeface="宋体" panose="02010600030101010101" pitchFamily="2" charset="-122"/>
                        </a:rPr>
                        <a:t>^</a:t>
                      </a:r>
                      <a:r>
                        <a:rPr lang="zh-CN" altLang="en-US" sz="2000" b="1" u="none" dirty="0">
                          <a:latin typeface="宋体" panose="02010600030101010101" pitchFamily="2" charset="-122"/>
                          <a:ea typeface="宋体" panose="02010600030101010101" pitchFamily="2" charset="-122"/>
                          <a:cs typeface="宋体" panose="02010600030101010101" pitchFamily="2" charset="-122"/>
                        </a:rPr>
                        <a:t>、</a:t>
                      </a:r>
                      <a:r>
                        <a:rPr lang="en-US" altLang="zh-CN" sz="2000" b="1" u="none" dirty="0">
                          <a:latin typeface="宋体" panose="02010600030101010101" pitchFamily="2" charset="-122"/>
                          <a:ea typeface="宋体" panose="02010600030101010101" pitchFamily="2" charset="-122"/>
                          <a:cs typeface="宋体" panose="02010600030101010101" pitchFamily="2" charset="-122"/>
                        </a:rPr>
                        <a:t>&amp;</a:t>
                      </a:r>
                      <a:r>
                        <a:rPr lang="zh-CN" altLang="en-US" sz="2000" b="1" u="none" dirty="0">
                          <a:latin typeface="宋体" panose="02010600030101010101" pitchFamily="2" charset="-122"/>
                          <a:ea typeface="宋体" panose="02010600030101010101" pitchFamily="2" charset="-122"/>
                          <a:cs typeface="宋体" panose="02010600030101010101" pitchFamily="2" charset="-122"/>
                        </a:rPr>
                        <a:t>、</a:t>
                      </a:r>
                      <a:r>
                        <a:rPr lang="en-US" altLang="zh-CN" sz="2000" b="1" u="none" dirty="0">
                          <a:latin typeface="宋体" panose="02010600030101010101" pitchFamily="2" charset="-122"/>
                          <a:ea typeface="宋体" panose="02010600030101010101" pitchFamily="2" charset="-122"/>
                          <a:cs typeface="宋体" panose="02010600030101010101" pitchFamily="2" charset="-122"/>
                        </a:rPr>
                        <a:t>&lt;&lt;</a:t>
                      </a:r>
                      <a:r>
                        <a:rPr lang="zh-CN" altLang="en-US" sz="2000" b="1" u="none" dirty="0">
                          <a:latin typeface="宋体" panose="02010600030101010101" pitchFamily="2" charset="-122"/>
                          <a:ea typeface="宋体" panose="02010600030101010101" pitchFamily="2" charset="-122"/>
                          <a:cs typeface="宋体" panose="02010600030101010101" pitchFamily="2" charset="-122"/>
                        </a:rPr>
                        <a:t>、</a:t>
                      </a:r>
                      <a:r>
                        <a:rPr lang="en-US" altLang="zh-CN" sz="2000" b="1" u="none" dirty="0">
                          <a:latin typeface="宋体" panose="02010600030101010101" pitchFamily="2" charset="-122"/>
                          <a:ea typeface="宋体" panose="02010600030101010101" pitchFamily="2" charset="-122"/>
                          <a:cs typeface="宋体" panose="02010600030101010101" pitchFamily="2" charset="-122"/>
                        </a:rPr>
                        <a:t>&gt;&gt;</a:t>
                      </a:r>
                      <a:r>
                        <a:rPr lang="zh-CN" altLang="en-US" sz="2000" b="1" u="none" dirty="0">
                          <a:latin typeface="宋体" panose="02010600030101010101" pitchFamily="2" charset="-122"/>
                          <a:ea typeface="宋体" panose="02010600030101010101" pitchFamily="2" charset="-122"/>
                          <a:cs typeface="宋体" panose="02010600030101010101" pitchFamily="2" charset="-122"/>
                        </a:rPr>
                        <a:t>、</a:t>
                      </a:r>
                      <a:r>
                        <a:rPr lang="en-US" altLang="zh-CN" sz="2000" b="1" u="none" dirty="0">
                          <a:latin typeface="宋体" panose="02010600030101010101" pitchFamily="2" charset="-122"/>
                          <a:ea typeface="宋体" panose="02010600030101010101" pitchFamily="2" charset="-122"/>
                          <a:cs typeface="宋体" panose="02010600030101010101" pitchFamily="2" charset="-122"/>
                        </a:rPr>
                        <a:t>~</a:t>
                      </a:r>
                      <a:endParaRPr lang="en-US" sz="20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位或、位异或、位与、左移位、右移位、位求反</a:t>
                      </a:r>
                    </a:p>
                  </a:txBody>
                  <a:tcPr marL="36195"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2000" b="1" u="none" dirty="0">
                          <a:latin typeface="宋体" panose="02010600030101010101" pitchFamily="2" charset="-122"/>
                          <a:ea typeface="宋体" panose="02010600030101010101" pitchFamily="2" charset="-122"/>
                          <a:cs typeface="宋体" panose="02010600030101010101" pitchFamily="2" charset="-122"/>
                        </a:rPr>
                        <a:t>&lt;</a:t>
                      </a:r>
                      <a:r>
                        <a:rPr lang="zh-CN" altLang="en-US" sz="2000" b="1" u="none" dirty="0">
                          <a:latin typeface="宋体" panose="02010600030101010101" pitchFamily="2" charset="-122"/>
                          <a:ea typeface="宋体" panose="02010600030101010101" pitchFamily="2" charset="-122"/>
                          <a:cs typeface="宋体" panose="02010600030101010101" pitchFamily="2" charset="-122"/>
                        </a:rPr>
                        <a:t>、</a:t>
                      </a:r>
                      <a:r>
                        <a:rPr lang="en-US" altLang="zh-CN" sz="2000" b="1" u="none" dirty="0">
                          <a:latin typeface="宋体" panose="02010600030101010101" pitchFamily="2" charset="-122"/>
                          <a:ea typeface="宋体" panose="02010600030101010101" pitchFamily="2" charset="-122"/>
                          <a:cs typeface="宋体" panose="02010600030101010101" pitchFamily="2" charset="-122"/>
                        </a:rPr>
                        <a:t>&lt;=</a:t>
                      </a:r>
                      <a:r>
                        <a:rPr lang="zh-CN" altLang="en-US" sz="2000" b="1" u="none" dirty="0">
                          <a:latin typeface="宋体" panose="02010600030101010101" pitchFamily="2" charset="-122"/>
                          <a:ea typeface="宋体" panose="02010600030101010101" pitchFamily="2" charset="-122"/>
                          <a:cs typeface="宋体" panose="02010600030101010101" pitchFamily="2" charset="-122"/>
                        </a:rPr>
                        <a:t>、</a:t>
                      </a:r>
                      <a:r>
                        <a:rPr lang="en-US" altLang="zh-CN" sz="2000" b="1" u="none" dirty="0">
                          <a:latin typeface="宋体" panose="02010600030101010101" pitchFamily="2" charset="-122"/>
                          <a:ea typeface="宋体" panose="02010600030101010101" pitchFamily="2" charset="-122"/>
                          <a:cs typeface="宋体" panose="02010600030101010101" pitchFamily="2" charset="-122"/>
                        </a:rPr>
                        <a:t>&gt;</a:t>
                      </a:r>
                      <a:r>
                        <a:rPr lang="zh-CN" altLang="en-US" sz="2000" b="1" u="none" dirty="0">
                          <a:latin typeface="宋体" panose="02010600030101010101" pitchFamily="2" charset="-122"/>
                          <a:ea typeface="宋体" panose="02010600030101010101" pitchFamily="2" charset="-122"/>
                          <a:cs typeface="宋体" panose="02010600030101010101" pitchFamily="2" charset="-122"/>
                        </a:rPr>
                        <a:t>、</a:t>
                      </a:r>
                      <a:r>
                        <a:rPr lang="en-US" altLang="zh-CN" sz="2000" b="1" u="none" dirty="0">
                          <a:latin typeface="宋体" panose="02010600030101010101" pitchFamily="2" charset="-122"/>
                          <a:ea typeface="宋体" panose="02010600030101010101" pitchFamily="2" charset="-122"/>
                          <a:cs typeface="宋体" panose="02010600030101010101" pitchFamily="2" charset="-122"/>
                        </a:rPr>
                        <a:t>&gt;=</a:t>
                      </a:r>
                      <a:r>
                        <a:rPr lang="zh-CN" altLang="en-US" sz="2000" b="1" u="none" dirty="0">
                          <a:latin typeface="宋体" panose="02010600030101010101" pitchFamily="2" charset="-122"/>
                          <a:ea typeface="宋体" panose="02010600030101010101" pitchFamily="2" charset="-122"/>
                          <a:cs typeface="宋体" panose="02010600030101010101" pitchFamily="2" charset="-122"/>
                        </a:rPr>
                        <a:t>、</a:t>
                      </a:r>
                      <a:r>
                        <a:rPr lang="en-US" altLang="zh-CN" sz="2000" b="1" u="none" dirty="0">
                          <a:latin typeface="宋体" panose="02010600030101010101" pitchFamily="2" charset="-122"/>
                          <a:ea typeface="宋体" panose="02010600030101010101" pitchFamily="2" charset="-122"/>
                          <a:cs typeface="宋体" panose="02010600030101010101" pitchFamily="2" charset="-122"/>
                        </a:rPr>
                        <a:t>==</a:t>
                      </a:r>
                      <a:r>
                        <a:rPr lang="zh-CN" altLang="en-US" sz="2000" b="1" u="none" dirty="0">
                          <a:latin typeface="宋体" panose="02010600030101010101" pitchFamily="2" charset="-122"/>
                          <a:ea typeface="宋体" panose="02010600030101010101" pitchFamily="2" charset="-122"/>
                          <a:cs typeface="宋体" panose="02010600030101010101" pitchFamily="2" charset="-122"/>
                        </a:rPr>
                        <a:t>、</a:t>
                      </a:r>
                      <a:r>
                        <a:rPr lang="en-US" altLang="zh-CN" sz="2000" b="1" u="none" dirty="0">
                          <a:latin typeface="宋体" panose="02010600030101010101" pitchFamily="2" charset="-122"/>
                          <a:ea typeface="宋体" panose="02010600030101010101" pitchFamily="2" charset="-122"/>
                          <a:cs typeface="宋体" panose="02010600030101010101" pitchFamily="2" charset="-122"/>
                        </a:rPr>
                        <a:t>!=</a:t>
                      </a:r>
                      <a:endParaRPr lang="en-US" sz="20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（值）大小比较，集合的包含关系比较</a:t>
                      </a:r>
                    </a:p>
                  </a:txBody>
                  <a:tcPr marL="36195"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2000" b="1" u="none" dirty="0">
                          <a:latin typeface="宋体" panose="02010600030101010101" pitchFamily="2" charset="-122"/>
                          <a:ea typeface="宋体" panose="02010600030101010101" pitchFamily="2" charset="-122"/>
                          <a:cs typeface="宋体" panose="02010600030101010101" pitchFamily="2" charset="-122"/>
                        </a:rPr>
                        <a:t>is</a:t>
                      </a:r>
                    </a:p>
                  </a:txBody>
                  <a:tcPr marL="36195" marR="0" marT="0" marB="1">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对象同一性测试，即测试是否为同一个对象或内存地址是否相同</a:t>
                      </a:r>
                    </a:p>
                  </a:txBody>
                  <a:tcPr marL="36195"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2000" b="1" u="none" dirty="0">
                          <a:latin typeface="宋体" panose="02010600030101010101" pitchFamily="2" charset="-122"/>
                          <a:ea typeface="宋体" panose="02010600030101010101" pitchFamily="2" charset="-122"/>
                          <a:cs typeface="宋体" panose="02010600030101010101" pitchFamily="2" charset="-122"/>
                        </a:rPr>
                        <a:t>in</a:t>
                      </a:r>
                    </a:p>
                  </a:txBody>
                  <a:tcPr marL="36195" marR="0" marT="0" marB="1">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成员测试</a:t>
                      </a:r>
                    </a:p>
                  </a:txBody>
                  <a:tcPr marL="36195"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u="none" dirty="0" smtClean="0">
                          <a:latin typeface="宋体" panose="02010600030101010101" pitchFamily="2" charset="-122"/>
                          <a:ea typeface="宋体" panose="02010600030101010101" pitchFamily="2" charset="-122"/>
                          <a:cs typeface="宋体" panose="02010600030101010101" pitchFamily="2" charset="-122"/>
                        </a:rPr>
                        <a:t>not</a:t>
                      </a:r>
                      <a:endParaRPr lang="en-US" altLang="zh-CN" sz="20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2000" b="1" u="none" dirty="0" smtClean="0">
                          <a:latin typeface="宋体" panose="02010600030101010101" pitchFamily="2" charset="-122"/>
                          <a:ea typeface="宋体" panose="02010600030101010101" pitchFamily="2" charset="-122"/>
                          <a:cs typeface="宋体" panose="02010600030101010101" pitchFamily="2" charset="-122"/>
                        </a:rPr>
                        <a:t>逻辑非</a:t>
                      </a:r>
                      <a:endParaRPr lang="zh-CN" altLang="en-US" sz="20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and</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2000" b="1" u="none">
                          <a:latin typeface="宋体" panose="02010600030101010101" pitchFamily="2" charset="-122"/>
                          <a:ea typeface="宋体" panose="02010600030101010101" pitchFamily="2" charset="-122"/>
                          <a:cs typeface="宋体" panose="02010600030101010101" pitchFamily="2" charset="-122"/>
                        </a:rPr>
                        <a:t>逻辑与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2000" b="1" u="none" dirty="0" smtClean="0">
                          <a:latin typeface="宋体" panose="02010600030101010101" pitchFamily="2" charset="-122"/>
                          <a:ea typeface="宋体" panose="02010600030101010101" pitchFamily="2" charset="-122"/>
                          <a:cs typeface="宋体" panose="02010600030101010101" pitchFamily="2" charset="-122"/>
                        </a:rPr>
                        <a:t>or</a:t>
                      </a:r>
                      <a:endParaRPr lang="en-US" altLang="zh-CN" sz="20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u="none" dirty="0" smtClean="0">
                          <a:latin typeface="宋体" panose="02010600030101010101" pitchFamily="2" charset="-122"/>
                          <a:ea typeface="宋体" panose="02010600030101010101" pitchFamily="2" charset="-122"/>
                          <a:cs typeface="宋体" panose="02010600030101010101" pitchFamily="2" charset="-122"/>
                        </a:rPr>
                        <a:t>逻辑或</a:t>
                      </a:r>
                      <a:endParaRPr lang="zh-CN" altLang="en-US" sz="20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2000" b="1" u="none" dirty="0">
                          <a:latin typeface="宋体" panose="02010600030101010101" pitchFamily="2" charset="-122"/>
                          <a:ea typeface="宋体" panose="02010600030101010101" pitchFamily="2" charset="-122"/>
                          <a:cs typeface="宋体" panose="02010600030101010101" pitchFamily="2" charset="-122"/>
                        </a:rPr>
                        <a:t>&amp;</a:t>
                      </a:r>
                      <a:r>
                        <a:rPr lang="zh-CN" altLang="en-US" sz="2000" b="1" u="none" dirty="0">
                          <a:latin typeface="宋体" panose="02010600030101010101" pitchFamily="2" charset="-122"/>
                          <a:ea typeface="宋体" panose="02010600030101010101" pitchFamily="2" charset="-122"/>
                          <a:cs typeface="宋体" panose="02010600030101010101" pitchFamily="2" charset="-122"/>
                        </a:rPr>
                        <a:t>、</a:t>
                      </a:r>
                      <a:r>
                        <a:rPr lang="en-US" altLang="zh-CN" sz="2000" b="1" u="none" dirty="0">
                          <a:latin typeface="宋体" panose="02010600030101010101" pitchFamily="2" charset="-122"/>
                          <a:ea typeface="宋体" panose="02010600030101010101" pitchFamily="2" charset="-122"/>
                          <a:cs typeface="宋体" panose="02010600030101010101" pitchFamily="2" charset="-122"/>
                        </a:rPr>
                        <a:t>|</a:t>
                      </a:r>
                      <a:r>
                        <a:rPr lang="zh-CN" altLang="en-US" sz="2000" b="1" u="none" dirty="0">
                          <a:latin typeface="宋体" panose="02010600030101010101" pitchFamily="2" charset="-122"/>
                          <a:ea typeface="宋体" panose="02010600030101010101" pitchFamily="2" charset="-122"/>
                          <a:cs typeface="宋体" panose="02010600030101010101" pitchFamily="2" charset="-122"/>
                        </a:rPr>
                        <a:t>、</a:t>
                      </a:r>
                      <a:r>
                        <a:rPr lang="en-US" altLang="zh-CN" sz="2000" b="1" u="none" dirty="0">
                          <a:latin typeface="宋体" panose="02010600030101010101" pitchFamily="2" charset="-122"/>
                          <a:ea typeface="宋体" panose="02010600030101010101" pitchFamily="2" charset="-122"/>
                          <a:cs typeface="宋体" panose="02010600030101010101" pitchFamily="2" charset="-122"/>
                        </a:rPr>
                        <a:t>^</a:t>
                      </a:r>
                      <a:endParaRPr lang="en-US" sz="20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2000" b="1" u="none">
                          <a:latin typeface="宋体" panose="02010600030101010101" pitchFamily="2" charset="-122"/>
                          <a:ea typeface="宋体" panose="02010600030101010101" pitchFamily="2" charset="-122"/>
                          <a:cs typeface="宋体" panose="02010600030101010101" pitchFamily="2" charset="-122"/>
                        </a:rPr>
                        <a:t>集合交集、并集、对称差集</a:t>
                      </a:r>
                    </a:p>
                  </a:txBody>
                  <a:tcPr marL="36195"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2000" b="1" u="none" dirty="0">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矩阵相乘运算符</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903143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2.2.1  </a:t>
            </a:r>
            <a:r>
              <a:rPr lang="zh-CN" altLang="en-US" sz="3600" b="1" dirty="0">
                <a:solidFill>
                  <a:schemeClr val="bg1"/>
                </a:solidFill>
              </a:rPr>
              <a:t>算术运算符</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703399"/>
            <a:ext cx="10793730" cy="45585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（1）</a:t>
            </a:r>
            <a:r>
              <a:rPr kumimoji="0" lang="en-US" sz="2400" b="1" i="0" u="none" strike="noStrike" kern="1200" cap="none" spc="0" normalizeH="0" baseline="0" noProof="0" dirty="0" smtClean="0">
                <a:ln>
                  <a:noFill/>
                </a:ln>
                <a:solidFill>
                  <a:srgbClr val="FF0000"/>
                </a:solidFill>
                <a:effectLst/>
                <a:uLnTx/>
                <a:uFillTx/>
                <a:latin typeface="Calibri"/>
                <a:ea typeface="+mn-ea"/>
                <a:cs typeface="+mn-cs"/>
              </a:rPr>
              <a:t>+</a:t>
            </a:r>
            <a:r>
              <a:rPr kumimoji="0" lang="en-US" sz="2400" b="1" i="0" u="none" strike="noStrike" kern="1200" cap="none" spc="0" normalizeH="0" baseline="0" noProof="0" dirty="0" err="1" smtClean="0">
                <a:ln>
                  <a:noFill/>
                </a:ln>
                <a:solidFill>
                  <a:srgbClr val="FF0000"/>
                </a:solidFill>
                <a:effectLst/>
                <a:uLnTx/>
                <a:uFillTx/>
                <a:latin typeface="Calibri"/>
                <a:ea typeface="+mn-ea"/>
                <a:cs typeface="+mn-cs"/>
              </a:rPr>
              <a:t>运算符</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除了用于算术加法以外，还可以用于列表、元组、字符串的连接，但不支持不同类型的对象之间相加或连接</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[1, 2, 3] + [4, 5, 6]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连接两个列表</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[1, 2, 3, 4, 5, 6]</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(1, 2, 3) + (4,)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连接两个元组</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(1, 2, 3, 4)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abcd</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 '1234'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连接两个字符串</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'abcd1234'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'A' + 1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不支持字符与数字相加，抛出异常</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err="1" smtClean="0">
                <a:ln>
                  <a:noFill/>
                </a:ln>
                <a:solidFill>
                  <a:srgbClr val="FF0000"/>
                </a:solidFill>
                <a:effectLst/>
                <a:uLnTx/>
                <a:uFillTx/>
                <a:latin typeface="Consolas" panose="020B0609020204030204" charset="0"/>
                <a:ea typeface="+mn-ea"/>
                <a:cs typeface="+mn-cs"/>
              </a:rPr>
              <a:t>TypeError</a:t>
            </a:r>
            <a:r>
              <a:rPr kumimoji="0" lang="en-US" sz="2000" b="1" i="0" u="none" strike="noStrike" kern="1200" cap="none" spc="0" normalizeH="0" baseline="0" noProof="0" dirty="0" smtClean="0">
                <a:ln>
                  <a:noFill/>
                </a:ln>
                <a:solidFill>
                  <a:srgbClr val="FF0000"/>
                </a:solidFill>
                <a:effectLst/>
                <a:uLnTx/>
                <a:uFillTx/>
                <a:latin typeface="Consolas" panose="020B0609020204030204" charset="0"/>
                <a:ea typeface="+mn-ea"/>
                <a:cs typeface="+mn-cs"/>
              </a:rPr>
              <a:t>: Can't convert '</a:t>
            </a:r>
            <a:r>
              <a:rPr kumimoji="0" lang="en-US" sz="2000" b="1" i="0" u="none" strike="noStrike" kern="1200" cap="none" spc="0" normalizeH="0" baseline="0" noProof="0" dirty="0" err="1" smtClean="0">
                <a:ln>
                  <a:noFill/>
                </a:ln>
                <a:solidFill>
                  <a:srgbClr val="FF0000"/>
                </a:solidFill>
                <a:effectLst/>
                <a:uLnTx/>
                <a:uFillTx/>
                <a:latin typeface="Consolas" panose="020B0609020204030204" charset="0"/>
                <a:ea typeface="+mn-ea"/>
                <a:cs typeface="+mn-cs"/>
              </a:rPr>
              <a:t>int</a:t>
            </a:r>
            <a:r>
              <a:rPr kumimoji="0" lang="en-US" sz="2000" b="1" i="0" u="none" strike="noStrike" kern="1200" cap="none" spc="0" normalizeH="0" baseline="0" noProof="0" dirty="0" smtClean="0">
                <a:ln>
                  <a:noFill/>
                </a:ln>
                <a:solidFill>
                  <a:srgbClr val="FF0000"/>
                </a:solidFill>
                <a:effectLst/>
                <a:uLnTx/>
                <a:uFillTx/>
                <a:latin typeface="Consolas" panose="020B0609020204030204" charset="0"/>
                <a:ea typeface="+mn-ea"/>
                <a:cs typeface="+mn-cs"/>
              </a:rPr>
              <a:t>' object to </a:t>
            </a:r>
            <a:r>
              <a:rPr kumimoji="0" lang="en-US" sz="2000" b="1" i="0" u="none" strike="noStrike" kern="1200" cap="none" spc="0" normalizeH="0" baseline="0" noProof="0" dirty="0" err="1" smtClean="0">
                <a:ln>
                  <a:noFill/>
                </a:ln>
                <a:solidFill>
                  <a:srgbClr val="FF0000"/>
                </a:solidFill>
                <a:effectLst/>
                <a:uLnTx/>
                <a:uFillTx/>
                <a:latin typeface="Consolas" panose="020B0609020204030204" charset="0"/>
                <a:ea typeface="+mn-ea"/>
                <a:cs typeface="+mn-cs"/>
              </a:rPr>
              <a:t>str</a:t>
            </a:r>
            <a:r>
              <a:rPr kumimoji="0" lang="en-US" sz="2000" b="1" i="0" u="none" strike="noStrike" kern="1200" cap="none" spc="0" normalizeH="0" baseline="0" noProof="0" dirty="0" smtClean="0">
                <a:ln>
                  <a:noFill/>
                </a:ln>
                <a:solidFill>
                  <a:srgbClr val="FF0000"/>
                </a:solidFill>
                <a:effectLst/>
                <a:uLnTx/>
                <a:uFillTx/>
                <a:latin typeface="Consolas" panose="020B0609020204030204" charset="0"/>
                <a:ea typeface="+mn-ea"/>
                <a:cs typeface="+mn-cs"/>
              </a:rPr>
              <a:t> implicitly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True + 3                       #Python内部把True当作1处理</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False + 3                      #把False当作0处理</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3</a:t>
            </a:r>
            <a:endParaRPr kumimoji="0" lang="en-US" sz="2000" b="1" i="0" u="none" strike="noStrike" kern="1200" cap="none" spc="0" normalizeH="0" baseline="0" noProof="0" dirty="0">
              <a:ln>
                <a:noFill/>
              </a:ln>
              <a:solidFill>
                <a:srgbClr val="00B0F0"/>
              </a:solidFill>
              <a:effectLst/>
              <a:uLnTx/>
              <a:uFillTx/>
              <a:latin typeface="Consolas" panose="020B0609020204030204" charset="0"/>
              <a:ea typeface="+mn-ea"/>
              <a:cs typeface="+mn-cs"/>
            </a:endParaRPr>
          </a:p>
        </p:txBody>
      </p:sp>
    </p:spTree>
    <p:extLst>
      <p:ext uri="{BB962C8B-B14F-4D97-AF65-F5344CB8AC3E}">
        <p14:creationId xmlns:p14="http://schemas.microsoft.com/office/powerpoint/2010/main" val="39646533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zh-CN" altLang="en-US" sz="3600" b="1" dirty="0">
                <a:solidFill>
                  <a:schemeClr val="bg1"/>
                </a:solidFill>
              </a:rPr>
              <a:t>本章学习目标</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9" name="内容占位符 2"/>
          <p:cNvSpPr txBox="1">
            <a:spLocks/>
          </p:cNvSpPr>
          <p:nvPr/>
        </p:nvSpPr>
        <p:spPr>
          <a:xfrm>
            <a:off x="1527858" y="1900169"/>
            <a:ext cx="9825942" cy="39218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zh-CN" altLang="en-US" sz="4400" b="1" i="0" u="none" strike="noStrike" kern="1200" cap="none" spc="0" normalizeH="0" baseline="0" noProof="0" dirty="0" smtClean="0">
                <a:ln>
                  <a:noFill/>
                </a:ln>
                <a:solidFill>
                  <a:sysClr val="windowText" lastClr="000000"/>
                </a:solidFill>
                <a:effectLst/>
                <a:uLnTx/>
                <a:uFillTx/>
                <a:latin typeface="Calibri"/>
                <a:ea typeface="宋体"/>
                <a:cs typeface="+mn-cs"/>
              </a:rPr>
              <a:t>理解变量类型的动态性</a:t>
            </a: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zh-CN" altLang="en-US" sz="4400" b="1" i="0" u="none" strike="noStrike" kern="1200" cap="none" spc="0" normalizeH="0" baseline="0" noProof="0" dirty="0" smtClean="0">
                <a:ln>
                  <a:noFill/>
                </a:ln>
                <a:solidFill>
                  <a:sysClr val="windowText" lastClr="000000"/>
                </a:solidFill>
                <a:effectLst/>
                <a:uLnTx/>
                <a:uFillTx/>
                <a:latin typeface="Calibri"/>
                <a:ea typeface="宋体"/>
                <a:cs typeface="+mn-cs"/>
              </a:rPr>
              <a:t>掌握运算符的用法</a:t>
            </a: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zh-CN" altLang="en-US" sz="4400" b="1" i="0" u="none" strike="noStrike" kern="1200" cap="none" spc="0" normalizeH="0" baseline="0" noProof="0" dirty="0" smtClean="0">
                <a:ln>
                  <a:noFill/>
                </a:ln>
                <a:solidFill>
                  <a:sysClr val="windowText" lastClr="000000"/>
                </a:solidFill>
                <a:effectLst/>
                <a:uLnTx/>
                <a:uFillTx/>
                <a:latin typeface="Calibri"/>
                <a:ea typeface="宋体"/>
                <a:cs typeface="+mn-cs"/>
              </a:rPr>
              <a:t>掌握内置函数的用法</a:t>
            </a: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zh-CN" altLang="en-US" sz="4400" b="1" i="0" u="none" strike="noStrike" kern="1200" cap="none" spc="0" normalizeH="0" baseline="0" noProof="0" dirty="0" smtClean="0">
                <a:ln>
                  <a:noFill/>
                </a:ln>
                <a:solidFill>
                  <a:sysClr val="windowText" lastClr="000000"/>
                </a:solidFill>
                <a:effectLst/>
                <a:uLnTx/>
                <a:uFillTx/>
                <a:latin typeface="Calibri"/>
                <a:ea typeface="宋体"/>
                <a:cs typeface="+mn-cs"/>
              </a:rPr>
              <a:t>理解函数式编程模式</a:t>
            </a:r>
            <a:endParaRPr kumimoji="0" lang="zh-CN" altLang="en-US" sz="4400" b="1" i="0" u="none" strike="noStrike" kern="1200" cap="none" spc="0" normalizeH="0" baseline="0" noProof="0" dirty="0">
              <a:ln>
                <a:noFill/>
              </a:ln>
              <a:solidFill>
                <a:sysClr val="windowText" lastClr="000000"/>
              </a:solidFill>
              <a:effectLst/>
              <a:uLnTx/>
              <a:uFillTx/>
              <a:latin typeface="Calibri"/>
              <a:ea typeface="宋体"/>
              <a:cs typeface="+mn-cs"/>
            </a:endParaRPr>
          </a:p>
        </p:txBody>
      </p:sp>
    </p:spTree>
    <p:extLst>
      <p:ext uri="{BB962C8B-B14F-4D97-AF65-F5344CB8AC3E}">
        <p14:creationId xmlns:p14="http://schemas.microsoft.com/office/powerpoint/2010/main" val="19140738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2.2.1  </a:t>
            </a:r>
            <a:r>
              <a:rPr lang="zh-CN" altLang="en-US" sz="3600" b="1" dirty="0">
                <a:solidFill>
                  <a:schemeClr val="bg1"/>
                </a:solidFill>
              </a:rPr>
              <a:t>算术运算符</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726549"/>
            <a:ext cx="10515600"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（2）</a:t>
            </a:r>
            <a:r>
              <a:rPr kumimoji="0" lang="en-US" sz="2400" b="1" i="0" u="none" strike="noStrike" kern="1200" cap="none" spc="0" normalizeH="0" baseline="0" noProof="0" dirty="0" smtClean="0">
                <a:ln>
                  <a:noFill/>
                </a:ln>
                <a:solidFill>
                  <a:srgbClr val="FF0000"/>
                </a:solidFill>
                <a:effectLst/>
                <a:uLnTx/>
                <a:uFillTx/>
                <a:latin typeface="Calibri"/>
                <a:ea typeface="+mn-ea"/>
                <a:cs typeface="+mn-cs"/>
              </a:rPr>
              <a:t>*运算符</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除了表示算术乘法，还可用于列表、元组、字符串这几个序列类型与整数的乘法，表示序列元素的重复，生成新的序列对象。</a:t>
            </a:r>
            <a:r>
              <a:rPr kumimoji="0" lang="en-US" sz="2400" b="1" i="0" u="none" strike="noStrike" kern="1200" cap="none" spc="0" normalizeH="0" baseline="0" noProof="0" dirty="0" smtClean="0">
                <a:ln>
                  <a:noFill/>
                </a:ln>
                <a:solidFill>
                  <a:srgbClr val="FF0000"/>
                </a:solidFill>
                <a:effectLst/>
                <a:uLnTx/>
                <a:uFillTx/>
                <a:latin typeface="Calibri"/>
                <a:ea typeface="+mn-ea"/>
                <a:cs typeface="+mn-cs"/>
              </a:rPr>
              <a:t>字典和集合不支持与整数的相乘</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，因为其中的元素是不允许重复的。</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alibri"/>
                <a:ea typeface="+mn-ea"/>
                <a:cs typeface="+mn-cs"/>
              </a:rPr>
              <a:t>&gt;&gt;&gt; True * 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alibri"/>
                <a:ea typeface="+mn-ea"/>
                <a:cs typeface="+mn-cs"/>
              </a:rPr>
              <a:t>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alibri"/>
                <a:ea typeface="+mn-ea"/>
                <a:cs typeface="+mn-cs"/>
              </a:rPr>
              <a:t>&gt;&gt;&gt; False * 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alibri"/>
                <a:ea typeface="+mn-ea"/>
                <a:cs typeface="+mn-cs"/>
              </a:rPr>
              <a:t>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alibri"/>
                <a:ea typeface="+mn-ea"/>
                <a:cs typeface="+mn-cs"/>
              </a:rPr>
              <a:t>&gt;&gt;&gt; [1, 2, 3] * 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alibri"/>
                <a:ea typeface="+mn-ea"/>
                <a:cs typeface="+mn-cs"/>
              </a:rPr>
              <a:t>[1, 2, 3, 1, 2, 3, 1, 2, 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alibri"/>
                <a:ea typeface="+mn-ea"/>
                <a:cs typeface="+mn-cs"/>
              </a:rPr>
              <a:t>&gt;&gt;&gt; (1, 2, 3) * 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alibri"/>
                <a:ea typeface="+mn-ea"/>
                <a:cs typeface="+mn-cs"/>
              </a:rPr>
              <a:t>(1, 2, 3, 1, 2, 3, 1, 2, 3)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alibri"/>
                <a:ea typeface="+mn-ea"/>
                <a:cs typeface="+mn-cs"/>
              </a:rPr>
              <a:t>&gt;&gt;&gt; '</a:t>
            </a:r>
            <a:r>
              <a:rPr kumimoji="0" lang="en-US" sz="2000" b="1" i="0" u="none" strike="noStrike" kern="1200" cap="none" spc="0" normalizeH="0" baseline="0" noProof="0" dirty="0" err="1" smtClean="0">
                <a:ln>
                  <a:noFill/>
                </a:ln>
                <a:solidFill>
                  <a:sysClr val="windowText" lastClr="000000"/>
                </a:solidFill>
                <a:effectLst/>
                <a:uLnTx/>
                <a:uFillTx/>
                <a:latin typeface="Calibri"/>
                <a:ea typeface="+mn-ea"/>
                <a:cs typeface="+mn-cs"/>
              </a:rPr>
              <a:t>abc</a:t>
            </a:r>
            <a:r>
              <a:rPr kumimoji="0" lang="en-US" sz="2000" b="1" i="0" u="none" strike="noStrike" kern="1200" cap="none" spc="0" normalizeH="0" baseline="0" noProof="0" dirty="0" smtClean="0">
                <a:ln>
                  <a:noFill/>
                </a:ln>
                <a:solidFill>
                  <a:sysClr val="windowText" lastClr="000000"/>
                </a:solidFill>
                <a:effectLst/>
                <a:uLnTx/>
                <a:uFillTx/>
                <a:latin typeface="Calibri"/>
                <a:ea typeface="+mn-ea"/>
                <a:cs typeface="+mn-cs"/>
              </a:rPr>
              <a:t>' * 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alibri"/>
                <a:ea typeface="+mn-ea"/>
                <a:cs typeface="+mn-cs"/>
              </a:rPr>
              <a:t>'</a:t>
            </a:r>
            <a:r>
              <a:rPr kumimoji="0" lang="en-US" sz="2000" b="1" i="0" u="none" strike="noStrike" kern="1200" cap="none" spc="0" normalizeH="0" baseline="0" noProof="0" dirty="0" err="1" smtClean="0">
                <a:ln>
                  <a:noFill/>
                </a:ln>
                <a:solidFill>
                  <a:srgbClr val="00B0F0"/>
                </a:solidFill>
                <a:effectLst/>
                <a:uLnTx/>
                <a:uFillTx/>
                <a:latin typeface="Calibri"/>
                <a:ea typeface="+mn-ea"/>
                <a:cs typeface="+mn-cs"/>
              </a:rPr>
              <a:t>abcabcabc</a:t>
            </a:r>
            <a:r>
              <a:rPr kumimoji="0" lang="en-US" sz="2000" b="1" i="0" u="none" strike="noStrike" kern="1200" cap="none" spc="0" normalizeH="0" baseline="0" noProof="0" dirty="0" smtClean="0">
                <a:ln>
                  <a:noFill/>
                </a:ln>
                <a:solidFill>
                  <a:srgbClr val="00B0F0"/>
                </a:solidFill>
                <a:effectLst/>
                <a:uLnTx/>
                <a:uFillTx/>
                <a:latin typeface="Calibri"/>
                <a:ea typeface="+mn-ea"/>
                <a:cs typeface="+mn-cs"/>
              </a:rPr>
              <a:t>'</a:t>
            </a:r>
            <a:endParaRPr kumimoji="0" lang="en-US" sz="2000" b="1" i="0" u="none" strike="noStrike" kern="1200" cap="none" spc="0" normalizeH="0" baseline="0" noProof="0" dirty="0">
              <a:ln>
                <a:noFill/>
              </a:ln>
              <a:solidFill>
                <a:srgbClr val="00B0F0"/>
              </a:solidFill>
              <a:effectLst/>
              <a:uLnTx/>
              <a:uFillTx/>
              <a:latin typeface="Calibri"/>
              <a:ea typeface="+mn-ea"/>
              <a:cs typeface="+mn-cs"/>
            </a:endParaRPr>
          </a:p>
        </p:txBody>
      </p:sp>
    </p:spTree>
    <p:extLst>
      <p:ext uri="{BB962C8B-B14F-4D97-AF65-F5344CB8AC3E}">
        <p14:creationId xmlns:p14="http://schemas.microsoft.com/office/powerpoint/2010/main" val="39646533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2.2.1  </a:t>
            </a:r>
            <a:r>
              <a:rPr lang="zh-CN" altLang="en-US" sz="3600" b="1" dirty="0">
                <a:solidFill>
                  <a:schemeClr val="bg1"/>
                </a:solidFill>
              </a:rPr>
              <a:t>算术运算符</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652278"/>
            <a:ext cx="10515600" cy="48989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b="1" i="0" u="none" strike="noStrike" kern="1200" cap="none" spc="0" normalizeH="0" baseline="0" noProof="0" dirty="0" smtClean="0">
                <a:ln>
                  <a:noFill/>
                </a:ln>
                <a:solidFill>
                  <a:sysClr val="windowText" lastClr="000000"/>
                </a:solidFill>
                <a:effectLst/>
                <a:uLnTx/>
                <a:uFillTx/>
                <a:latin typeface="Calibri"/>
                <a:ea typeface="+mn-ea"/>
                <a:cs typeface="+mn-cs"/>
              </a:rPr>
              <a:t>（3）</a:t>
            </a:r>
            <a:r>
              <a:rPr kumimoji="0" lang="en-US" b="1" i="0" u="none" strike="noStrike" kern="1200" cap="none" spc="0" normalizeH="0" baseline="0" noProof="0" dirty="0" smtClean="0">
                <a:ln>
                  <a:noFill/>
                </a:ln>
                <a:solidFill>
                  <a:srgbClr val="FF0000"/>
                </a:solidFill>
                <a:effectLst/>
                <a:uLnTx/>
                <a:uFillTx/>
                <a:latin typeface="Calibri"/>
                <a:ea typeface="+mn-ea"/>
                <a:cs typeface="+mn-cs"/>
              </a:rPr>
              <a:t>运算符/和//</a:t>
            </a:r>
            <a:r>
              <a:rPr kumimoji="0" lang="en-US" b="1" i="0" u="none" strike="noStrike" kern="1200" cap="none" spc="0" normalizeH="0" baseline="0" noProof="0" dirty="0" err="1" smtClean="0">
                <a:ln>
                  <a:noFill/>
                </a:ln>
                <a:solidFill>
                  <a:sysClr val="windowText" lastClr="000000"/>
                </a:solidFill>
                <a:effectLst/>
                <a:uLnTx/>
                <a:uFillTx/>
                <a:latin typeface="Calibri"/>
                <a:ea typeface="+mn-ea"/>
                <a:cs typeface="+mn-cs"/>
              </a:rPr>
              <a:t>在Python中分别表示算术除法和算术求整商（floor</a:t>
            </a:r>
            <a:r>
              <a:rPr kumimoji="0" lang="en-US" b="1" i="0" u="none" strike="noStrike" kern="1200" cap="none" spc="0" normalizeH="0" baseline="0" noProof="0" dirty="0" smtClean="0">
                <a:ln>
                  <a:noFill/>
                </a:ln>
                <a:solidFill>
                  <a:sysClr val="windowText" lastClr="000000"/>
                </a:solidFill>
                <a:effectLst/>
                <a:uLnTx/>
                <a:uFillTx/>
                <a:latin typeface="Calibri"/>
                <a:ea typeface="+mn-ea"/>
                <a:cs typeface="+mn-cs"/>
              </a:rPr>
              <a:t> division）。</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3 / 2                    #</a:t>
            </a:r>
            <a:r>
              <a:rPr kumimoji="0" lang="en-US" sz="24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数学意义上的除法</a:t>
            </a:r>
            <a:endPar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1.5</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15 // 4                  #</a:t>
            </a:r>
            <a:r>
              <a:rPr kumimoji="0" lang="en-US" sz="24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如果两个操作数都是整数，结果为整数</a:t>
            </a:r>
            <a:endPar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3</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15.0 // 4                #</a:t>
            </a:r>
            <a:r>
              <a:rPr kumimoji="0" lang="en-US" sz="24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如果操作数中有实数，结果为实数形式的整数值</a:t>
            </a:r>
            <a:endPar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3.0</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-15//4                   #</a:t>
            </a:r>
            <a:r>
              <a:rPr kumimoji="0" lang="en-US" sz="24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向下取整</a:t>
            </a:r>
            <a:endPar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-4</a:t>
            </a:r>
            <a:endParaRPr kumimoji="0" lang="en-US" sz="2400" b="1" i="0" u="none" strike="noStrike" kern="1200" cap="none" spc="0" normalizeH="0" baseline="0" noProof="0" dirty="0">
              <a:ln>
                <a:noFill/>
              </a:ln>
              <a:solidFill>
                <a:srgbClr val="00B0F0"/>
              </a:solidFill>
              <a:effectLst/>
              <a:uLnTx/>
              <a:uFillTx/>
              <a:latin typeface="Consolas" panose="020B0609020204030204" charset="0"/>
              <a:ea typeface="+mn-ea"/>
              <a:cs typeface="+mn-cs"/>
            </a:endParaRPr>
          </a:p>
        </p:txBody>
      </p:sp>
    </p:spTree>
    <p:extLst>
      <p:ext uri="{BB962C8B-B14F-4D97-AF65-F5344CB8AC3E}">
        <p14:creationId xmlns:p14="http://schemas.microsoft.com/office/powerpoint/2010/main" val="37145341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2.2.1  </a:t>
            </a:r>
            <a:r>
              <a:rPr lang="zh-CN" altLang="en-US" sz="3600" b="1" dirty="0">
                <a:solidFill>
                  <a:schemeClr val="bg1"/>
                </a:solidFill>
              </a:rPr>
              <a:t>算术运算符</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13104" y="1726549"/>
            <a:ext cx="10937875" cy="46399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Calibri"/>
                <a:cs typeface="+mn-cs"/>
              </a:rPr>
              <a:t>（4）</a:t>
            </a:r>
            <a:r>
              <a:rPr kumimoji="0" lang="en-US" sz="2400" b="1" i="0" u="none" strike="noStrike" kern="1200" cap="none" spc="0" normalizeH="0" baseline="0" noProof="0" dirty="0" smtClean="0">
                <a:ln>
                  <a:noFill/>
                </a:ln>
                <a:solidFill>
                  <a:srgbClr val="FF0000"/>
                </a:solidFill>
                <a:effectLst/>
                <a:uLnTx/>
                <a:uFillTx/>
                <a:latin typeface="Calibri"/>
                <a:cs typeface="+mn-cs"/>
              </a:rPr>
              <a:t>%</a:t>
            </a:r>
            <a:r>
              <a:rPr kumimoji="0" lang="en-US" sz="2400" b="1" i="0" u="none" strike="noStrike" kern="1200" cap="none" spc="0" normalizeH="0" baseline="0" noProof="0" dirty="0" err="1" smtClean="0">
                <a:ln>
                  <a:noFill/>
                </a:ln>
                <a:solidFill>
                  <a:srgbClr val="FF0000"/>
                </a:solidFill>
                <a:effectLst/>
                <a:uLnTx/>
                <a:uFillTx/>
                <a:latin typeface="Calibri"/>
                <a:cs typeface="+mn-cs"/>
              </a:rPr>
              <a:t>运算符</a:t>
            </a:r>
            <a:r>
              <a:rPr kumimoji="0" lang="en-US" sz="2400" b="1" i="0" u="none" strike="noStrike" kern="1200" cap="none" spc="0" normalizeH="0" baseline="0" noProof="0" dirty="0" err="1" smtClean="0">
                <a:ln>
                  <a:noFill/>
                </a:ln>
                <a:solidFill>
                  <a:sysClr val="windowText" lastClr="000000"/>
                </a:solidFill>
                <a:effectLst/>
                <a:uLnTx/>
                <a:uFillTx/>
                <a:latin typeface="Calibri"/>
                <a:cs typeface="+mn-cs"/>
              </a:rPr>
              <a:t>可以用于整数或实数的求余数运算，还可以用于字符串格式化，但是这种用法并不推荐</a:t>
            </a:r>
            <a:r>
              <a:rPr kumimoji="0" lang="zh-CN" altLang="en-US" sz="2400" b="1" i="0" u="none" strike="noStrike" kern="1200" cap="none" spc="0" normalizeH="0" baseline="0" noProof="0" dirty="0" smtClean="0">
                <a:ln>
                  <a:noFill/>
                </a:ln>
                <a:solidFill>
                  <a:sysClr val="windowText" lastClr="000000"/>
                </a:solidFill>
                <a:effectLst/>
                <a:uLnTx/>
                <a:uFillTx/>
                <a:latin typeface="Calibri"/>
                <a:ea typeface="宋体"/>
                <a:cs typeface="+mn-cs"/>
              </a:rPr>
              <a:t>。</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alibri"/>
                <a:cs typeface="+mn-cs"/>
              </a:rPr>
              <a:t>&gt;&gt;&gt; 789 % 23                       #</a:t>
            </a:r>
            <a:r>
              <a:rPr kumimoji="0" lang="en-US" sz="2000" b="1" i="0" u="none" strike="noStrike" kern="1200" cap="none" spc="0" normalizeH="0" baseline="0" noProof="0" dirty="0" err="1" smtClean="0">
                <a:ln>
                  <a:noFill/>
                </a:ln>
                <a:solidFill>
                  <a:sysClr val="windowText" lastClr="000000"/>
                </a:solidFill>
                <a:effectLst/>
                <a:uLnTx/>
                <a:uFillTx/>
                <a:latin typeface="Calibri"/>
                <a:cs typeface="+mn-cs"/>
              </a:rPr>
              <a:t>余数</a:t>
            </a:r>
            <a:endParaRPr kumimoji="0" lang="en-US" sz="2000" b="1" i="0" u="none" strike="noStrike" kern="1200" cap="none" spc="0" normalizeH="0" baseline="0" noProof="0" dirty="0" smtClean="0">
              <a:ln>
                <a:noFill/>
              </a:ln>
              <a:solidFill>
                <a:sysClr val="windowText" lastClr="000000"/>
              </a:solidFill>
              <a:effectLst/>
              <a:uLnTx/>
              <a:uFillTx/>
              <a:latin typeface="Calibri"/>
              <a:cs typeface="+mn-cs"/>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alibri"/>
                <a:cs typeface="+mn-cs"/>
              </a:rPr>
              <a:t>7</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alibri"/>
                <a:cs typeface="+mn-cs"/>
              </a:rPr>
              <a:t>&gt;&gt;&gt; 123.45 % 3.2                 #</a:t>
            </a:r>
            <a:r>
              <a:rPr kumimoji="0" lang="en-US" sz="2000" b="1" i="0" u="none" strike="noStrike" kern="1200" cap="none" spc="0" normalizeH="0" baseline="0" noProof="0" dirty="0" err="1" smtClean="0">
                <a:ln>
                  <a:noFill/>
                </a:ln>
                <a:solidFill>
                  <a:sysClr val="windowText" lastClr="000000"/>
                </a:solidFill>
                <a:effectLst/>
                <a:uLnTx/>
                <a:uFillTx/>
                <a:latin typeface="Calibri"/>
                <a:cs typeface="+mn-cs"/>
              </a:rPr>
              <a:t>可以对实数进行余数运算，注意精度问题</a:t>
            </a:r>
            <a:endParaRPr kumimoji="0" lang="en-US" sz="2000" b="1" i="0" u="none" strike="noStrike" kern="1200" cap="none" spc="0" normalizeH="0" baseline="0" noProof="0" dirty="0" smtClean="0">
              <a:ln>
                <a:noFill/>
              </a:ln>
              <a:solidFill>
                <a:sysClr val="windowText" lastClr="000000"/>
              </a:solidFill>
              <a:effectLst/>
              <a:uLnTx/>
              <a:uFillTx/>
              <a:latin typeface="Calibri"/>
              <a:cs typeface="+mn-cs"/>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alibri"/>
                <a:cs typeface="+mn-cs"/>
              </a:rPr>
              <a:t>1.849999999999996</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alibri"/>
                <a:cs typeface="+mn-cs"/>
              </a:rPr>
              <a:t>&gt;&gt;&gt; '%c, %d' % (65, 65)       #把65分别格式化为字符和整数</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alibri"/>
                <a:cs typeface="+mn-cs"/>
              </a:rPr>
              <a:t>'A, 65'</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alibri"/>
                <a:cs typeface="+mn-cs"/>
              </a:rPr>
              <a:t>&gt;&gt;&gt; '%</a:t>
            </a:r>
            <a:r>
              <a:rPr kumimoji="0" lang="en-US" sz="2000" b="1" i="0" u="none" strike="noStrike" kern="1200" cap="none" spc="0" normalizeH="0" baseline="0" noProof="0" dirty="0" err="1" smtClean="0">
                <a:ln>
                  <a:noFill/>
                </a:ln>
                <a:solidFill>
                  <a:sysClr val="windowText" lastClr="000000"/>
                </a:solidFill>
                <a:effectLst/>
                <a:uLnTx/>
                <a:uFillTx/>
                <a:latin typeface="Calibri"/>
                <a:cs typeface="+mn-cs"/>
              </a:rPr>
              <a:t>f,%s</a:t>
            </a:r>
            <a:r>
              <a:rPr kumimoji="0" lang="en-US" sz="2000" b="1" i="0" u="none" strike="noStrike" kern="1200" cap="none" spc="0" normalizeH="0" baseline="0" noProof="0" dirty="0" smtClean="0">
                <a:ln>
                  <a:noFill/>
                </a:ln>
                <a:solidFill>
                  <a:sysClr val="windowText" lastClr="000000"/>
                </a:solidFill>
                <a:effectLst/>
                <a:uLnTx/>
                <a:uFillTx/>
                <a:latin typeface="Calibri"/>
                <a:cs typeface="+mn-cs"/>
              </a:rPr>
              <a:t>' % (65, 65)         #把65分别格式化为实数和字符串</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alibri"/>
                <a:cs typeface="+mn-cs"/>
              </a:rPr>
              <a:t>'65.000000,65'</a:t>
            </a:r>
            <a:endParaRPr kumimoji="0" lang="en-US" sz="2000" b="1" i="0" u="none" strike="noStrike" kern="1200" cap="none" spc="0" normalizeH="0" baseline="0" noProof="0" dirty="0">
              <a:ln>
                <a:noFill/>
              </a:ln>
              <a:solidFill>
                <a:srgbClr val="00B0F0"/>
              </a:solidFill>
              <a:effectLst/>
              <a:uLnTx/>
              <a:uFillTx/>
              <a:latin typeface="Calibri"/>
              <a:cs typeface="+mn-cs"/>
            </a:endParaRPr>
          </a:p>
        </p:txBody>
      </p:sp>
    </p:spTree>
    <p:extLst>
      <p:ext uri="{BB962C8B-B14F-4D97-AF65-F5344CB8AC3E}">
        <p14:creationId xmlns:p14="http://schemas.microsoft.com/office/powerpoint/2010/main" val="37145341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2.2.1  </a:t>
            </a:r>
            <a:r>
              <a:rPr lang="zh-CN" altLang="en-US" sz="3600" b="1" dirty="0">
                <a:solidFill>
                  <a:schemeClr val="bg1"/>
                </a:solidFill>
              </a:rPr>
              <a:t>算术运算符</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691825"/>
            <a:ext cx="10515600"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b="1" i="0" u="none" strike="noStrike" kern="1200" cap="none" spc="0" normalizeH="0" baseline="0" noProof="0" dirty="0" smtClean="0">
                <a:ln>
                  <a:noFill/>
                </a:ln>
                <a:solidFill>
                  <a:sysClr val="windowText" lastClr="000000"/>
                </a:solidFill>
                <a:effectLst/>
                <a:uLnTx/>
                <a:uFillTx/>
                <a:latin typeface="Calibri"/>
              </a:rPr>
              <a:t>（5）</a:t>
            </a:r>
            <a:r>
              <a:rPr kumimoji="0" lang="en-US" b="1" i="0" u="none" strike="noStrike" kern="1200" cap="none" spc="0" normalizeH="0" baseline="0" noProof="0" dirty="0" smtClean="0">
                <a:ln>
                  <a:noFill/>
                </a:ln>
                <a:solidFill>
                  <a:srgbClr val="FF0000"/>
                </a:solidFill>
                <a:effectLst/>
                <a:uLnTx/>
                <a:uFillTx/>
                <a:latin typeface="Calibri"/>
              </a:rPr>
              <a:t>**</a:t>
            </a:r>
            <a:r>
              <a:rPr kumimoji="0" lang="en-US" b="1" i="0" u="none" strike="noStrike" kern="1200" cap="none" spc="0" normalizeH="0" baseline="0" noProof="0" dirty="0" err="1" smtClean="0">
                <a:ln>
                  <a:noFill/>
                </a:ln>
                <a:solidFill>
                  <a:srgbClr val="FF0000"/>
                </a:solidFill>
                <a:effectLst/>
                <a:uLnTx/>
                <a:uFillTx/>
                <a:latin typeface="Calibri"/>
              </a:rPr>
              <a:t>运算符</a:t>
            </a:r>
            <a:r>
              <a:rPr kumimoji="0" lang="en-US" b="1" i="0" u="none" strike="noStrike" kern="1200" cap="none" spc="0" normalizeH="0" baseline="0" noProof="0" dirty="0" err="1" smtClean="0">
                <a:ln>
                  <a:noFill/>
                </a:ln>
                <a:solidFill>
                  <a:sysClr val="windowText" lastClr="000000"/>
                </a:solidFill>
                <a:effectLst/>
                <a:uLnTx/>
                <a:uFillTx/>
                <a:latin typeface="Calibri"/>
              </a:rPr>
              <a:t>表示幂乘</a:t>
            </a:r>
            <a:r>
              <a:rPr kumimoji="0" lang="en-US" b="1" i="0" u="none" strike="noStrike" kern="1200" cap="none" spc="0" normalizeH="0" baseline="0" noProof="0" dirty="0" smtClean="0">
                <a:ln>
                  <a:noFill/>
                </a:ln>
                <a:solidFill>
                  <a:sysClr val="windowText" lastClr="000000"/>
                </a:solidFill>
                <a:effectLst/>
                <a:uLnTx/>
                <a:uFillTx/>
                <a:latin typeface="Calibri"/>
              </a:rPr>
              <a:t>：</a:t>
            </a: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rPr>
              <a:t>&gt;&gt;&gt; 3 ** 2                    #3的2次方，等价于pow(3, 2)</a:t>
            </a: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rgbClr val="00B0F0"/>
                </a:solidFill>
                <a:effectLst/>
                <a:uLnTx/>
                <a:uFillTx/>
                <a:latin typeface="Consolas" panose="020B0609020204030204" charset="0"/>
              </a:rPr>
              <a:t>9</a:t>
            </a: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rPr>
              <a:t>&gt;&gt;&gt; pow(3, 2, 8)              #</a:t>
            </a:r>
            <a:r>
              <a:rPr kumimoji="0" lang="en-US" sz="2400" b="1" i="0" u="none" strike="noStrike" kern="1200" cap="none" spc="0" normalizeH="0" baseline="0" noProof="0" dirty="0" err="1" smtClean="0">
                <a:ln>
                  <a:noFill/>
                </a:ln>
                <a:solidFill>
                  <a:sysClr val="windowText" lastClr="000000"/>
                </a:solidFill>
                <a:effectLst/>
                <a:uLnTx/>
                <a:uFillTx/>
                <a:latin typeface="Consolas" panose="020B0609020204030204" charset="0"/>
              </a:rPr>
              <a:t>等价于</a:t>
            </a: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rPr>
              <a:t>(3**2) % 8</a:t>
            </a: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rgbClr val="00B0F0"/>
                </a:solidFill>
                <a:effectLst/>
                <a:uLnTx/>
                <a:uFillTx/>
                <a:latin typeface="Consolas" panose="020B0609020204030204" charset="0"/>
              </a:rPr>
              <a:t>1</a:t>
            </a: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rPr>
              <a:t>&gt;&gt;&gt; 9 ** 0.5                  #9的0.5次方，平方根</a:t>
            </a: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rgbClr val="00B0F0"/>
                </a:solidFill>
                <a:effectLst/>
                <a:uLnTx/>
                <a:uFillTx/>
                <a:latin typeface="Consolas" panose="020B0609020204030204" charset="0"/>
              </a:rPr>
              <a:t>3.0</a:t>
            </a: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rPr>
              <a:t>&gt;&gt;&gt; (-9) ** 0.5               #</a:t>
            </a:r>
            <a:r>
              <a:rPr kumimoji="0" lang="en-US" sz="2400" b="1" i="0" u="none" strike="noStrike" kern="1200" cap="none" spc="0" normalizeH="0" baseline="0" noProof="0" dirty="0" err="1" smtClean="0">
                <a:ln>
                  <a:noFill/>
                </a:ln>
                <a:solidFill>
                  <a:sysClr val="windowText" lastClr="000000"/>
                </a:solidFill>
                <a:effectLst/>
                <a:uLnTx/>
                <a:uFillTx/>
                <a:latin typeface="Consolas" panose="020B0609020204030204" charset="0"/>
              </a:rPr>
              <a:t>可以计算负数的平方根</a:t>
            </a:r>
            <a:endPar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ndParaRP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rgbClr val="00B0F0"/>
                </a:solidFill>
                <a:effectLst/>
                <a:uLnTx/>
                <a:uFillTx/>
                <a:latin typeface="Consolas" panose="020B0609020204030204" charset="0"/>
              </a:rPr>
              <a:t>(1.8369701987210297e-16+3j)</a:t>
            </a:r>
          </a:p>
          <a:p>
            <a:pPr marL="0" indent="0" fontAlgn="auto">
              <a:lnSpc>
                <a:spcPct val="100000"/>
              </a:lnSpc>
              <a:spcBef>
                <a:spcPts val="0"/>
              </a:spcBef>
              <a:buNone/>
            </a:pPr>
            <a:r>
              <a:rPr lang="en-US" altLang="zh-CN" sz="2400" b="1" dirty="0">
                <a:latin typeface="Consolas" panose="020B0609020204030204" charset="0"/>
              </a:rPr>
              <a:t>&gt;&gt;&gt; 3 ** 2 ** 3</a:t>
            </a:r>
          </a:p>
          <a:p>
            <a:pPr marL="0" indent="0" fontAlgn="auto">
              <a:lnSpc>
                <a:spcPct val="100000"/>
              </a:lnSpc>
              <a:spcBef>
                <a:spcPts val="0"/>
              </a:spcBef>
              <a:buNone/>
            </a:pPr>
            <a:r>
              <a:rPr lang="en-US" altLang="zh-CN" sz="2400" b="1" dirty="0" smtClean="0">
                <a:solidFill>
                  <a:srgbClr val="00B0F0"/>
                </a:solidFill>
                <a:latin typeface="Consolas" panose="020B0609020204030204" charset="0"/>
              </a:rPr>
              <a:t>6561</a:t>
            </a:r>
            <a:endParaRPr lang="en-US" altLang="zh-CN" sz="2400" b="1" dirty="0">
              <a:solidFill>
                <a:srgbClr val="00B0F0"/>
              </a:solidFill>
              <a:latin typeface="Consolas" panose="020B0609020204030204" charset="0"/>
            </a:endParaRPr>
          </a:p>
        </p:txBody>
      </p:sp>
    </p:spTree>
    <p:extLst>
      <p:ext uri="{BB962C8B-B14F-4D97-AF65-F5344CB8AC3E}">
        <p14:creationId xmlns:p14="http://schemas.microsoft.com/office/powerpoint/2010/main" val="37145341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2.2.2  </a:t>
            </a:r>
            <a:r>
              <a:rPr lang="zh-CN" altLang="en-US" sz="3600" b="1" dirty="0">
                <a:solidFill>
                  <a:schemeClr val="bg1"/>
                </a:solidFill>
              </a:rPr>
              <a:t>关系运算符</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13104" y="1708054"/>
            <a:ext cx="10851515" cy="51267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Python</a:t>
            </a:r>
            <a:r>
              <a:rPr kumimoji="0" lang="en-US" sz="2400" b="1" i="0" u="none" strike="noStrike" kern="1200" cap="none" spc="0" normalizeH="0" baseline="0" noProof="0" dirty="0" smtClean="0">
                <a:ln>
                  <a:noFill/>
                </a:ln>
                <a:solidFill>
                  <a:srgbClr val="FF0000"/>
                </a:solidFill>
                <a:effectLst/>
                <a:uLnTx/>
                <a:uFillTx/>
                <a:latin typeface="Calibri"/>
                <a:ea typeface="+mn-ea"/>
                <a:cs typeface="+mn-cs"/>
              </a:rPr>
              <a:t>关系运算符</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最大的特点是</a:t>
            </a:r>
            <a:r>
              <a:rPr kumimoji="0" lang="en-US" sz="2400" b="1" i="0" u="none" strike="noStrike" kern="1200" cap="none" spc="0" normalizeH="0" baseline="0" noProof="0" dirty="0" smtClean="0">
                <a:ln>
                  <a:noFill/>
                </a:ln>
                <a:solidFill>
                  <a:srgbClr val="FF0000"/>
                </a:solidFill>
                <a:effectLst/>
                <a:uLnTx/>
                <a:uFillTx/>
                <a:latin typeface="Calibri"/>
                <a:ea typeface="+mn-ea"/>
                <a:cs typeface="+mn-cs"/>
              </a:rPr>
              <a:t>可以连用</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，其含义与我们日常的理解完全一致。使用关系运算符的一个最重要的前提是，</a:t>
            </a:r>
            <a:r>
              <a:rPr kumimoji="0" lang="en-US" sz="2400" b="1" i="0" u="none" strike="noStrike" kern="1200" cap="none" spc="0" normalizeH="0" baseline="0" noProof="0" dirty="0" smtClean="0">
                <a:ln>
                  <a:noFill/>
                </a:ln>
                <a:solidFill>
                  <a:srgbClr val="FF0000"/>
                </a:solidFill>
                <a:effectLst/>
                <a:uLnTx/>
                <a:uFillTx/>
                <a:latin typeface="Calibri"/>
                <a:ea typeface="+mn-ea"/>
                <a:cs typeface="+mn-cs"/>
              </a:rPr>
              <a:t>操作数之间必须可比较大小</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。例如把一个字符串和一个数字进行大小比较是毫无意义的，所以Python也不支持这样的运算。</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1 &lt; 3 &lt; 5                    #等价于1 &lt; 3 and 3 &lt; 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True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3 &lt; 5 &gt; 2</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True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1 &gt; 6 &lt; 8</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False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1 &gt; 6 &lt;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math.sqrt</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(9)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具有惰性求值或者逻辑短路的特点</a:t>
            </a:r>
            <a:endPar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False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1 &lt; 6 &lt;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math.sqrt</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(9)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还没有导入math模块，抛出异常</a:t>
            </a:r>
            <a:endPar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err="1" smtClean="0">
                <a:ln>
                  <a:noFill/>
                </a:ln>
                <a:solidFill>
                  <a:srgbClr val="FF0000"/>
                </a:solidFill>
                <a:effectLst/>
                <a:uLnTx/>
                <a:uFillTx/>
                <a:latin typeface="Consolas" panose="020B0609020204030204" charset="0"/>
                <a:ea typeface="+mn-ea"/>
                <a:cs typeface="+mn-cs"/>
              </a:rPr>
              <a:t>NameError</a:t>
            </a:r>
            <a:r>
              <a:rPr kumimoji="0" lang="en-US" sz="1800" b="1" i="0" u="none" strike="noStrike" kern="1200" cap="none" spc="0" normalizeH="0" baseline="0" noProof="0" dirty="0" smtClean="0">
                <a:ln>
                  <a:noFill/>
                </a:ln>
                <a:solidFill>
                  <a:srgbClr val="FF0000"/>
                </a:solidFill>
                <a:effectLst/>
                <a:uLnTx/>
                <a:uFillTx/>
                <a:latin typeface="Consolas" panose="020B0609020204030204" charset="0"/>
                <a:ea typeface="+mn-ea"/>
                <a:cs typeface="+mn-cs"/>
              </a:rPr>
              <a:t>: name 'math' is not defined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import math</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1 &lt; 6 &lt;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math.sqrt</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(9)</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False</a:t>
            </a:r>
            <a:endParaRPr kumimoji="0" lang="en-US" sz="1800" b="1" i="0" u="none" strike="noStrike" kern="1200" cap="none" spc="0" normalizeH="0" baseline="0" noProof="0" dirty="0">
              <a:ln>
                <a:noFill/>
              </a:ln>
              <a:solidFill>
                <a:srgbClr val="00B0F0"/>
              </a:solidFill>
              <a:effectLst/>
              <a:uLnTx/>
              <a:uFillTx/>
              <a:latin typeface="Consolas" panose="020B0609020204030204" charset="0"/>
              <a:ea typeface="+mn-ea"/>
              <a:cs typeface="+mn-cs"/>
            </a:endParaRPr>
          </a:p>
        </p:txBody>
      </p:sp>
    </p:spTree>
    <p:extLst>
      <p:ext uri="{BB962C8B-B14F-4D97-AF65-F5344CB8AC3E}">
        <p14:creationId xmlns:p14="http://schemas.microsoft.com/office/powerpoint/2010/main" val="37145341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2.2.2  </a:t>
            </a:r>
            <a:r>
              <a:rPr lang="zh-CN" altLang="en-US" sz="3600" b="1" dirty="0">
                <a:solidFill>
                  <a:schemeClr val="bg1"/>
                </a:solidFill>
              </a:rPr>
              <a:t>关系运算符</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714974"/>
            <a:ext cx="10515600" cy="491871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000" b="1" dirty="0" smtClean="0">
                <a:latin typeface="Consolas" panose="020B0609020204030204" charset="0"/>
              </a:rPr>
              <a:t>&gt;&gt;&gt; 'Hello' &gt; 'world'              #</a:t>
            </a:r>
            <a:r>
              <a:rPr lang="en-US" sz="2000" b="1" dirty="0" err="1" smtClean="0">
                <a:latin typeface="Consolas" panose="020B0609020204030204" charset="0"/>
              </a:rPr>
              <a:t>比较字符串大小</a:t>
            </a:r>
            <a:endParaRPr lang="en-US" sz="20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000" b="1" dirty="0" smtClean="0">
                <a:solidFill>
                  <a:srgbClr val="00B0F0"/>
                </a:solidFill>
                <a:latin typeface="Consolas" panose="020B0609020204030204" charset="0"/>
              </a:rPr>
              <a:t>False</a:t>
            </a:r>
          </a:p>
          <a:p>
            <a:pPr marL="0" indent="0">
              <a:lnSpc>
                <a:spcPct val="100000"/>
              </a:lnSpc>
              <a:spcBef>
                <a:spcPts val="0"/>
              </a:spcBef>
              <a:buFont typeface="Arial" panose="020B0604020202020204" pitchFamily="34" charset="0"/>
              <a:buNone/>
            </a:pPr>
            <a:r>
              <a:rPr lang="en-US" sz="2000" b="1" dirty="0" smtClean="0">
                <a:latin typeface="Consolas" panose="020B0609020204030204" charset="0"/>
              </a:rPr>
              <a:t>&gt;&gt;&gt; [1, 2, 3] &lt; [1, 2, 4]          #</a:t>
            </a:r>
            <a:r>
              <a:rPr lang="en-US" sz="2000" b="1" dirty="0" err="1" smtClean="0">
                <a:latin typeface="Consolas" panose="020B0609020204030204" charset="0"/>
              </a:rPr>
              <a:t>比较列表大小</a:t>
            </a:r>
            <a:endParaRPr lang="en-US" sz="20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000" b="1" dirty="0" smtClean="0">
                <a:solidFill>
                  <a:srgbClr val="00B0F0"/>
                </a:solidFill>
                <a:latin typeface="Consolas" panose="020B0609020204030204" charset="0"/>
              </a:rPr>
              <a:t>True</a:t>
            </a:r>
          </a:p>
          <a:p>
            <a:pPr marL="0" indent="0">
              <a:lnSpc>
                <a:spcPct val="100000"/>
              </a:lnSpc>
              <a:spcBef>
                <a:spcPts val="0"/>
              </a:spcBef>
              <a:buFont typeface="Arial" panose="020B0604020202020204" pitchFamily="34" charset="0"/>
              <a:buNone/>
            </a:pPr>
            <a:r>
              <a:rPr lang="en-US" sz="2000" b="1" dirty="0" smtClean="0">
                <a:latin typeface="Consolas" panose="020B0609020204030204" charset="0"/>
              </a:rPr>
              <a:t>&gt;&gt;&gt; 'Hello' &gt; 3                    #</a:t>
            </a:r>
            <a:r>
              <a:rPr lang="en-US" sz="2000" b="1" dirty="0" err="1" smtClean="0">
                <a:latin typeface="Consolas" panose="020B0609020204030204" charset="0"/>
              </a:rPr>
              <a:t>字符串和数字不能比较</a:t>
            </a:r>
            <a:endParaRPr lang="en-US" sz="20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000" b="1" dirty="0" err="1" smtClean="0">
                <a:solidFill>
                  <a:srgbClr val="FF0000"/>
                </a:solidFill>
                <a:latin typeface="Consolas" panose="020B0609020204030204" charset="0"/>
              </a:rPr>
              <a:t>TypeError</a:t>
            </a:r>
            <a:r>
              <a:rPr lang="en-US" sz="2000" b="1" dirty="0" smtClean="0">
                <a:solidFill>
                  <a:srgbClr val="FF0000"/>
                </a:solidFill>
                <a:latin typeface="Consolas" panose="020B0609020204030204" charset="0"/>
              </a:rPr>
              <a:t>: </a:t>
            </a:r>
            <a:r>
              <a:rPr lang="en-US" sz="2000" b="1" dirty="0" err="1" smtClean="0">
                <a:solidFill>
                  <a:srgbClr val="FF0000"/>
                </a:solidFill>
                <a:latin typeface="Consolas" panose="020B0609020204030204" charset="0"/>
              </a:rPr>
              <a:t>unorderable</a:t>
            </a:r>
            <a:r>
              <a:rPr lang="en-US" sz="2000" b="1" dirty="0" smtClean="0">
                <a:solidFill>
                  <a:srgbClr val="FF0000"/>
                </a:solidFill>
                <a:latin typeface="Consolas" panose="020B0609020204030204" charset="0"/>
              </a:rPr>
              <a:t> types: </a:t>
            </a:r>
            <a:r>
              <a:rPr lang="en-US" sz="2000" b="1" dirty="0" err="1" smtClean="0">
                <a:solidFill>
                  <a:srgbClr val="FF0000"/>
                </a:solidFill>
                <a:latin typeface="Consolas" panose="020B0609020204030204" charset="0"/>
              </a:rPr>
              <a:t>str</a:t>
            </a:r>
            <a:r>
              <a:rPr lang="en-US" sz="2000" b="1" dirty="0" smtClean="0">
                <a:solidFill>
                  <a:srgbClr val="FF0000"/>
                </a:solidFill>
                <a:latin typeface="Consolas" panose="020B0609020204030204" charset="0"/>
              </a:rPr>
              <a:t>() &gt; </a:t>
            </a:r>
            <a:r>
              <a:rPr lang="en-US" sz="2000" b="1" dirty="0" err="1" smtClean="0">
                <a:solidFill>
                  <a:srgbClr val="FF0000"/>
                </a:solidFill>
                <a:latin typeface="Consolas" panose="020B0609020204030204" charset="0"/>
              </a:rPr>
              <a:t>int</a:t>
            </a:r>
            <a:r>
              <a:rPr lang="en-US" sz="2000" b="1" dirty="0" smtClean="0">
                <a:solidFill>
                  <a:srgbClr val="FF0000"/>
                </a:solidFill>
                <a:latin typeface="Consolas" panose="020B0609020204030204" charset="0"/>
              </a:rPr>
              <a:t>()</a:t>
            </a:r>
          </a:p>
          <a:p>
            <a:pPr marL="0" indent="0">
              <a:lnSpc>
                <a:spcPct val="100000"/>
              </a:lnSpc>
              <a:spcBef>
                <a:spcPts val="0"/>
              </a:spcBef>
              <a:buFont typeface="Arial" panose="020B0604020202020204" pitchFamily="34" charset="0"/>
              <a:buNone/>
            </a:pPr>
            <a:r>
              <a:rPr lang="en-US" sz="2000" b="1" dirty="0" smtClean="0">
                <a:latin typeface="Consolas" panose="020B0609020204030204" charset="0"/>
              </a:rPr>
              <a:t>&gt;&gt;&gt; {1, 2, 3} &lt; {1, 2, 3, 4}       #</a:t>
            </a:r>
            <a:r>
              <a:rPr lang="en-US" sz="2000" b="1" dirty="0" err="1" smtClean="0">
                <a:latin typeface="Consolas" panose="020B0609020204030204" charset="0"/>
              </a:rPr>
              <a:t>测试是否子集</a:t>
            </a:r>
            <a:endParaRPr lang="en-US" sz="20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000" b="1" dirty="0" smtClean="0">
                <a:solidFill>
                  <a:srgbClr val="00B0F0"/>
                </a:solidFill>
                <a:latin typeface="Consolas" panose="020B0609020204030204" charset="0"/>
              </a:rPr>
              <a:t>True</a:t>
            </a:r>
          </a:p>
          <a:p>
            <a:pPr marL="0" indent="0">
              <a:lnSpc>
                <a:spcPct val="100000"/>
              </a:lnSpc>
              <a:spcBef>
                <a:spcPts val="0"/>
              </a:spcBef>
              <a:buFont typeface="Arial" panose="020B0604020202020204" pitchFamily="34" charset="0"/>
              <a:buNone/>
            </a:pPr>
            <a:r>
              <a:rPr lang="en-US" sz="2000" b="1" dirty="0" smtClean="0">
                <a:latin typeface="Consolas" panose="020B0609020204030204" charset="0"/>
              </a:rPr>
              <a:t>&gt;&gt;&gt; {1, 2, 3} == {3, 2, 1}         #</a:t>
            </a:r>
            <a:r>
              <a:rPr lang="en-US" sz="2000" b="1" dirty="0" err="1" smtClean="0">
                <a:latin typeface="Consolas" panose="020B0609020204030204" charset="0"/>
              </a:rPr>
              <a:t>测试两个集合是否相等</a:t>
            </a:r>
            <a:endParaRPr lang="en-US" sz="20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000" b="1" dirty="0" smtClean="0">
                <a:solidFill>
                  <a:srgbClr val="00B0F0"/>
                </a:solidFill>
                <a:latin typeface="Consolas" panose="020B0609020204030204" charset="0"/>
              </a:rPr>
              <a:t>True</a:t>
            </a:r>
          </a:p>
          <a:p>
            <a:pPr marL="0" indent="0">
              <a:lnSpc>
                <a:spcPct val="100000"/>
              </a:lnSpc>
              <a:spcBef>
                <a:spcPts val="0"/>
              </a:spcBef>
              <a:buFont typeface="Arial" panose="020B0604020202020204" pitchFamily="34" charset="0"/>
              <a:buNone/>
            </a:pPr>
            <a:r>
              <a:rPr lang="en-US" sz="2000" b="1" dirty="0" smtClean="0">
                <a:latin typeface="Consolas" panose="020B0609020204030204" charset="0"/>
              </a:rPr>
              <a:t>&gt;&gt;&gt; {1, 2, 4} &gt; {1, 2, 3}          #</a:t>
            </a:r>
            <a:r>
              <a:rPr lang="en-US" sz="2000" b="1" dirty="0" err="1" smtClean="0">
                <a:latin typeface="Consolas" panose="020B0609020204030204" charset="0"/>
              </a:rPr>
              <a:t>集合之间的包含测试</a:t>
            </a:r>
            <a:endParaRPr lang="en-US" sz="20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000" b="1" dirty="0" smtClean="0">
                <a:solidFill>
                  <a:srgbClr val="00B0F0"/>
                </a:solidFill>
                <a:latin typeface="Consolas" panose="020B0609020204030204" charset="0"/>
              </a:rPr>
              <a:t>False</a:t>
            </a:r>
          </a:p>
          <a:p>
            <a:pPr marL="0" indent="0">
              <a:lnSpc>
                <a:spcPct val="100000"/>
              </a:lnSpc>
              <a:spcBef>
                <a:spcPts val="0"/>
              </a:spcBef>
              <a:buFont typeface="Arial" panose="020B0604020202020204" pitchFamily="34" charset="0"/>
              <a:buNone/>
            </a:pPr>
            <a:r>
              <a:rPr lang="en-US" sz="2000" b="1" dirty="0" smtClean="0">
                <a:latin typeface="Consolas" panose="020B0609020204030204" charset="0"/>
              </a:rPr>
              <a:t>&gt;&gt;&gt; {1, 2, 4} &lt; {1, 2, 3}</a:t>
            </a:r>
          </a:p>
          <a:p>
            <a:pPr marL="0" indent="0">
              <a:lnSpc>
                <a:spcPct val="100000"/>
              </a:lnSpc>
              <a:spcBef>
                <a:spcPts val="0"/>
              </a:spcBef>
              <a:buFont typeface="Arial" panose="020B0604020202020204" pitchFamily="34" charset="0"/>
              <a:buNone/>
            </a:pPr>
            <a:r>
              <a:rPr lang="en-US" sz="2000" b="1" dirty="0" smtClean="0">
                <a:solidFill>
                  <a:srgbClr val="00B0F0"/>
                </a:solidFill>
                <a:latin typeface="Consolas" panose="020B0609020204030204" charset="0"/>
              </a:rPr>
              <a:t>False</a:t>
            </a:r>
          </a:p>
          <a:p>
            <a:pPr marL="0" indent="0">
              <a:lnSpc>
                <a:spcPct val="100000"/>
              </a:lnSpc>
              <a:spcBef>
                <a:spcPts val="0"/>
              </a:spcBef>
              <a:buFont typeface="Arial" panose="020B0604020202020204" pitchFamily="34" charset="0"/>
              <a:buNone/>
            </a:pPr>
            <a:r>
              <a:rPr lang="en-US" sz="2000" b="1" dirty="0" smtClean="0">
                <a:latin typeface="Consolas" panose="020B0609020204030204" charset="0"/>
              </a:rPr>
              <a:t>&gt;&gt;&gt; {1, 2, 4} == {1, 2, 3}</a:t>
            </a:r>
          </a:p>
          <a:p>
            <a:pPr marL="0" indent="0">
              <a:lnSpc>
                <a:spcPct val="100000"/>
              </a:lnSpc>
              <a:spcBef>
                <a:spcPts val="0"/>
              </a:spcBef>
              <a:buFont typeface="Arial" panose="020B0604020202020204" pitchFamily="34" charset="0"/>
              <a:buNone/>
            </a:pPr>
            <a:r>
              <a:rPr lang="en-US" sz="2000" b="1" dirty="0" smtClean="0">
                <a:solidFill>
                  <a:srgbClr val="00B0F0"/>
                </a:solidFill>
                <a:latin typeface="Consolas" panose="020B0609020204030204" charset="0"/>
              </a:rPr>
              <a:t>False</a:t>
            </a:r>
            <a:endParaRPr lang="en-US" sz="2000" b="1" dirty="0">
              <a:solidFill>
                <a:srgbClr val="00B0F0"/>
              </a:solidFill>
              <a:latin typeface="Consolas" panose="020B0609020204030204" charset="0"/>
            </a:endParaRPr>
          </a:p>
        </p:txBody>
      </p:sp>
    </p:spTree>
    <p:extLst>
      <p:ext uri="{BB962C8B-B14F-4D97-AF65-F5344CB8AC3E}">
        <p14:creationId xmlns:p14="http://schemas.microsoft.com/office/powerpoint/2010/main" val="41670498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2.2.3  </a:t>
            </a:r>
            <a:r>
              <a:rPr lang="zh-CN" altLang="en-US" sz="3600" b="1" dirty="0">
                <a:solidFill>
                  <a:schemeClr val="bg1"/>
                </a:solidFill>
              </a:rPr>
              <a:t>成员测试运算符</a:t>
            </a:r>
            <a:r>
              <a:rPr lang="en-US" altLang="zh-CN" sz="3600" b="1" dirty="0">
                <a:solidFill>
                  <a:schemeClr val="bg1"/>
                </a:solidFill>
              </a:rPr>
              <a:t>in</a:t>
            </a:r>
            <a:r>
              <a:rPr lang="zh-CN" altLang="en-US" sz="3600" b="1" dirty="0">
                <a:solidFill>
                  <a:schemeClr val="bg1"/>
                </a:solidFill>
              </a:rPr>
              <a:t>与同一性测试运算符</a:t>
            </a:r>
            <a:r>
              <a:rPr lang="en-US" altLang="zh-CN" sz="3600" b="1" dirty="0">
                <a:solidFill>
                  <a:schemeClr val="bg1"/>
                </a:solidFill>
              </a:rPr>
              <a:t>is</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Content Placeholder 2"/>
          <p:cNvSpPr txBox="1">
            <a:spLocks/>
          </p:cNvSpPr>
          <p:nvPr/>
        </p:nvSpPr>
        <p:spPr>
          <a:xfrm>
            <a:off x="838200" y="1726550"/>
            <a:ext cx="10875380" cy="40144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charset="0"/>
              <a:buChar char=""/>
              <a:tabLst/>
              <a:defRPr/>
            </a:pPr>
            <a:r>
              <a:rPr kumimoji="0" lang="en-US" b="1" i="0" u="none" strike="noStrike" kern="1200" cap="none" spc="0" normalizeH="0" baseline="0" noProof="0" dirty="0" err="1" smtClean="0">
                <a:ln>
                  <a:noFill/>
                </a:ln>
                <a:solidFill>
                  <a:sysClr val="windowText" lastClr="000000"/>
                </a:solidFill>
                <a:effectLst/>
                <a:uLnTx/>
                <a:uFillTx/>
                <a:latin typeface="Calibri"/>
                <a:ea typeface="+mn-ea"/>
                <a:cs typeface="+mn-cs"/>
              </a:rPr>
              <a:t>成员测试</a:t>
            </a:r>
            <a:r>
              <a:rPr kumimoji="0" lang="en-US" b="1" i="0" u="none" strike="noStrike" kern="1200" cap="none" spc="0" normalizeH="0" baseline="0" noProof="0" dirty="0" err="1" smtClean="0">
                <a:ln>
                  <a:noFill/>
                </a:ln>
                <a:solidFill>
                  <a:srgbClr val="FF0000"/>
                </a:solidFill>
                <a:effectLst/>
                <a:uLnTx/>
                <a:uFillTx/>
                <a:latin typeface="Calibri"/>
                <a:ea typeface="+mn-ea"/>
                <a:cs typeface="+mn-cs"/>
              </a:rPr>
              <a:t>运算符</a:t>
            </a:r>
            <a:r>
              <a:rPr kumimoji="0" lang="en-US" b="1" i="0" u="none" strike="noStrike" kern="1200" cap="none" spc="0" normalizeH="0" baseline="0" noProof="0" dirty="0" smtClean="0">
                <a:ln>
                  <a:noFill/>
                </a:ln>
                <a:solidFill>
                  <a:srgbClr val="FF0000"/>
                </a:solidFill>
                <a:effectLst/>
                <a:uLnTx/>
                <a:uFillTx/>
                <a:latin typeface="Calibri"/>
                <a:ea typeface="+mn-ea"/>
                <a:cs typeface="+mn-cs"/>
              </a:rPr>
              <a:t> in </a:t>
            </a:r>
            <a:r>
              <a:rPr kumimoji="0" lang="en-US" b="1" i="0" u="none" strike="noStrike" kern="1200" cap="none" spc="0" normalizeH="0" baseline="0" noProof="0" dirty="0" err="1" smtClean="0">
                <a:ln>
                  <a:noFill/>
                </a:ln>
                <a:solidFill>
                  <a:sysClr val="windowText" lastClr="000000"/>
                </a:solidFill>
                <a:effectLst/>
                <a:uLnTx/>
                <a:uFillTx/>
                <a:latin typeface="Calibri"/>
                <a:ea typeface="+mn-ea"/>
                <a:cs typeface="+mn-cs"/>
              </a:rPr>
              <a:t>用于成员测试，即测试一个对象是否为另一个对象的元素</a:t>
            </a:r>
            <a:r>
              <a:rPr kumimoji="0" lang="en-US" b="1" i="0" u="none" strike="noStrike" kern="1200" cap="none" spc="0" normalizeH="0" baseline="0" noProof="0" dirty="0" smtClean="0">
                <a:ln>
                  <a:noFill/>
                </a:ln>
                <a:solidFill>
                  <a:sysClr val="windowText" lastClr="00000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3 in [1, 2, 3]                #测试3是否存在于列表[1, 2, 3]中</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True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5 in range(1, 10, 1)          #range()</a:t>
            </a:r>
            <a:r>
              <a:rPr kumimoji="0" lang="en-US" sz="24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是用来生成指定范围数字</a:t>
            </a: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a:r>
            <a:b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b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a:t>
            </a:r>
            <a:r>
              <a:rPr kumimoji="0" lang="en-US" sz="24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的内置函数</a:t>
            </a:r>
            <a:endPar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True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a:t>
            </a:r>
            <a:r>
              <a:rPr kumimoji="0" lang="en-US" sz="24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abc</a:t>
            </a: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in '</a:t>
            </a:r>
            <a:r>
              <a:rPr kumimoji="0" lang="en-US" sz="24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abcdefg</a:t>
            </a: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a:t>
            </a:r>
            <a:r>
              <a:rPr kumimoji="0" lang="en-US" sz="24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子字符串测试</a:t>
            </a:r>
            <a:endPar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True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for </a:t>
            </a:r>
            <a:r>
              <a:rPr kumimoji="0" lang="en-US" sz="24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i</a:t>
            </a: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in (3, 5, 7):           #</a:t>
            </a:r>
            <a:r>
              <a:rPr kumimoji="0" lang="en-US" sz="24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循环，成员遍历</a:t>
            </a:r>
            <a:endPar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print(</a:t>
            </a:r>
            <a:r>
              <a:rPr kumimoji="0" lang="en-US" sz="24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i</a:t>
            </a: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end='\t')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3	5	7</a:t>
            </a: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a:t>
            </a:r>
            <a:endParaRPr kumimoji="0" lang="en-US" sz="2400" b="1" i="0" u="none" strike="noStrike" kern="1200" cap="none" spc="0" normalizeH="0" baseline="0" noProof="0" dirty="0">
              <a:ln>
                <a:noFill/>
              </a:ln>
              <a:solidFill>
                <a:sysClr val="windowText" lastClr="000000"/>
              </a:solidFill>
              <a:effectLst/>
              <a:uLnTx/>
              <a:uFillTx/>
              <a:latin typeface="Consolas" panose="020B0609020204030204" charset="0"/>
              <a:ea typeface="+mn-ea"/>
              <a:cs typeface="+mn-cs"/>
            </a:endParaRPr>
          </a:p>
        </p:txBody>
      </p:sp>
    </p:spTree>
    <p:extLst>
      <p:ext uri="{BB962C8B-B14F-4D97-AF65-F5344CB8AC3E}">
        <p14:creationId xmlns:p14="http://schemas.microsoft.com/office/powerpoint/2010/main" val="37145341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2.2.3  </a:t>
            </a:r>
            <a:r>
              <a:rPr lang="zh-CN" altLang="en-US" sz="3600" b="1" dirty="0">
                <a:solidFill>
                  <a:schemeClr val="bg1"/>
                </a:solidFill>
              </a:rPr>
              <a:t>成员测试运算符</a:t>
            </a:r>
            <a:r>
              <a:rPr lang="en-US" altLang="zh-CN" sz="3600" b="1" dirty="0">
                <a:solidFill>
                  <a:schemeClr val="bg1"/>
                </a:solidFill>
              </a:rPr>
              <a:t>in</a:t>
            </a:r>
            <a:r>
              <a:rPr lang="zh-CN" altLang="en-US" sz="3600" b="1" dirty="0">
                <a:solidFill>
                  <a:schemeClr val="bg1"/>
                </a:solidFill>
              </a:rPr>
              <a:t>与同一性测试运算符</a:t>
            </a:r>
            <a:r>
              <a:rPr lang="en-US" altLang="zh-CN" sz="3600" b="1" dirty="0">
                <a:solidFill>
                  <a:schemeClr val="bg1"/>
                </a:solidFill>
              </a:rPr>
              <a:t>is</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668676"/>
            <a:ext cx="10515600"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charset="0"/>
              <a:buChar char=""/>
              <a:tabLst/>
              <a:defRPr/>
            </a:pP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同一性测试</a:t>
            </a:r>
            <a:r>
              <a:rPr kumimoji="0" lang="en-US" sz="2400" b="1" i="0" u="none" strike="noStrike" kern="1200" cap="none" spc="0" normalizeH="0" baseline="0" noProof="0" dirty="0" smtClean="0">
                <a:ln>
                  <a:noFill/>
                </a:ln>
                <a:solidFill>
                  <a:srgbClr val="FF0000"/>
                </a:solidFill>
                <a:effectLst/>
                <a:uLnTx/>
                <a:uFillTx/>
                <a:latin typeface="Calibri"/>
                <a:ea typeface="+mn-ea"/>
                <a:cs typeface="+mn-cs"/>
              </a:rPr>
              <a:t>运算符is</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用来测试两个对象是否是同一个，如果是则返回True，否则返回False。</a:t>
            </a:r>
            <a:r>
              <a:rPr kumimoji="0" lang="en-US" sz="2400" b="1" i="0" u="none" strike="noStrike" kern="1200" cap="none" spc="0" normalizeH="0" baseline="0" noProof="0" dirty="0" smtClean="0">
                <a:ln>
                  <a:noFill/>
                </a:ln>
                <a:solidFill>
                  <a:srgbClr val="FF0000"/>
                </a:solidFill>
                <a:effectLst/>
                <a:uLnTx/>
                <a:uFillTx/>
                <a:latin typeface="Calibri"/>
                <a:ea typeface="+mn-ea"/>
                <a:cs typeface="+mn-cs"/>
              </a:rPr>
              <a:t>如果两个对象是同一个，二者具有相同的内存地址</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3 is 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True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x = [300, 300, 300]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x[0] is x[1]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基于值的内存管理，同一个值在内存中只有一份</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True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x = [1, 2, 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y = [1, 2, 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x is y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上面形式创建的x和y不是同一个列表对象</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False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x[0] is y[0]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True</a:t>
            </a:r>
            <a:endParaRPr kumimoji="0" lang="en-US" sz="2000" b="1" i="0" u="none" strike="noStrike" kern="1200" cap="none" spc="0" normalizeH="0" baseline="0" noProof="0" dirty="0">
              <a:ln>
                <a:noFill/>
              </a:ln>
              <a:solidFill>
                <a:srgbClr val="00B0F0"/>
              </a:solidFill>
              <a:effectLst/>
              <a:uLnTx/>
              <a:uFillTx/>
              <a:latin typeface="Consolas" panose="020B0609020204030204" charset="0"/>
              <a:ea typeface="+mn-ea"/>
              <a:cs typeface="+mn-cs"/>
            </a:endParaRPr>
          </a:p>
        </p:txBody>
      </p:sp>
    </p:spTree>
    <p:extLst>
      <p:ext uri="{BB962C8B-B14F-4D97-AF65-F5344CB8AC3E}">
        <p14:creationId xmlns:p14="http://schemas.microsoft.com/office/powerpoint/2010/main" val="37145341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2.2.4  </a:t>
            </a:r>
            <a:r>
              <a:rPr lang="zh-CN" altLang="en-US" sz="3600" b="1" dirty="0">
                <a:solidFill>
                  <a:schemeClr val="bg1"/>
                </a:solidFill>
              </a:rPr>
              <a:t>位运算符与集合运算符</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738123"/>
            <a:ext cx="10515600"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smtClean="0">
                <a:ln>
                  <a:noFill/>
                </a:ln>
                <a:solidFill>
                  <a:srgbClr val="FF0000"/>
                </a:solidFill>
                <a:effectLst/>
                <a:uLnTx/>
                <a:uFillTx/>
                <a:latin typeface="Calibri"/>
                <a:ea typeface="+mn-ea"/>
                <a:cs typeface="+mn-cs"/>
              </a:rPr>
              <a:t>位运算符只能用于整数</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，其内部执行过程为：首先将整数转换为二进制数，然后右对齐，必要的时候左侧补0，按位进行运算，最后再把计算结果转换为十进制数字返回。</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位与运算规则为1&amp;1=1、1&amp;0=0&amp;1=0&amp;0=0，位或运算规则为1|1=1|0=0|1=1、0|0=0，位异或运算规则为1^1=0^0=0、1^0=0^1=1。</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左移位时右侧补0，每左移一位相当于乘以2；右移位时左侧补0，每右移一位相当于整除以2。</a:t>
            </a:r>
            <a:endParaRPr kumimoji="0" lang="en-US" sz="2400" b="1"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7145341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2.2.4  </a:t>
            </a:r>
            <a:r>
              <a:rPr lang="zh-CN" altLang="en-US" sz="3600" b="1" dirty="0">
                <a:solidFill>
                  <a:schemeClr val="bg1"/>
                </a:solidFill>
              </a:rPr>
              <a:t>位运算符与集合运算符</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680250"/>
            <a:ext cx="10515600"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b="1" dirty="0" smtClean="0">
                <a:latin typeface="Consolas" panose="020B0609020204030204" charset="0"/>
              </a:rPr>
              <a:t>&gt;&gt;&gt; 3 &lt;&lt; 2                   #把3左移2位</a:t>
            </a:r>
          </a:p>
          <a:p>
            <a:pPr marL="0" indent="0">
              <a:lnSpc>
                <a:spcPct val="100000"/>
              </a:lnSpc>
              <a:spcBef>
                <a:spcPts val="0"/>
              </a:spcBef>
              <a:buFont typeface="Arial" panose="020B0604020202020204" pitchFamily="34" charset="0"/>
              <a:buNone/>
            </a:pPr>
            <a:r>
              <a:rPr lang="en-US" sz="2400" b="1" dirty="0" smtClean="0">
                <a:solidFill>
                  <a:srgbClr val="00B0F0"/>
                </a:solidFill>
                <a:latin typeface="Consolas" panose="020B0609020204030204" charset="0"/>
              </a:rPr>
              <a:t>12</a:t>
            </a:r>
          </a:p>
          <a:p>
            <a:pPr marL="0" indent="0">
              <a:lnSpc>
                <a:spcPct val="100000"/>
              </a:lnSpc>
              <a:spcBef>
                <a:spcPts val="0"/>
              </a:spcBef>
              <a:buFont typeface="Arial" panose="020B0604020202020204" pitchFamily="34" charset="0"/>
              <a:buNone/>
            </a:pPr>
            <a:r>
              <a:rPr lang="en-US" sz="2400" b="1" dirty="0" smtClean="0">
                <a:latin typeface="Consolas" panose="020B0609020204030204" charset="0"/>
              </a:rPr>
              <a:t>&gt;&gt;&gt; 3 &amp; 7                    #</a:t>
            </a:r>
            <a:r>
              <a:rPr lang="en-US" sz="2400" b="1" dirty="0" err="1" smtClean="0">
                <a:latin typeface="Consolas" panose="020B0609020204030204" charset="0"/>
              </a:rPr>
              <a:t>位与运算</a:t>
            </a:r>
            <a:endParaRPr lang="en-US" sz="24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400" b="1" dirty="0" smtClean="0">
                <a:solidFill>
                  <a:srgbClr val="00B0F0"/>
                </a:solidFill>
                <a:latin typeface="Consolas" panose="020B0609020204030204" charset="0"/>
              </a:rPr>
              <a:t>3</a:t>
            </a:r>
          </a:p>
          <a:p>
            <a:pPr marL="0" indent="0">
              <a:lnSpc>
                <a:spcPct val="100000"/>
              </a:lnSpc>
              <a:spcBef>
                <a:spcPts val="0"/>
              </a:spcBef>
              <a:buFont typeface="Arial" panose="020B0604020202020204" pitchFamily="34" charset="0"/>
              <a:buNone/>
            </a:pPr>
            <a:r>
              <a:rPr lang="en-US" sz="2400" b="1" dirty="0" smtClean="0">
                <a:latin typeface="Consolas" panose="020B0609020204030204" charset="0"/>
              </a:rPr>
              <a:t>&gt;&gt;&gt; 3 | 8                    #</a:t>
            </a:r>
            <a:r>
              <a:rPr lang="en-US" sz="2400" b="1" dirty="0" err="1" smtClean="0">
                <a:latin typeface="Consolas" panose="020B0609020204030204" charset="0"/>
              </a:rPr>
              <a:t>位或运算</a:t>
            </a:r>
            <a:endParaRPr lang="en-US" sz="24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400" b="1" dirty="0" smtClean="0">
                <a:solidFill>
                  <a:srgbClr val="00B0F0"/>
                </a:solidFill>
                <a:latin typeface="Consolas" panose="020B0609020204030204" charset="0"/>
              </a:rPr>
              <a:t>11</a:t>
            </a:r>
          </a:p>
          <a:p>
            <a:pPr marL="0" indent="0">
              <a:lnSpc>
                <a:spcPct val="100000"/>
              </a:lnSpc>
              <a:spcBef>
                <a:spcPts val="0"/>
              </a:spcBef>
              <a:buFont typeface="Arial" panose="020B0604020202020204" pitchFamily="34" charset="0"/>
              <a:buNone/>
            </a:pPr>
            <a:r>
              <a:rPr lang="en-US" sz="2400" b="1" dirty="0" smtClean="0">
                <a:latin typeface="Consolas" panose="020B0609020204030204" charset="0"/>
              </a:rPr>
              <a:t>&gt;&gt;&gt; 3 ^ 5                    #</a:t>
            </a:r>
            <a:r>
              <a:rPr lang="en-US" sz="2400" b="1" dirty="0" err="1" smtClean="0">
                <a:latin typeface="Consolas" panose="020B0609020204030204" charset="0"/>
              </a:rPr>
              <a:t>位异或运算</a:t>
            </a:r>
            <a:endParaRPr lang="en-US" sz="24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400" b="1" dirty="0" smtClean="0">
                <a:solidFill>
                  <a:srgbClr val="00B0F0"/>
                </a:solidFill>
                <a:latin typeface="Consolas" panose="020B0609020204030204" charset="0"/>
              </a:rPr>
              <a:t>6</a:t>
            </a:r>
            <a:endParaRPr lang="en-US" sz="2400" b="1" dirty="0">
              <a:solidFill>
                <a:srgbClr val="00B0F0"/>
              </a:solidFill>
              <a:latin typeface="Consolas" panose="020B0609020204030204" charset="0"/>
            </a:endParaRPr>
          </a:p>
        </p:txBody>
      </p:sp>
      <p:graphicFrame>
        <p:nvGraphicFramePr>
          <p:cNvPr id="8" name="对象 1"/>
          <p:cNvGraphicFramePr/>
          <p:nvPr>
            <p:extLst>
              <p:ext uri="{D42A27DB-BD31-4B8C-83A1-F6EECF244321}">
                <p14:modId xmlns:p14="http://schemas.microsoft.com/office/powerpoint/2010/main" val="2862753964"/>
              </p:ext>
            </p:extLst>
          </p:nvPr>
        </p:nvGraphicFramePr>
        <p:xfrm>
          <a:off x="7329419" y="3593754"/>
          <a:ext cx="4210050" cy="3025775"/>
        </p:xfrm>
        <a:graphic>
          <a:graphicData uri="http://schemas.openxmlformats.org/presentationml/2006/ole">
            <mc:AlternateContent xmlns:mc="http://schemas.openxmlformats.org/markup-compatibility/2006">
              <mc:Choice xmlns:v="urn:schemas-microsoft-com:vml" Requires="v">
                <p:oleObj spid="_x0000_s3095" r:id="rId5" imgW="2733675" imgH="1771650" progId="Paint.Picture">
                  <p:embed/>
                </p:oleObj>
              </mc:Choice>
              <mc:Fallback>
                <p:oleObj r:id="rId5" imgW="2733675" imgH="1771650" progId="Paint.Picture">
                  <p:embed/>
                  <p:pic>
                    <p:nvPicPr>
                      <p:cNvPr id="0" name=""/>
                      <p:cNvPicPr/>
                      <p:nvPr/>
                    </p:nvPicPr>
                    <p:blipFill>
                      <a:blip r:embed="rId6"/>
                      <a:stretch>
                        <a:fillRect/>
                      </a:stretch>
                    </p:blipFill>
                    <p:spPr>
                      <a:xfrm>
                        <a:off x="7329419" y="3593754"/>
                        <a:ext cx="4210050" cy="302577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40240567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rPr>
              <a:t>2</a:t>
            </a:r>
            <a:r>
              <a:rPr lang="zh-CN" altLang="en-US" sz="3600" b="1" dirty="0" smtClean="0">
                <a:solidFill>
                  <a:schemeClr val="bg1"/>
                </a:solidFill>
              </a:rPr>
              <a:t>.</a:t>
            </a:r>
            <a:r>
              <a:rPr lang="zh-CN" altLang="en-US" sz="3600" b="1" dirty="0">
                <a:solidFill>
                  <a:schemeClr val="bg1"/>
                </a:solidFill>
              </a:rPr>
              <a:t>1  </a:t>
            </a:r>
            <a:r>
              <a:rPr lang="en-US" altLang="zh-CN" sz="3600" b="1" dirty="0">
                <a:solidFill>
                  <a:schemeClr val="bg1"/>
                </a:solidFill>
              </a:rPr>
              <a:t>Python</a:t>
            </a:r>
            <a:r>
              <a:rPr lang="zh-CN" altLang="en-US" sz="3600" b="1" dirty="0">
                <a:solidFill>
                  <a:schemeClr val="bg1"/>
                </a:solidFill>
              </a:rPr>
              <a:t>常用内置对象</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761273"/>
            <a:ext cx="10515600"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b="1" i="0" u="none" strike="noStrike" kern="1200" cap="none" spc="0" normalizeH="0" baseline="0" noProof="0" dirty="0" smtClean="0">
                <a:ln>
                  <a:noFill/>
                </a:ln>
                <a:solidFill>
                  <a:sysClr val="windowText" lastClr="000000"/>
                </a:solidFill>
                <a:effectLst/>
                <a:uLnTx/>
                <a:uFillTx/>
                <a:latin typeface="Calibri"/>
                <a:ea typeface="宋体"/>
                <a:cs typeface="+mn-cs"/>
                <a:sym typeface="+mn-ea"/>
              </a:rPr>
              <a:t>对象是</a:t>
            </a:r>
            <a:r>
              <a:rPr kumimoji="0" lang="en-US" altLang="x-none" b="1" i="0" u="none" strike="noStrike" kern="1200" cap="none" spc="0" normalizeH="0" baseline="0" noProof="0" dirty="0" smtClean="0">
                <a:ln>
                  <a:noFill/>
                </a:ln>
                <a:solidFill>
                  <a:sysClr val="windowText" lastClr="000000"/>
                </a:solidFill>
                <a:effectLst/>
                <a:uLnTx/>
                <a:uFillTx/>
                <a:latin typeface="Calibri"/>
                <a:cs typeface="+mn-cs"/>
                <a:sym typeface="+mn-ea"/>
              </a:rPr>
              <a:t>python</a:t>
            </a:r>
            <a:r>
              <a:rPr kumimoji="0" lang="zh-CN" altLang="en-US" b="1" i="0" u="none" strike="noStrike" kern="1200" cap="none" spc="0" normalizeH="0" baseline="0" noProof="0" dirty="0" smtClean="0">
                <a:ln>
                  <a:noFill/>
                </a:ln>
                <a:solidFill>
                  <a:sysClr val="windowText" lastClr="000000"/>
                </a:solidFill>
                <a:effectLst/>
                <a:uLnTx/>
                <a:uFillTx/>
                <a:latin typeface="Calibri"/>
                <a:ea typeface="宋体"/>
                <a:cs typeface="+mn-cs"/>
                <a:sym typeface="+mn-ea"/>
              </a:rPr>
              <a:t>语言中最基本的概念，</a:t>
            </a:r>
            <a:r>
              <a:rPr kumimoji="0" lang="zh-CN" altLang="en-US" b="1" i="0" u="none" strike="noStrike" kern="1200" cap="none" spc="0" normalizeH="0" baseline="0" noProof="0" dirty="0" smtClean="0">
                <a:ln>
                  <a:noFill/>
                </a:ln>
                <a:solidFill>
                  <a:srgbClr val="FF0000"/>
                </a:solidFill>
                <a:effectLst/>
                <a:uLnTx/>
                <a:uFillTx/>
                <a:latin typeface="Calibri"/>
                <a:ea typeface="宋体"/>
                <a:cs typeface="+mn-cs"/>
                <a:sym typeface="+mn-ea"/>
              </a:rPr>
              <a:t>在</a:t>
            </a:r>
            <a:r>
              <a:rPr kumimoji="0" lang="en-US" altLang="x-none" b="1" i="0" u="none" strike="noStrike" kern="1200" cap="none" spc="0" normalizeH="0" baseline="0" noProof="0" dirty="0" smtClean="0">
                <a:ln>
                  <a:noFill/>
                </a:ln>
                <a:solidFill>
                  <a:srgbClr val="FF0000"/>
                </a:solidFill>
                <a:effectLst/>
                <a:uLnTx/>
                <a:uFillTx/>
                <a:latin typeface="Calibri"/>
                <a:cs typeface="+mn-cs"/>
                <a:sym typeface="+mn-ea"/>
              </a:rPr>
              <a:t>python</a:t>
            </a:r>
            <a:r>
              <a:rPr kumimoji="0" lang="zh-CN" altLang="en-US" b="1" i="0" u="none" strike="noStrike" kern="1200" cap="none" spc="0" normalizeH="0" baseline="0" noProof="0" dirty="0" smtClean="0">
                <a:ln>
                  <a:noFill/>
                </a:ln>
                <a:solidFill>
                  <a:srgbClr val="FF0000"/>
                </a:solidFill>
                <a:effectLst/>
                <a:uLnTx/>
                <a:uFillTx/>
                <a:latin typeface="Calibri"/>
                <a:ea typeface="宋体"/>
                <a:cs typeface="+mn-cs"/>
                <a:sym typeface="+mn-ea"/>
              </a:rPr>
              <a:t>中处理的一切都是对象</a:t>
            </a:r>
            <a:r>
              <a:rPr kumimoji="0" lang="zh-CN" altLang="en-US" b="1" i="0" u="none" strike="noStrike" kern="1200" cap="none" spc="0" normalizeH="0" baseline="0" noProof="0" dirty="0" smtClean="0">
                <a:ln>
                  <a:noFill/>
                </a:ln>
                <a:solidFill>
                  <a:sysClr val="windowText" lastClr="000000"/>
                </a:solidFill>
                <a:effectLst/>
                <a:uLnTx/>
                <a:uFillTx/>
                <a:latin typeface="Calibri"/>
                <a:ea typeface="宋体"/>
                <a:cs typeface="+mn-cs"/>
                <a:sym typeface="+mn-ea"/>
              </a:rPr>
              <a:t>。</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altLang="x-none" b="1" i="0" u="none" strike="noStrike" kern="1200" cap="none" spc="0" normalizeH="0" baseline="0" noProof="0" dirty="0" smtClean="0">
                <a:ln>
                  <a:noFill/>
                </a:ln>
                <a:solidFill>
                  <a:sysClr val="windowText" lastClr="000000"/>
                </a:solidFill>
                <a:effectLst/>
                <a:uLnTx/>
                <a:uFillTx/>
                <a:latin typeface="Calibri"/>
                <a:cs typeface="+mn-cs"/>
                <a:sym typeface="+mn-ea"/>
              </a:rPr>
              <a:t>python</a:t>
            </a:r>
            <a:r>
              <a:rPr kumimoji="0" lang="zh-CN" altLang="en-US" b="1" i="0" u="none" strike="noStrike" kern="1200" cap="none" spc="0" normalizeH="0" baseline="0" noProof="0" dirty="0" smtClean="0">
                <a:ln>
                  <a:noFill/>
                </a:ln>
                <a:solidFill>
                  <a:sysClr val="windowText" lastClr="000000"/>
                </a:solidFill>
                <a:effectLst/>
                <a:uLnTx/>
                <a:uFillTx/>
                <a:latin typeface="Calibri"/>
                <a:ea typeface="宋体"/>
                <a:cs typeface="+mn-cs"/>
                <a:sym typeface="+mn-ea"/>
              </a:rPr>
              <a:t>中有许多内置对象可供编程者使用，</a:t>
            </a:r>
            <a:r>
              <a:rPr kumimoji="0" lang="zh-CN" altLang="en-US" b="1" i="0" u="none" strike="noStrike" kern="1200" cap="none" spc="0" normalizeH="0" baseline="0" noProof="0" dirty="0" smtClean="0">
                <a:ln>
                  <a:noFill/>
                </a:ln>
                <a:solidFill>
                  <a:srgbClr val="FF0000"/>
                </a:solidFill>
                <a:effectLst/>
                <a:uLnTx/>
                <a:uFillTx/>
                <a:latin typeface="Calibri"/>
                <a:ea typeface="宋体"/>
                <a:cs typeface="+mn-cs"/>
                <a:sym typeface="+mn-ea"/>
              </a:rPr>
              <a:t>内置对象可直接使用</a:t>
            </a:r>
            <a:r>
              <a:rPr kumimoji="0" lang="zh-CN" altLang="en-US" b="1" i="0" u="none" strike="noStrike" kern="1200" cap="none" spc="0" normalizeH="0" baseline="0" noProof="0" dirty="0" smtClean="0">
                <a:ln>
                  <a:noFill/>
                </a:ln>
                <a:solidFill>
                  <a:sysClr val="windowText" lastClr="000000"/>
                </a:solidFill>
                <a:effectLst/>
                <a:uLnTx/>
                <a:uFillTx/>
                <a:latin typeface="Calibri"/>
                <a:ea typeface="宋体"/>
                <a:cs typeface="+mn-cs"/>
                <a:sym typeface="+mn-ea"/>
              </a:rPr>
              <a:t>，如数字、字符串、列表、</a:t>
            </a:r>
            <a:r>
              <a:rPr kumimoji="0" lang="en-US" altLang="x-none" b="1" i="0" u="none" strike="noStrike" kern="1200" cap="none" spc="0" normalizeH="0" baseline="0" noProof="0" dirty="0" smtClean="0">
                <a:ln>
                  <a:noFill/>
                </a:ln>
                <a:solidFill>
                  <a:sysClr val="windowText" lastClr="000000"/>
                </a:solidFill>
                <a:effectLst/>
                <a:uLnTx/>
                <a:uFillTx/>
                <a:latin typeface="Calibri"/>
                <a:cs typeface="+mn-cs"/>
                <a:sym typeface="+mn-ea"/>
              </a:rPr>
              <a:t>del</a:t>
            </a:r>
            <a:r>
              <a:rPr kumimoji="0" lang="zh-CN" altLang="en-US" b="1" i="0" u="none" strike="noStrike" kern="1200" cap="none" spc="0" normalizeH="0" baseline="0" noProof="0" dirty="0" smtClean="0">
                <a:ln>
                  <a:noFill/>
                </a:ln>
                <a:solidFill>
                  <a:sysClr val="windowText" lastClr="000000"/>
                </a:solidFill>
                <a:effectLst/>
                <a:uLnTx/>
                <a:uFillTx/>
                <a:latin typeface="Calibri"/>
                <a:ea typeface="宋体"/>
                <a:cs typeface="+mn-cs"/>
                <a:sym typeface="+mn-ea"/>
              </a:rPr>
              <a:t>等。</a:t>
            </a:r>
            <a:endParaRPr kumimoji="0" lang="en-US" altLang="zh-CN" b="1" i="0" u="none" strike="noStrike" kern="1200" cap="none" spc="0" normalizeH="0" baseline="0" noProof="0" dirty="0" smtClean="0">
              <a:ln>
                <a:noFill/>
              </a:ln>
              <a:solidFill>
                <a:sysClr val="windowText" lastClr="000000"/>
              </a:solidFill>
              <a:effectLst/>
              <a:uLnTx/>
              <a:uFillTx/>
              <a:latin typeface="Calibri"/>
              <a:ea typeface="宋体"/>
              <a:cs typeface="+mn-cs"/>
              <a:sym typeface="+mn-ea"/>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b="1" i="0" u="none" strike="noStrike" kern="1200" cap="none" spc="0" normalizeH="0" baseline="0" noProof="0" dirty="0" smtClean="0">
                <a:ln>
                  <a:noFill/>
                </a:ln>
                <a:solidFill>
                  <a:srgbClr val="FF0000"/>
                </a:solidFill>
                <a:effectLst/>
                <a:uLnTx/>
                <a:uFillTx/>
                <a:latin typeface="Calibri"/>
                <a:ea typeface="宋体"/>
                <a:cs typeface="+mn-cs"/>
                <a:sym typeface="+mn-ea"/>
              </a:rPr>
              <a:t>非</a:t>
            </a:r>
            <a:r>
              <a:rPr kumimoji="0" lang="en-US" altLang="x-none" b="1" i="0" u="none" strike="noStrike" kern="1200" cap="none" spc="0" normalizeH="0" baseline="0" noProof="0" dirty="0" err="1" smtClean="0">
                <a:ln>
                  <a:noFill/>
                </a:ln>
                <a:solidFill>
                  <a:srgbClr val="FF0000"/>
                </a:solidFill>
                <a:effectLst/>
                <a:uLnTx/>
                <a:uFillTx/>
                <a:latin typeface="Calibri"/>
                <a:cs typeface="+mn-cs"/>
                <a:sym typeface="+mn-ea"/>
              </a:rPr>
              <a:t>内置对象需要导入模块才能使用</a:t>
            </a:r>
            <a:r>
              <a:rPr kumimoji="0" lang="en-US" altLang="x-none" b="1" i="0" u="none" strike="noStrike" kern="1200" cap="none" spc="0" normalizeH="0" baseline="0" noProof="0" dirty="0" err="1" smtClean="0">
                <a:ln>
                  <a:noFill/>
                </a:ln>
                <a:solidFill>
                  <a:sysClr val="windowText" lastClr="000000"/>
                </a:solidFill>
                <a:effectLst/>
                <a:uLnTx/>
                <a:uFillTx/>
                <a:latin typeface="Calibri"/>
                <a:cs typeface="+mn-cs"/>
                <a:sym typeface="+mn-ea"/>
              </a:rPr>
              <a:t>，如正弦函数sin</a:t>
            </a:r>
            <a:r>
              <a:rPr kumimoji="0" lang="en-US" altLang="x-none" b="1" i="0" u="none" strike="noStrike" kern="1200" cap="none" spc="0" normalizeH="0" baseline="0" noProof="0" dirty="0" smtClean="0">
                <a:ln>
                  <a:noFill/>
                </a:ln>
                <a:solidFill>
                  <a:sysClr val="windowText" lastClr="000000"/>
                </a:solidFill>
                <a:effectLst/>
                <a:uLnTx/>
                <a:uFillTx/>
                <a:latin typeface="Calibri"/>
                <a:cs typeface="+mn-cs"/>
                <a:sym typeface="+mn-ea"/>
              </a:rPr>
              <a:t>(x)</a:t>
            </a:r>
            <a:r>
              <a:rPr kumimoji="0" lang="zh-CN" altLang="en-US" b="1" i="0" u="none" strike="noStrike" kern="1200" cap="none" spc="0" normalizeH="0" baseline="0" noProof="0" dirty="0" smtClean="0">
                <a:ln>
                  <a:noFill/>
                </a:ln>
                <a:solidFill>
                  <a:sysClr val="windowText" lastClr="000000"/>
                </a:solidFill>
                <a:effectLst/>
                <a:uLnTx/>
                <a:uFillTx/>
                <a:latin typeface="Calibri"/>
                <a:ea typeface="宋体"/>
                <a:cs typeface="+mn-cs"/>
                <a:sym typeface="+mn-ea"/>
              </a:rPr>
              <a:t>，随机数产生函数</a:t>
            </a:r>
            <a:r>
              <a:rPr kumimoji="0" lang="en-US" altLang="x-none" b="1" i="0" u="none" strike="noStrike" kern="1200" cap="none" spc="0" normalizeH="0" baseline="0" noProof="0" dirty="0" smtClean="0">
                <a:ln>
                  <a:noFill/>
                </a:ln>
                <a:solidFill>
                  <a:sysClr val="windowText" lastClr="000000"/>
                </a:solidFill>
                <a:effectLst/>
                <a:uLnTx/>
                <a:uFillTx/>
                <a:latin typeface="Calibri"/>
                <a:cs typeface="+mn-cs"/>
                <a:sym typeface="+mn-ea"/>
              </a:rPr>
              <a:t>random( )</a:t>
            </a:r>
            <a:r>
              <a:rPr kumimoji="0" lang="zh-CN" altLang="en-US" b="1" i="0" u="none" strike="noStrike" kern="1200" cap="none" spc="0" normalizeH="0" baseline="0" noProof="0" dirty="0" smtClean="0">
                <a:ln>
                  <a:noFill/>
                </a:ln>
                <a:solidFill>
                  <a:sysClr val="windowText" lastClr="000000"/>
                </a:solidFill>
                <a:effectLst/>
                <a:uLnTx/>
                <a:uFillTx/>
                <a:latin typeface="Calibri"/>
                <a:ea typeface="宋体"/>
                <a:cs typeface="+mn-cs"/>
                <a:sym typeface="+mn-ea"/>
              </a:rPr>
              <a:t>等。</a:t>
            </a:r>
            <a:endParaRPr kumimoji="0" lang="en-US" b="1" i="0" u="none" strike="noStrike" kern="1200" cap="none" spc="0" normalizeH="0" baseline="0" noProof="0" dirty="0">
              <a:ln>
                <a:noFill/>
              </a:ln>
              <a:solidFill>
                <a:sysClr val="windowText" lastClr="000000"/>
              </a:solidFill>
              <a:effectLst/>
              <a:uLnTx/>
              <a:uFillTx/>
              <a:latin typeface="Calibri"/>
              <a:cs typeface="+mn-cs"/>
            </a:endParaRPr>
          </a:p>
        </p:txBody>
      </p:sp>
    </p:spTree>
    <p:extLst>
      <p:ext uri="{BB962C8B-B14F-4D97-AF65-F5344CB8AC3E}">
        <p14:creationId xmlns:p14="http://schemas.microsoft.com/office/powerpoint/2010/main" val="39646533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2.2.4  </a:t>
            </a:r>
            <a:r>
              <a:rPr lang="zh-CN" altLang="en-US" sz="3600" b="1" dirty="0">
                <a:solidFill>
                  <a:schemeClr val="bg1"/>
                </a:solidFill>
              </a:rPr>
              <a:t>位运算符与集合运算符</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13104" y="1703400"/>
            <a:ext cx="10515600" cy="46399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0"/>
              </a:spcBef>
              <a:spcAft>
                <a:spcPts val="0"/>
              </a:spcAft>
              <a:buClrTx/>
              <a:buSzTx/>
              <a:buFont typeface="Wingdings" panose="05000000000000000000" charset="0"/>
              <a:buChar char=""/>
              <a:tabLst/>
              <a:defRPr/>
            </a:pPr>
            <a:r>
              <a:rPr kumimoji="0" lang="en-US" b="1" i="0" u="none" strike="noStrike" kern="1200" cap="none" spc="0" normalizeH="0" baseline="0" noProof="0" smtClean="0">
                <a:ln>
                  <a:noFill/>
                </a:ln>
                <a:solidFill>
                  <a:sysClr val="windowText" lastClr="000000"/>
                </a:solidFill>
                <a:effectLst/>
                <a:uLnTx/>
                <a:uFillTx/>
                <a:latin typeface="Calibri"/>
                <a:ea typeface="+mn-ea"/>
                <a:cs typeface="+mn-cs"/>
              </a:rPr>
              <a:t>集合的交集、并集、对称差集等运算借助于位运算符来实现，而差集则使用减号运算符实现（注意，</a:t>
            </a:r>
            <a:r>
              <a:rPr kumimoji="0" lang="en-US" b="1" i="0" u="none" strike="noStrike" kern="1200" cap="none" spc="0" normalizeH="0" baseline="0" noProof="0" smtClean="0">
                <a:ln>
                  <a:noFill/>
                </a:ln>
                <a:solidFill>
                  <a:srgbClr val="FF0000"/>
                </a:solidFill>
                <a:effectLst/>
                <a:uLnTx/>
                <a:uFillTx/>
                <a:latin typeface="Calibri"/>
                <a:ea typeface="+mn-ea"/>
                <a:cs typeface="+mn-cs"/>
              </a:rPr>
              <a:t>并集运算符不是加号</a:t>
            </a:r>
            <a:r>
              <a:rPr kumimoji="0" lang="en-US" b="1" i="0" u="none" strike="noStrike" kern="1200" cap="none" spc="0" normalizeH="0" baseline="0" noProof="0" smtClean="0">
                <a:ln>
                  <a:noFill/>
                </a:ln>
                <a:solidFill>
                  <a:sysClr val="windowText" lastClr="00000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4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rPr>
              <a:t>&gt;&gt;&gt; {1, 2, 3} | {3, 4, 5}          #并集，自动去除重复元素</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smtClean="0">
                <a:ln>
                  <a:noFill/>
                </a:ln>
                <a:solidFill>
                  <a:srgbClr val="00B0F0"/>
                </a:solidFill>
                <a:effectLst/>
                <a:uLnTx/>
                <a:uFillTx/>
                <a:latin typeface="Consolas" panose="020B0609020204030204" charset="0"/>
                <a:ea typeface="+mn-ea"/>
                <a:cs typeface="+mn-cs"/>
              </a:rPr>
              <a:t>{1, 2, 3, 4, 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rPr>
              <a:t>&gt;&gt;&gt; {1, 2, 3} &amp; {3, 4, 5}          #交集</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smtClean="0">
                <a:ln>
                  <a:noFill/>
                </a:ln>
                <a:solidFill>
                  <a:srgbClr val="00B0F0"/>
                </a:solidFill>
                <a:effectLst/>
                <a:uLnTx/>
                <a:uFillTx/>
                <a:latin typeface="Consolas" panose="020B0609020204030204" charset="0"/>
                <a:ea typeface="+mn-ea"/>
                <a:cs typeface="+mn-cs"/>
              </a:rPr>
              <a:t>{3}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rPr>
              <a:t>&gt;&gt;&gt; {1, 2, 3} ^ {3, 4, 5}          #对称差集</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smtClean="0">
                <a:ln>
                  <a:noFill/>
                </a:ln>
                <a:solidFill>
                  <a:srgbClr val="00B0F0"/>
                </a:solidFill>
                <a:effectLst/>
                <a:uLnTx/>
                <a:uFillTx/>
                <a:latin typeface="Consolas" panose="020B0609020204030204" charset="0"/>
                <a:ea typeface="+mn-ea"/>
                <a:cs typeface="+mn-cs"/>
              </a:rPr>
              <a:t>{1, 2, 4, 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rPr>
              <a:t>&gt;&gt;&gt; {1, 2, 3} - {3, 4, 5}          #差集</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smtClean="0">
                <a:ln>
                  <a:noFill/>
                </a:ln>
                <a:solidFill>
                  <a:srgbClr val="00B0F0"/>
                </a:solidFill>
                <a:effectLst/>
                <a:uLnTx/>
                <a:uFillTx/>
                <a:latin typeface="Consolas" panose="020B0609020204030204" charset="0"/>
                <a:ea typeface="+mn-ea"/>
                <a:cs typeface="+mn-cs"/>
              </a:rPr>
              <a:t>{1, 2}</a:t>
            </a:r>
            <a:endParaRPr kumimoji="0" lang="en-US" sz="2400" b="1" i="0" u="none" strike="noStrike" kern="1200" cap="none" spc="0" normalizeH="0" baseline="0" noProof="0" dirty="0">
              <a:ln>
                <a:noFill/>
              </a:ln>
              <a:solidFill>
                <a:srgbClr val="00B0F0"/>
              </a:solidFill>
              <a:effectLst/>
              <a:uLnTx/>
              <a:uFillTx/>
              <a:latin typeface="Consolas" panose="020B0609020204030204" charset="0"/>
              <a:ea typeface="+mn-ea"/>
              <a:cs typeface="+mn-cs"/>
            </a:endParaRPr>
          </a:p>
        </p:txBody>
      </p:sp>
    </p:spTree>
    <p:extLst>
      <p:ext uri="{BB962C8B-B14F-4D97-AF65-F5344CB8AC3E}">
        <p14:creationId xmlns:p14="http://schemas.microsoft.com/office/powerpoint/2010/main" val="40240567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2.2.5  </a:t>
            </a:r>
            <a:r>
              <a:rPr lang="zh-CN" altLang="en-US" sz="3600" b="1" dirty="0">
                <a:solidFill>
                  <a:schemeClr val="bg1"/>
                </a:solidFill>
              </a:rPr>
              <a:t>逻辑运算符</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13104" y="1714974"/>
            <a:ext cx="10948035" cy="4639945"/>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逻辑运算符and、or、not常用来连接条件表达式构成更加复杂的条件表达式，并且and和or具有惰性求值或</a:t>
            </a:r>
            <a:r>
              <a:rPr kumimoji="0" lang="en-US" sz="2400" b="1" i="0" u="none" strike="noStrike" kern="1200" cap="none" spc="0" normalizeH="0" baseline="0" noProof="0" dirty="0" smtClean="0">
                <a:ln>
                  <a:noFill/>
                </a:ln>
                <a:solidFill>
                  <a:srgbClr val="FF0000"/>
                </a:solidFill>
                <a:effectLst/>
                <a:uLnTx/>
                <a:uFillTx/>
                <a:latin typeface="Calibri"/>
                <a:ea typeface="+mn-ea"/>
                <a:cs typeface="+mn-cs"/>
              </a:rPr>
              <a:t>逻辑短路</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的特点，当连接多个表达式时</a:t>
            </a:r>
            <a:r>
              <a:rPr kumimoji="0" lang="en-US" sz="2400" b="1" i="0" u="none" strike="noStrike" kern="1200" cap="none" spc="0" normalizeH="0" baseline="0" noProof="0" dirty="0" smtClean="0">
                <a:ln>
                  <a:noFill/>
                </a:ln>
                <a:solidFill>
                  <a:srgbClr val="FF0000"/>
                </a:solidFill>
                <a:effectLst/>
                <a:uLnTx/>
                <a:uFillTx/>
                <a:latin typeface="Calibri"/>
                <a:ea typeface="+mn-ea"/>
                <a:cs typeface="+mn-cs"/>
              </a:rPr>
              <a:t>只计算必须要计算的值</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例如表达式“exp1 and exp2”等价于“exp1 if not exp1 else exp2”，而表达式“exp1 or exp2”则等价于“exp1 if exp1 else exp2”。</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在编写复杂条件表达式时充分利用这个特点，</a:t>
            </a:r>
            <a:r>
              <a:rPr kumimoji="0" lang="en-US" sz="2400" b="1" i="0" u="none" strike="noStrike" kern="1200" cap="none" spc="0" normalizeH="0" baseline="0" noProof="0" dirty="0" err="1" smtClean="0">
                <a:ln>
                  <a:noFill/>
                </a:ln>
                <a:solidFill>
                  <a:srgbClr val="FF0000"/>
                </a:solidFill>
                <a:effectLst/>
                <a:uLnTx/>
                <a:uFillTx/>
                <a:latin typeface="Calibri"/>
                <a:ea typeface="+mn-ea"/>
                <a:cs typeface="+mn-cs"/>
              </a:rPr>
              <a:t>合理安排不同条件的先后顺序，在一定程度上可以提高代码运行速度</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另外要注意的是，</a:t>
            </a:r>
            <a:r>
              <a:rPr kumimoji="0" lang="en-US" sz="2400" b="1" i="0" u="none" strike="noStrike" kern="1200" cap="none" spc="0" normalizeH="0" baseline="0" noProof="0" dirty="0" smtClean="0">
                <a:ln>
                  <a:noFill/>
                </a:ln>
                <a:solidFill>
                  <a:srgbClr val="FF0000"/>
                </a:solidFill>
                <a:effectLst/>
                <a:uLnTx/>
                <a:uFillTx/>
                <a:latin typeface="Calibri"/>
                <a:ea typeface="+mn-ea"/>
                <a:cs typeface="+mn-cs"/>
              </a:rPr>
              <a:t>运算符and和or并不一定会返回True或False，而是得到最后一个被计算的表达式的值</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，但是运算符</a:t>
            </a:r>
            <a:r>
              <a:rPr kumimoji="0" lang="en-US" sz="2400" b="1" i="0" u="none" strike="noStrike" kern="1200" cap="none" spc="0" normalizeH="0" baseline="0" noProof="0" dirty="0" smtClean="0">
                <a:ln>
                  <a:noFill/>
                </a:ln>
                <a:solidFill>
                  <a:srgbClr val="FF0000"/>
                </a:solidFill>
                <a:effectLst/>
                <a:uLnTx/>
                <a:uFillTx/>
                <a:latin typeface="Calibri"/>
                <a:ea typeface="+mn-ea"/>
                <a:cs typeface="+mn-cs"/>
              </a:rPr>
              <a:t>not一定会返回True或False</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endParaRPr kumimoji="0" lang="en-US" sz="2400" b="1"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40240567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2.2.5  </a:t>
            </a:r>
            <a:r>
              <a:rPr lang="zh-CN" altLang="en-US" sz="3600" b="1" dirty="0">
                <a:solidFill>
                  <a:schemeClr val="bg1"/>
                </a:solidFill>
              </a:rPr>
              <a:t>逻辑运算符</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529080"/>
            <a:ext cx="10515600" cy="52421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900" b="1" dirty="0" smtClean="0">
                <a:latin typeface="Consolas" panose="020B0609020204030204" charset="0"/>
              </a:rPr>
              <a:t>&gt;&gt;&gt; 3&gt;5 and a&gt;3              #</a:t>
            </a:r>
            <a:r>
              <a:rPr lang="en-US" sz="1900" b="1" dirty="0" err="1" smtClean="0">
                <a:latin typeface="Consolas" panose="020B0609020204030204" charset="0"/>
              </a:rPr>
              <a:t>注意，此时并没有定义变量a</a:t>
            </a:r>
            <a:endParaRPr lang="en-US" sz="19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1900" b="1" dirty="0" smtClean="0">
                <a:solidFill>
                  <a:srgbClr val="00B0F0"/>
                </a:solidFill>
                <a:latin typeface="Consolas" panose="020B0609020204030204" charset="0"/>
              </a:rPr>
              <a:t>False</a:t>
            </a:r>
          </a:p>
          <a:p>
            <a:pPr marL="0" indent="0">
              <a:lnSpc>
                <a:spcPct val="100000"/>
              </a:lnSpc>
              <a:spcBef>
                <a:spcPts val="0"/>
              </a:spcBef>
              <a:buFont typeface="Arial" panose="020B0604020202020204" pitchFamily="34" charset="0"/>
              <a:buNone/>
            </a:pPr>
            <a:r>
              <a:rPr lang="en-US" sz="1900" b="1" dirty="0" smtClean="0">
                <a:latin typeface="Consolas" panose="020B0609020204030204" charset="0"/>
              </a:rPr>
              <a:t>&gt;&gt;&gt; 3&gt;5 or a&gt;3               #3&gt;5的值为False，所以需要计算后面表达式</a:t>
            </a:r>
          </a:p>
          <a:p>
            <a:pPr marL="0" indent="0">
              <a:lnSpc>
                <a:spcPct val="100000"/>
              </a:lnSpc>
              <a:spcBef>
                <a:spcPts val="0"/>
              </a:spcBef>
              <a:buFont typeface="Arial" panose="020B0604020202020204" pitchFamily="34" charset="0"/>
              <a:buNone/>
            </a:pPr>
            <a:r>
              <a:rPr lang="en-US" sz="1900" b="1" dirty="0" err="1" smtClean="0">
                <a:solidFill>
                  <a:srgbClr val="FF0000"/>
                </a:solidFill>
                <a:latin typeface="Consolas" panose="020B0609020204030204" charset="0"/>
              </a:rPr>
              <a:t>NameError</a:t>
            </a:r>
            <a:r>
              <a:rPr lang="en-US" sz="1900" b="1" dirty="0" smtClean="0">
                <a:solidFill>
                  <a:srgbClr val="FF0000"/>
                </a:solidFill>
                <a:latin typeface="Consolas" panose="020B0609020204030204" charset="0"/>
              </a:rPr>
              <a:t>: name 'a' is not defined</a:t>
            </a:r>
          </a:p>
          <a:p>
            <a:pPr marL="0" indent="0">
              <a:lnSpc>
                <a:spcPct val="100000"/>
              </a:lnSpc>
              <a:spcBef>
                <a:spcPts val="0"/>
              </a:spcBef>
              <a:buFont typeface="Arial" panose="020B0604020202020204" pitchFamily="34" charset="0"/>
              <a:buNone/>
            </a:pPr>
            <a:r>
              <a:rPr lang="en-US" sz="1900" b="1" dirty="0" smtClean="0">
                <a:latin typeface="Consolas" panose="020B0609020204030204" charset="0"/>
              </a:rPr>
              <a:t>&gt;&gt;&gt; 3&lt;5 or a&gt;3               #3&lt;5的值为True，不需要计算后面表达式</a:t>
            </a:r>
          </a:p>
          <a:p>
            <a:pPr marL="0" indent="0">
              <a:lnSpc>
                <a:spcPct val="100000"/>
              </a:lnSpc>
              <a:spcBef>
                <a:spcPts val="0"/>
              </a:spcBef>
              <a:buFont typeface="Arial" panose="020B0604020202020204" pitchFamily="34" charset="0"/>
              <a:buNone/>
            </a:pPr>
            <a:r>
              <a:rPr lang="en-US" sz="1900" b="1" dirty="0" smtClean="0">
                <a:solidFill>
                  <a:srgbClr val="00B0F0"/>
                </a:solidFill>
                <a:latin typeface="Consolas" panose="020B0609020204030204" charset="0"/>
              </a:rPr>
              <a:t>True</a:t>
            </a:r>
          </a:p>
          <a:p>
            <a:pPr marL="0" indent="0">
              <a:lnSpc>
                <a:spcPct val="100000"/>
              </a:lnSpc>
              <a:spcBef>
                <a:spcPts val="0"/>
              </a:spcBef>
              <a:buFont typeface="Arial" panose="020B0604020202020204" pitchFamily="34" charset="0"/>
              <a:buNone/>
            </a:pPr>
            <a:r>
              <a:rPr lang="en-US" sz="1900" b="1" dirty="0" smtClean="0">
                <a:latin typeface="Consolas" panose="020B0609020204030204" charset="0"/>
              </a:rPr>
              <a:t>&gt;&gt;&gt; 3 and 5                  #</a:t>
            </a:r>
            <a:r>
              <a:rPr lang="en-US" sz="1900" b="1" dirty="0" err="1" smtClean="0">
                <a:latin typeface="Consolas" panose="020B0609020204030204" charset="0"/>
              </a:rPr>
              <a:t>最后一个计算的表达式的值作为整个表达式的值</a:t>
            </a:r>
            <a:endParaRPr lang="en-US" sz="19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1900" b="1" dirty="0" smtClean="0">
                <a:solidFill>
                  <a:srgbClr val="00B0F0"/>
                </a:solidFill>
                <a:latin typeface="Consolas" panose="020B0609020204030204" charset="0"/>
              </a:rPr>
              <a:t>5</a:t>
            </a:r>
          </a:p>
          <a:p>
            <a:pPr marL="0" indent="0">
              <a:lnSpc>
                <a:spcPct val="100000"/>
              </a:lnSpc>
              <a:spcBef>
                <a:spcPts val="0"/>
              </a:spcBef>
              <a:buFont typeface="Arial" panose="020B0604020202020204" pitchFamily="34" charset="0"/>
              <a:buNone/>
            </a:pPr>
            <a:r>
              <a:rPr lang="en-US" sz="1900" b="1" dirty="0" smtClean="0">
                <a:latin typeface="Consolas" panose="020B0609020204030204" charset="0"/>
              </a:rPr>
              <a:t>&gt;&gt;&gt; 3 and 5&gt;2</a:t>
            </a:r>
          </a:p>
          <a:p>
            <a:pPr marL="0" indent="0">
              <a:lnSpc>
                <a:spcPct val="100000"/>
              </a:lnSpc>
              <a:spcBef>
                <a:spcPts val="0"/>
              </a:spcBef>
              <a:buFont typeface="Arial" panose="020B0604020202020204" pitchFamily="34" charset="0"/>
              <a:buNone/>
            </a:pPr>
            <a:r>
              <a:rPr lang="en-US" sz="1900" b="1" dirty="0" smtClean="0">
                <a:solidFill>
                  <a:srgbClr val="00B0F0"/>
                </a:solidFill>
                <a:latin typeface="Consolas" panose="020B0609020204030204" charset="0"/>
              </a:rPr>
              <a:t>True</a:t>
            </a:r>
          </a:p>
          <a:p>
            <a:pPr marL="0" indent="0">
              <a:lnSpc>
                <a:spcPct val="100000"/>
              </a:lnSpc>
              <a:spcBef>
                <a:spcPts val="0"/>
              </a:spcBef>
              <a:buFont typeface="Arial" panose="020B0604020202020204" pitchFamily="34" charset="0"/>
              <a:buNone/>
            </a:pPr>
            <a:r>
              <a:rPr lang="en-US" sz="1900" b="1" dirty="0" smtClean="0">
                <a:latin typeface="Consolas" panose="020B0609020204030204" charset="0"/>
              </a:rPr>
              <a:t>&gt;&gt;&gt; 3 not in [1, 2, 3]       #</a:t>
            </a:r>
            <a:r>
              <a:rPr lang="en-US" sz="1900" b="1" dirty="0" err="1" smtClean="0">
                <a:latin typeface="Consolas" panose="020B0609020204030204" charset="0"/>
              </a:rPr>
              <a:t>逻辑非运算not</a:t>
            </a:r>
            <a:endParaRPr lang="en-US" sz="19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1900" b="1" dirty="0" smtClean="0">
                <a:solidFill>
                  <a:srgbClr val="00B0F0"/>
                </a:solidFill>
                <a:latin typeface="Consolas" panose="020B0609020204030204" charset="0"/>
              </a:rPr>
              <a:t>False</a:t>
            </a:r>
          </a:p>
          <a:p>
            <a:pPr marL="0" indent="0">
              <a:lnSpc>
                <a:spcPct val="100000"/>
              </a:lnSpc>
              <a:spcBef>
                <a:spcPts val="0"/>
              </a:spcBef>
              <a:buFont typeface="Arial" panose="020B0604020202020204" pitchFamily="34" charset="0"/>
              <a:buNone/>
            </a:pPr>
            <a:r>
              <a:rPr lang="en-US" sz="1900" b="1" dirty="0" smtClean="0">
                <a:latin typeface="Consolas" panose="020B0609020204030204" charset="0"/>
              </a:rPr>
              <a:t>&gt;&gt;&gt; 3 is not 5               #</a:t>
            </a:r>
            <a:r>
              <a:rPr lang="en-US" sz="1900" b="1" dirty="0" err="1" smtClean="0">
                <a:latin typeface="Consolas" panose="020B0609020204030204" charset="0"/>
              </a:rPr>
              <a:t>not的计算结果只能是True或False之一</a:t>
            </a:r>
            <a:endParaRPr lang="en-US" sz="19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1900" b="1" dirty="0" smtClean="0">
                <a:solidFill>
                  <a:srgbClr val="00B0F0"/>
                </a:solidFill>
                <a:latin typeface="Consolas" panose="020B0609020204030204" charset="0"/>
              </a:rPr>
              <a:t>True</a:t>
            </a:r>
          </a:p>
          <a:p>
            <a:pPr marL="0" indent="0">
              <a:lnSpc>
                <a:spcPct val="100000"/>
              </a:lnSpc>
              <a:spcBef>
                <a:spcPts val="0"/>
              </a:spcBef>
              <a:buFont typeface="Arial" panose="020B0604020202020204" pitchFamily="34" charset="0"/>
              <a:buNone/>
            </a:pPr>
            <a:r>
              <a:rPr lang="en-US" sz="1900" b="1" dirty="0" smtClean="0">
                <a:latin typeface="Consolas" panose="020B0609020204030204" charset="0"/>
              </a:rPr>
              <a:t>&gt;&gt;&gt; not 3</a:t>
            </a:r>
          </a:p>
          <a:p>
            <a:pPr marL="0" indent="0">
              <a:lnSpc>
                <a:spcPct val="100000"/>
              </a:lnSpc>
              <a:spcBef>
                <a:spcPts val="0"/>
              </a:spcBef>
              <a:buFont typeface="Arial" panose="020B0604020202020204" pitchFamily="34" charset="0"/>
              <a:buNone/>
            </a:pPr>
            <a:r>
              <a:rPr lang="en-US" sz="1900" b="1" dirty="0" smtClean="0">
                <a:solidFill>
                  <a:srgbClr val="00B0F0"/>
                </a:solidFill>
                <a:latin typeface="Consolas" panose="020B0609020204030204" charset="0"/>
              </a:rPr>
              <a:t>False</a:t>
            </a:r>
          </a:p>
          <a:p>
            <a:pPr marL="0" indent="0">
              <a:lnSpc>
                <a:spcPct val="100000"/>
              </a:lnSpc>
              <a:spcBef>
                <a:spcPts val="0"/>
              </a:spcBef>
              <a:buFont typeface="Arial" panose="020B0604020202020204" pitchFamily="34" charset="0"/>
              <a:buNone/>
            </a:pPr>
            <a:r>
              <a:rPr lang="en-US" sz="1900" b="1" dirty="0" smtClean="0">
                <a:latin typeface="Consolas" panose="020B0609020204030204" charset="0"/>
              </a:rPr>
              <a:t>&gt;&gt;&gt; not 0</a:t>
            </a:r>
          </a:p>
          <a:p>
            <a:pPr marL="0" indent="0">
              <a:lnSpc>
                <a:spcPct val="100000"/>
              </a:lnSpc>
              <a:spcBef>
                <a:spcPts val="0"/>
              </a:spcBef>
              <a:buFont typeface="Arial" panose="020B0604020202020204" pitchFamily="34" charset="0"/>
              <a:buNone/>
            </a:pPr>
            <a:r>
              <a:rPr lang="en-US" sz="1900" b="1" dirty="0" smtClean="0">
                <a:solidFill>
                  <a:srgbClr val="00B0F0"/>
                </a:solidFill>
                <a:latin typeface="Consolas" panose="020B0609020204030204" charset="0"/>
              </a:rPr>
              <a:t>True</a:t>
            </a:r>
            <a:endParaRPr lang="en-US" sz="1900" b="1" dirty="0">
              <a:solidFill>
                <a:srgbClr val="00B0F0"/>
              </a:solidFill>
              <a:latin typeface="Consolas" panose="020B0609020204030204" charset="0"/>
            </a:endParaRPr>
          </a:p>
        </p:txBody>
      </p:sp>
    </p:spTree>
    <p:extLst>
      <p:ext uri="{BB962C8B-B14F-4D97-AF65-F5344CB8AC3E}">
        <p14:creationId xmlns:p14="http://schemas.microsoft.com/office/powerpoint/2010/main" val="40240567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2.2.6  </a:t>
            </a:r>
            <a:r>
              <a:rPr lang="zh-CN" altLang="en-US" sz="3600" b="1" dirty="0">
                <a:solidFill>
                  <a:schemeClr val="bg1"/>
                </a:solidFill>
              </a:rPr>
              <a:t>矩阵乘法运算符</a:t>
            </a:r>
            <a:r>
              <a:rPr lang="en-US" altLang="zh-CN" sz="3600" b="1" dirty="0">
                <a:solidFill>
                  <a:schemeClr val="bg1"/>
                </a:solidFill>
              </a:rPr>
              <a:t>@</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645526"/>
            <a:ext cx="10515600" cy="4921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0"/>
              </a:spcBef>
              <a:spcAft>
                <a:spcPts val="0"/>
              </a:spcAft>
              <a:buClrTx/>
              <a:buSzTx/>
              <a:buFont typeface="Wingdings" panose="05000000000000000000" charset="0"/>
              <a:buChar char=""/>
              <a:tabLst/>
              <a:defRPr/>
            </a:pPr>
            <a:r>
              <a:rPr kumimoji="0" lang="en-US" sz="2400" b="1" i="0" u="none" strike="noStrike" kern="1200" cap="none" spc="0" normalizeH="0" baseline="0" noProof="0" smtClean="0">
                <a:ln>
                  <a:noFill/>
                </a:ln>
                <a:solidFill>
                  <a:sysClr val="windowText" lastClr="000000"/>
                </a:solidFill>
                <a:effectLst/>
                <a:uLnTx/>
                <a:uFillTx/>
                <a:latin typeface="Calibri"/>
                <a:ea typeface="+mn-ea"/>
                <a:cs typeface="+mn-cs"/>
              </a:rPr>
              <a:t>从Python 3.5开始增加了一个新的矩阵相乘运算符@，不过由于Python没有内置的矩阵类型，所以该运算符常与扩展库numpy一起使用。另外，@符号还可以用来表示修饰器的用法。</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rPr>
              <a:t>&gt;&gt;&gt; import numpy             #numpy是用于科学计算的Python扩展库</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rPr>
              <a:t>&gt;&gt;&gt; x = numpy.ones(3)        #ones()函数用于生成全1矩阵，参数表示矩阵大小</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rPr>
              <a:t>&gt;&gt;&gt; m = numpy.eye(3)*3       #eye()函数用于生成单位矩阵</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rPr>
              <a:t>&gt;&gt;&gt; m[0,2] = 5               #设置矩阵指定位置上元素的值</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rPr>
              <a:t>&gt;&gt;&gt; m[2, 0] =3</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rPr>
              <a:t>&gt;&gt;&gt; x @ m                    #矩阵相乘</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rgbClr val="00B0F0"/>
                </a:solidFill>
                <a:effectLst/>
                <a:uLnTx/>
                <a:uFillTx/>
                <a:latin typeface="Consolas" panose="020B0609020204030204" charset="0"/>
                <a:ea typeface="+mn-ea"/>
                <a:cs typeface="+mn-cs"/>
              </a:rPr>
              <a:t>array([ 6.,  3.,  8.])</a:t>
            </a:r>
            <a:endParaRPr kumimoji="0" lang="en-US" sz="2000" b="1" i="0" u="none" strike="noStrike" kern="1200" cap="none" spc="0" normalizeH="0" baseline="0" noProof="0" dirty="0">
              <a:ln>
                <a:noFill/>
              </a:ln>
              <a:solidFill>
                <a:srgbClr val="00B0F0"/>
              </a:solidFill>
              <a:effectLst/>
              <a:uLnTx/>
              <a:uFillTx/>
              <a:latin typeface="Consolas" panose="020B0609020204030204" charset="0"/>
              <a:ea typeface="+mn-ea"/>
              <a:cs typeface="+mn-cs"/>
            </a:endParaRPr>
          </a:p>
        </p:txBody>
      </p:sp>
    </p:spTree>
    <p:extLst>
      <p:ext uri="{BB962C8B-B14F-4D97-AF65-F5344CB8AC3E}">
        <p14:creationId xmlns:p14="http://schemas.microsoft.com/office/powerpoint/2010/main" val="39646533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2.2.7  </a:t>
            </a:r>
            <a:r>
              <a:rPr lang="zh-CN" altLang="en-US" sz="3600" b="1" dirty="0">
                <a:solidFill>
                  <a:schemeClr val="bg1"/>
                </a:solidFill>
              </a:rPr>
              <a:t>补充说明</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714975"/>
            <a:ext cx="10515600"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b="1" i="0" u="none" strike="noStrike" kern="1200" cap="none" spc="0" normalizeH="0" baseline="0" noProof="0" smtClean="0">
                <a:ln>
                  <a:noFill/>
                </a:ln>
                <a:solidFill>
                  <a:sysClr val="windowText" lastClr="000000"/>
                </a:solidFill>
                <a:effectLst/>
                <a:uLnTx/>
                <a:uFillTx/>
                <a:latin typeface="Calibri"/>
                <a:ea typeface="+mn-ea"/>
                <a:cs typeface="+mn-cs"/>
              </a:rPr>
              <a:t>Python还有赋值运算符=和+=、-=、*=、/=、//=、**=、|=、^=等大量复合赋值运算符。例如，x += 3在语法上等价（注意，</a:t>
            </a:r>
            <a:r>
              <a:rPr kumimoji="0" lang="en-US" b="1" i="0" u="none" strike="noStrike" kern="1200" cap="none" spc="0" normalizeH="0" baseline="0" noProof="0" smtClean="0">
                <a:ln>
                  <a:noFill/>
                </a:ln>
                <a:solidFill>
                  <a:srgbClr val="FF0000"/>
                </a:solidFill>
                <a:effectLst/>
                <a:uLnTx/>
                <a:uFillTx/>
                <a:latin typeface="Calibri"/>
                <a:ea typeface="+mn-ea"/>
                <a:cs typeface="+mn-cs"/>
              </a:rPr>
              <a:t>在功能的细节上可能会稍有区别</a:t>
            </a:r>
            <a:r>
              <a:rPr kumimoji="0" lang="en-US" b="1" i="0" u="none" strike="noStrike" kern="1200" cap="none" spc="0" normalizeH="0" baseline="0" noProof="0" smtClean="0">
                <a:ln>
                  <a:noFill/>
                </a:ln>
                <a:solidFill>
                  <a:sysClr val="windowText" lastClr="000000"/>
                </a:solidFill>
                <a:effectLst/>
                <a:uLnTx/>
                <a:uFillTx/>
                <a:latin typeface="Calibri"/>
                <a:ea typeface="+mn-ea"/>
                <a:cs typeface="+mn-cs"/>
              </a:rPr>
              <a:t>）于x = x + 3。</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b="1" i="0" u="none" strike="noStrike" kern="1200" cap="none" spc="0" normalizeH="0" baseline="0" noProof="0" smtClean="0">
                <a:ln>
                  <a:noFill/>
                </a:ln>
                <a:solidFill>
                  <a:sysClr val="windowText" lastClr="000000"/>
                </a:solidFill>
                <a:effectLst/>
                <a:uLnTx/>
                <a:uFillTx/>
                <a:latin typeface="Calibri"/>
                <a:ea typeface="+mn-ea"/>
                <a:cs typeface="+mn-cs"/>
              </a:rPr>
              <a:t>Python</a:t>
            </a:r>
            <a:r>
              <a:rPr kumimoji="0" lang="en-US" b="1" i="0" u="none" strike="noStrike" kern="1200" cap="none" spc="0" normalizeH="0" baseline="0" noProof="0" smtClean="0">
                <a:ln>
                  <a:noFill/>
                </a:ln>
                <a:solidFill>
                  <a:srgbClr val="FF0000"/>
                </a:solidFill>
                <a:effectLst/>
                <a:uLnTx/>
                <a:uFillTx/>
                <a:latin typeface="Calibri"/>
                <a:ea typeface="+mn-ea"/>
                <a:cs typeface="+mn-cs"/>
              </a:rPr>
              <a:t>不支持++和--运算符</a:t>
            </a:r>
            <a:r>
              <a:rPr kumimoji="0" lang="en-US" b="1" i="0" u="none" strike="noStrike" kern="1200" cap="none" spc="0" normalizeH="0" baseline="0" noProof="0" smtClean="0">
                <a:ln>
                  <a:noFill/>
                </a:ln>
                <a:solidFill>
                  <a:sysClr val="windowText" lastClr="000000"/>
                </a:solidFill>
                <a:effectLst/>
                <a:uLnTx/>
                <a:uFillTx/>
                <a:latin typeface="Calibri"/>
                <a:ea typeface="+mn-ea"/>
                <a:cs typeface="+mn-cs"/>
              </a:rPr>
              <a:t>，虽然在形式上有时候似乎可以这样用，但实际上是另外的含义，要注意和其他语言的区别。</a:t>
            </a:r>
            <a:endParaRPr kumimoji="0" lang="en-US" b="1"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9646533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2.2.7  </a:t>
            </a:r>
            <a:r>
              <a:rPr lang="zh-CN" altLang="en-US" sz="3600" b="1" dirty="0">
                <a:solidFill>
                  <a:schemeClr val="bg1"/>
                </a:solidFill>
              </a:rPr>
              <a:t>补充说明</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13104" y="1726549"/>
            <a:ext cx="10515600"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i = 3</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++i                            #正正得正</a:t>
            </a:r>
          </a:p>
          <a:p>
            <a:pPr marL="0" indent="0">
              <a:lnSpc>
                <a:spcPct val="100000"/>
              </a:lnSpc>
              <a:spcBef>
                <a:spcPts val="0"/>
              </a:spcBef>
              <a:buFont typeface="Arial" panose="020B0604020202020204" pitchFamily="34" charset="0"/>
              <a:buNone/>
            </a:pPr>
            <a:r>
              <a:rPr lang="en-US" sz="2000" b="1" smtClean="0">
                <a:solidFill>
                  <a:srgbClr val="00B0F0"/>
                </a:solidFill>
                <a:latin typeface="Consolas" panose="020B0609020204030204" charset="0"/>
              </a:rPr>
              <a:t>3</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+(+3)                          #与++i等价</a:t>
            </a:r>
          </a:p>
          <a:p>
            <a:pPr marL="0" indent="0">
              <a:lnSpc>
                <a:spcPct val="100000"/>
              </a:lnSpc>
              <a:spcBef>
                <a:spcPts val="0"/>
              </a:spcBef>
              <a:buFont typeface="Arial" panose="020B0604020202020204" pitchFamily="34" charset="0"/>
              <a:buNone/>
            </a:pPr>
            <a:r>
              <a:rPr lang="en-US" sz="2000" b="1" smtClean="0">
                <a:solidFill>
                  <a:srgbClr val="00B0F0"/>
                </a:solidFill>
                <a:latin typeface="Consolas" panose="020B0609020204030204" charset="0"/>
              </a:rPr>
              <a:t>3</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i++                            #Python不支持++运算符，语法错误</a:t>
            </a:r>
          </a:p>
          <a:p>
            <a:pPr marL="0" indent="0">
              <a:lnSpc>
                <a:spcPct val="100000"/>
              </a:lnSpc>
              <a:spcBef>
                <a:spcPts val="0"/>
              </a:spcBef>
              <a:buFont typeface="Arial" panose="020B0604020202020204" pitchFamily="34" charset="0"/>
              <a:buNone/>
            </a:pPr>
            <a:r>
              <a:rPr lang="en-US" sz="2000" b="1" smtClean="0">
                <a:solidFill>
                  <a:srgbClr val="FF0000"/>
                </a:solidFill>
                <a:latin typeface="Consolas" panose="020B0609020204030204" charset="0"/>
              </a:rPr>
              <a:t>SyntaxError: invalid syntax</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--i                            #负负得正，等价于-(-i)</a:t>
            </a:r>
          </a:p>
          <a:p>
            <a:pPr marL="0" indent="0">
              <a:lnSpc>
                <a:spcPct val="100000"/>
              </a:lnSpc>
              <a:spcBef>
                <a:spcPts val="0"/>
              </a:spcBef>
              <a:buFont typeface="Arial" panose="020B0604020202020204" pitchFamily="34" charset="0"/>
              <a:buNone/>
            </a:pPr>
            <a:r>
              <a:rPr lang="en-US" sz="2000" b="1" smtClean="0">
                <a:solidFill>
                  <a:srgbClr val="00B0F0"/>
                </a:solidFill>
                <a:latin typeface="Consolas" panose="020B0609020204030204" charset="0"/>
              </a:rPr>
              <a:t>3</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---i                           #等价于-(-(-i))</a:t>
            </a:r>
          </a:p>
          <a:p>
            <a:pPr marL="0" indent="0">
              <a:lnSpc>
                <a:spcPct val="100000"/>
              </a:lnSpc>
              <a:spcBef>
                <a:spcPts val="0"/>
              </a:spcBef>
              <a:buFont typeface="Arial" panose="020B0604020202020204" pitchFamily="34" charset="0"/>
              <a:buNone/>
            </a:pPr>
            <a:r>
              <a:rPr lang="en-US" sz="2000" b="1" smtClean="0">
                <a:solidFill>
                  <a:srgbClr val="00B0F0"/>
                </a:solidFill>
                <a:latin typeface="Consolas" panose="020B0609020204030204" charset="0"/>
              </a:rPr>
              <a:t>-3</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i--                            #Python不支持--运算符，语法错误</a:t>
            </a:r>
          </a:p>
          <a:p>
            <a:pPr marL="0" indent="0">
              <a:lnSpc>
                <a:spcPct val="100000"/>
              </a:lnSpc>
              <a:spcBef>
                <a:spcPts val="0"/>
              </a:spcBef>
              <a:buFont typeface="Arial" panose="020B0604020202020204" pitchFamily="34" charset="0"/>
              <a:buNone/>
            </a:pPr>
            <a:r>
              <a:rPr lang="en-US" sz="2000" b="1" smtClean="0">
                <a:solidFill>
                  <a:srgbClr val="FF0000"/>
                </a:solidFill>
                <a:latin typeface="Consolas" panose="020B0609020204030204" charset="0"/>
              </a:rPr>
              <a:t>SyntaxError: invalid syntax</a:t>
            </a:r>
            <a:endParaRPr lang="en-US" sz="2000" b="1" dirty="0">
              <a:solidFill>
                <a:srgbClr val="FF0000"/>
              </a:solidFill>
              <a:latin typeface="Consolas" panose="020B0609020204030204" charset="0"/>
            </a:endParaRPr>
          </a:p>
        </p:txBody>
      </p:sp>
    </p:spTree>
    <p:extLst>
      <p:ext uri="{BB962C8B-B14F-4D97-AF65-F5344CB8AC3E}">
        <p14:creationId xmlns:p14="http://schemas.microsoft.com/office/powerpoint/2010/main" val="39646533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2.2.7  </a:t>
            </a:r>
            <a:r>
              <a:rPr lang="zh-CN" altLang="en-US" sz="3600" b="1" dirty="0">
                <a:solidFill>
                  <a:schemeClr val="bg1"/>
                </a:solidFill>
              </a:rPr>
              <a:t>补充说明</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38200" y="1680250"/>
            <a:ext cx="10515600" cy="4639945"/>
          </a:xfrm>
          <a:prstGeom prst="rect">
            <a:avLst/>
          </a:prstGeom>
        </p:spPr>
        <p:txBody>
          <a:bodyPr vert="horz" lIns="91440" tIns="45720" rIns="91440" bIns="45720" rtlCol="0">
            <a:normAutofit fontScale="6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22860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altLang="zh-CN" sz="4000" b="1" i="0" u="none" strike="noStrike" kern="1200" cap="none" spc="0" normalizeH="0" baseline="0" noProof="0" dirty="0" smtClean="0">
                <a:ln>
                  <a:noFill/>
                </a:ln>
                <a:solidFill>
                  <a:sysClr val="windowText" lastClr="000000"/>
                </a:solidFill>
                <a:effectLst/>
                <a:uLnTx/>
                <a:uFillTx/>
                <a:latin typeface="Calibri"/>
                <a:ea typeface="宋体"/>
              </a:rPr>
              <a:t>Python 3.8</a:t>
            </a:r>
            <a:r>
              <a:rPr kumimoji="0" lang="zh-CN" altLang="en-US" sz="4000" b="1" i="0" u="none" strike="noStrike" kern="1200" cap="none" spc="0" normalizeH="0" baseline="0" noProof="0" dirty="0" smtClean="0">
                <a:ln>
                  <a:noFill/>
                </a:ln>
                <a:solidFill>
                  <a:sysClr val="windowText" lastClr="000000"/>
                </a:solidFill>
                <a:effectLst/>
                <a:uLnTx/>
                <a:uFillTx/>
                <a:latin typeface="Calibri"/>
                <a:ea typeface="宋体"/>
              </a:rPr>
              <a:t>新增赋值运算符</a:t>
            </a:r>
            <a:r>
              <a:rPr kumimoji="0" lang="en-US" altLang="zh-CN" sz="4000" b="1" i="0" u="none" strike="noStrike" kern="1200" cap="none" spc="0" normalizeH="0" baseline="0" noProof="0" dirty="0" smtClean="0">
                <a:ln>
                  <a:noFill/>
                </a:ln>
                <a:solidFill>
                  <a:sysClr val="windowText" lastClr="000000"/>
                </a:solidFill>
                <a:effectLst/>
                <a:uLnTx/>
                <a:uFillTx/>
                <a:latin typeface="Calibri"/>
                <a:ea typeface="宋体"/>
              </a:rPr>
              <a:t>“</a:t>
            </a:r>
            <a:r>
              <a:rPr kumimoji="0" lang="en-US" altLang="zh-CN" sz="4000" b="1" i="0" u="none" strike="noStrike" kern="1200" cap="none" spc="0" normalizeH="0" baseline="0" noProof="0" dirty="0" smtClean="0">
                <a:ln>
                  <a:noFill/>
                </a:ln>
                <a:solidFill>
                  <a:srgbClr val="FF0000"/>
                </a:solidFill>
                <a:effectLst/>
                <a:uLnTx/>
                <a:uFillTx/>
                <a:latin typeface="Calibri"/>
                <a:ea typeface="宋体"/>
              </a:rPr>
              <a:t>:=</a:t>
            </a:r>
            <a:r>
              <a:rPr kumimoji="0" lang="en-US" altLang="zh-CN" sz="4000" b="1" i="0" u="none" strike="noStrike" kern="1200" cap="none" spc="0" normalizeH="0" baseline="0" noProof="0" dirty="0" smtClean="0">
                <a:ln>
                  <a:noFill/>
                </a:ln>
                <a:solidFill>
                  <a:sysClr val="windowText" lastClr="000000"/>
                </a:solidFill>
                <a:effectLst/>
                <a:uLnTx/>
                <a:uFillTx/>
                <a:latin typeface="Calibri"/>
                <a:ea typeface="宋体"/>
              </a:rPr>
              <a:t>”</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altLang="zh-CN" sz="3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Consolas" panose="020B0609020204030204" charset="0"/>
              </a:rPr>
              <a:t>&gt;&gt;&gt; </a:t>
            </a:r>
            <a:r>
              <a:rPr kumimoji="0" lang="en-US" altLang="zh-CN" sz="3000" b="1" i="0" u="none" strike="noStrike" kern="1200" cap="none" spc="0" normalizeH="0" baseline="0" noProof="0" dirty="0" err="1" smtClean="0">
                <a:ln>
                  <a:noFill/>
                </a:ln>
                <a:solidFill>
                  <a:sysClr val="windowText" lastClr="000000"/>
                </a:solidFill>
                <a:effectLst/>
                <a:uLnTx/>
                <a:uFillTx/>
                <a:latin typeface="Consolas" panose="020B0609020204030204" charset="0"/>
                <a:ea typeface="宋体"/>
                <a:cs typeface="Consolas" panose="020B0609020204030204" charset="0"/>
              </a:rPr>
              <a:t>num_int</a:t>
            </a:r>
            <a:r>
              <a:rPr kumimoji="0" lang="en-US" altLang="zh-CN" sz="3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Consolas" panose="020B0609020204030204" charset="0"/>
              </a:rPr>
              <a:t> = </a:t>
            </a:r>
            <a:r>
              <a:rPr kumimoji="0" lang="en-US" altLang="zh-CN" sz="3000" b="1" i="0" u="none" strike="noStrike" kern="1200" cap="none" spc="0" normalizeH="0" baseline="0" noProof="0" dirty="0" err="1" smtClean="0">
                <a:ln>
                  <a:noFill/>
                </a:ln>
                <a:solidFill>
                  <a:sysClr val="windowText" lastClr="000000"/>
                </a:solidFill>
                <a:effectLst/>
                <a:uLnTx/>
                <a:uFillTx/>
                <a:latin typeface="Consolas" panose="020B0609020204030204" charset="0"/>
                <a:ea typeface="宋体"/>
                <a:cs typeface="Consolas" panose="020B0609020204030204" charset="0"/>
              </a:rPr>
              <a:t>int</a:t>
            </a:r>
            <a:r>
              <a:rPr kumimoji="0" lang="en-US" altLang="zh-CN" sz="3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Consolas" panose="020B0609020204030204" charset="0"/>
              </a:rPr>
              <a:t>(</a:t>
            </a:r>
            <a:r>
              <a:rPr kumimoji="0" lang="en-US" altLang="zh-CN" sz="3000" b="1" i="0" u="none" strike="noStrike" kern="1200" cap="none" spc="0" normalizeH="0" baseline="0" noProof="0" dirty="0" err="1" smtClean="0">
                <a:ln>
                  <a:noFill/>
                </a:ln>
                <a:solidFill>
                  <a:sysClr val="windowText" lastClr="000000"/>
                </a:solidFill>
                <a:effectLst/>
                <a:uLnTx/>
                <a:uFillTx/>
                <a:latin typeface="Consolas" panose="020B0609020204030204" charset="0"/>
                <a:ea typeface="宋体"/>
                <a:cs typeface="Consolas" panose="020B0609020204030204" charset="0"/>
              </a:rPr>
              <a:t>num_str</a:t>
            </a:r>
            <a:r>
              <a:rPr kumimoji="0" lang="en-US" altLang="zh-CN" sz="3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Consolas" panose="020B0609020204030204" charset="0"/>
              </a:rPr>
              <a:t>:=input('</a:t>
            </a:r>
            <a:r>
              <a:rPr kumimoji="0" lang="en-US" altLang="zh-CN" sz="3000" b="1" i="0" u="none" strike="noStrike" kern="1200" cap="none" spc="0" normalizeH="0" baseline="0" noProof="0" dirty="0" err="1" smtClean="0">
                <a:ln>
                  <a:noFill/>
                </a:ln>
                <a:solidFill>
                  <a:sysClr val="windowText" lastClr="000000"/>
                </a:solidFill>
                <a:effectLst/>
                <a:uLnTx/>
                <a:uFillTx/>
                <a:latin typeface="Consolas" panose="020B0609020204030204" charset="0"/>
                <a:ea typeface="宋体"/>
                <a:cs typeface="Consolas" panose="020B0609020204030204" charset="0"/>
              </a:rPr>
              <a:t>输入一个整数</a:t>
            </a:r>
            <a:r>
              <a:rPr kumimoji="0" lang="en-US" altLang="zh-CN" sz="3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Consolas" panose="020B0609020204030204" charset="0"/>
              </a:rPr>
              <a:t>：'))</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altLang="zh-CN" sz="3000" b="1" i="0" u="none" strike="noStrike" kern="1200" cap="none" spc="0" normalizeH="0" baseline="0" noProof="0" dirty="0" smtClean="0">
                <a:ln>
                  <a:noFill/>
                </a:ln>
                <a:solidFill>
                  <a:srgbClr val="00B0F0"/>
                </a:solidFill>
                <a:effectLst/>
                <a:uLnTx/>
                <a:uFillTx/>
                <a:latin typeface="Consolas" panose="020B0609020204030204" charset="0"/>
                <a:ea typeface="宋体"/>
                <a:cs typeface="Consolas" panose="020B0609020204030204" charset="0"/>
              </a:rPr>
              <a:t>输入一个整数：345</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altLang="zh-CN" sz="3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Consolas" panose="020B0609020204030204" charset="0"/>
              </a:rPr>
              <a:t>&gt;&gt;&gt; type(</a:t>
            </a:r>
            <a:r>
              <a:rPr kumimoji="0" lang="en-US" altLang="zh-CN" sz="3000" b="1" i="0" u="none" strike="noStrike" kern="1200" cap="none" spc="0" normalizeH="0" baseline="0" noProof="0" dirty="0" err="1" smtClean="0">
                <a:ln>
                  <a:noFill/>
                </a:ln>
                <a:solidFill>
                  <a:sysClr val="windowText" lastClr="000000"/>
                </a:solidFill>
                <a:effectLst/>
                <a:uLnTx/>
                <a:uFillTx/>
                <a:latin typeface="Consolas" panose="020B0609020204030204" charset="0"/>
                <a:ea typeface="宋体"/>
                <a:cs typeface="Consolas" panose="020B0609020204030204" charset="0"/>
              </a:rPr>
              <a:t>num_str</a:t>
            </a:r>
            <a:r>
              <a:rPr kumimoji="0" lang="en-US" altLang="zh-CN" sz="3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Consolas" panose="020B0609020204030204" charset="0"/>
              </a:rPr>
              <a:t>)</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altLang="zh-CN" sz="3000" b="1" i="0" u="none" strike="noStrike" kern="1200" cap="none" spc="0" normalizeH="0" baseline="0" noProof="0" dirty="0" smtClean="0">
                <a:ln>
                  <a:noFill/>
                </a:ln>
                <a:solidFill>
                  <a:srgbClr val="00B0F0"/>
                </a:solidFill>
                <a:effectLst/>
                <a:uLnTx/>
                <a:uFillTx/>
                <a:latin typeface="Consolas" panose="020B0609020204030204" charset="0"/>
                <a:ea typeface="宋体"/>
                <a:cs typeface="Consolas" panose="020B0609020204030204" charset="0"/>
              </a:rPr>
              <a:t>&lt;class '</a:t>
            </a:r>
            <a:r>
              <a:rPr kumimoji="0" lang="en-US" altLang="zh-CN" sz="3000" b="1" i="0" u="none" strike="noStrike" kern="1200" cap="none" spc="0" normalizeH="0" baseline="0" noProof="0" dirty="0" err="1" smtClean="0">
                <a:ln>
                  <a:noFill/>
                </a:ln>
                <a:solidFill>
                  <a:srgbClr val="00B0F0"/>
                </a:solidFill>
                <a:effectLst/>
                <a:uLnTx/>
                <a:uFillTx/>
                <a:latin typeface="Consolas" panose="020B0609020204030204" charset="0"/>
                <a:ea typeface="宋体"/>
                <a:cs typeface="Consolas" panose="020B0609020204030204" charset="0"/>
              </a:rPr>
              <a:t>str</a:t>
            </a:r>
            <a:r>
              <a:rPr kumimoji="0" lang="en-US" altLang="zh-CN" sz="3000" b="1" i="0" u="none" strike="noStrike" kern="1200" cap="none" spc="0" normalizeH="0" baseline="0" noProof="0" dirty="0" smtClean="0">
                <a:ln>
                  <a:noFill/>
                </a:ln>
                <a:solidFill>
                  <a:srgbClr val="00B0F0"/>
                </a:solidFill>
                <a:effectLst/>
                <a:uLnTx/>
                <a:uFillTx/>
                <a:latin typeface="Consolas" panose="020B0609020204030204" charset="0"/>
                <a:ea typeface="宋体"/>
                <a:cs typeface="Consolas" panose="020B0609020204030204" charset="0"/>
              </a:rPr>
              <a:t>'&gt;</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altLang="zh-CN" sz="3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Consolas" panose="020B0609020204030204" charset="0"/>
              </a:rPr>
              <a:t>&gt;&gt;&gt; type(</a:t>
            </a:r>
            <a:r>
              <a:rPr kumimoji="0" lang="en-US" altLang="zh-CN" sz="3000" b="1" i="0" u="none" strike="noStrike" kern="1200" cap="none" spc="0" normalizeH="0" baseline="0" noProof="0" dirty="0" err="1" smtClean="0">
                <a:ln>
                  <a:noFill/>
                </a:ln>
                <a:solidFill>
                  <a:sysClr val="windowText" lastClr="000000"/>
                </a:solidFill>
                <a:effectLst/>
                <a:uLnTx/>
                <a:uFillTx/>
                <a:latin typeface="Consolas" panose="020B0609020204030204" charset="0"/>
                <a:ea typeface="宋体"/>
                <a:cs typeface="Consolas" panose="020B0609020204030204" charset="0"/>
              </a:rPr>
              <a:t>num_int</a:t>
            </a:r>
            <a:r>
              <a:rPr kumimoji="0" lang="en-US" altLang="zh-CN" sz="3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Consolas" panose="020B0609020204030204" charset="0"/>
              </a:rPr>
              <a:t>)</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altLang="zh-CN" sz="3000" b="1" i="0" u="none" strike="noStrike" kern="1200" cap="none" spc="0" normalizeH="0" baseline="0" noProof="0" dirty="0" smtClean="0">
                <a:ln>
                  <a:noFill/>
                </a:ln>
                <a:solidFill>
                  <a:srgbClr val="00B0F0"/>
                </a:solidFill>
                <a:effectLst/>
                <a:uLnTx/>
                <a:uFillTx/>
                <a:latin typeface="Consolas" panose="020B0609020204030204" charset="0"/>
                <a:ea typeface="宋体"/>
                <a:cs typeface="Consolas" panose="020B0609020204030204" charset="0"/>
              </a:rPr>
              <a:t>&lt;class '</a:t>
            </a:r>
            <a:r>
              <a:rPr kumimoji="0" lang="en-US" altLang="zh-CN" sz="3000" b="1" i="0" u="none" strike="noStrike" kern="1200" cap="none" spc="0" normalizeH="0" baseline="0" noProof="0" dirty="0" err="1" smtClean="0">
                <a:ln>
                  <a:noFill/>
                </a:ln>
                <a:solidFill>
                  <a:srgbClr val="00B0F0"/>
                </a:solidFill>
                <a:effectLst/>
                <a:uLnTx/>
                <a:uFillTx/>
                <a:latin typeface="Consolas" panose="020B0609020204030204" charset="0"/>
                <a:ea typeface="宋体"/>
                <a:cs typeface="Consolas" panose="020B0609020204030204" charset="0"/>
              </a:rPr>
              <a:t>int</a:t>
            </a:r>
            <a:r>
              <a:rPr kumimoji="0" lang="en-US" altLang="zh-CN" sz="3000" b="1" i="0" u="none" strike="noStrike" kern="1200" cap="none" spc="0" normalizeH="0" baseline="0" noProof="0" dirty="0" smtClean="0">
                <a:ln>
                  <a:noFill/>
                </a:ln>
                <a:solidFill>
                  <a:srgbClr val="00B0F0"/>
                </a:solidFill>
                <a:effectLst/>
                <a:uLnTx/>
                <a:uFillTx/>
                <a:latin typeface="Consolas" panose="020B0609020204030204" charset="0"/>
                <a:ea typeface="宋体"/>
                <a:cs typeface="Consolas" panose="020B0609020204030204" charset="0"/>
              </a:rPr>
              <a:t>'&gt;</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altLang="zh-CN" sz="3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Consolas" panose="020B0609020204030204" charset="0"/>
              </a:rPr>
              <a:t>&gt;&gt;&gt; data = []</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altLang="zh-CN" sz="3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Consolas" panose="020B0609020204030204" charset="0"/>
              </a:rPr>
              <a:t>&gt;&gt;&gt; while (line:=input('</a:t>
            </a:r>
            <a:r>
              <a:rPr kumimoji="0" lang="en-US" altLang="zh-CN" sz="3000" b="1" i="0" u="none" strike="noStrike" kern="1200" cap="none" spc="0" normalizeH="0" baseline="0" noProof="0" dirty="0" err="1" smtClean="0">
                <a:ln>
                  <a:noFill/>
                </a:ln>
                <a:solidFill>
                  <a:sysClr val="windowText" lastClr="000000"/>
                </a:solidFill>
                <a:effectLst/>
                <a:uLnTx/>
                <a:uFillTx/>
                <a:latin typeface="Consolas" panose="020B0609020204030204" charset="0"/>
                <a:ea typeface="宋体"/>
                <a:cs typeface="Consolas" panose="020B0609020204030204" charset="0"/>
              </a:rPr>
              <a:t>输入任意内容（q表示结束</a:t>
            </a:r>
            <a:r>
              <a:rPr kumimoji="0" lang="en-US" altLang="zh-CN" sz="3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Consolas" panose="020B0609020204030204" charset="0"/>
              </a:rPr>
              <a:t>）：')) != 'q':</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altLang="zh-CN" sz="3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Consolas" panose="020B0609020204030204" charset="0"/>
              </a:rPr>
              <a:t>    </a:t>
            </a:r>
            <a:r>
              <a:rPr kumimoji="0" lang="en-US" altLang="zh-CN" sz="3000" b="1" i="0" u="none" strike="noStrike" kern="1200" cap="none" spc="0" normalizeH="0" baseline="0" noProof="0" dirty="0" err="1" smtClean="0">
                <a:ln>
                  <a:noFill/>
                </a:ln>
                <a:solidFill>
                  <a:sysClr val="windowText" lastClr="000000"/>
                </a:solidFill>
                <a:effectLst/>
                <a:uLnTx/>
                <a:uFillTx/>
                <a:latin typeface="Consolas" panose="020B0609020204030204" charset="0"/>
                <a:ea typeface="宋体"/>
                <a:cs typeface="Consolas" panose="020B0609020204030204" charset="0"/>
              </a:rPr>
              <a:t>data.append</a:t>
            </a:r>
            <a:r>
              <a:rPr kumimoji="0" lang="en-US" altLang="zh-CN" sz="3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Consolas" panose="020B0609020204030204" charset="0"/>
              </a:rPr>
              <a:t>(line)</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altLang="zh-CN" sz="3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Consolas" panose="020B0609020204030204" charset="0"/>
              </a:rPr>
              <a:t>	</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altLang="zh-CN" sz="3000" b="1" i="0" u="none" strike="noStrike" kern="1200" cap="none" spc="0" normalizeH="0" baseline="0" noProof="0" dirty="0" err="1" smtClean="0">
                <a:ln>
                  <a:noFill/>
                </a:ln>
                <a:solidFill>
                  <a:srgbClr val="00B0F0"/>
                </a:solidFill>
                <a:effectLst/>
                <a:uLnTx/>
                <a:uFillTx/>
                <a:latin typeface="Consolas" panose="020B0609020204030204" charset="0"/>
                <a:ea typeface="宋体"/>
                <a:cs typeface="Consolas" panose="020B0609020204030204" charset="0"/>
              </a:rPr>
              <a:t>输入任意内容（q表示结束</a:t>
            </a:r>
            <a:r>
              <a:rPr kumimoji="0" lang="en-US" altLang="zh-CN" sz="3000" b="1" i="0" u="none" strike="noStrike" kern="1200" cap="none" spc="0" normalizeH="0" baseline="0" noProof="0" dirty="0" smtClean="0">
                <a:ln>
                  <a:noFill/>
                </a:ln>
                <a:solidFill>
                  <a:srgbClr val="00B0F0"/>
                </a:solidFill>
                <a:effectLst/>
                <a:uLnTx/>
                <a:uFillTx/>
                <a:latin typeface="Consolas" panose="020B0609020204030204" charset="0"/>
                <a:ea typeface="宋体"/>
                <a:cs typeface="Consolas" panose="020B0609020204030204" charset="0"/>
              </a:rPr>
              <a:t>）：</a:t>
            </a:r>
            <a:r>
              <a:rPr kumimoji="0" lang="en-US" altLang="zh-CN" sz="3000" b="1" i="0" u="none" strike="noStrike" kern="1200" cap="none" spc="0" normalizeH="0" baseline="0" noProof="0" dirty="0" err="1" smtClean="0">
                <a:ln>
                  <a:noFill/>
                </a:ln>
                <a:solidFill>
                  <a:srgbClr val="00B0F0"/>
                </a:solidFill>
                <a:effectLst/>
                <a:uLnTx/>
                <a:uFillTx/>
                <a:latin typeface="Consolas" panose="020B0609020204030204" charset="0"/>
                <a:ea typeface="宋体"/>
                <a:cs typeface="Consolas" panose="020B0609020204030204" charset="0"/>
              </a:rPr>
              <a:t>abc</a:t>
            </a:r>
            <a:endParaRPr kumimoji="0" lang="en-US" altLang="zh-CN" sz="3000" b="1" i="0" u="none" strike="noStrike" kern="1200" cap="none" spc="0" normalizeH="0" baseline="0" noProof="0" dirty="0" smtClean="0">
              <a:ln>
                <a:noFill/>
              </a:ln>
              <a:solidFill>
                <a:srgbClr val="00B0F0"/>
              </a:solidFill>
              <a:effectLst/>
              <a:uLnTx/>
              <a:uFillTx/>
              <a:latin typeface="Consolas" panose="020B0609020204030204" charset="0"/>
              <a:ea typeface="宋体"/>
              <a:cs typeface="Consolas" panose="020B0609020204030204" charset="0"/>
            </a:endParaRP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altLang="zh-CN" sz="3000" b="1" i="0" u="none" strike="noStrike" kern="1200" cap="none" spc="0" normalizeH="0" baseline="0" noProof="0" dirty="0" err="1" smtClean="0">
                <a:ln>
                  <a:noFill/>
                </a:ln>
                <a:solidFill>
                  <a:srgbClr val="00B0F0"/>
                </a:solidFill>
                <a:effectLst/>
                <a:uLnTx/>
                <a:uFillTx/>
                <a:latin typeface="Consolas" panose="020B0609020204030204" charset="0"/>
                <a:ea typeface="宋体"/>
                <a:cs typeface="Consolas" panose="020B0609020204030204" charset="0"/>
              </a:rPr>
              <a:t>输入任意内容（q表示结束</a:t>
            </a:r>
            <a:r>
              <a:rPr kumimoji="0" lang="en-US" altLang="zh-CN" sz="3000" b="1" i="0" u="none" strike="noStrike" kern="1200" cap="none" spc="0" normalizeH="0" baseline="0" noProof="0" dirty="0" smtClean="0">
                <a:ln>
                  <a:noFill/>
                </a:ln>
                <a:solidFill>
                  <a:srgbClr val="00B0F0"/>
                </a:solidFill>
                <a:effectLst/>
                <a:uLnTx/>
                <a:uFillTx/>
                <a:latin typeface="Consolas" panose="020B0609020204030204" charset="0"/>
                <a:ea typeface="宋体"/>
                <a:cs typeface="Consolas" panose="020B0609020204030204" charset="0"/>
              </a:rPr>
              <a:t>）：123456</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altLang="zh-CN" sz="3000" b="1" i="0" u="none" strike="noStrike" kern="1200" cap="none" spc="0" normalizeH="0" baseline="0" noProof="0" dirty="0" err="1" smtClean="0">
                <a:ln>
                  <a:noFill/>
                </a:ln>
                <a:solidFill>
                  <a:srgbClr val="00B0F0"/>
                </a:solidFill>
                <a:effectLst/>
                <a:uLnTx/>
                <a:uFillTx/>
                <a:latin typeface="Consolas" panose="020B0609020204030204" charset="0"/>
                <a:ea typeface="宋体"/>
                <a:cs typeface="Consolas" panose="020B0609020204030204" charset="0"/>
              </a:rPr>
              <a:t>输入任意内容（q表示结束</a:t>
            </a:r>
            <a:r>
              <a:rPr kumimoji="0" lang="en-US" altLang="zh-CN" sz="3000" b="1" i="0" u="none" strike="noStrike" kern="1200" cap="none" spc="0" normalizeH="0" baseline="0" noProof="0" dirty="0" smtClean="0">
                <a:ln>
                  <a:noFill/>
                </a:ln>
                <a:solidFill>
                  <a:srgbClr val="00B0F0"/>
                </a:solidFill>
                <a:effectLst/>
                <a:uLnTx/>
                <a:uFillTx/>
                <a:latin typeface="Consolas" panose="020B0609020204030204" charset="0"/>
                <a:ea typeface="宋体"/>
                <a:cs typeface="Consolas" panose="020B0609020204030204" charset="0"/>
              </a:rPr>
              <a:t>）：q</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altLang="zh-CN" sz="3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Consolas" panose="020B0609020204030204" charset="0"/>
              </a:rPr>
              <a:t>&gt;&gt;&gt; print(data)</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altLang="zh-CN" sz="3000" b="1" i="0" u="none" strike="noStrike" kern="1200" cap="none" spc="0" normalizeH="0" baseline="0" noProof="0" dirty="0" smtClean="0">
                <a:ln>
                  <a:noFill/>
                </a:ln>
                <a:solidFill>
                  <a:srgbClr val="00B0F0"/>
                </a:solidFill>
                <a:effectLst/>
                <a:uLnTx/>
                <a:uFillTx/>
                <a:latin typeface="Consolas" panose="020B0609020204030204" charset="0"/>
                <a:ea typeface="宋体"/>
                <a:cs typeface="Consolas" panose="020B0609020204030204" charset="0"/>
              </a:rPr>
              <a:t>['</a:t>
            </a:r>
            <a:r>
              <a:rPr kumimoji="0" lang="en-US" altLang="zh-CN" sz="3000" b="1" i="0" u="none" strike="noStrike" kern="1200" cap="none" spc="0" normalizeH="0" baseline="0" noProof="0" dirty="0" err="1" smtClean="0">
                <a:ln>
                  <a:noFill/>
                </a:ln>
                <a:solidFill>
                  <a:srgbClr val="00B0F0"/>
                </a:solidFill>
                <a:effectLst/>
                <a:uLnTx/>
                <a:uFillTx/>
                <a:latin typeface="Consolas" panose="020B0609020204030204" charset="0"/>
                <a:ea typeface="宋体"/>
                <a:cs typeface="Consolas" panose="020B0609020204030204" charset="0"/>
              </a:rPr>
              <a:t>abc</a:t>
            </a:r>
            <a:r>
              <a:rPr kumimoji="0" lang="en-US" altLang="zh-CN" sz="3000" b="1" i="0" u="none" strike="noStrike" kern="1200" cap="none" spc="0" normalizeH="0" baseline="0" noProof="0" dirty="0" smtClean="0">
                <a:ln>
                  <a:noFill/>
                </a:ln>
                <a:solidFill>
                  <a:srgbClr val="00B0F0"/>
                </a:solidFill>
                <a:effectLst/>
                <a:uLnTx/>
                <a:uFillTx/>
                <a:latin typeface="Consolas" panose="020B0609020204030204" charset="0"/>
                <a:ea typeface="宋体"/>
                <a:cs typeface="Consolas" panose="020B0609020204030204" charset="0"/>
              </a:rPr>
              <a:t>', '123456']</a:t>
            </a:r>
            <a:endParaRPr kumimoji="0" lang="en-US" altLang="zh-CN" sz="3000" b="1" i="0" u="none" strike="noStrike" kern="1200" cap="none" spc="0" normalizeH="0" baseline="0" noProof="0" dirty="0">
              <a:ln>
                <a:noFill/>
              </a:ln>
              <a:solidFill>
                <a:srgbClr val="00B0F0"/>
              </a:solidFill>
              <a:effectLst/>
              <a:uLnTx/>
              <a:uFillTx/>
              <a:latin typeface="Consolas" panose="020B0609020204030204" charset="0"/>
              <a:ea typeface="宋体"/>
              <a:cs typeface="Consolas" panose="020B0609020204030204" charset="0"/>
            </a:endParaRPr>
          </a:p>
        </p:txBody>
      </p:sp>
    </p:spTree>
    <p:extLst>
      <p:ext uri="{BB962C8B-B14F-4D97-AF65-F5344CB8AC3E}">
        <p14:creationId xmlns:p14="http://schemas.microsoft.com/office/powerpoint/2010/main" val="37792889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2.3  Python</a:t>
            </a:r>
            <a:r>
              <a:rPr lang="zh-CN" altLang="en-US" sz="3600" b="1" dirty="0">
                <a:solidFill>
                  <a:schemeClr val="bg1"/>
                </a:solidFill>
              </a:rPr>
              <a:t>关键字简要说明</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199" y="1714975"/>
            <a:ext cx="10782783" cy="347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b="1" i="0" u="none" strike="noStrike" kern="1200" cap="none" spc="0" normalizeH="0" baseline="0" noProof="0" dirty="0" err="1" smtClean="0">
                <a:ln>
                  <a:noFill/>
                </a:ln>
                <a:solidFill>
                  <a:sysClr val="windowText" lastClr="000000"/>
                </a:solidFill>
                <a:effectLst/>
                <a:uLnTx/>
                <a:uFillTx/>
                <a:latin typeface="Calibri"/>
                <a:cs typeface="+mn-cs"/>
              </a:rPr>
              <a:t>Python关键字只允许用来表达特定的语义，</a:t>
            </a:r>
            <a:r>
              <a:rPr kumimoji="0" lang="en-US" b="1" i="0" u="none" strike="noStrike" kern="1200" cap="none" spc="0" normalizeH="0" baseline="0" noProof="0" dirty="0" err="1" smtClean="0">
                <a:ln>
                  <a:noFill/>
                </a:ln>
                <a:solidFill>
                  <a:srgbClr val="FF0000"/>
                </a:solidFill>
                <a:effectLst/>
                <a:uLnTx/>
                <a:uFillTx/>
                <a:latin typeface="Calibri"/>
                <a:cs typeface="+mn-cs"/>
              </a:rPr>
              <a:t>不允许</a:t>
            </a:r>
            <a:r>
              <a:rPr kumimoji="0" lang="en-US" b="1" i="0" u="none" strike="noStrike" kern="1200" cap="none" spc="0" normalizeH="0" baseline="0" noProof="0" dirty="0" err="1" smtClean="0">
                <a:ln>
                  <a:noFill/>
                </a:ln>
                <a:solidFill>
                  <a:sysClr val="windowText" lastClr="000000"/>
                </a:solidFill>
                <a:effectLst/>
                <a:uLnTx/>
                <a:uFillTx/>
                <a:latin typeface="Calibri"/>
                <a:cs typeface="+mn-cs"/>
              </a:rPr>
              <a:t>通过任何方式改变它们的含义，也</a:t>
            </a:r>
            <a:r>
              <a:rPr kumimoji="0" lang="en-US" b="1" i="0" u="none" strike="noStrike" kern="1200" cap="none" spc="0" normalizeH="0" baseline="0" noProof="0" dirty="0" err="1" smtClean="0">
                <a:ln>
                  <a:noFill/>
                </a:ln>
                <a:solidFill>
                  <a:srgbClr val="FF0000"/>
                </a:solidFill>
                <a:effectLst/>
                <a:uLnTx/>
                <a:uFillTx/>
                <a:latin typeface="Calibri"/>
                <a:cs typeface="+mn-cs"/>
              </a:rPr>
              <a:t>不能</a:t>
            </a:r>
            <a:r>
              <a:rPr kumimoji="0" lang="en-US" b="1" i="0" u="none" strike="noStrike" kern="1200" cap="none" spc="0" normalizeH="0" baseline="0" noProof="0" dirty="0" err="1" smtClean="0">
                <a:ln>
                  <a:noFill/>
                </a:ln>
                <a:solidFill>
                  <a:sysClr val="windowText" lastClr="000000"/>
                </a:solidFill>
                <a:effectLst/>
                <a:uLnTx/>
                <a:uFillTx/>
                <a:latin typeface="Calibri"/>
                <a:cs typeface="+mn-cs"/>
              </a:rPr>
              <a:t>用来做变量名、函数名或类名等标识符</a:t>
            </a:r>
            <a:r>
              <a:rPr kumimoji="0" lang="en-US" b="1" i="0" u="none" strike="noStrike" kern="1200" cap="none" spc="0" normalizeH="0" baseline="0" noProof="0" dirty="0" smtClean="0">
                <a:ln>
                  <a:noFill/>
                </a:ln>
                <a:solidFill>
                  <a:sysClr val="windowText" lastClr="000000"/>
                </a:solidFill>
                <a:effectLst/>
                <a:uLnTx/>
                <a:uFillTx/>
                <a:latin typeface="Calibri"/>
                <a:cs typeface="+mn-cs"/>
              </a:rPr>
              <a:t>。</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b="1" i="0" u="none" strike="noStrike" kern="1200" cap="none" spc="0" normalizeH="0" baseline="0" noProof="0" dirty="0" err="1" smtClean="0">
                <a:ln>
                  <a:noFill/>
                </a:ln>
                <a:solidFill>
                  <a:sysClr val="windowText" lastClr="000000"/>
                </a:solidFill>
                <a:effectLst/>
                <a:uLnTx/>
                <a:uFillTx/>
                <a:latin typeface="Calibri"/>
                <a:cs typeface="+mn-cs"/>
              </a:rPr>
              <a:t>在Python开发环境中导入模块keyword之后，可以使用print</a:t>
            </a:r>
            <a:r>
              <a:rPr kumimoji="0" lang="en-US" b="1" i="0" u="none" strike="noStrike" kern="1200" cap="none" spc="0" normalizeH="0" baseline="0" noProof="0" dirty="0" smtClean="0">
                <a:ln>
                  <a:noFill/>
                </a:ln>
                <a:solidFill>
                  <a:sysClr val="windowText" lastClr="000000"/>
                </a:solidFill>
                <a:effectLst/>
                <a:uLnTx/>
                <a:uFillTx/>
                <a:latin typeface="Calibri"/>
                <a:cs typeface="+mn-cs"/>
              </a:rPr>
              <a:t>(</a:t>
            </a:r>
            <a:r>
              <a:rPr kumimoji="0" lang="en-US" b="1" i="0" u="none" strike="noStrike" kern="1200" cap="none" spc="0" normalizeH="0" baseline="0" noProof="0" dirty="0" err="1" smtClean="0">
                <a:ln>
                  <a:noFill/>
                </a:ln>
                <a:solidFill>
                  <a:sysClr val="windowText" lastClr="000000"/>
                </a:solidFill>
                <a:effectLst/>
                <a:uLnTx/>
                <a:uFillTx/>
                <a:latin typeface="Calibri"/>
                <a:cs typeface="+mn-cs"/>
              </a:rPr>
              <a:t>keyword.kwlist</a:t>
            </a:r>
            <a:r>
              <a:rPr kumimoji="0" lang="en-US" b="1" i="0" u="none" strike="noStrike" kern="1200" cap="none" spc="0" normalizeH="0" baseline="0" noProof="0" dirty="0" smtClean="0">
                <a:ln>
                  <a:noFill/>
                </a:ln>
                <a:solidFill>
                  <a:sysClr val="windowText" lastClr="000000"/>
                </a:solidFill>
                <a:effectLst/>
                <a:uLnTx/>
                <a:uFillTx/>
                <a:latin typeface="Calibri"/>
                <a:cs typeface="+mn-cs"/>
              </a:rPr>
              <a:t>)</a:t>
            </a:r>
            <a:r>
              <a:rPr kumimoji="0" lang="en-US" b="1" i="0" u="none" strike="noStrike" kern="1200" cap="none" spc="0" normalizeH="0" baseline="0" noProof="0" dirty="0" err="1" smtClean="0">
                <a:ln>
                  <a:noFill/>
                </a:ln>
                <a:solidFill>
                  <a:sysClr val="windowText" lastClr="000000"/>
                </a:solidFill>
                <a:effectLst/>
                <a:uLnTx/>
                <a:uFillTx/>
                <a:latin typeface="Calibri"/>
                <a:cs typeface="+mn-cs"/>
              </a:rPr>
              <a:t>查看所有关键字</a:t>
            </a:r>
            <a:r>
              <a:rPr kumimoji="0" lang="zh-CN" altLang="en-US" b="1" i="0" u="none" strike="noStrike" kern="1200" cap="none" spc="0" normalizeH="0" baseline="0" noProof="0" dirty="0" smtClean="0">
                <a:ln>
                  <a:noFill/>
                </a:ln>
                <a:solidFill>
                  <a:sysClr val="windowText" lastClr="000000"/>
                </a:solidFill>
                <a:effectLst/>
                <a:uLnTx/>
                <a:uFillTx/>
                <a:latin typeface="Calibri"/>
                <a:ea typeface="宋体"/>
                <a:cs typeface="+mn-cs"/>
              </a:rPr>
              <a:t>。</a:t>
            </a:r>
            <a:endParaRPr kumimoji="0" lang="zh-CN" altLang="en-US" b="1" i="0" u="none" strike="noStrike" kern="1200" cap="none" spc="0" normalizeH="0" baseline="0" noProof="0" dirty="0">
              <a:ln>
                <a:noFill/>
              </a:ln>
              <a:solidFill>
                <a:sysClr val="windowText" lastClr="000000"/>
              </a:solidFill>
              <a:effectLst/>
              <a:uLnTx/>
              <a:uFillTx/>
              <a:latin typeface="Calibri"/>
              <a:ea typeface="宋体"/>
              <a:cs typeface="+mn-cs"/>
            </a:endParaRPr>
          </a:p>
        </p:txBody>
      </p:sp>
    </p:spTree>
    <p:extLst>
      <p:ext uri="{BB962C8B-B14F-4D97-AF65-F5344CB8AC3E}">
        <p14:creationId xmlns:p14="http://schemas.microsoft.com/office/powerpoint/2010/main" val="39646533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2.3  Python</a:t>
            </a:r>
            <a:r>
              <a:rPr lang="zh-CN" altLang="en-US" sz="3600" b="1" dirty="0">
                <a:solidFill>
                  <a:schemeClr val="bg1"/>
                </a:solidFill>
              </a:rPr>
              <a:t>关键字简要说明</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graphicFrame>
        <p:nvGraphicFramePr>
          <p:cNvPr id="7" name="Content Placeholder -1"/>
          <p:cNvGraphicFramePr>
            <a:graphicFrameLocks/>
          </p:cNvGraphicFramePr>
          <p:nvPr>
            <p:extLst>
              <p:ext uri="{D42A27DB-BD31-4B8C-83A1-F6EECF244321}">
                <p14:modId xmlns:p14="http://schemas.microsoft.com/office/powerpoint/2010/main" val="2294116699"/>
              </p:ext>
            </p:extLst>
          </p:nvPr>
        </p:nvGraphicFramePr>
        <p:xfrm>
          <a:off x="1212215" y="1529080"/>
          <a:ext cx="9767570" cy="5212098"/>
        </p:xfrm>
        <a:graphic>
          <a:graphicData uri="http://schemas.openxmlformats.org/drawingml/2006/table">
            <a:tbl>
              <a:tblPr firstRow="1" bandRow="1"/>
              <a:tblGrid>
                <a:gridCol w="1628775"/>
                <a:gridCol w="8138795"/>
              </a:tblGrid>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lgn="ct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关键字</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含义</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False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常量，逻辑假</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None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常量，空值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True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常量，逻辑真</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and</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逻辑与运算</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as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在</a:t>
                      </a:r>
                      <a:r>
                        <a:rPr lang="en-US" altLang="zh-CN" sz="1800" b="1">
                          <a:latin typeface="宋体" panose="02010600030101010101" pitchFamily="2" charset="-122"/>
                          <a:ea typeface="宋体" panose="02010600030101010101" pitchFamily="2" charset="-122"/>
                          <a:cs typeface="宋体" panose="02010600030101010101" pitchFamily="2" charset="-122"/>
                        </a:rPr>
                        <a:t>import</a:t>
                      </a:r>
                      <a:r>
                        <a:rPr lang="zh-CN" altLang="en-US" sz="1800" b="1">
                          <a:latin typeface="宋体" panose="02010600030101010101" pitchFamily="2" charset="-122"/>
                          <a:ea typeface="宋体" panose="02010600030101010101" pitchFamily="2" charset="-122"/>
                          <a:cs typeface="宋体" panose="02010600030101010101" pitchFamily="2" charset="-122"/>
                        </a:rPr>
                        <a:t>或</a:t>
                      </a:r>
                      <a:r>
                        <a:rPr lang="en-US" altLang="zh-CN" sz="1800" b="1">
                          <a:latin typeface="宋体" panose="02010600030101010101" pitchFamily="2" charset="-122"/>
                          <a:ea typeface="宋体" panose="02010600030101010101" pitchFamily="2" charset="-122"/>
                          <a:cs typeface="宋体" panose="02010600030101010101" pitchFamily="2" charset="-122"/>
                        </a:rPr>
                        <a:t>except</a:t>
                      </a:r>
                      <a:r>
                        <a:rPr lang="zh-CN" altLang="en-US" sz="1800" b="1">
                          <a:latin typeface="宋体" panose="02010600030101010101" pitchFamily="2" charset="-122"/>
                          <a:ea typeface="宋体" panose="02010600030101010101" pitchFamily="2" charset="-122"/>
                          <a:cs typeface="宋体" panose="02010600030101010101" pitchFamily="2" charset="-122"/>
                        </a:rPr>
                        <a:t>语句中给对象起别名</a:t>
                      </a:r>
                      <a:endParaRPr lang="en-US" sz="1800" b="1">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assert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断言，用来确认某个条件必须满足，可用来帮助调试程序</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break</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用在循环中，提前结束</a:t>
                      </a:r>
                      <a:r>
                        <a:rPr lang="en-US" altLang="zh-CN" sz="1800" b="1">
                          <a:latin typeface="宋体" panose="02010600030101010101" pitchFamily="2" charset="-122"/>
                          <a:ea typeface="宋体" panose="02010600030101010101" pitchFamily="2" charset="-122"/>
                          <a:cs typeface="宋体" panose="02010600030101010101" pitchFamily="2" charset="-122"/>
                        </a:rPr>
                        <a:t>break</a:t>
                      </a:r>
                      <a:r>
                        <a:rPr lang="zh-CN" altLang="en-US" sz="1800" b="1">
                          <a:latin typeface="宋体" panose="02010600030101010101" pitchFamily="2" charset="-122"/>
                          <a:ea typeface="宋体" panose="02010600030101010101" pitchFamily="2" charset="-122"/>
                          <a:cs typeface="宋体" panose="02010600030101010101" pitchFamily="2" charset="-122"/>
                        </a:rPr>
                        <a:t>所在层次的循环</a:t>
                      </a:r>
                      <a:endParaRPr lang="en-US" sz="1800" b="1">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class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用来定义类</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continue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用在循环中，提前结束本次循环</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def</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用来定义函数</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del</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用来删除对象或对象成员</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elif</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用在选择结构中，表示</a:t>
                      </a:r>
                      <a:r>
                        <a:rPr lang="en-US" altLang="zh-CN" sz="1800" b="1">
                          <a:latin typeface="宋体" panose="02010600030101010101" pitchFamily="2" charset="-122"/>
                          <a:ea typeface="宋体" panose="02010600030101010101" pitchFamily="2" charset="-122"/>
                          <a:cs typeface="宋体" panose="02010600030101010101" pitchFamily="2" charset="-122"/>
                        </a:rPr>
                        <a:t>else if</a:t>
                      </a:r>
                      <a:r>
                        <a:rPr lang="zh-CN" altLang="en-US" sz="1800" b="1">
                          <a:latin typeface="宋体" panose="02010600030101010101" pitchFamily="2" charset="-122"/>
                          <a:ea typeface="宋体" panose="02010600030101010101" pitchFamily="2" charset="-122"/>
                          <a:cs typeface="宋体" panose="02010600030101010101" pitchFamily="2" charset="-122"/>
                        </a:rPr>
                        <a:t>的意思</a:t>
                      </a:r>
                      <a:endParaRPr lang="en-US" sz="1800" b="1">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else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可以用在选择结构、循环结构和异常处理结构中</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except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用在异常处理结构中，用来捕获特定类型的异常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finally</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用在异常处理结构中，用来表示不论是否发生异常都会执行的代码</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for</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构造</a:t>
                      </a:r>
                      <a:r>
                        <a:rPr lang="en-US" altLang="zh-CN" sz="1800" b="1" dirty="0">
                          <a:latin typeface="宋体" panose="02010600030101010101" pitchFamily="2" charset="-122"/>
                          <a:ea typeface="宋体" panose="02010600030101010101" pitchFamily="2" charset="-122"/>
                          <a:cs typeface="宋体" panose="02010600030101010101" pitchFamily="2" charset="-122"/>
                        </a:rPr>
                        <a:t>for</a:t>
                      </a:r>
                      <a:r>
                        <a:rPr lang="zh-CN" altLang="en-US" sz="1800" b="1" dirty="0">
                          <a:latin typeface="宋体" panose="02010600030101010101" pitchFamily="2" charset="-122"/>
                          <a:ea typeface="宋体" panose="02010600030101010101" pitchFamily="2" charset="-122"/>
                          <a:cs typeface="宋体" panose="02010600030101010101" pitchFamily="2" charset="-122"/>
                        </a:rPr>
                        <a:t>循环，用来迭代序列或可迭代对象中的所有元素</a:t>
                      </a:r>
                      <a:endParaRPr lang="en-US" sz="1800" b="1"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14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from</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明确指定从哪个模块中导入什么对象，例如</a:t>
                      </a:r>
                      <a:r>
                        <a:rPr lang="en-US" altLang="zh-CN" sz="1800" b="1" dirty="0">
                          <a:latin typeface="宋体" panose="02010600030101010101" pitchFamily="2" charset="-122"/>
                          <a:ea typeface="宋体" panose="02010600030101010101" pitchFamily="2" charset="-122"/>
                          <a:cs typeface="宋体" panose="02010600030101010101" pitchFamily="2" charset="-122"/>
                        </a:rPr>
                        <a:t>from math import sin</a:t>
                      </a:r>
                      <a:r>
                        <a:rPr lang="zh-CN" altLang="en-US" sz="1800" b="1" dirty="0">
                          <a:latin typeface="宋体" panose="02010600030101010101" pitchFamily="2" charset="-122"/>
                          <a:ea typeface="宋体" panose="02010600030101010101" pitchFamily="2" charset="-122"/>
                          <a:cs typeface="宋体" panose="02010600030101010101" pitchFamily="2" charset="-122"/>
                        </a:rPr>
                        <a:t>；</a:t>
                      </a:r>
                    </a:p>
                    <a:p>
                      <a:pPr indent="0">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还可以与</a:t>
                      </a:r>
                      <a:r>
                        <a:rPr lang="en-US" altLang="zh-CN" sz="1800" b="1" dirty="0">
                          <a:latin typeface="宋体" panose="02010600030101010101" pitchFamily="2" charset="-122"/>
                          <a:ea typeface="宋体" panose="02010600030101010101" pitchFamily="2" charset="-122"/>
                          <a:cs typeface="宋体" panose="02010600030101010101" pitchFamily="2" charset="-122"/>
                        </a:rPr>
                        <a:t>yield</a:t>
                      </a:r>
                      <a:r>
                        <a:rPr lang="zh-CN" altLang="en-US" sz="1800" b="1" dirty="0">
                          <a:latin typeface="宋体" panose="02010600030101010101" pitchFamily="2" charset="-122"/>
                          <a:ea typeface="宋体" panose="02010600030101010101" pitchFamily="2" charset="-122"/>
                          <a:cs typeface="宋体" panose="02010600030101010101" pitchFamily="2" charset="-122"/>
                        </a:rPr>
                        <a:t>一起构成</a:t>
                      </a:r>
                      <a:r>
                        <a:rPr lang="en-US" altLang="zh-CN" sz="1800" b="1" dirty="0">
                          <a:latin typeface="宋体" panose="02010600030101010101" pitchFamily="2" charset="-122"/>
                          <a:ea typeface="宋体" panose="02010600030101010101" pitchFamily="2" charset="-122"/>
                          <a:cs typeface="宋体" panose="02010600030101010101" pitchFamily="2" charset="-122"/>
                        </a:rPr>
                        <a:t>yield</a:t>
                      </a:r>
                      <a:r>
                        <a:rPr lang="zh-CN" altLang="en-US" sz="1800" b="1" dirty="0">
                          <a:latin typeface="宋体" panose="02010600030101010101" pitchFamily="2" charset="-122"/>
                          <a:ea typeface="宋体" panose="02010600030101010101" pitchFamily="2" charset="-122"/>
                          <a:cs typeface="宋体" panose="02010600030101010101" pitchFamily="2" charset="-122"/>
                        </a:rPr>
                        <a:t>表达式</a:t>
                      </a:r>
                      <a:endParaRPr lang="en-US" sz="1800" b="1"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783800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2.3  Python</a:t>
            </a:r>
            <a:r>
              <a:rPr lang="zh-CN" altLang="en-US" sz="3600" b="1" dirty="0">
                <a:solidFill>
                  <a:schemeClr val="bg1"/>
                </a:solidFill>
              </a:rPr>
              <a:t>关键字简要说明</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graphicFrame>
        <p:nvGraphicFramePr>
          <p:cNvPr id="7" name="Content Placeholder -1"/>
          <p:cNvGraphicFramePr>
            <a:graphicFrameLocks/>
          </p:cNvGraphicFramePr>
          <p:nvPr>
            <p:extLst>
              <p:ext uri="{D42A27DB-BD31-4B8C-83A1-F6EECF244321}">
                <p14:modId xmlns:p14="http://schemas.microsoft.com/office/powerpoint/2010/main" val="2855704679"/>
              </p:ext>
            </p:extLst>
          </p:nvPr>
        </p:nvGraphicFramePr>
        <p:xfrm>
          <a:off x="1058119" y="1645527"/>
          <a:ext cx="9872345" cy="4663457"/>
        </p:xfrm>
        <a:graphic>
          <a:graphicData uri="http://schemas.openxmlformats.org/drawingml/2006/table">
            <a:tbl>
              <a:tblPr firstRow="1" bandRow="1"/>
              <a:tblGrid>
                <a:gridCol w="1645920"/>
                <a:gridCol w="8226425"/>
              </a:tblGrid>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lgn="ct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关键字</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含义</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global</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定义或声明全局变量</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if</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用在选择结构中</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import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用来导入模块或模块中的对象</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in</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成员测试</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is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同一性测试</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lambda</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用来定义</a:t>
                      </a:r>
                      <a:r>
                        <a:rPr lang="en-US" altLang="zh-CN" sz="1800" b="1">
                          <a:latin typeface="宋体" panose="02010600030101010101" pitchFamily="2" charset="-122"/>
                          <a:ea typeface="宋体" panose="02010600030101010101" pitchFamily="2" charset="-122"/>
                          <a:cs typeface="宋体" panose="02010600030101010101" pitchFamily="2" charset="-122"/>
                        </a:rPr>
                        <a:t>lambda</a:t>
                      </a:r>
                      <a:r>
                        <a:rPr lang="zh-CN" altLang="en-US" sz="1800" b="1">
                          <a:latin typeface="宋体" panose="02010600030101010101" pitchFamily="2" charset="-122"/>
                          <a:ea typeface="宋体" panose="02010600030101010101" pitchFamily="2" charset="-122"/>
                          <a:cs typeface="宋体" panose="02010600030101010101" pitchFamily="2" charset="-122"/>
                        </a:rPr>
                        <a:t>表达式，类似于函数</a:t>
                      </a:r>
                      <a:endParaRPr lang="en-US" sz="1800" b="1">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nonlocal</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用来声明</a:t>
                      </a:r>
                      <a:r>
                        <a:rPr lang="en-US" altLang="zh-CN" sz="1800" b="1">
                          <a:latin typeface="宋体" panose="02010600030101010101" pitchFamily="2" charset="-122"/>
                          <a:ea typeface="宋体" panose="02010600030101010101" pitchFamily="2" charset="-122"/>
                          <a:cs typeface="宋体" panose="02010600030101010101" pitchFamily="2" charset="-122"/>
                        </a:rPr>
                        <a:t>nonlocal</a:t>
                      </a:r>
                      <a:r>
                        <a:rPr lang="zh-CN" altLang="en-US" sz="1800" b="1">
                          <a:latin typeface="宋体" panose="02010600030101010101" pitchFamily="2" charset="-122"/>
                          <a:ea typeface="宋体" panose="02010600030101010101" pitchFamily="2" charset="-122"/>
                          <a:cs typeface="宋体" panose="02010600030101010101" pitchFamily="2" charset="-122"/>
                        </a:rPr>
                        <a:t>变量</a:t>
                      </a:r>
                      <a:endParaRPr lang="en-US" sz="1800" b="1">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not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逻辑非运算</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or</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逻辑或运算</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pass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空语句，执行该语句时什么都不做，常用作占位符</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raise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用来显式抛出异常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return</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在函数中用来返回值，如果没有指定返回值，表示返回空值</a:t>
                      </a:r>
                      <a:r>
                        <a:rPr lang="en-US" altLang="zh-CN" sz="1800" b="1">
                          <a:latin typeface="宋体" panose="02010600030101010101" pitchFamily="2" charset="-122"/>
                          <a:ea typeface="宋体" panose="02010600030101010101" pitchFamily="2" charset="-122"/>
                          <a:cs typeface="宋体" panose="02010600030101010101" pitchFamily="2" charset="-122"/>
                        </a:rPr>
                        <a:t>None</a:t>
                      </a:r>
                      <a:endParaRPr lang="en-US" sz="1800" b="1">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try</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在异常处理结构中用来限定可能会引发异常的代码块</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14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while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用来构造</a:t>
                      </a:r>
                      <a:r>
                        <a:rPr lang="en-US" altLang="zh-CN" sz="1800" b="1">
                          <a:latin typeface="宋体" panose="02010600030101010101" pitchFamily="2" charset="-122"/>
                          <a:ea typeface="宋体" panose="02010600030101010101" pitchFamily="2" charset="-122"/>
                          <a:cs typeface="宋体" panose="02010600030101010101" pitchFamily="2" charset="-122"/>
                        </a:rPr>
                        <a:t>while</a:t>
                      </a:r>
                      <a:r>
                        <a:rPr lang="zh-CN" altLang="en-US" sz="1800" b="1">
                          <a:latin typeface="宋体" panose="02010600030101010101" pitchFamily="2" charset="-122"/>
                          <a:ea typeface="宋体" panose="02010600030101010101" pitchFamily="2" charset="-122"/>
                          <a:cs typeface="宋体" panose="02010600030101010101" pitchFamily="2" charset="-122"/>
                        </a:rPr>
                        <a:t>循环结构，只要条件表达式等价于</a:t>
                      </a:r>
                      <a:r>
                        <a:rPr lang="en-US" altLang="zh-CN" sz="1800" b="1">
                          <a:latin typeface="宋体" panose="02010600030101010101" pitchFamily="2" charset="-122"/>
                          <a:ea typeface="宋体" panose="02010600030101010101" pitchFamily="2" charset="-122"/>
                          <a:cs typeface="宋体" panose="02010600030101010101" pitchFamily="2" charset="-122"/>
                        </a:rPr>
                        <a:t>True</a:t>
                      </a:r>
                      <a:r>
                        <a:rPr lang="zh-CN" altLang="en-US" sz="1800" b="1">
                          <a:latin typeface="宋体" panose="02010600030101010101" pitchFamily="2" charset="-122"/>
                          <a:ea typeface="宋体" panose="02010600030101010101" pitchFamily="2" charset="-122"/>
                          <a:cs typeface="宋体" panose="02010600030101010101" pitchFamily="2" charset="-122"/>
                        </a:rPr>
                        <a:t>就重复执行限定的代码块</a:t>
                      </a:r>
                      <a:endParaRPr lang="en-US" sz="1800" b="1">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with</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上下文管理，具有自动管理资源的功能</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yield</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在生成器函数中用来返回值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783800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rPr>
              <a:t>2</a:t>
            </a:r>
            <a:r>
              <a:rPr lang="zh-CN" altLang="en-US" sz="3600" b="1" dirty="0" smtClean="0">
                <a:solidFill>
                  <a:schemeClr val="bg1"/>
                </a:solidFill>
              </a:rPr>
              <a:t>.</a:t>
            </a:r>
            <a:r>
              <a:rPr lang="zh-CN" altLang="en-US" sz="3600" b="1" dirty="0">
                <a:solidFill>
                  <a:schemeClr val="bg1"/>
                </a:solidFill>
              </a:rPr>
              <a:t>1  </a:t>
            </a:r>
            <a:r>
              <a:rPr lang="en-US" altLang="zh-CN" sz="3600" b="1" dirty="0">
                <a:solidFill>
                  <a:schemeClr val="bg1"/>
                </a:solidFill>
              </a:rPr>
              <a:t>Python</a:t>
            </a:r>
            <a:r>
              <a:rPr lang="zh-CN" altLang="en-US" sz="3600" b="1" dirty="0">
                <a:solidFill>
                  <a:schemeClr val="bg1"/>
                </a:solidFill>
              </a:rPr>
              <a:t>常用内置对象</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graphicFrame>
        <p:nvGraphicFramePr>
          <p:cNvPr id="7" name="Table -1"/>
          <p:cNvGraphicFramePr/>
          <p:nvPr>
            <p:extLst>
              <p:ext uri="{D42A27DB-BD31-4B8C-83A1-F6EECF244321}">
                <p14:modId xmlns:p14="http://schemas.microsoft.com/office/powerpoint/2010/main" val="3651748866"/>
              </p:ext>
            </p:extLst>
          </p:nvPr>
        </p:nvGraphicFramePr>
        <p:xfrm>
          <a:off x="1026907" y="1592741"/>
          <a:ext cx="10138185" cy="4937768"/>
        </p:xfrm>
        <a:graphic>
          <a:graphicData uri="http://schemas.openxmlformats.org/drawingml/2006/table">
            <a:tbl>
              <a:tblPr firstRow="1" bandRow="1"/>
              <a:tblGrid>
                <a:gridCol w="966470"/>
                <a:gridCol w="1127310"/>
                <a:gridCol w="3488457"/>
                <a:gridCol w="4555948"/>
              </a:tblGrid>
              <a:tr h="1524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dirty="0">
                          <a:latin typeface="Calibri" panose="020F0502020204030204" charset="0"/>
                          <a:ea typeface="Calibri" panose="020F0502020204030204" charset="0"/>
                          <a:cs typeface="Calibri" panose="020F0502020204030204" charset="0"/>
                        </a:rPr>
                        <a:t>对象类型</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类型名称</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Calibri" panose="020F0502020204030204" charset="0"/>
                          <a:ea typeface="Calibri" panose="020F0502020204030204" charset="0"/>
                          <a:cs typeface="Calibri" panose="020F0502020204030204" charset="0"/>
                        </a:rPr>
                        <a:t>示例</a:t>
                      </a:r>
                    </a:p>
                  </a:txBody>
                  <a:tcPr marL="0"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简要说明</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26479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dirty="0">
                          <a:latin typeface="Calibri" panose="020F0502020204030204" charset="0"/>
                          <a:ea typeface="Calibri" panose="020F0502020204030204" charset="0"/>
                          <a:cs typeface="Calibri" panose="020F0502020204030204" charset="0"/>
                        </a:rPr>
                        <a:t>数字</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en-US" altLang="zh-CN" sz="1800" b="1" u="none" dirty="0" err="1">
                          <a:latin typeface="宋体" panose="02010600030101010101" pitchFamily="2" charset="-122"/>
                          <a:ea typeface="宋体" panose="02010600030101010101" pitchFamily="2" charset="-122"/>
                          <a:cs typeface="宋体" panose="02010600030101010101" pitchFamily="2" charset="-122"/>
                        </a:rPr>
                        <a:t>int</a:t>
                      </a:r>
                      <a:endParaRPr lang="en-US" altLang="zh-CN" sz="1800" b="1" u="none" dirty="0">
                        <a:latin typeface="宋体" panose="02010600030101010101" pitchFamily="2" charset="-122"/>
                        <a:ea typeface="宋体" panose="02010600030101010101" pitchFamily="2" charset="-122"/>
                        <a:cs typeface="宋体" panose="02010600030101010101" pitchFamily="2" charset="-122"/>
                      </a:endParaRPr>
                    </a:p>
                    <a:p>
                      <a:pPr marL="0" indent="0" algn="ctr">
                        <a:buNone/>
                      </a:pPr>
                      <a:r>
                        <a:rPr lang="en-US" altLang="zh-CN" sz="1800" b="1" u="none" dirty="0">
                          <a:latin typeface="宋体" panose="02010600030101010101" pitchFamily="2" charset="-122"/>
                          <a:ea typeface="宋体" panose="02010600030101010101" pitchFamily="2" charset="-122"/>
                          <a:cs typeface="宋体" panose="02010600030101010101" pitchFamily="2" charset="-122"/>
                        </a:rPr>
                        <a:t>float</a:t>
                      </a:r>
                    </a:p>
                    <a:p>
                      <a:pPr marL="0" indent="0" algn="ctr">
                        <a:buNone/>
                      </a:pPr>
                      <a:r>
                        <a:rPr lang="en-US" altLang="zh-CN" sz="1800" b="1" u="none" dirty="0">
                          <a:latin typeface="宋体" panose="02010600030101010101" pitchFamily="2" charset="-122"/>
                          <a:ea typeface="宋体" panose="02010600030101010101" pitchFamily="2" charset="-122"/>
                          <a:cs typeface="宋体" panose="02010600030101010101" pitchFamily="2" charset="-122"/>
                        </a:rPr>
                        <a:t>complex</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Times New Roman" panose="02020603050405020304" charset="0"/>
                          <a:cs typeface="Calibri" panose="020F0502020204030204" charset="0"/>
                        </a:rPr>
                        <a:t>1234</a:t>
                      </a:r>
                    </a:p>
                    <a:p>
                      <a:pPr marL="0" indent="0" algn="l">
                        <a:buNone/>
                      </a:pPr>
                      <a:r>
                        <a:rPr lang="en-US" altLang="zh-CN" sz="1800" b="1" u="none">
                          <a:latin typeface="Times New Roman" panose="02020603050405020304" charset="0"/>
                          <a:cs typeface="Calibri" panose="020F0502020204030204" charset="0"/>
                        </a:rPr>
                        <a:t>3.14, </a:t>
                      </a:r>
                      <a:r>
                        <a:rPr lang="en-US" altLang="zh-CN" sz="1800" b="1" u="none">
                          <a:latin typeface="Times New Roman" panose="02020603050405020304" charset="0"/>
                          <a:cs typeface="宋体" panose="02010600030101010101" pitchFamily="2" charset="-122"/>
                        </a:rPr>
                        <a:t>1.3e5</a:t>
                      </a:r>
                    </a:p>
                    <a:p>
                      <a:pPr marL="0" indent="0" algn="l">
                        <a:buNone/>
                      </a:pPr>
                      <a:r>
                        <a:rPr lang="en-US" altLang="zh-CN" sz="1800" b="1" u="none">
                          <a:latin typeface="Times New Roman" panose="02020603050405020304" charset="0"/>
                          <a:cs typeface="Calibri" panose="020F0502020204030204" charset="0"/>
                        </a:rPr>
                        <a:t>3+4j</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数字大小没有限制，内置支持复数及其运算</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9687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Calibri" panose="020F0502020204030204" charset="0"/>
                          <a:ea typeface="Calibri" panose="020F0502020204030204" charset="0"/>
                          <a:cs typeface="Calibri" panose="020F0502020204030204" charset="0"/>
                        </a:rPr>
                        <a:t>字符串</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en-US" altLang="zh-CN" sz="1800" b="1" u="none" dirty="0" err="1">
                          <a:latin typeface="宋体" panose="02010600030101010101" pitchFamily="2" charset="-122"/>
                          <a:ea typeface="宋体" panose="02010600030101010101" pitchFamily="2" charset="-122"/>
                          <a:cs typeface="宋体" panose="02010600030101010101" pitchFamily="2" charset="-122"/>
                        </a:rPr>
                        <a:t>str</a:t>
                      </a:r>
                      <a:endParaRPr lang="en-US" altLang="zh-CN" sz="18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dirty="0">
                          <a:latin typeface="Times New Roman" panose="02020603050405020304" charset="0"/>
                          <a:cs typeface="Calibri" panose="020F0502020204030204" charset="0"/>
                        </a:rPr>
                        <a:t>'</a:t>
                      </a:r>
                      <a:r>
                        <a:rPr lang="en-US" altLang="zh-CN" sz="1800" b="1" u="none" dirty="0" err="1">
                          <a:latin typeface="Times New Roman" panose="02020603050405020304" charset="0"/>
                          <a:cs typeface="Calibri" panose="020F0502020204030204" charset="0"/>
                        </a:rPr>
                        <a:t>swfu</a:t>
                      </a:r>
                      <a:r>
                        <a:rPr lang="en-US" altLang="zh-CN" sz="1800" b="1" u="none" dirty="0">
                          <a:latin typeface="Times New Roman" panose="02020603050405020304" charset="0"/>
                          <a:cs typeface="Calibri" panose="020F0502020204030204" charset="0"/>
                        </a:rPr>
                        <a:t>', "I'm student", '''Python '''</a:t>
                      </a:r>
                      <a:r>
                        <a:rPr lang="en-US" altLang="zh-CN" sz="1800" b="1" u="none" dirty="0">
                          <a:latin typeface="Times New Roman" panose="02020603050405020304" charset="0"/>
                          <a:cs typeface="宋体" panose="02010600030101010101" pitchFamily="2" charset="-122"/>
                        </a:rPr>
                        <a:t>,</a:t>
                      </a:r>
                    </a:p>
                    <a:p>
                      <a:pPr marL="0" indent="0" algn="l">
                        <a:buNone/>
                      </a:pPr>
                      <a:r>
                        <a:rPr lang="en-US" altLang="zh-CN" sz="1800" b="1" u="none" dirty="0" err="1">
                          <a:latin typeface="Times New Roman" panose="02020603050405020304" charset="0"/>
                          <a:cs typeface="宋体" panose="02010600030101010101" pitchFamily="2" charset="-122"/>
                        </a:rPr>
                        <a:t>r</a:t>
                      </a:r>
                      <a:r>
                        <a:rPr lang="en-US" altLang="zh-CN" sz="1800" b="1" dirty="0" err="1">
                          <a:latin typeface="Times New Roman" panose="02020603050405020304" charset="0"/>
                          <a:cs typeface="Calibri" panose="020F0502020204030204" charset="0"/>
                          <a:sym typeface="+mn-ea"/>
                        </a:rPr>
                        <a:t>'</a:t>
                      </a:r>
                      <a:r>
                        <a:rPr lang="en-US" altLang="zh-CN" sz="1800" b="1" u="none" dirty="0" err="1">
                          <a:latin typeface="Times New Roman" panose="02020603050405020304" charset="0"/>
                          <a:cs typeface="宋体" panose="02010600030101010101" pitchFamily="2" charset="-122"/>
                        </a:rPr>
                        <a:t>abc</a:t>
                      </a:r>
                      <a:r>
                        <a:rPr lang="en-US" altLang="zh-CN" sz="1800" b="1" dirty="0">
                          <a:latin typeface="Times New Roman" panose="02020603050405020304" charset="0"/>
                          <a:cs typeface="Calibri" panose="020F0502020204030204" charset="0"/>
                          <a:sym typeface="+mn-ea"/>
                        </a:rPr>
                        <a:t>'</a:t>
                      </a:r>
                      <a:r>
                        <a:rPr lang="en-US" altLang="zh-CN" sz="1800" b="1" u="none" dirty="0">
                          <a:latin typeface="Times New Roman" panose="02020603050405020304" charset="0"/>
                          <a:cs typeface="宋体" panose="02010600030101010101" pitchFamily="2" charset="-122"/>
                        </a:rPr>
                        <a:t>, </a:t>
                      </a:r>
                      <a:r>
                        <a:rPr lang="en-US" altLang="zh-CN" sz="1800" b="1" u="none" dirty="0" err="1">
                          <a:latin typeface="Times New Roman" panose="02020603050405020304" charset="0"/>
                          <a:cs typeface="宋体" panose="02010600030101010101" pitchFamily="2" charset="-122"/>
                        </a:rPr>
                        <a:t>R</a:t>
                      </a:r>
                      <a:r>
                        <a:rPr lang="en-US" altLang="zh-CN" sz="1800" b="1" dirty="0" err="1">
                          <a:latin typeface="Times New Roman" panose="02020603050405020304" charset="0"/>
                          <a:cs typeface="Calibri" panose="020F0502020204030204" charset="0"/>
                          <a:sym typeface="+mn-ea"/>
                        </a:rPr>
                        <a:t>'</a:t>
                      </a:r>
                      <a:r>
                        <a:rPr lang="en-US" altLang="zh-CN" sz="1800" b="1" u="none" dirty="0" err="1">
                          <a:latin typeface="Times New Roman" panose="02020603050405020304" charset="0"/>
                          <a:cs typeface="宋体" panose="02010600030101010101" pitchFamily="2" charset="-122"/>
                        </a:rPr>
                        <a:t>bcd</a:t>
                      </a:r>
                      <a:r>
                        <a:rPr lang="en-US" altLang="zh-CN" sz="1800" b="1" dirty="0">
                          <a:latin typeface="Times New Roman" panose="02020603050405020304" charset="0"/>
                          <a:cs typeface="Calibri" panose="020F0502020204030204" charset="0"/>
                          <a:sym typeface="+mn-ea"/>
                        </a:rPr>
                        <a:t>'</a:t>
                      </a:r>
                      <a:endParaRPr lang="en-US" altLang="zh-CN" sz="1800" b="1" u="none" dirty="0">
                        <a:latin typeface="Times New Roman" panose="02020603050405020304" charset="0"/>
                        <a:cs typeface="Calibri" panose="020F0502020204030204" charset="0"/>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使用单引号、双引号、三引号作为定界符，以字母</a:t>
                      </a:r>
                      <a:r>
                        <a:rPr lang="en-US" altLang="zh-CN" sz="1800" b="1" u="none" dirty="0">
                          <a:latin typeface="宋体" panose="02010600030101010101" pitchFamily="2" charset="-122"/>
                          <a:ea typeface="宋体" panose="02010600030101010101" pitchFamily="2" charset="-122"/>
                          <a:cs typeface="宋体" panose="02010600030101010101" pitchFamily="2" charset="-122"/>
                        </a:rPr>
                        <a:t>r</a:t>
                      </a:r>
                      <a:r>
                        <a:rPr lang="zh-CN" altLang="en-US" sz="1800" b="1" u="none" dirty="0">
                          <a:latin typeface="宋体" panose="02010600030101010101" pitchFamily="2" charset="-122"/>
                          <a:ea typeface="宋体" panose="02010600030101010101" pitchFamily="2" charset="-122"/>
                          <a:cs typeface="宋体" panose="02010600030101010101" pitchFamily="2" charset="-122"/>
                        </a:rPr>
                        <a:t>或</a:t>
                      </a:r>
                      <a:r>
                        <a:rPr lang="en-US" altLang="zh-CN" sz="1800" b="1" u="none" dirty="0">
                          <a:latin typeface="宋体" panose="02010600030101010101" pitchFamily="2" charset="-122"/>
                          <a:ea typeface="宋体" panose="02010600030101010101" pitchFamily="2" charset="-122"/>
                          <a:cs typeface="宋体" panose="02010600030101010101" pitchFamily="2" charset="-122"/>
                        </a:rPr>
                        <a:t>R</a:t>
                      </a:r>
                      <a:r>
                        <a:rPr lang="zh-CN" altLang="en-US" sz="1800" b="1" u="none" dirty="0">
                          <a:latin typeface="宋体" panose="02010600030101010101" pitchFamily="2" charset="-122"/>
                          <a:ea typeface="宋体" panose="02010600030101010101" pitchFamily="2" charset="-122"/>
                          <a:cs typeface="宋体" panose="02010600030101010101" pitchFamily="2" charset="-122"/>
                        </a:rPr>
                        <a:t>引导的表示原始字符串</a:t>
                      </a:r>
                      <a:endParaRPr lang="en-US" sz="18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42672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字节串</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en-US" altLang="zh-CN" sz="1800" b="1" u="none" dirty="0">
                          <a:latin typeface="宋体" panose="02010600030101010101" pitchFamily="2" charset="-122"/>
                          <a:ea typeface="宋体" panose="02010600030101010101" pitchFamily="2" charset="-122"/>
                          <a:cs typeface="宋体" panose="02010600030101010101" pitchFamily="2" charset="-122"/>
                        </a:rPr>
                        <a:t>bytes</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dirty="0" err="1">
                          <a:latin typeface="Times New Roman" panose="02020603050405020304" charset="0"/>
                          <a:cs typeface="宋体" panose="02010600030101010101" pitchFamily="2" charset="-122"/>
                        </a:rPr>
                        <a:t>b</a:t>
                      </a:r>
                      <a:r>
                        <a:rPr lang="en-US" altLang="zh-CN" sz="1800" b="1" dirty="0" err="1">
                          <a:latin typeface="Times New Roman" panose="02020603050405020304" charset="0"/>
                          <a:cs typeface="Calibri" panose="020F0502020204030204" charset="0"/>
                          <a:sym typeface="+mn-ea"/>
                        </a:rPr>
                        <a:t>'</a:t>
                      </a:r>
                      <a:r>
                        <a:rPr lang="en-US" altLang="zh-CN" sz="1800" b="1" u="none" dirty="0" err="1">
                          <a:latin typeface="Times New Roman" panose="02020603050405020304" charset="0"/>
                          <a:cs typeface="宋体" panose="02010600030101010101" pitchFamily="2" charset="-122"/>
                        </a:rPr>
                        <a:t>hello</a:t>
                      </a:r>
                      <a:r>
                        <a:rPr lang="en-US" altLang="zh-CN" sz="1800" b="1" u="none" dirty="0">
                          <a:latin typeface="Times New Roman" panose="02020603050405020304" charset="0"/>
                          <a:cs typeface="宋体" panose="02010600030101010101" pitchFamily="2" charset="-122"/>
                        </a:rPr>
                        <a:t> world</a:t>
                      </a:r>
                      <a:r>
                        <a:rPr lang="en-US" altLang="zh-CN" sz="1800" b="1" dirty="0">
                          <a:latin typeface="Times New Roman" panose="02020603050405020304" charset="0"/>
                          <a:cs typeface="Calibri" panose="020F0502020204030204" charset="0"/>
                          <a:sym typeface="+mn-ea"/>
                        </a:rPr>
                        <a:t>'</a:t>
                      </a:r>
                      <a:endParaRPr lang="en-US" altLang="zh-CN" sz="1800" b="1" u="none" dirty="0">
                        <a:latin typeface="Times New Roman" panose="02020603050405020304" charset="0"/>
                        <a:cs typeface="宋体" panose="02010600030101010101" pitchFamily="2" charset="-122"/>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以字母</a:t>
                      </a:r>
                      <a:r>
                        <a:rPr lang="en-US" altLang="zh-CN" sz="1800" b="1" u="none">
                          <a:latin typeface="宋体" panose="02010600030101010101" pitchFamily="2" charset="-122"/>
                          <a:ea typeface="宋体" panose="02010600030101010101" pitchFamily="2" charset="-122"/>
                          <a:cs typeface="宋体" panose="02010600030101010101" pitchFamily="2" charset="-122"/>
                        </a:rPr>
                        <a:t>b</a:t>
                      </a:r>
                      <a:r>
                        <a:rPr lang="zh-CN" altLang="en-US" sz="1800" b="1" u="none">
                          <a:latin typeface="宋体" panose="02010600030101010101" pitchFamily="2" charset="-122"/>
                          <a:ea typeface="宋体" panose="02010600030101010101" pitchFamily="2" charset="-122"/>
                          <a:cs typeface="宋体" panose="02010600030101010101" pitchFamily="2" charset="-122"/>
                        </a:rPr>
                        <a:t>引导，可以使用单引号、双引号、三引号作为定界符</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9814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Calibri" panose="020F0502020204030204" charset="0"/>
                          <a:ea typeface="Calibri" panose="020F0502020204030204" charset="0"/>
                          <a:cs typeface="Calibri" panose="020F0502020204030204" charset="0"/>
                        </a:rPr>
                        <a:t>列表</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en-US" altLang="zh-CN" sz="1800" b="1" u="none" dirty="0">
                          <a:latin typeface="宋体" panose="02010600030101010101" pitchFamily="2" charset="-122"/>
                          <a:ea typeface="宋体" panose="02010600030101010101" pitchFamily="2" charset="-122"/>
                          <a:cs typeface="宋体" panose="02010600030101010101" pitchFamily="2" charset="-122"/>
                        </a:rPr>
                        <a:t>list</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dirty="0">
                          <a:latin typeface="Times New Roman" panose="02020603050405020304" charset="0"/>
                          <a:cs typeface="Calibri" panose="020F0502020204030204" charset="0"/>
                        </a:rPr>
                        <a:t>[1, 2, 3]</a:t>
                      </a:r>
                    </a:p>
                    <a:p>
                      <a:pPr marL="0" indent="0" algn="l">
                        <a:buNone/>
                      </a:pPr>
                      <a:r>
                        <a:rPr lang="en-US" altLang="zh-CN" sz="1800" b="1" u="none" dirty="0">
                          <a:latin typeface="Times New Roman" panose="02020603050405020304" charset="0"/>
                          <a:cs typeface="宋体" panose="02010600030101010101" pitchFamily="2" charset="-122"/>
                        </a:rPr>
                        <a:t>[</a:t>
                      </a:r>
                      <a:r>
                        <a:rPr lang="en-US" altLang="zh-CN" sz="1800" b="1" dirty="0">
                          <a:latin typeface="Times New Roman" panose="02020603050405020304" charset="0"/>
                          <a:cs typeface="Calibri" panose="020F0502020204030204" charset="0"/>
                          <a:sym typeface="+mn-ea"/>
                        </a:rPr>
                        <a:t>'</a:t>
                      </a:r>
                      <a:r>
                        <a:rPr lang="en-US" altLang="zh-CN" sz="1800" b="1" u="none" dirty="0">
                          <a:latin typeface="Times New Roman" panose="02020603050405020304" charset="0"/>
                          <a:cs typeface="宋体" panose="02010600030101010101" pitchFamily="2" charset="-122"/>
                        </a:rPr>
                        <a:t>a</a:t>
                      </a:r>
                      <a:r>
                        <a:rPr lang="en-US" altLang="zh-CN" sz="1800" b="1" dirty="0">
                          <a:latin typeface="Times New Roman" panose="02020603050405020304" charset="0"/>
                          <a:cs typeface="Calibri" panose="020F0502020204030204" charset="0"/>
                          <a:sym typeface="+mn-ea"/>
                        </a:rPr>
                        <a:t>'</a:t>
                      </a:r>
                      <a:r>
                        <a:rPr lang="en-US" altLang="zh-CN" sz="1800" b="1" u="none" dirty="0">
                          <a:latin typeface="Times New Roman" panose="02020603050405020304" charset="0"/>
                          <a:cs typeface="宋体" panose="02010600030101010101" pitchFamily="2" charset="-122"/>
                        </a:rPr>
                        <a:t>, </a:t>
                      </a:r>
                      <a:r>
                        <a:rPr lang="en-US" altLang="zh-CN" sz="1800" b="1" dirty="0">
                          <a:latin typeface="Times New Roman" panose="02020603050405020304" charset="0"/>
                          <a:cs typeface="Calibri" panose="020F0502020204030204" charset="0"/>
                          <a:sym typeface="+mn-ea"/>
                        </a:rPr>
                        <a:t>'</a:t>
                      </a:r>
                      <a:r>
                        <a:rPr lang="en-US" altLang="zh-CN" sz="1800" b="1" u="none" dirty="0">
                          <a:latin typeface="Times New Roman" panose="02020603050405020304" charset="0"/>
                          <a:cs typeface="宋体" panose="02010600030101010101" pitchFamily="2" charset="-122"/>
                        </a:rPr>
                        <a:t>b</a:t>
                      </a:r>
                      <a:r>
                        <a:rPr lang="en-US" altLang="zh-CN" sz="1800" b="1" dirty="0">
                          <a:latin typeface="Times New Roman" panose="02020603050405020304" charset="0"/>
                          <a:cs typeface="Calibri" panose="020F0502020204030204" charset="0"/>
                          <a:sym typeface="+mn-ea"/>
                        </a:rPr>
                        <a:t>'</a:t>
                      </a:r>
                      <a:r>
                        <a:rPr lang="en-US" altLang="zh-CN" sz="1800" b="1" u="none" dirty="0">
                          <a:latin typeface="Times New Roman" panose="02020603050405020304" charset="0"/>
                          <a:cs typeface="宋体" panose="02010600030101010101" pitchFamily="2" charset="-122"/>
                        </a:rPr>
                        <a:t>, [</a:t>
                      </a:r>
                      <a:r>
                        <a:rPr lang="en-US" altLang="zh-CN" sz="1800" b="1" dirty="0">
                          <a:latin typeface="Times New Roman" panose="02020603050405020304" charset="0"/>
                          <a:cs typeface="Calibri" panose="020F0502020204030204" charset="0"/>
                          <a:sym typeface="+mn-ea"/>
                        </a:rPr>
                        <a:t>'</a:t>
                      </a:r>
                      <a:r>
                        <a:rPr lang="en-US" altLang="zh-CN" sz="1800" b="1" u="none" dirty="0">
                          <a:latin typeface="Times New Roman" panose="02020603050405020304" charset="0"/>
                          <a:cs typeface="宋体" panose="02010600030101010101" pitchFamily="2" charset="-122"/>
                        </a:rPr>
                        <a:t>c</a:t>
                      </a:r>
                      <a:r>
                        <a:rPr lang="en-US" altLang="zh-CN" sz="1800" b="1" dirty="0">
                          <a:latin typeface="Times New Roman" panose="02020603050405020304" charset="0"/>
                          <a:cs typeface="Calibri" panose="020F0502020204030204" charset="0"/>
                          <a:sym typeface="+mn-ea"/>
                        </a:rPr>
                        <a:t>'</a:t>
                      </a:r>
                      <a:r>
                        <a:rPr lang="en-US" altLang="zh-CN" sz="1800" b="1" u="none" dirty="0">
                          <a:latin typeface="Times New Roman" panose="02020603050405020304" charset="0"/>
                          <a:cs typeface="宋体" panose="02010600030101010101" pitchFamily="2" charset="-122"/>
                        </a:rPr>
                        <a:t>, 2]]</a:t>
                      </a:r>
                      <a:endParaRPr lang="en-US" sz="1800" b="1" u="none" dirty="0">
                        <a:latin typeface="Times New Roman" panose="02020603050405020304" charset="0"/>
                        <a:cs typeface="Calibri" panose="020F0502020204030204" charset="0"/>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所有元素放在一对方括号中，元素之间使用逗号分隔，其中的元素可以是任意类型</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9687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Calibri" panose="020F0502020204030204" charset="0"/>
                          <a:ea typeface="Calibri" panose="020F0502020204030204" charset="0"/>
                          <a:cs typeface="Calibri" panose="020F0502020204030204" charset="0"/>
                        </a:rPr>
                        <a:t>字典</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en-US" altLang="zh-CN" sz="1800" b="1" u="none" dirty="0" err="1">
                          <a:latin typeface="宋体" panose="02010600030101010101" pitchFamily="2" charset="-122"/>
                          <a:ea typeface="宋体" panose="02010600030101010101" pitchFamily="2" charset="-122"/>
                          <a:cs typeface="宋体" panose="02010600030101010101" pitchFamily="2" charset="-122"/>
                        </a:rPr>
                        <a:t>dict</a:t>
                      </a:r>
                      <a:endParaRPr lang="en-US" altLang="zh-CN" sz="18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Times New Roman" panose="02020603050405020304" charset="0"/>
                          <a:cs typeface="Calibri" panose="020F0502020204030204" charset="0"/>
                        </a:rPr>
                        <a:t>{1:'food' ,2:'taste', 3:'import'}</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所有元素放在一对大括号中，元素之间使用逗号分隔，</a:t>
                      </a:r>
                      <a:r>
                        <a:rPr lang="zh-CN" altLang="en-US" sz="1800" b="1" u="none">
                          <a:solidFill>
                            <a:srgbClr val="FF0000"/>
                          </a:solidFill>
                          <a:latin typeface="宋体" panose="02010600030101010101" pitchFamily="2" charset="-122"/>
                          <a:ea typeface="宋体" panose="02010600030101010101" pitchFamily="2" charset="-122"/>
                          <a:cs typeface="宋体" panose="02010600030101010101" pitchFamily="2" charset="-122"/>
                        </a:rPr>
                        <a:t>元素形式为“键</a:t>
                      </a:r>
                      <a:r>
                        <a:rPr lang="en-US" altLang="zh-CN" sz="1800" b="1" u="none">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800" b="1" u="none">
                          <a:solidFill>
                            <a:srgbClr val="FF0000"/>
                          </a:solidFill>
                          <a:latin typeface="宋体" panose="02010600030101010101" pitchFamily="2" charset="-122"/>
                          <a:ea typeface="宋体" panose="02010600030101010101" pitchFamily="2" charset="-122"/>
                          <a:cs typeface="宋体" panose="02010600030101010101" pitchFamily="2" charset="-122"/>
                        </a:rPr>
                        <a:t>值”</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2959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Calibri" panose="020F0502020204030204" charset="0"/>
                          <a:ea typeface="Calibri" panose="020F0502020204030204" charset="0"/>
                          <a:cs typeface="Calibri" panose="020F0502020204030204" charset="0"/>
                        </a:rPr>
                        <a:t>元组</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en-US" altLang="zh-CN" sz="1800" b="1" u="none" dirty="0">
                          <a:latin typeface="宋体" panose="02010600030101010101" pitchFamily="2" charset="-122"/>
                          <a:ea typeface="宋体" panose="02010600030101010101" pitchFamily="2" charset="-122"/>
                          <a:cs typeface="宋体" panose="02010600030101010101" pitchFamily="2" charset="-122"/>
                        </a:rPr>
                        <a:t>tuple</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dirty="0">
                          <a:latin typeface="Times New Roman" panose="02020603050405020304" charset="0"/>
                          <a:cs typeface="Calibri" panose="020F0502020204030204" charset="0"/>
                        </a:rPr>
                        <a:t>(2, -5, 6)</a:t>
                      </a:r>
                    </a:p>
                    <a:p>
                      <a:pPr marL="0" indent="0" algn="l">
                        <a:buNone/>
                      </a:pPr>
                      <a:r>
                        <a:rPr lang="en-US" altLang="zh-CN" sz="1800" b="1" u="none" dirty="0">
                          <a:latin typeface="Times New Roman" panose="02020603050405020304" charset="0"/>
                          <a:cs typeface="宋体" panose="02010600030101010101" pitchFamily="2" charset="-122"/>
                        </a:rPr>
                        <a:t> (3,)</a:t>
                      </a:r>
                      <a:endParaRPr lang="en-US" altLang="zh-CN" sz="1800" b="1" u="none" dirty="0">
                        <a:latin typeface="Times New Roman" panose="02020603050405020304" charset="0"/>
                        <a:cs typeface="Calibri" panose="020F0502020204030204" charset="0"/>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solidFill>
                            <a:srgbClr val="FF0000"/>
                          </a:solidFill>
                          <a:latin typeface="宋体" panose="02010600030101010101" pitchFamily="2" charset="-122"/>
                          <a:ea typeface="宋体" panose="02010600030101010101" pitchFamily="2" charset="-122"/>
                          <a:cs typeface="宋体" panose="02010600030101010101" pitchFamily="2" charset="-122"/>
                        </a:rPr>
                        <a:t>不可变</a:t>
                      </a:r>
                      <a:r>
                        <a:rPr lang="zh-CN" altLang="en-US" sz="1800" b="1" u="none">
                          <a:latin typeface="宋体" panose="02010600030101010101" pitchFamily="2" charset="-122"/>
                          <a:ea typeface="宋体" panose="02010600030101010101" pitchFamily="2" charset="-122"/>
                          <a:cs typeface="宋体" panose="02010600030101010101" pitchFamily="2" charset="-122"/>
                        </a:rPr>
                        <a:t>，所有元素放在一对圆括号中，元素之间使用逗号分隔，</a:t>
                      </a:r>
                      <a:r>
                        <a:rPr lang="zh-CN" altLang="en-US" sz="1800" b="1" u="none">
                          <a:solidFill>
                            <a:srgbClr val="FF0000"/>
                          </a:solidFill>
                          <a:latin typeface="宋体" panose="02010600030101010101" pitchFamily="2" charset="-122"/>
                          <a:ea typeface="宋体" panose="02010600030101010101" pitchFamily="2" charset="-122"/>
                          <a:cs typeface="宋体" panose="02010600030101010101" pitchFamily="2" charset="-122"/>
                        </a:rPr>
                        <a:t>如果元组中只有一个元素的话，后面的逗号不能省略</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2959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Calibri" panose="020F0502020204030204" charset="0"/>
                          <a:ea typeface="Calibri" panose="020F0502020204030204" charset="0"/>
                          <a:cs typeface="Calibri" panose="020F0502020204030204" charset="0"/>
                        </a:rPr>
                        <a:t>集合</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en-US" altLang="zh-CN" sz="1800" b="1" u="none" dirty="0">
                          <a:latin typeface="宋体" panose="02010600030101010101" pitchFamily="2" charset="-122"/>
                          <a:ea typeface="宋体" panose="02010600030101010101" pitchFamily="2" charset="-122"/>
                          <a:cs typeface="宋体" panose="02010600030101010101" pitchFamily="2" charset="-122"/>
                        </a:rPr>
                        <a:t>set</a:t>
                      </a:r>
                    </a:p>
                    <a:p>
                      <a:pPr marL="0" indent="0" algn="ctr">
                        <a:buNone/>
                      </a:pPr>
                      <a:r>
                        <a:rPr lang="en-US" altLang="zh-CN" sz="1800" b="1" u="none" dirty="0" err="1">
                          <a:latin typeface="宋体" panose="02010600030101010101" pitchFamily="2" charset="-122"/>
                          <a:ea typeface="宋体" panose="02010600030101010101" pitchFamily="2" charset="-122"/>
                          <a:cs typeface="宋体" panose="02010600030101010101" pitchFamily="2" charset="-122"/>
                        </a:rPr>
                        <a:t>frozenset</a:t>
                      </a:r>
                      <a:endParaRPr lang="en-US" altLang="zh-CN" sz="18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Times New Roman" panose="02020603050405020304" charset="0"/>
                          <a:cs typeface="Calibri" panose="020F0502020204030204" charset="0"/>
                        </a:rPr>
                        <a:t>{'a', 'b', 'c'}</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所有元素放在一对大括号中，元素之间使用逗号分隔，</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元素不允许重复</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latin typeface="宋体" panose="02010600030101010101" pitchFamily="2" charset="-122"/>
                          <a:ea typeface="宋体" panose="02010600030101010101" pitchFamily="2" charset="-122"/>
                          <a:cs typeface="宋体" panose="02010600030101010101" pitchFamily="2" charset="-122"/>
                        </a:rPr>
                        <a:t>另外，</a:t>
                      </a:r>
                      <a:r>
                        <a:rPr lang="en-US" altLang="zh-CN" sz="1800" b="1" u="none" dirty="0">
                          <a:latin typeface="宋体" panose="02010600030101010101" pitchFamily="2" charset="-122"/>
                          <a:ea typeface="宋体" panose="02010600030101010101" pitchFamily="2" charset="-122"/>
                          <a:cs typeface="宋体" panose="02010600030101010101" pitchFamily="2" charset="-122"/>
                        </a:rPr>
                        <a:t>set</a:t>
                      </a:r>
                      <a:r>
                        <a:rPr lang="zh-CN" altLang="en-US" sz="1800" b="1" u="none" dirty="0">
                          <a:latin typeface="宋体" panose="02010600030101010101" pitchFamily="2" charset="-122"/>
                          <a:ea typeface="宋体" panose="02010600030101010101" pitchFamily="2" charset="-122"/>
                          <a:cs typeface="宋体" panose="02010600030101010101" pitchFamily="2" charset="-122"/>
                        </a:rPr>
                        <a:t>是可变的，而</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frozenset</a:t>
                      </a:r>
                      <a:r>
                        <a:rPr lang="zh-CN" altLang="en-US" sz="1800" b="1" u="none" dirty="0">
                          <a:latin typeface="宋体" panose="02010600030101010101" pitchFamily="2" charset="-122"/>
                          <a:ea typeface="宋体" panose="02010600030101010101" pitchFamily="2" charset="-122"/>
                          <a:cs typeface="宋体" panose="02010600030101010101" pitchFamily="2" charset="-122"/>
                        </a:rPr>
                        <a:t>是不可变的</a:t>
                      </a:r>
                      <a:endParaRPr lang="en-US" sz="18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646533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  Python</a:t>
            </a:r>
            <a:r>
              <a:rPr lang="zh-CN" altLang="en-US" sz="3600" b="1" dirty="0">
                <a:solidFill>
                  <a:schemeClr val="bg1"/>
                </a:solidFill>
              </a:rPr>
              <a:t>常用内置函数用法精要</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668676"/>
            <a:ext cx="10947400" cy="5035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charset="0"/>
              <a:buChar char=""/>
              <a:tabLst/>
              <a:defRPr/>
            </a:pP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内置函数（BIF，built-in</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 functions）是Python内置对象类型之一，</a:t>
            </a:r>
            <a:r>
              <a:rPr kumimoji="0" lang="en-US" sz="2400" b="1" i="0" u="none" strike="noStrike" kern="1200" cap="none" spc="0" normalizeH="0" baseline="0" noProof="0" dirty="0" smtClean="0">
                <a:ln>
                  <a:noFill/>
                </a:ln>
                <a:solidFill>
                  <a:srgbClr val="FF0000"/>
                </a:solidFill>
                <a:effectLst/>
                <a:uLnTx/>
                <a:uFillTx/>
                <a:latin typeface="Calibri"/>
                <a:ea typeface="+mn-ea"/>
                <a:cs typeface="+mn-cs"/>
              </a:rPr>
              <a:t>不需要额外导入任何模块即可直接使用</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，这些内置对象都封装在内置模块__builtins__之中，用C语言实现并且进行了大量优化，具有非常快的运行速度，</a:t>
            </a:r>
            <a:r>
              <a:rPr kumimoji="0" lang="en-US" sz="2400" b="1" i="0" u="none" strike="noStrike" kern="1200" cap="none" spc="0" normalizeH="0" baseline="0" noProof="0" dirty="0" smtClean="0">
                <a:ln>
                  <a:noFill/>
                </a:ln>
                <a:solidFill>
                  <a:srgbClr val="FF0000"/>
                </a:solidFill>
                <a:effectLst/>
                <a:uLnTx/>
                <a:uFillTx/>
                <a:latin typeface="Calibri"/>
                <a:ea typeface="+mn-ea"/>
                <a:cs typeface="+mn-cs"/>
              </a:rPr>
              <a:t>推荐优先使用</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。使用内置函数dir()</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可以查看所有内置函数和内置对象</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dir</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(__</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builtins</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__)</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800" b="1"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charset="0"/>
              <a:buChar char=""/>
              <a:tabLst/>
              <a:defRPr/>
            </a:pP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使用help</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函数名</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可以查看某个函数的用法</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help(sum)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Help on built-in function sum in module </a:t>
            </a:r>
            <a:r>
              <a:rPr kumimoji="0" lang="en-US" sz="1800" b="1" i="0" u="none" strike="noStrike" kern="1200" cap="none" spc="0" normalizeH="0" baseline="0" noProof="0" dirty="0" err="1" smtClean="0">
                <a:ln>
                  <a:noFill/>
                </a:ln>
                <a:solidFill>
                  <a:srgbClr val="00B0F0"/>
                </a:solidFill>
                <a:effectLst/>
                <a:uLnTx/>
                <a:uFillTx/>
                <a:latin typeface="Consolas" panose="020B0609020204030204" charset="0"/>
                <a:ea typeface="+mn-ea"/>
                <a:cs typeface="+mn-cs"/>
              </a:rPr>
              <a:t>builtins</a:t>
            </a: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sum(</a:t>
            </a:r>
            <a:r>
              <a:rPr kumimoji="0" lang="en-US" sz="1800" b="1" i="0" u="none" strike="noStrike" kern="1200" cap="none" spc="0" normalizeH="0" baseline="0" noProof="0" dirty="0" err="1" smtClean="0">
                <a:ln>
                  <a:noFill/>
                </a:ln>
                <a:solidFill>
                  <a:srgbClr val="00B0F0"/>
                </a:solidFill>
                <a:effectLst/>
                <a:uLnTx/>
                <a:uFillTx/>
                <a:latin typeface="Consolas" panose="020B0609020204030204" charset="0"/>
                <a:ea typeface="+mn-ea"/>
                <a:cs typeface="+mn-cs"/>
              </a:rPr>
              <a:t>iterable</a:t>
            </a: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 start=0,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    Return the sum of a 'start' value (default: 0) plus an </a:t>
            </a:r>
            <a:r>
              <a:rPr kumimoji="0" lang="en-US" sz="1800" b="1" i="0" u="none" strike="noStrike" kern="1200" cap="none" spc="0" normalizeH="0" baseline="0" noProof="0" dirty="0" err="1" smtClean="0">
                <a:ln>
                  <a:noFill/>
                </a:ln>
                <a:solidFill>
                  <a:srgbClr val="00B0F0"/>
                </a:solidFill>
                <a:effectLst/>
                <a:uLnTx/>
                <a:uFillTx/>
                <a:latin typeface="Consolas" panose="020B0609020204030204" charset="0"/>
                <a:ea typeface="+mn-ea"/>
                <a:cs typeface="+mn-cs"/>
              </a:rPr>
              <a:t>iterable</a:t>
            </a: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 of numbers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    When the </a:t>
            </a:r>
            <a:r>
              <a:rPr kumimoji="0" lang="en-US" sz="1800" b="1" i="0" u="none" strike="noStrike" kern="1200" cap="none" spc="0" normalizeH="0" baseline="0" noProof="0" dirty="0" err="1" smtClean="0">
                <a:ln>
                  <a:noFill/>
                </a:ln>
                <a:solidFill>
                  <a:srgbClr val="00B0F0"/>
                </a:solidFill>
                <a:effectLst/>
                <a:uLnTx/>
                <a:uFillTx/>
                <a:latin typeface="Consolas" panose="020B0609020204030204" charset="0"/>
                <a:ea typeface="+mn-ea"/>
                <a:cs typeface="+mn-cs"/>
              </a:rPr>
              <a:t>iterable</a:t>
            </a: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 is empty, return the start value.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    This function is intended specifically for use with numeric values and may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    reject non-numeric types.</a:t>
            </a:r>
            <a:endParaRPr kumimoji="0" lang="en-US" sz="1800" b="1" i="0" u="none" strike="noStrike" kern="1200" cap="none" spc="0" normalizeH="0" baseline="0" noProof="0" dirty="0">
              <a:ln>
                <a:noFill/>
              </a:ln>
              <a:solidFill>
                <a:srgbClr val="00B0F0"/>
              </a:solidFill>
              <a:effectLst/>
              <a:uLnTx/>
              <a:uFillTx/>
              <a:latin typeface="Consolas" panose="020B0609020204030204" charset="0"/>
              <a:ea typeface="+mn-ea"/>
              <a:cs typeface="+mn-cs"/>
            </a:endParaRPr>
          </a:p>
        </p:txBody>
      </p:sp>
    </p:spTree>
    <p:extLst>
      <p:ext uri="{BB962C8B-B14F-4D97-AF65-F5344CB8AC3E}">
        <p14:creationId xmlns:p14="http://schemas.microsoft.com/office/powerpoint/2010/main" val="34783800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  Python</a:t>
            </a:r>
            <a:r>
              <a:rPr lang="zh-CN" altLang="en-US" sz="3600" b="1" dirty="0">
                <a:solidFill>
                  <a:schemeClr val="bg1"/>
                </a:solidFill>
              </a:rPr>
              <a:t>常用内置函数用法精要</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graphicFrame>
        <p:nvGraphicFramePr>
          <p:cNvPr id="7" name="表格 -1"/>
          <p:cNvGraphicFramePr>
            <a:graphicFrameLocks/>
          </p:cNvGraphicFramePr>
          <p:nvPr>
            <p:extLst>
              <p:ext uri="{D42A27DB-BD31-4B8C-83A1-F6EECF244321}">
                <p14:modId xmlns:p14="http://schemas.microsoft.com/office/powerpoint/2010/main" val="2890313887"/>
              </p:ext>
            </p:extLst>
          </p:nvPr>
        </p:nvGraphicFramePr>
        <p:xfrm>
          <a:off x="837882" y="1761273"/>
          <a:ext cx="10516235" cy="4176405"/>
        </p:xfrm>
        <a:graphic>
          <a:graphicData uri="http://schemas.openxmlformats.org/drawingml/2006/table">
            <a:tbl>
              <a:tblPr firstRow="1" bandRow="1"/>
              <a:tblGrid>
                <a:gridCol w="2527300"/>
                <a:gridCol w="7988935"/>
              </a:tblGrid>
              <a:tr h="24320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abs(x)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返回数字</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的绝对值或复数</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的模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94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all(iterable)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如果对于可迭代对象中所有元素</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都等价于</a:t>
                      </a:r>
                      <a:r>
                        <a:rPr lang="en-US" altLang="zh-CN" sz="1800" b="1" u="none">
                          <a:latin typeface="宋体" panose="02010600030101010101" pitchFamily="2" charset="-122"/>
                          <a:ea typeface="宋体" panose="02010600030101010101" pitchFamily="2" charset="-122"/>
                          <a:cs typeface="宋体" panose="02010600030101010101" pitchFamily="2" charset="-122"/>
                        </a:rPr>
                        <a:t>True</a:t>
                      </a:r>
                      <a:r>
                        <a:rPr lang="zh-CN" altLang="en-US" sz="1800" b="1" u="none">
                          <a:latin typeface="宋体" panose="02010600030101010101" pitchFamily="2" charset="-122"/>
                          <a:ea typeface="宋体" panose="02010600030101010101" pitchFamily="2" charset="-122"/>
                          <a:cs typeface="宋体" panose="02010600030101010101" pitchFamily="2" charset="-122"/>
                        </a:rPr>
                        <a:t>，也就是对于所有元素</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都有</a:t>
                      </a:r>
                      <a:r>
                        <a:rPr lang="en-US" altLang="zh-CN" sz="1800" b="1" u="none">
                          <a:latin typeface="宋体" panose="02010600030101010101" pitchFamily="2" charset="-122"/>
                          <a:ea typeface="宋体" panose="02010600030101010101" pitchFamily="2" charset="-122"/>
                          <a:cs typeface="宋体" panose="02010600030101010101" pitchFamily="2" charset="-122"/>
                        </a:rPr>
                        <a:t>bool(x)</a:t>
                      </a:r>
                      <a:r>
                        <a:rPr lang="zh-CN" altLang="en-US" sz="1800" b="1" u="none">
                          <a:latin typeface="宋体" panose="02010600030101010101" pitchFamily="2" charset="-122"/>
                          <a:ea typeface="宋体" panose="02010600030101010101" pitchFamily="2" charset="-122"/>
                          <a:cs typeface="宋体" panose="02010600030101010101" pitchFamily="2" charset="-122"/>
                        </a:rPr>
                        <a:t>等于</a:t>
                      </a:r>
                      <a:r>
                        <a:rPr lang="en-US" altLang="zh-CN" sz="1800" b="1" u="none">
                          <a:latin typeface="宋体" panose="02010600030101010101" pitchFamily="2" charset="-122"/>
                          <a:ea typeface="宋体" panose="02010600030101010101" pitchFamily="2" charset="-122"/>
                          <a:cs typeface="宋体" panose="02010600030101010101" pitchFamily="2" charset="-122"/>
                        </a:rPr>
                        <a:t>True</a:t>
                      </a:r>
                      <a:r>
                        <a:rPr lang="zh-CN" altLang="en-US" sz="1800" b="1" u="none">
                          <a:latin typeface="宋体" panose="02010600030101010101" pitchFamily="2" charset="-122"/>
                          <a:ea typeface="宋体" panose="02010600030101010101" pitchFamily="2" charset="-122"/>
                          <a:cs typeface="宋体" panose="02010600030101010101" pitchFamily="2" charset="-122"/>
                        </a:rPr>
                        <a:t>，则返回</a:t>
                      </a:r>
                      <a:r>
                        <a:rPr lang="en-US" altLang="zh-CN" sz="1800" b="1" u="none">
                          <a:latin typeface="宋体" panose="02010600030101010101" pitchFamily="2" charset="-122"/>
                          <a:ea typeface="宋体" panose="02010600030101010101" pitchFamily="2" charset="-122"/>
                          <a:cs typeface="宋体" panose="02010600030101010101" pitchFamily="2" charset="-122"/>
                        </a:rPr>
                        <a:t>True</a:t>
                      </a:r>
                      <a:r>
                        <a:rPr lang="zh-CN" altLang="en-US" sz="1800" b="1" u="none">
                          <a:latin typeface="宋体" panose="02010600030101010101" pitchFamily="2" charset="-122"/>
                          <a:ea typeface="宋体" panose="02010600030101010101" pitchFamily="2" charset="-122"/>
                          <a:cs typeface="宋体" panose="02010600030101010101" pitchFamily="2" charset="-122"/>
                        </a:rPr>
                        <a:t>。对于空的可迭代对象也返回</a:t>
                      </a:r>
                      <a:r>
                        <a:rPr lang="en-US" altLang="zh-CN" sz="1800" b="1" u="none">
                          <a:latin typeface="宋体" panose="02010600030101010101" pitchFamily="2" charset="-122"/>
                          <a:ea typeface="宋体" panose="02010600030101010101" pitchFamily="2" charset="-122"/>
                          <a:cs typeface="宋体" panose="02010600030101010101" pitchFamily="2" charset="-122"/>
                        </a:rPr>
                        <a:t>True</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04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any(iterable)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只要可迭代对象</a:t>
                      </a:r>
                      <a:r>
                        <a:rPr lang="en-US" altLang="zh-CN" sz="1800" b="1" u="none">
                          <a:latin typeface="宋体" panose="02010600030101010101" pitchFamily="2" charset="-122"/>
                          <a:ea typeface="宋体" panose="02010600030101010101" pitchFamily="2" charset="-122"/>
                          <a:cs typeface="宋体" panose="02010600030101010101" pitchFamily="2" charset="-122"/>
                        </a:rPr>
                        <a:t>iterable</a:t>
                      </a:r>
                      <a:r>
                        <a:rPr lang="zh-CN" altLang="en-US" sz="1800" b="1" u="none">
                          <a:latin typeface="宋体" panose="02010600030101010101" pitchFamily="2" charset="-122"/>
                          <a:ea typeface="宋体" panose="02010600030101010101" pitchFamily="2" charset="-122"/>
                          <a:cs typeface="宋体" panose="02010600030101010101" pitchFamily="2" charset="-122"/>
                        </a:rPr>
                        <a:t>中存在元素</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使得</a:t>
                      </a:r>
                      <a:r>
                        <a:rPr lang="en-US" altLang="zh-CN" sz="1800" b="1" u="none">
                          <a:latin typeface="宋体" panose="02010600030101010101" pitchFamily="2" charset="-122"/>
                          <a:ea typeface="宋体" panose="02010600030101010101" pitchFamily="2" charset="-122"/>
                          <a:cs typeface="宋体" panose="02010600030101010101" pitchFamily="2" charset="-122"/>
                        </a:rPr>
                        <a:t>bool(x)</a:t>
                      </a:r>
                      <a:r>
                        <a:rPr lang="zh-CN" altLang="en-US" sz="1800" b="1" u="none">
                          <a:latin typeface="宋体" panose="02010600030101010101" pitchFamily="2" charset="-122"/>
                          <a:ea typeface="宋体" panose="02010600030101010101" pitchFamily="2" charset="-122"/>
                          <a:cs typeface="宋体" panose="02010600030101010101" pitchFamily="2" charset="-122"/>
                        </a:rPr>
                        <a:t>为</a:t>
                      </a:r>
                      <a:r>
                        <a:rPr lang="en-US" altLang="zh-CN" sz="1800" b="1" u="none">
                          <a:latin typeface="宋体" panose="02010600030101010101" pitchFamily="2" charset="-122"/>
                          <a:ea typeface="宋体" panose="02010600030101010101" pitchFamily="2" charset="-122"/>
                          <a:cs typeface="宋体" panose="02010600030101010101" pitchFamily="2" charset="-122"/>
                        </a:rPr>
                        <a:t>True</a:t>
                      </a:r>
                      <a:r>
                        <a:rPr lang="zh-CN" altLang="en-US" sz="1800" b="1" u="none">
                          <a:latin typeface="宋体" panose="02010600030101010101" pitchFamily="2" charset="-122"/>
                          <a:ea typeface="宋体" panose="02010600030101010101" pitchFamily="2" charset="-122"/>
                          <a:cs typeface="宋体" panose="02010600030101010101" pitchFamily="2" charset="-122"/>
                        </a:rPr>
                        <a:t>，则返回</a:t>
                      </a:r>
                      <a:r>
                        <a:rPr lang="en-US" altLang="zh-CN" sz="1800" b="1" u="none">
                          <a:latin typeface="宋体" panose="02010600030101010101" pitchFamily="2" charset="-122"/>
                          <a:ea typeface="宋体" panose="02010600030101010101" pitchFamily="2" charset="-122"/>
                          <a:cs typeface="宋体" panose="02010600030101010101" pitchFamily="2" charset="-122"/>
                        </a:rPr>
                        <a:t>True</a:t>
                      </a:r>
                      <a:r>
                        <a:rPr lang="zh-CN" altLang="en-US" sz="1800" b="1" u="none">
                          <a:latin typeface="宋体" panose="02010600030101010101" pitchFamily="2" charset="-122"/>
                          <a:ea typeface="宋体" panose="02010600030101010101" pitchFamily="2" charset="-122"/>
                          <a:cs typeface="宋体" panose="02010600030101010101" pitchFamily="2" charset="-122"/>
                        </a:rPr>
                        <a:t>。对于空的可迭代对象，返回</a:t>
                      </a:r>
                      <a:r>
                        <a:rPr lang="en-US" altLang="zh-CN" sz="1800" b="1" u="none">
                          <a:latin typeface="宋体" panose="02010600030101010101" pitchFamily="2" charset="-122"/>
                          <a:ea typeface="宋体" panose="02010600030101010101" pitchFamily="2" charset="-122"/>
                          <a:cs typeface="宋体" panose="02010600030101010101" pitchFamily="2" charset="-122"/>
                        </a:rPr>
                        <a:t>False</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01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ascii(obj)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把对象转换为</a:t>
                      </a:r>
                      <a:r>
                        <a:rPr lang="en-US" altLang="zh-CN" sz="1800" b="1" u="none">
                          <a:latin typeface="宋体" panose="02010600030101010101" pitchFamily="2" charset="-122"/>
                          <a:ea typeface="宋体" panose="02010600030101010101" pitchFamily="2" charset="-122"/>
                          <a:cs typeface="宋体" panose="02010600030101010101" pitchFamily="2" charset="-122"/>
                        </a:rPr>
                        <a:t>ASCII</a:t>
                      </a:r>
                      <a:r>
                        <a:rPr lang="zh-CN" altLang="en-US" sz="1800" b="1" u="none">
                          <a:latin typeface="宋体" panose="02010600030101010101" pitchFamily="2" charset="-122"/>
                          <a:ea typeface="宋体" panose="02010600030101010101" pitchFamily="2" charset="-122"/>
                          <a:cs typeface="宋体" panose="02010600030101010101" pitchFamily="2" charset="-122"/>
                        </a:rPr>
                        <a:t>码表示形式，必要的时候使用转义字符来表示特定的字符</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bin(x)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把整数</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转换为二进制串表示形式</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bool(x)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返回与</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等价的布尔值</a:t>
                      </a:r>
                      <a:r>
                        <a:rPr lang="en-US" altLang="zh-CN" sz="1800" b="1" u="none">
                          <a:latin typeface="宋体" panose="02010600030101010101" pitchFamily="2" charset="-122"/>
                          <a:ea typeface="宋体" panose="02010600030101010101" pitchFamily="2" charset="-122"/>
                          <a:cs typeface="宋体" panose="02010600030101010101" pitchFamily="2" charset="-122"/>
                        </a:rPr>
                        <a:t>True</a:t>
                      </a:r>
                      <a:r>
                        <a:rPr lang="zh-CN" altLang="en-US" sz="1800" b="1" u="none">
                          <a:latin typeface="宋体" panose="02010600030101010101" pitchFamily="2" charset="-122"/>
                          <a:ea typeface="宋体" panose="02010600030101010101" pitchFamily="2" charset="-122"/>
                          <a:cs typeface="宋体" panose="02010600030101010101" pitchFamily="2" charset="-122"/>
                        </a:rPr>
                        <a:t>或</a:t>
                      </a:r>
                      <a:r>
                        <a:rPr lang="en-US" altLang="zh-CN" sz="1800" b="1" u="none">
                          <a:latin typeface="宋体" panose="02010600030101010101" pitchFamily="2" charset="-122"/>
                          <a:ea typeface="宋体" panose="02010600030101010101" pitchFamily="2" charset="-122"/>
                          <a:cs typeface="宋体" panose="02010600030101010101" pitchFamily="2" charset="-122"/>
                        </a:rPr>
                        <a:t>False</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bytes(x)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生成字节串，或把指定对象</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转换为字节串表示形式</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641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callable(obj)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测试对象</a:t>
                      </a:r>
                      <a:r>
                        <a:rPr lang="en-US" altLang="zh-CN" sz="1800" b="1" u="none">
                          <a:latin typeface="宋体" panose="02010600030101010101" pitchFamily="2" charset="-122"/>
                          <a:ea typeface="宋体" panose="02010600030101010101" pitchFamily="2" charset="-122"/>
                          <a:cs typeface="宋体" panose="02010600030101010101" pitchFamily="2" charset="-122"/>
                        </a:rPr>
                        <a:t>obj</a:t>
                      </a:r>
                      <a:r>
                        <a:rPr lang="zh-CN" altLang="en-US" sz="1800" b="1" u="none">
                          <a:latin typeface="宋体" panose="02010600030101010101" pitchFamily="2" charset="-122"/>
                          <a:ea typeface="宋体" panose="02010600030101010101" pitchFamily="2" charset="-122"/>
                          <a:cs typeface="宋体" panose="02010600030101010101" pitchFamily="2" charset="-122"/>
                        </a:rPr>
                        <a:t>是否可调用。类和函数是可调用的，包含</a:t>
                      </a:r>
                      <a:r>
                        <a:rPr lang="en-US" altLang="zh-CN" sz="1800" b="1" u="none">
                          <a:latin typeface="宋体" panose="02010600030101010101" pitchFamily="2" charset="-122"/>
                          <a:ea typeface="宋体" panose="02010600030101010101" pitchFamily="2" charset="-122"/>
                          <a:cs typeface="宋体" panose="02010600030101010101" pitchFamily="2" charset="-122"/>
                        </a:rPr>
                        <a:t>__call__()</a:t>
                      </a:r>
                      <a:r>
                        <a:rPr lang="zh-CN" altLang="en-US" sz="1800" b="1" u="none">
                          <a:latin typeface="宋体" panose="02010600030101010101" pitchFamily="2" charset="-122"/>
                          <a:ea typeface="宋体" panose="02010600030101010101" pitchFamily="2" charset="-122"/>
                          <a:cs typeface="宋体" panose="02010600030101010101" pitchFamily="2" charset="-122"/>
                        </a:rPr>
                        <a:t>方法的类的对象也是可调用的</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622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compile()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用于把</a:t>
                      </a:r>
                      <a:r>
                        <a:rPr lang="en-US" altLang="zh-CN" sz="1800" b="1" u="none">
                          <a:latin typeface="宋体" panose="02010600030101010101" pitchFamily="2" charset="-122"/>
                          <a:ea typeface="宋体" panose="02010600030101010101" pitchFamily="2" charset="-122"/>
                          <a:cs typeface="宋体" panose="02010600030101010101" pitchFamily="2" charset="-122"/>
                        </a:rPr>
                        <a:t>Python</a:t>
                      </a:r>
                      <a:r>
                        <a:rPr lang="zh-CN" altLang="en-US" sz="1800" b="1" u="none">
                          <a:latin typeface="宋体" panose="02010600030101010101" pitchFamily="2" charset="-122"/>
                          <a:ea typeface="宋体" panose="02010600030101010101" pitchFamily="2" charset="-122"/>
                          <a:cs typeface="宋体" panose="02010600030101010101" pitchFamily="2" charset="-122"/>
                        </a:rPr>
                        <a:t>代码编译成可被</a:t>
                      </a:r>
                      <a:r>
                        <a:rPr lang="en-US" altLang="zh-CN" sz="1800" b="1" u="none">
                          <a:latin typeface="宋体" panose="02010600030101010101" pitchFamily="2" charset="-122"/>
                          <a:ea typeface="宋体" panose="02010600030101010101" pitchFamily="2" charset="-122"/>
                          <a:cs typeface="宋体" panose="02010600030101010101" pitchFamily="2" charset="-122"/>
                        </a:rPr>
                        <a:t>exec()</a:t>
                      </a:r>
                      <a:r>
                        <a:rPr lang="zh-CN" altLang="en-US" sz="1800" b="1" u="none">
                          <a:latin typeface="宋体" panose="02010600030101010101" pitchFamily="2" charset="-122"/>
                          <a:ea typeface="宋体" panose="02010600030101010101" pitchFamily="2" charset="-122"/>
                          <a:cs typeface="宋体" panose="02010600030101010101" pitchFamily="2" charset="-122"/>
                        </a:rPr>
                        <a:t>或</a:t>
                      </a:r>
                      <a:r>
                        <a:rPr lang="en-US" altLang="zh-CN" sz="1800" b="1" u="none">
                          <a:latin typeface="宋体" panose="02010600030101010101" pitchFamily="2" charset="-122"/>
                          <a:ea typeface="宋体" panose="02010600030101010101" pitchFamily="2" charset="-122"/>
                          <a:cs typeface="宋体" panose="02010600030101010101" pitchFamily="2" charset="-122"/>
                        </a:rPr>
                        <a:t>eval()</a:t>
                      </a:r>
                      <a:r>
                        <a:rPr lang="zh-CN" altLang="en-US" sz="1800" b="1" u="none">
                          <a:latin typeface="宋体" panose="02010600030101010101" pitchFamily="2" charset="-122"/>
                          <a:ea typeface="宋体" panose="02010600030101010101" pitchFamily="2" charset="-122"/>
                          <a:cs typeface="宋体" panose="02010600030101010101" pitchFamily="2" charset="-122"/>
                        </a:rPr>
                        <a:t>函数执行的代码对象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complex(real, [imag])</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返回复数</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dirty="0" err="1">
                          <a:latin typeface="宋体" panose="02010600030101010101" pitchFamily="2" charset="-122"/>
                          <a:ea typeface="宋体" panose="02010600030101010101" pitchFamily="2" charset="-122"/>
                          <a:cs typeface="宋体" panose="02010600030101010101" pitchFamily="2" charset="-122"/>
                        </a:rPr>
                        <a:t>chr</a:t>
                      </a:r>
                      <a:r>
                        <a:rPr lang="en-US" altLang="zh-CN" sz="1800" b="1" u="none" dirty="0">
                          <a:latin typeface="宋体" panose="02010600030101010101" pitchFamily="2" charset="-122"/>
                          <a:ea typeface="宋体" panose="02010600030101010101" pitchFamily="2" charset="-122"/>
                          <a:cs typeface="宋体" panose="02010600030101010101" pitchFamily="2" charset="-122"/>
                        </a:rPr>
                        <a:t>(x)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a:t>
                      </a:r>
                      <a:r>
                        <a:rPr lang="en-US" altLang="zh-CN" sz="1800" b="1" u="none" dirty="0">
                          <a:latin typeface="宋体" panose="02010600030101010101" pitchFamily="2" charset="-122"/>
                          <a:ea typeface="宋体" panose="02010600030101010101" pitchFamily="2" charset="-122"/>
                          <a:cs typeface="宋体" panose="02010600030101010101" pitchFamily="2" charset="-122"/>
                        </a:rPr>
                        <a:t>Unicode</a:t>
                      </a:r>
                      <a:r>
                        <a:rPr lang="zh-CN" altLang="en-US" sz="1800" b="1" u="none" dirty="0">
                          <a:latin typeface="宋体" panose="02010600030101010101" pitchFamily="2" charset="-122"/>
                          <a:ea typeface="宋体" panose="02010600030101010101" pitchFamily="2" charset="-122"/>
                          <a:cs typeface="宋体" panose="02010600030101010101" pitchFamily="2" charset="-122"/>
                        </a:rPr>
                        <a:t>编码为</a:t>
                      </a:r>
                      <a:r>
                        <a:rPr lang="en-US" altLang="zh-CN" sz="1800" b="1" u="none" dirty="0">
                          <a:latin typeface="宋体" panose="02010600030101010101" pitchFamily="2" charset="-122"/>
                          <a:ea typeface="宋体" panose="02010600030101010101" pitchFamily="2" charset="-122"/>
                          <a:cs typeface="宋体" panose="02010600030101010101" pitchFamily="2" charset="-122"/>
                        </a:rPr>
                        <a:t>x</a:t>
                      </a:r>
                      <a:r>
                        <a:rPr lang="zh-CN" altLang="en-US" sz="1800" b="1" u="none" dirty="0">
                          <a:latin typeface="宋体" panose="02010600030101010101" pitchFamily="2" charset="-122"/>
                          <a:ea typeface="宋体" panose="02010600030101010101" pitchFamily="2" charset="-122"/>
                          <a:cs typeface="宋体" panose="02010600030101010101" pitchFamily="2" charset="-122"/>
                        </a:rPr>
                        <a:t>的字符</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465447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  Python</a:t>
            </a:r>
            <a:r>
              <a:rPr lang="zh-CN" altLang="en-US" sz="3600" b="1" dirty="0">
                <a:solidFill>
                  <a:schemeClr val="bg1"/>
                </a:solidFill>
              </a:rPr>
              <a:t>常用内置函数用法精要</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graphicFrame>
        <p:nvGraphicFramePr>
          <p:cNvPr id="7" name="表格 6"/>
          <p:cNvGraphicFramePr/>
          <p:nvPr>
            <p:extLst>
              <p:ext uri="{D42A27DB-BD31-4B8C-83A1-F6EECF244321}">
                <p14:modId xmlns:p14="http://schemas.microsoft.com/office/powerpoint/2010/main" val="329249037"/>
              </p:ext>
            </p:extLst>
          </p:nvPr>
        </p:nvGraphicFramePr>
        <p:xfrm>
          <a:off x="911024" y="1659721"/>
          <a:ext cx="9860280" cy="4965711"/>
        </p:xfrm>
        <a:graphic>
          <a:graphicData uri="http://schemas.openxmlformats.org/drawingml/2006/table">
            <a:tbl>
              <a:tblPr firstRow="1" bandRow="1"/>
              <a:tblGrid>
                <a:gridCol w="3427095"/>
                <a:gridCol w="6433185"/>
              </a:tblGrid>
              <a:tr h="243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delattr(obj, name)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删除属性，等价于</a:t>
                      </a:r>
                      <a:r>
                        <a:rPr lang="en-US" altLang="zh-CN" sz="1800" b="1" u="none">
                          <a:latin typeface="宋体" panose="02010600030101010101" pitchFamily="2" charset="-122"/>
                          <a:ea typeface="宋体" panose="02010600030101010101" pitchFamily="2" charset="-122"/>
                          <a:cs typeface="宋体" panose="02010600030101010101" pitchFamily="2" charset="-122"/>
                        </a:rPr>
                        <a:t>del obj.name</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831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dir(obj)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返回指定对象或模块</a:t>
                      </a:r>
                      <a:r>
                        <a:rPr lang="en-US" altLang="zh-CN" sz="1800" b="1" u="none">
                          <a:latin typeface="宋体" panose="02010600030101010101" pitchFamily="2" charset="-122"/>
                          <a:ea typeface="宋体" panose="02010600030101010101" pitchFamily="2" charset="-122"/>
                          <a:cs typeface="宋体" panose="02010600030101010101" pitchFamily="2" charset="-122"/>
                        </a:rPr>
                        <a:t>obj</a:t>
                      </a:r>
                      <a:r>
                        <a:rPr lang="zh-CN" altLang="en-US" sz="1800" b="1" u="none">
                          <a:latin typeface="宋体" panose="02010600030101010101" pitchFamily="2" charset="-122"/>
                          <a:ea typeface="宋体" panose="02010600030101010101" pitchFamily="2" charset="-122"/>
                          <a:cs typeface="宋体" panose="02010600030101010101" pitchFamily="2" charset="-122"/>
                        </a:rPr>
                        <a:t>的成员列表，如果不带参数则返回当前作用域内所有标识符</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divmod(x, y)</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返回包含整商和余数的元组</a:t>
                      </a:r>
                      <a:r>
                        <a:rPr lang="en-US" altLang="zh-CN" sz="1800" b="1" u="none">
                          <a:latin typeface="宋体" panose="02010600030101010101" pitchFamily="2" charset="-122"/>
                          <a:ea typeface="宋体" panose="02010600030101010101" pitchFamily="2" charset="-122"/>
                          <a:cs typeface="宋体" panose="02010600030101010101" pitchFamily="2" charset="-122"/>
                        </a:rPr>
                        <a:t>((x-x%y)/y, x%y)</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831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enumerate(iterable[, start])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返回包含元素形式为</a:t>
                      </a:r>
                      <a:r>
                        <a:rPr lang="en-US" altLang="zh-CN" sz="1800" b="1" u="none">
                          <a:latin typeface="宋体" panose="02010600030101010101" pitchFamily="2" charset="-122"/>
                          <a:ea typeface="宋体" panose="02010600030101010101" pitchFamily="2" charset="-122"/>
                          <a:cs typeface="宋体" panose="02010600030101010101" pitchFamily="2" charset="-122"/>
                        </a:rPr>
                        <a:t>(0, iterable[0]), (1, iterable[1]), (2, iterable[2]), ...</a:t>
                      </a:r>
                      <a:r>
                        <a:rPr lang="zh-CN" altLang="en-US" sz="1800" b="1" u="none">
                          <a:latin typeface="宋体" panose="02010600030101010101" pitchFamily="2" charset="-122"/>
                          <a:ea typeface="宋体" panose="02010600030101010101" pitchFamily="2" charset="-122"/>
                          <a:cs typeface="宋体" panose="02010600030101010101" pitchFamily="2" charset="-122"/>
                        </a:rPr>
                        <a:t>的迭代器对象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22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eval(s[, globals[, locals]])</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计算并返回字符串</a:t>
                      </a:r>
                      <a:r>
                        <a:rPr lang="en-US" altLang="zh-CN" sz="1800" b="1" u="none">
                          <a:latin typeface="宋体" panose="02010600030101010101" pitchFamily="2" charset="-122"/>
                          <a:ea typeface="宋体" panose="02010600030101010101" pitchFamily="2" charset="-122"/>
                          <a:cs typeface="宋体" panose="02010600030101010101" pitchFamily="2" charset="-122"/>
                        </a:rPr>
                        <a:t>s</a:t>
                      </a:r>
                      <a:r>
                        <a:rPr lang="zh-CN" altLang="en-US" sz="1800" b="1" u="none">
                          <a:latin typeface="宋体" panose="02010600030101010101" pitchFamily="2" charset="-122"/>
                          <a:ea typeface="宋体" panose="02010600030101010101" pitchFamily="2" charset="-122"/>
                          <a:cs typeface="宋体" panose="02010600030101010101" pitchFamily="2" charset="-122"/>
                        </a:rPr>
                        <a:t>中表达式的值</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exec(x)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执行代码或代码对象</a:t>
                      </a:r>
                      <a:r>
                        <a:rPr lang="en-US" altLang="zh-CN" sz="1800" b="1" u="none">
                          <a:latin typeface="宋体" panose="02010600030101010101" pitchFamily="2" charset="-122"/>
                          <a:ea typeface="宋体" panose="02010600030101010101" pitchFamily="2" charset="-122"/>
                          <a:cs typeface="宋体" panose="02010600030101010101" pitchFamily="2" charset="-122"/>
                        </a:rPr>
                        <a:t>x</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exit()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退出当前解释器环境</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279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filter(func, seq)</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a:t>
                      </a:r>
                      <a:r>
                        <a:rPr lang="en-US" altLang="zh-CN" sz="1800" b="1" u="none">
                          <a:latin typeface="宋体" panose="02010600030101010101" pitchFamily="2" charset="-122"/>
                          <a:ea typeface="宋体" panose="02010600030101010101" pitchFamily="2" charset="-122"/>
                          <a:cs typeface="宋体" panose="02010600030101010101" pitchFamily="2" charset="-122"/>
                        </a:rPr>
                        <a:t>filter</a:t>
                      </a:r>
                      <a:r>
                        <a:rPr lang="zh-CN" altLang="en-US" sz="1800" b="1" u="none">
                          <a:latin typeface="宋体" panose="02010600030101010101" pitchFamily="2" charset="-122"/>
                          <a:ea typeface="宋体" panose="02010600030101010101" pitchFamily="2" charset="-122"/>
                          <a:cs typeface="宋体" panose="02010600030101010101" pitchFamily="2" charset="-122"/>
                        </a:rPr>
                        <a:t>对象，其中包含序列</a:t>
                      </a:r>
                      <a:r>
                        <a:rPr lang="en-US" altLang="zh-CN" sz="1800" b="1" u="none">
                          <a:latin typeface="宋体" panose="02010600030101010101" pitchFamily="2" charset="-122"/>
                          <a:ea typeface="宋体" panose="02010600030101010101" pitchFamily="2" charset="-122"/>
                          <a:cs typeface="宋体" panose="02010600030101010101" pitchFamily="2" charset="-122"/>
                        </a:rPr>
                        <a:t>seq</a:t>
                      </a:r>
                      <a:r>
                        <a:rPr lang="zh-CN" altLang="en-US" sz="1800" b="1" u="none">
                          <a:latin typeface="宋体" panose="02010600030101010101" pitchFamily="2" charset="-122"/>
                          <a:ea typeface="宋体" panose="02010600030101010101" pitchFamily="2" charset="-122"/>
                          <a:cs typeface="宋体" panose="02010600030101010101" pitchFamily="2" charset="-122"/>
                        </a:rPr>
                        <a:t>中使得单参数函数</a:t>
                      </a:r>
                      <a:r>
                        <a:rPr lang="en-US" altLang="zh-CN" sz="1800" b="1" u="none">
                          <a:latin typeface="宋体" panose="02010600030101010101" pitchFamily="2" charset="-122"/>
                          <a:ea typeface="宋体" panose="02010600030101010101" pitchFamily="2" charset="-122"/>
                          <a:cs typeface="宋体" panose="02010600030101010101" pitchFamily="2" charset="-122"/>
                        </a:rPr>
                        <a:t>func</a:t>
                      </a:r>
                      <a:r>
                        <a:rPr lang="zh-CN" altLang="en-US" sz="1800" b="1" u="none">
                          <a:latin typeface="宋体" panose="02010600030101010101" pitchFamily="2" charset="-122"/>
                          <a:ea typeface="宋体" panose="02010600030101010101" pitchFamily="2" charset="-122"/>
                          <a:cs typeface="宋体" panose="02010600030101010101" pitchFamily="2" charset="-122"/>
                        </a:rPr>
                        <a:t>返回值为</a:t>
                      </a:r>
                      <a:r>
                        <a:rPr lang="en-US" altLang="zh-CN" sz="1800" b="1" u="none">
                          <a:latin typeface="宋体" panose="02010600030101010101" pitchFamily="2" charset="-122"/>
                          <a:ea typeface="宋体" panose="02010600030101010101" pitchFamily="2" charset="-122"/>
                          <a:cs typeface="宋体" panose="02010600030101010101" pitchFamily="2" charset="-122"/>
                        </a:rPr>
                        <a:t>True</a:t>
                      </a:r>
                      <a:r>
                        <a:rPr lang="zh-CN" altLang="en-US" sz="1800" b="1" u="none">
                          <a:latin typeface="宋体" panose="02010600030101010101" pitchFamily="2" charset="-122"/>
                          <a:ea typeface="宋体" panose="02010600030101010101" pitchFamily="2" charset="-122"/>
                          <a:cs typeface="宋体" panose="02010600030101010101" pitchFamily="2" charset="-122"/>
                        </a:rPr>
                        <a:t>的那些元素，如果函数</a:t>
                      </a:r>
                      <a:r>
                        <a:rPr lang="en-US" altLang="zh-CN" sz="1800" b="1" u="none">
                          <a:latin typeface="宋体" panose="02010600030101010101" pitchFamily="2" charset="-122"/>
                          <a:ea typeface="宋体" panose="02010600030101010101" pitchFamily="2" charset="-122"/>
                          <a:cs typeface="宋体" panose="02010600030101010101" pitchFamily="2" charset="-122"/>
                        </a:rPr>
                        <a:t>func</a:t>
                      </a:r>
                      <a:r>
                        <a:rPr lang="zh-CN" altLang="en-US" sz="1800" b="1" u="none">
                          <a:latin typeface="宋体" panose="02010600030101010101" pitchFamily="2" charset="-122"/>
                          <a:ea typeface="宋体" panose="02010600030101010101" pitchFamily="2" charset="-122"/>
                          <a:cs typeface="宋体" panose="02010600030101010101" pitchFamily="2" charset="-122"/>
                        </a:rPr>
                        <a:t>为</a:t>
                      </a:r>
                      <a:r>
                        <a:rPr lang="en-US" altLang="zh-CN" sz="1800" b="1" u="none">
                          <a:latin typeface="宋体" panose="02010600030101010101" pitchFamily="2" charset="-122"/>
                          <a:ea typeface="宋体" panose="02010600030101010101" pitchFamily="2" charset="-122"/>
                          <a:cs typeface="宋体" panose="02010600030101010101" pitchFamily="2" charset="-122"/>
                        </a:rPr>
                        <a:t>None</a:t>
                      </a:r>
                      <a:r>
                        <a:rPr lang="zh-CN" altLang="en-US" sz="1800" b="1" u="none">
                          <a:latin typeface="宋体" panose="02010600030101010101" pitchFamily="2" charset="-122"/>
                          <a:ea typeface="宋体" panose="02010600030101010101" pitchFamily="2" charset="-122"/>
                          <a:cs typeface="宋体" panose="02010600030101010101" pitchFamily="2" charset="-122"/>
                        </a:rPr>
                        <a:t>则返回包含</a:t>
                      </a:r>
                      <a:r>
                        <a:rPr lang="en-US" altLang="zh-CN" sz="1800" b="1" u="none">
                          <a:latin typeface="宋体" panose="02010600030101010101" pitchFamily="2" charset="-122"/>
                          <a:ea typeface="宋体" panose="02010600030101010101" pitchFamily="2" charset="-122"/>
                          <a:cs typeface="宋体" panose="02010600030101010101" pitchFamily="2" charset="-122"/>
                        </a:rPr>
                        <a:t>seq</a:t>
                      </a:r>
                      <a:r>
                        <a:rPr lang="zh-CN" altLang="en-US" sz="1800" b="1" u="none">
                          <a:latin typeface="宋体" panose="02010600030101010101" pitchFamily="2" charset="-122"/>
                          <a:ea typeface="宋体" panose="02010600030101010101" pitchFamily="2" charset="-122"/>
                          <a:cs typeface="宋体" panose="02010600030101010101" pitchFamily="2" charset="-122"/>
                        </a:rPr>
                        <a:t>中等价于</a:t>
                      </a:r>
                      <a:r>
                        <a:rPr lang="en-US" altLang="zh-CN" sz="1800" b="1" u="none">
                          <a:latin typeface="宋体" panose="02010600030101010101" pitchFamily="2" charset="-122"/>
                          <a:ea typeface="宋体" panose="02010600030101010101" pitchFamily="2" charset="-122"/>
                          <a:cs typeface="宋体" panose="02010600030101010101" pitchFamily="2" charset="-122"/>
                        </a:rPr>
                        <a:t>True</a:t>
                      </a:r>
                      <a:r>
                        <a:rPr lang="zh-CN" altLang="en-US" sz="1800" b="1" u="none">
                          <a:latin typeface="宋体" panose="02010600030101010101" pitchFamily="2" charset="-122"/>
                          <a:ea typeface="宋体" panose="02010600030101010101" pitchFamily="2" charset="-122"/>
                          <a:cs typeface="宋体" panose="02010600030101010101" pitchFamily="2" charset="-122"/>
                        </a:rPr>
                        <a:t>的元素的</a:t>
                      </a:r>
                      <a:r>
                        <a:rPr lang="en-US" altLang="zh-CN" sz="1800" b="1" u="none">
                          <a:latin typeface="宋体" panose="02010600030101010101" pitchFamily="2" charset="-122"/>
                          <a:ea typeface="宋体" panose="02010600030101010101" pitchFamily="2" charset="-122"/>
                          <a:cs typeface="宋体" panose="02010600030101010101" pitchFamily="2" charset="-122"/>
                        </a:rPr>
                        <a:t>filter</a:t>
                      </a:r>
                      <a:r>
                        <a:rPr lang="zh-CN" altLang="en-US" sz="1800" b="1" u="none">
                          <a:latin typeface="宋体" panose="02010600030101010101" pitchFamily="2" charset="-122"/>
                          <a:ea typeface="宋体" panose="02010600030101010101" pitchFamily="2" charset="-122"/>
                          <a:cs typeface="宋体" panose="02010600030101010101" pitchFamily="2" charset="-122"/>
                        </a:rPr>
                        <a:t>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float(x)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把整数或字符串</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转换为浮点数并返回</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frozenset([x]))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创建不可变的集合对象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215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getattr(obj, name[, default])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获取对象中指定属性的值，等价于</a:t>
                      </a:r>
                      <a:r>
                        <a:rPr lang="en-US" altLang="zh-CN" sz="1800" b="1" u="none" dirty="0">
                          <a:latin typeface="宋体" panose="02010600030101010101" pitchFamily="2" charset="-122"/>
                          <a:ea typeface="宋体" panose="02010600030101010101" pitchFamily="2" charset="-122"/>
                          <a:cs typeface="宋体" panose="02010600030101010101" pitchFamily="2" charset="-122"/>
                        </a:rPr>
                        <a:t>obj.name</a:t>
                      </a:r>
                      <a:r>
                        <a:rPr lang="zh-CN" altLang="en-US" sz="1800" b="1" u="none" dirty="0">
                          <a:latin typeface="宋体" panose="02010600030101010101" pitchFamily="2" charset="-122"/>
                          <a:ea typeface="宋体" panose="02010600030101010101" pitchFamily="2" charset="-122"/>
                          <a:cs typeface="宋体" panose="02010600030101010101" pitchFamily="2" charset="-122"/>
                        </a:rPr>
                        <a:t>，如果不存在指定属性则返回</a:t>
                      </a:r>
                      <a:r>
                        <a:rPr lang="en-US" altLang="zh-CN" sz="1800" b="1" u="none" dirty="0">
                          <a:latin typeface="宋体" panose="02010600030101010101" pitchFamily="2" charset="-122"/>
                          <a:ea typeface="宋体" panose="02010600030101010101" pitchFamily="2" charset="-122"/>
                          <a:cs typeface="宋体" panose="02010600030101010101" pitchFamily="2" charset="-122"/>
                        </a:rPr>
                        <a:t>default</a:t>
                      </a:r>
                      <a:r>
                        <a:rPr lang="zh-CN" altLang="en-US" sz="1800" b="1" u="none" dirty="0">
                          <a:latin typeface="宋体" panose="02010600030101010101" pitchFamily="2" charset="-122"/>
                          <a:ea typeface="宋体" panose="02010600030101010101" pitchFamily="2" charset="-122"/>
                          <a:cs typeface="宋体" panose="02010600030101010101" pitchFamily="2" charset="-122"/>
                        </a:rPr>
                        <a:t>的值，如果要访问的属性不存在并且没有指定</a:t>
                      </a:r>
                      <a:r>
                        <a:rPr lang="en-US" altLang="zh-CN" sz="1800" b="1" u="none" dirty="0">
                          <a:latin typeface="宋体" panose="02010600030101010101" pitchFamily="2" charset="-122"/>
                          <a:ea typeface="宋体" panose="02010600030101010101" pitchFamily="2" charset="-122"/>
                          <a:cs typeface="宋体" panose="02010600030101010101" pitchFamily="2" charset="-122"/>
                        </a:rPr>
                        <a:t>default</a:t>
                      </a:r>
                      <a:r>
                        <a:rPr lang="zh-CN" altLang="en-US" sz="1800" b="1" u="none" dirty="0">
                          <a:latin typeface="宋体" panose="02010600030101010101" pitchFamily="2" charset="-122"/>
                          <a:ea typeface="宋体" panose="02010600030101010101" pitchFamily="2" charset="-122"/>
                          <a:cs typeface="宋体" panose="02010600030101010101" pitchFamily="2" charset="-122"/>
                        </a:rPr>
                        <a:t>则抛出异常</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465447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  Python</a:t>
            </a:r>
            <a:r>
              <a:rPr lang="zh-CN" altLang="en-US" sz="3600" b="1" dirty="0">
                <a:solidFill>
                  <a:schemeClr val="bg1"/>
                </a:solidFill>
              </a:rPr>
              <a:t>常用内置函数用法精要</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graphicFrame>
        <p:nvGraphicFramePr>
          <p:cNvPr id="7" name="表格 6"/>
          <p:cNvGraphicFramePr/>
          <p:nvPr>
            <p:extLst>
              <p:ext uri="{D42A27DB-BD31-4B8C-83A1-F6EECF244321}">
                <p14:modId xmlns:p14="http://schemas.microsoft.com/office/powerpoint/2010/main" val="3064394278"/>
              </p:ext>
            </p:extLst>
          </p:nvPr>
        </p:nvGraphicFramePr>
        <p:xfrm>
          <a:off x="964798" y="1756157"/>
          <a:ext cx="9749790" cy="4542157"/>
        </p:xfrm>
        <a:graphic>
          <a:graphicData uri="http://schemas.openxmlformats.org/drawingml/2006/table">
            <a:tbl>
              <a:tblPr firstRow="1" bandRow="1"/>
              <a:tblGrid>
                <a:gridCol w="2551430"/>
                <a:gridCol w="7198360"/>
              </a:tblGrid>
              <a:tr h="25336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globals()</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返回包含当前作用域内全局变量及其值的字典</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hasattr(obj, name)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测试对象</a:t>
                      </a:r>
                      <a:r>
                        <a:rPr lang="en-US" altLang="zh-CN" sz="1800" b="1" u="none">
                          <a:latin typeface="宋体" panose="02010600030101010101" pitchFamily="2" charset="-122"/>
                          <a:ea typeface="宋体" panose="02010600030101010101" pitchFamily="2" charset="-122"/>
                          <a:cs typeface="宋体" panose="02010600030101010101" pitchFamily="2" charset="-122"/>
                        </a:rPr>
                        <a:t>obj</a:t>
                      </a:r>
                      <a:r>
                        <a:rPr lang="zh-CN" altLang="en-US" sz="1800" b="1" u="none">
                          <a:latin typeface="宋体" panose="02010600030101010101" pitchFamily="2" charset="-122"/>
                          <a:ea typeface="宋体" panose="02010600030101010101" pitchFamily="2" charset="-122"/>
                          <a:cs typeface="宋体" panose="02010600030101010101" pitchFamily="2" charset="-122"/>
                        </a:rPr>
                        <a:t>是否具有名为</a:t>
                      </a:r>
                      <a:r>
                        <a:rPr lang="en-US" altLang="zh-CN" sz="1800" b="1" u="none">
                          <a:latin typeface="宋体" panose="02010600030101010101" pitchFamily="2" charset="-122"/>
                          <a:ea typeface="宋体" panose="02010600030101010101" pitchFamily="2" charset="-122"/>
                          <a:cs typeface="宋体" panose="02010600030101010101" pitchFamily="2" charset="-122"/>
                        </a:rPr>
                        <a:t>name</a:t>
                      </a:r>
                      <a:r>
                        <a:rPr lang="zh-CN" altLang="en-US" sz="1800" b="1" u="none">
                          <a:latin typeface="宋体" panose="02010600030101010101" pitchFamily="2" charset="-122"/>
                          <a:ea typeface="宋体" panose="02010600030101010101" pitchFamily="2" charset="-122"/>
                          <a:cs typeface="宋体" panose="02010600030101010101" pitchFamily="2" charset="-122"/>
                        </a:rPr>
                        <a:t>的成员</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hash(x)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返回对象</a:t>
                      </a:r>
                      <a:r>
                        <a:rPr lang="en-US" altLang="zh-CN" sz="1800" b="1" u="none" dirty="0">
                          <a:latin typeface="宋体" panose="02010600030101010101" pitchFamily="2" charset="-122"/>
                          <a:ea typeface="宋体" panose="02010600030101010101" pitchFamily="2" charset="-122"/>
                          <a:cs typeface="宋体" panose="02010600030101010101" pitchFamily="2" charset="-122"/>
                        </a:rPr>
                        <a:t>x</a:t>
                      </a:r>
                      <a:r>
                        <a:rPr lang="zh-CN" altLang="en-US" sz="1800" b="1" u="none" dirty="0">
                          <a:latin typeface="宋体" panose="02010600030101010101" pitchFamily="2" charset="-122"/>
                          <a:ea typeface="宋体" panose="02010600030101010101" pitchFamily="2" charset="-122"/>
                          <a:cs typeface="宋体" panose="02010600030101010101" pitchFamily="2" charset="-122"/>
                        </a:rPr>
                        <a:t>的哈希值，如果</a:t>
                      </a:r>
                      <a:r>
                        <a:rPr lang="en-US" altLang="zh-CN" sz="1800" b="1" u="none" dirty="0">
                          <a:latin typeface="宋体" panose="02010600030101010101" pitchFamily="2" charset="-122"/>
                          <a:ea typeface="宋体" panose="02010600030101010101" pitchFamily="2" charset="-122"/>
                          <a:cs typeface="宋体" panose="02010600030101010101" pitchFamily="2" charset="-122"/>
                        </a:rPr>
                        <a:t>x</a:t>
                      </a:r>
                      <a:r>
                        <a:rPr lang="zh-CN" altLang="en-US" sz="1800" b="1" u="none" dirty="0">
                          <a:latin typeface="宋体" panose="02010600030101010101" pitchFamily="2" charset="-122"/>
                          <a:ea typeface="宋体" panose="02010600030101010101" pitchFamily="2" charset="-122"/>
                          <a:cs typeface="宋体" panose="02010600030101010101" pitchFamily="2" charset="-122"/>
                        </a:rPr>
                        <a:t>不可哈希则抛出异常</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help(obj)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返回对象</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obj</a:t>
                      </a:r>
                      <a:r>
                        <a:rPr lang="zh-CN" altLang="en-US" sz="1800" b="1" u="none" dirty="0">
                          <a:latin typeface="宋体" panose="02010600030101010101" pitchFamily="2" charset="-122"/>
                          <a:ea typeface="宋体" panose="02010600030101010101" pitchFamily="2" charset="-122"/>
                          <a:cs typeface="宋体" panose="02010600030101010101" pitchFamily="2" charset="-122"/>
                        </a:rPr>
                        <a:t>的帮助信息</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29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hex(x)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把整数</a:t>
                      </a:r>
                      <a:r>
                        <a:rPr lang="en-US" altLang="zh-CN" sz="1800" b="1" u="none" dirty="0">
                          <a:latin typeface="宋体" panose="02010600030101010101" pitchFamily="2" charset="-122"/>
                          <a:ea typeface="宋体" panose="02010600030101010101" pitchFamily="2" charset="-122"/>
                          <a:cs typeface="宋体" panose="02010600030101010101" pitchFamily="2" charset="-122"/>
                        </a:rPr>
                        <a:t>x</a:t>
                      </a:r>
                      <a:r>
                        <a:rPr lang="zh-CN" altLang="en-US" sz="1800" b="1" u="none" dirty="0">
                          <a:latin typeface="宋体" panose="02010600030101010101" pitchFamily="2" charset="-122"/>
                          <a:ea typeface="宋体" panose="02010600030101010101" pitchFamily="2" charset="-122"/>
                          <a:cs typeface="宋体" panose="02010600030101010101" pitchFamily="2" charset="-122"/>
                        </a:rPr>
                        <a:t>转换为十六进制串</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id(obj)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1" u="none">
                          <a:latin typeface="宋体" panose="02010600030101010101" pitchFamily="2" charset="-122"/>
                          <a:ea typeface="宋体" panose="02010600030101010101" pitchFamily="2" charset="-122"/>
                          <a:cs typeface="宋体" panose="02010600030101010101" pitchFamily="2" charset="-122"/>
                        </a:rPr>
                        <a:t>obj</a:t>
                      </a:r>
                      <a:r>
                        <a:rPr lang="zh-CN" altLang="en-US" sz="1800" b="1" u="none">
                          <a:latin typeface="宋体" panose="02010600030101010101" pitchFamily="2" charset="-122"/>
                          <a:ea typeface="宋体" panose="02010600030101010101" pitchFamily="2" charset="-122"/>
                          <a:cs typeface="宋体" panose="02010600030101010101" pitchFamily="2" charset="-122"/>
                        </a:rPr>
                        <a:t>的标识（内存地址）</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29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input([</a:t>
                      </a:r>
                      <a:r>
                        <a:rPr lang="zh-CN" altLang="en-US" sz="1800" b="1" u="none">
                          <a:latin typeface="宋体" panose="02010600030101010101" pitchFamily="2" charset="-122"/>
                          <a:ea typeface="宋体" panose="02010600030101010101" pitchFamily="2" charset="-122"/>
                          <a:cs typeface="宋体" panose="02010600030101010101" pitchFamily="2" charset="-122"/>
                        </a:rPr>
                        <a:t>提示</a:t>
                      </a:r>
                      <a:r>
                        <a:rPr lang="en-US" altLang="zh-CN" sz="1800" b="1" u="none">
                          <a:latin typeface="宋体" panose="02010600030101010101" pitchFamily="2" charset="-122"/>
                          <a:ea typeface="宋体" panose="02010600030101010101" pitchFamily="2" charset="-122"/>
                          <a:cs typeface="宋体" panose="02010600030101010101" pitchFamily="2" charset="-122"/>
                        </a:rPr>
                        <a:t>])</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显示提示，接收键盘输入的内容，返回字符串</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324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int(x[, d])</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返回实数（</a:t>
                      </a:r>
                      <a:r>
                        <a:rPr lang="en-US" altLang="zh-CN" sz="1800" b="1" u="none">
                          <a:latin typeface="宋体" panose="02010600030101010101" pitchFamily="2" charset="-122"/>
                          <a:ea typeface="宋体" panose="02010600030101010101" pitchFamily="2" charset="-122"/>
                          <a:cs typeface="宋体" panose="02010600030101010101" pitchFamily="2" charset="-122"/>
                        </a:rPr>
                        <a:t>float</a:t>
                      </a:r>
                      <a:r>
                        <a:rPr lang="zh-CN" altLang="en-US" sz="1800" b="1" u="none">
                          <a:latin typeface="宋体" panose="02010600030101010101" pitchFamily="2" charset="-122"/>
                          <a:ea typeface="宋体" panose="02010600030101010101" pitchFamily="2" charset="-122"/>
                          <a:cs typeface="宋体" panose="02010600030101010101" pitchFamily="2" charset="-122"/>
                        </a:rPr>
                        <a:t>）、分数（</a:t>
                      </a:r>
                      <a:r>
                        <a:rPr lang="en-US" altLang="zh-CN" sz="1800" b="1" u="none">
                          <a:latin typeface="宋体" panose="02010600030101010101" pitchFamily="2" charset="-122"/>
                          <a:ea typeface="宋体" panose="02010600030101010101" pitchFamily="2" charset="-122"/>
                          <a:cs typeface="宋体" panose="02010600030101010101" pitchFamily="2" charset="-122"/>
                        </a:rPr>
                        <a:t>Fraction</a:t>
                      </a:r>
                      <a:r>
                        <a:rPr lang="zh-CN" altLang="en-US" sz="1800" b="1" u="none">
                          <a:latin typeface="宋体" panose="02010600030101010101" pitchFamily="2" charset="-122"/>
                          <a:ea typeface="宋体" panose="02010600030101010101" pitchFamily="2" charset="-122"/>
                          <a:cs typeface="宋体" panose="02010600030101010101" pitchFamily="2" charset="-122"/>
                        </a:rPr>
                        <a:t>）或高精度实数（</a:t>
                      </a:r>
                      <a:r>
                        <a:rPr lang="en-US" altLang="zh-CN" sz="1800" b="1" u="none">
                          <a:latin typeface="宋体" panose="02010600030101010101" pitchFamily="2" charset="-122"/>
                          <a:ea typeface="宋体" panose="02010600030101010101" pitchFamily="2" charset="-122"/>
                          <a:cs typeface="宋体" panose="02010600030101010101" pitchFamily="2" charset="-122"/>
                        </a:rPr>
                        <a:t>Decimal</a:t>
                      </a:r>
                      <a:r>
                        <a:rPr lang="zh-CN" altLang="en-US" sz="1800" b="1" u="none">
                          <a:latin typeface="宋体" panose="02010600030101010101" pitchFamily="2" charset="-122"/>
                          <a:ea typeface="宋体" panose="02010600030101010101" pitchFamily="2" charset="-122"/>
                          <a:cs typeface="宋体" panose="02010600030101010101" pitchFamily="2" charset="-122"/>
                        </a:rPr>
                        <a:t>）</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的整数部分，或把</a:t>
                      </a:r>
                      <a:r>
                        <a:rPr lang="en-US" altLang="zh-CN" sz="1800" b="1" u="none">
                          <a:latin typeface="宋体" panose="02010600030101010101" pitchFamily="2" charset="-122"/>
                          <a:ea typeface="宋体" panose="02010600030101010101" pitchFamily="2" charset="-122"/>
                          <a:cs typeface="宋体" panose="02010600030101010101" pitchFamily="2" charset="-122"/>
                        </a:rPr>
                        <a:t>d</a:t>
                      </a:r>
                      <a:r>
                        <a:rPr lang="zh-CN" altLang="en-US" sz="1800" b="1" u="none">
                          <a:latin typeface="宋体" panose="02010600030101010101" pitchFamily="2" charset="-122"/>
                          <a:ea typeface="宋体" panose="02010600030101010101" pitchFamily="2" charset="-122"/>
                          <a:cs typeface="宋体" panose="02010600030101010101" pitchFamily="2" charset="-122"/>
                        </a:rPr>
                        <a:t>进制的字符串</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转换为十进制并返回，</a:t>
                      </a:r>
                      <a:r>
                        <a:rPr lang="en-US" altLang="zh-CN" sz="1800" b="1" u="none">
                          <a:latin typeface="宋体" panose="02010600030101010101" pitchFamily="2" charset="-122"/>
                          <a:ea typeface="宋体" panose="02010600030101010101" pitchFamily="2" charset="-122"/>
                          <a:cs typeface="宋体" panose="02010600030101010101" pitchFamily="2" charset="-122"/>
                        </a:rPr>
                        <a:t>d</a:t>
                      </a:r>
                      <a:r>
                        <a:rPr lang="zh-CN" altLang="en-US" sz="1800" b="1" u="none">
                          <a:latin typeface="宋体" panose="02010600030101010101" pitchFamily="2" charset="-122"/>
                          <a:ea typeface="宋体" panose="02010600030101010101" pitchFamily="2" charset="-122"/>
                          <a:cs typeface="宋体" panose="02010600030101010101" pitchFamily="2" charset="-122"/>
                        </a:rPr>
                        <a:t>默认为十进制</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657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isinstance(obj, class-or-type-or-tuple)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测试对象</a:t>
                      </a:r>
                      <a:r>
                        <a:rPr lang="en-US" altLang="zh-CN" sz="1800" b="1" u="none">
                          <a:latin typeface="宋体" panose="02010600030101010101" pitchFamily="2" charset="-122"/>
                          <a:ea typeface="宋体" panose="02010600030101010101" pitchFamily="2" charset="-122"/>
                          <a:cs typeface="宋体" panose="02010600030101010101" pitchFamily="2" charset="-122"/>
                        </a:rPr>
                        <a:t>obj</a:t>
                      </a:r>
                      <a:r>
                        <a:rPr lang="zh-CN" altLang="en-US" sz="1800" b="1" u="none">
                          <a:latin typeface="宋体" panose="02010600030101010101" pitchFamily="2" charset="-122"/>
                          <a:ea typeface="宋体" panose="02010600030101010101" pitchFamily="2" charset="-122"/>
                          <a:cs typeface="宋体" panose="02010600030101010101" pitchFamily="2" charset="-122"/>
                        </a:rPr>
                        <a:t>是否属于指定类型（如果有多个类型的话需要放到元组中）的实例</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iter(...)</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返回指定对象的可迭代对象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658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len(obj)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返回对象</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obj</a:t>
                      </a:r>
                      <a:r>
                        <a:rPr lang="zh-CN" altLang="en-US" sz="1800" b="1" u="none" dirty="0">
                          <a:latin typeface="宋体" panose="02010600030101010101" pitchFamily="2" charset="-122"/>
                          <a:ea typeface="宋体" panose="02010600030101010101" pitchFamily="2" charset="-122"/>
                          <a:cs typeface="宋体" panose="02010600030101010101" pitchFamily="2" charset="-122"/>
                        </a:rPr>
                        <a:t>包含的元素个数，适用于列表、元组、集合、字典、字符串以及</a:t>
                      </a:r>
                      <a:r>
                        <a:rPr lang="en-US" altLang="zh-CN" sz="1800" b="1" u="none" dirty="0">
                          <a:latin typeface="宋体" panose="02010600030101010101" pitchFamily="2" charset="-122"/>
                          <a:ea typeface="宋体" panose="02010600030101010101" pitchFamily="2" charset="-122"/>
                          <a:cs typeface="宋体" panose="02010600030101010101" pitchFamily="2" charset="-122"/>
                        </a:rPr>
                        <a:t>range</a:t>
                      </a:r>
                      <a:r>
                        <a:rPr lang="zh-CN" altLang="en-US" sz="1800" b="1" u="none" dirty="0">
                          <a:latin typeface="宋体" panose="02010600030101010101" pitchFamily="2" charset="-122"/>
                          <a:ea typeface="宋体" panose="02010600030101010101" pitchFamily="2" charset="-122"/>
                          <a:cs typeface="宋体" panose="02010600030101010101" pitchFamily="2" charset="-122"/>
                        </a:rPr>
                        <a:t>对象和其他可迭代对象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465447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  Python</a:t>
            </a:r>
            <a:r>
              <a:rPr lang="zh-CN" altLang="en-US" sz="3600" b="1" dirty="0">
                <a:solidFill>
                  <a:schemeClr val="bg1"/>
                </a:solidFill>
              </a:rPr>
              <a:t>常用内置函数用法精要</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graphicFrame>
        <p:nvGraphicFramePr>
          <p:cNvPr id="7" name="表格 6"/>
          <p:cNvGraphicFramePr/>
          <p:nvPr>
            <p:extLst>
              <p:ext uri="{D42A27DB-BD31-4B8C-83A1-F6EECF244321}">
                <p14:modId xmlns:p14="http://schemas.microsoft.com/office/powerpoint/2010/main" val="711792047"/>
              </p:ext>
            </p:extLst>
          </p:nvPr>
        </p:nvGraphicFramePr>
        <p:xfrm>
          <a:off x="989651" y="1736299"/>
          <a:ext cx="9739630" cy="4174494"/>
        </p:xfrm>
        <a:graphic>
          <a:graphicData uri="http://schemas.openxmlformats.org/drawingml/2006/table">
            <a:tbl>
              <a:tblPr firstRow="1" bandRow="1"/>
              <a:tblGrid>
                <a:gridCol w="3200400"/>
                <a:gridCol w="6539230"/>
              </a:tblGrid>
              <a:tr h="34099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022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list([x])</a:t>
                      </a:r>
                      <a:r>
                        <a:rPr lang="zh-CN" altLang="en-US" sz="1800" b="1" u="none">
                          <a:latin typeface="宋体" panose="02010600030101010101" pitchFamily="2" charset="-122"/>
                          <a:ea typeface="宋体" panose="02010600030101010101" pitchFamily="2" charset="-122"/>
                          <a:cs typeface="宋体" panose="02010600030101010101" pitchFamily="2" charset="-122"/>
                        </a:rPr>
                        <a:t>、</a:t>
                      </a:r>
                      <a:r>
                        <a:rPr lang="en-US" altLang="zh-CN" sz="1800" b="1" u="none">
                          <a:latin typeface="宋体" panose="02010600030101010101" pitchFamily="2" charset="-122"/>
                          <a:ea typeface="宋体" panose="02010600030101010101" pitchFamily="2" charset="-122"/>
                          <a:cs typeface="宋体" panose="02010600030101010101" pitchFamily="2" charset="-122"/>
                        </a:rPr>
                        <a:t>set([x])</a:t>
                      </a:r>
                      <a:r>
                        <a:rPr lang="zh-CN" altLang="en-US" sz="1800" b="1" u="none">
                          <a:latin typeface="宋体" panose="02010600030101010101" pitchFamily="2" charset="-122"/>
                          <a:ea typeface="宋体" panose="02010600030101010101" pitchFamily="2" charset="-122"/>
                          <a:cs typeface="宋体" panose="02010600030101010101" pitchFamily="2" charset="-122"/>
                        </a:rPr>
                        <a:t>、</a:t>
                      </a:r>
                      <a:r>
                        <a:rPr lang="en-US" altLang="zh-CN" sz="1800" b="1" u="none">
                          <a:latin typeface="宋体" panose="02010600030101010101" pitchFamily="2" charset="-122"/>
                          <a:ea typeface="宋体" panose="02010600030101010101" pitchFamily="2" charset="-122"/>
                          <a:cs typeface="宋体" panose="02010600030101010101" pitchFamily="2" charset="-122"/>
                        </a:rPr>
                        <a:t>tuple([x])</a:t>
                      </a:r>
                      <a:r>
                        <a:rPr lang="zh-CN" altLang="en-US" sz="1800" b="1" u="none">
                          <a:latin typeface="宋体" panose="02010600030101010101" pitchFamily="2" charset="-122"/>
                          <a:ea typeface="宋体" panose="02010600030101010101" pitchFamily="2" charset="-122"/>
                          <a:cs typeface="宋体" panose="02010600030101010101" pitchFamily="2" charset="-122"/>
                        </a:rPr>
                        <a:t>、</a:t>
                      </a:r>
                      <a:r>
                        <a:rPr lang="en-US" altLang="zh-CN" sz="1800" b="1" u="none">
                          <a:latin typeface="宋体" panose="02010600030101010101" pitchFamily="2" charset="-122"/>
                          <a:ea typeface="宋体" panose="02010600030101010101" pitchFamily="2" charset="-122"/>
                          <a:cs typeface="宋体" panose="02010600030101010101" pitchFamily="2" charset="-122"/>
                        </a:rPr>
                        <a:t>dict([x])</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把对象</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转换为列表、集合、元组或字典并返回，或生成空列表、空集合、空元组、空字典</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6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locals()</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返回包含当前作用域内局部变量及其值的字典</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959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map(func, *iterables)</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返回包含若干函数值的</a:t>
                      </a:r>
                      <a:r>
                        <a:rPr lang="en-US" altLang="zh-CN" sz="1800" b="1" u="none">
                          <a:latin typeface="宋体" panose="02010600030101010101" pitchFamily="2" charset="-122"/>
                          <a:ea typeface="宋体" panose="02010600030101010101" pitchFamily="2" charset="-122"/>
                          <a:cs typeface="宋体" panose="02010600030101010101" pitchFamily="2" charset="-122"/>
                        </a:rPr>
                        <a:t>map</a:t>
                      </a:r>
                      <a:r>
                        <a:rPr lang="zh-CN" altLang="en-US" sz="1800" b="1" u="none">
                          <a:latin typeface="宋体" panose="02010600030101010101" pitchFamily="2" charset="-122"/>
                          <a:ea typeface="宋体" panose="02010600030101010101" pitchFamily="2" charset="-122"/>
                          <a:cs typeface="宋体" panose="02010600030101010101" pitchFamily="2" charset="-122"/>
                        </a:rPr>
                        <a:t>对象，函数</a:t>
                      </a:r>
                      <a:r>
                        <a:rPr lang="en-US" altLang="zh-CN" sz="1800" b="1" u="none">
                          <a:latin typeface="宋体" panose="02010600030101010101" pitchFamily="2" charset="-122"/>
                          <a:ea typeface="宋体" panose="02010600030101010101" pitchFamily="2" charset="-122"/>
                          <a:cs typeface="宋体" panose="02010600030101010101" pitchFamily="2" charset="-122"/>
                        </a:rPr>
                        <a:t>func</a:t>
                      </a:r>
                      <a:r>
                        <a:rPr lang="zh-CN" altLang="en-US" sz="1800" b="1" u="none">
                          <a:latin typeface="宋体" panose="02010600030101010101" pitchFamily="2" charset="-122"/>
                          <a:ea typeface="宋体" panose="02010600030101010101" pitchFamily="2" charset="-122"/>
                          <a:cs typeface="宋体" panose="02010600030101010101" pitchFamily="2" charset="-122"/>
                        </a:rPr>
                        <a:t>的参数分别来自于</a:t>
                      </a:r>
                      <a:r>
                        <a:rPr lang="en-US" altLang="zh-CN" sz="1800" b="1" u="none">
                          <a:latin typeface="宋体" panose="02010600030101010101" pitchFamily="2" charset="-122"/>
                          <a:ea typeface="宋体" panose="02010600030101010101" pitchFamily="2" charset="-122"/>
                          <a:cs typeface="宋体" panose="02010600030101010101" pitchFamily="2" charset="-122"/>
                        </a:rPr>
                        <a:t>iterables</a:t>
                      </a:r>
                      <a:r>
                        <a:rPr lang="zh-CN" altLang="en-US" sz="1800" b="1" u="none">
                          <a:latin typeface="宋体" panose="02010600030101010101" pitchFamily="2" charset="-122"/>
                          <a:ea typeface="宋体" panose="02010600030101010101" pitchFamily="2" charset="-122"/>
                          <a:cs typeface="宋体" panose="02010600030101010101" pitchFamily="2" charset="-122"/>
                        </a:rPr>
                        <a:t>指定的每个迭代对象，</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102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max(x)</a:t>
                      </a:r>
                      <a:r>
                        <a:rPr lang="zh-CN" altLang="en-US" sz="1800" b="1" u="none">
                          <a:latin typeface="宋体" panose="02010600030101010101" pitchFamily="2" charset="-122"/>
                          <a:ea typeface="宋体" panose="02010600030101010101" pitchFamily="2" charset="-122"/>
                          <a:cs typeface="宋体" panose="02010600030101010101" pitchFamily="2" charset="-122"/>
                        </a:rPr>
                        <a:t>、 </a:t>
                      </a:r>
                      <a:r>
                        <a:rPr lang="en-US" altLang="zh-CN" sz="1800" b="1" u="none">
                          <a:latin typeface="宋体" panose="02010600030101010101" pitchFamily="2" charset="-122"/>
                          <a:ea typeface="宋体" panose="02010600030101010101" pitchFamily="2" charset="-122"/>
                          <a:cs typeface="宋体" panose="02010600030101010101" pitchFamily="2" charset="-122"/>
                        </a:rPr>
                        <a:t>min(x)</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返回可迭代对象</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中的最大值、最小值，要求</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中的所有元素之间可比较大小，允许指定排序规则和</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为空时返回的默认值</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08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next(iterator[, default])</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返回可迭代对象</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中的下一个元素，允许指定迭代结束之后继续迭代时返回的默认值</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02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oct(x)</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把整数</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转换为八进制串</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6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open(name[, mode])</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以指定模式</a:t>
                      </a:r>
                      <a:r>
                        <a:rPr lang="en-US" altLang="zh-CN" sz="1800" b="1" u="none">
                          <a:latin typeface="宋体" panose="02010600030101010101" pitchFamily="2" charset="-122"/>
                          <a:ea typeface="宋体" panose="02010600030101010101" pitchFamily="2" charset="-122"/>
                          <a:cs typeface="宋体" panose="02010600030101010101" pitchFamily="2" charset="-122"/>
                        </a:rPr>
                        <a:t>mode</a:t>
                      </a:r>
                      <a:r>
                        <a:rPr lang="zh-CN" altLang="en-US" sz="1800" b="1" u="none">
                          <a:latin typeface="宋体" panose="02010600030101010101" pitchFamily="2" charset="-122"/>
                          <a:ea typeface="宋体" panose="02010600030101010101" pitchFamily="2" charset="-122"/>
                          <a:cs typeface="宋体" panose="02010600030101010101" pitchFamily="2" charset="-122"/>
                        </a:rPr>
                        <a:t>打开文件</a:t>
                      </a:r>
                      <a:r>
                        <a:rPr lang="en-US" altLang="zh-CN" sz="1800" b="1" u="none">
                          <a:latin typeface="宋体" panose="02010600030101010101" pitchFamily="2" charset="-122"/>
                          <a:ea typeface="宋体" panose="02010600030101010101" pitchFamily="2" charset="-122"/>
                          <a:cs typeface="宋体" panose="02010600030101010101" pitchFamily="2" charset="-122"/>
                        </a:rPr>
                        <a:t>name</a:t>
                      </a:r>
                      <a:r>
                        <a:rPr lang="zh-CN" altLang="en-US" sz="1800" b="1" u="none">
                          <a:latin typeface="宋体" panose="02010600030101010101" pitchFamily="2" charset="-122"/>
                          <a:ea typeface="宋体" panose="02010600030101010101" pitchFamily="2" charset="-122"/>
                          <a:cs typeface="宋体" panose="02010600030101010101" pitchFamily="2" charset="-122"/>
                        </a:rPr>
                        <a:t>并返回文件对象</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89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ord(x)</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a:t>
                      </a:r>
                      <a:r>
                        <a:rPr lang="en-US" altLang="zh-CN" sz="1800" b="1" u="none">
                          <a:latin typeface="宋体" panose="02010600030101010101" pitchFamily="2" charset="-122"/>
                          <a:ea typeface="宋体" panose="02010600030101010101" pitchFamily="2" charset="-122"/>
                          <a:cs typeface="宋体" panose="02010600030101010101" pitchFamily="2" charset="-122"/>
                        </a:rPr>
                        <a:t>1</a:t>
                      </a:r>
                      <a:r>
                        <a:rPr lang="zh-CN" altLang="en-US" sz="1800" b="1" u="none">
                          <a:latin typeface="宋体" panose="02010600030101010101" pitchFamily="2" charset="-122"/>
                          <a:ea typeface="宋体" panose="02010600030101010101" pitchFamily="2" charset="-122"/>
                          <a:cs typeface="宋体" panose="02010600030101010101" pitchFamily="2" charset="-122"/>
                        </a:rPr>
                        <a:t>个字符</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的</a:t>
                      </a:r>
                      <a:r>
                        <a:rPr lang="en-US" altLang="zh-CN" sz="1800" b="1" u="none">
                          <a:latin typeface="宋体" panose="02010600030101010101" pitchFamily="2" charset="-122"/>
                          <a:ea typeface="宋体" panose="02010600030101010101" pitchFamily="2" charset="-122"/>
                          <a:cs typeface="宋体" panose="02010600030101010101" pitchFamily="2" charset="-122"/>
                        </a:rPr>
                        <a:t>Unicode</a:t>
                      </a:r>
                      <a:r>
                        <a:rPr lang="zh-CN" altLang="en-US" sz="1800" b="1" u="none">
                          <a:latin typeface="宋体" panose="02010600030101010101" pitchFamily="2" charset="-122"/>
                          <a:ea typeface="宋体" panose="02010600030101010101" pitchFamily="2" charset="-122"/>
                          <a:cs typeface="宋体" panose="02010600030101010101" pitchFamily="2" charset="-122"/>
                        </a:rPr>
                        <a:t>编码</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6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pow(x, y, z=None)</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a:t>
                      </a:r>
                      <a:r>
                        <a:rPr lang="en-US" altLang="zh-CN" sz="1800" b="1" u="none" dirty="0">
                          <a:latin typeface="宋体" panose="02010600030101010101" pitchFamily="2" charset="-122"/>
                          <a:ea typeface="宋体" panose="02010600030101010101" pitchFamily="2" charset="-122"/>
                          <a:cs typeface="宋体" panose="02010600030101010101" pitchFamily="2" charset="-122"/>
                        </a:rPr>
                        <a:t>x</a:t>
                      </a:r>
                      <a:r>
                        <a:rPr lang="zh-CN" altLang="en-US" sz="1800" b="1" u="none" dirty="0">
                          <a:latin typeface="宋体" panose="02010600030101010101" pitchFamily="2" charset="-122"/>
                          <a:ea typeface="宋体" panose="02010600030101010101" pitchFamily="2" charset="-122"/>
                          <a:cs typeface="宋体" panose="02010600030101010101" pitchFamily="2" charset="-122"/>
                        </a:rPr>
                        <a:t>的</a:t>
                      </a:r>
                      <a:r>
                        <a:rPr lang="en-US" altLang="zh-CN" sz="1800" b="1" u="none" dirty="0">
                          <a:latin typeface="宋体" panose="02010600030101010101" pitchFamily="2" charset="-122"/>
                          <a:ea typeface="宋体" panose="02010600030101010101" pitchFamily="2" charset="-122"/>
                          <a:cs typeface="宋体" panose="02010600030101010101" pitchFamily="2" charset="-122"/>
                        </a:rPr>
                        <a:t>y</a:t>
                      </a:r>
                      <a:r>
                        <a:rPr lang="zh-CN" altLang="en-US" sz="1800" b="1" u="none" dirty="0">
                          <a:latin typeface="宋体" panose="02010600030101010101" pitchFamily="2" charset="-122"/>
                          <a:ea typeface="宋体" panose="02010600030101010101" pitchFamily="2" charset="-122"/>
                          <a:cs typeface="宋体" panose="02010600030101010101" pitchFamily="2" charset="-122"/>
                        </a:rPr>
                        <a:t>次方，等价于</a:t>
                      </a:r>
                      <a:r>
                        <a:rPr lang="en-US" altLang="zh-CN" sz="1800" b="1" u="none" dirty="0">
                          <a:latin typeface="宋体" panose="02010600030101010101" pitchFamily="2" charset="-122"/>
                          <a:ea typeface="宋体" panose="02010600030101010101" pitchFamily="2" charset="-122"/>
                          <a:cs typeface="宋体" panose="02010600030101010101" pitchFamily="2" charset="-122"/>
                        </a:rPr>
                        <a:t>x ** y</a:t>
                      </a:r>
                      <a:r>
                        <a:rPr lang="zh-CN" altLang="en-US" sz="1800" b="1" u="none" dirty="0">
                          <a:latin typeface="宋体" panose="02010600030101010101" pitchFamily="2" charset="-122"/>
                          <a:ea typeface="宋体" panose="02010600030101010101" pitchFamily="2" charset="-122"/>
                          <a:cs typeface="宋体" panose="02010600030101010101" pitchFamily="2" charset="-122"/>
                        </a:rPr>
                        <a:t>或</a:t>
                      </a:r>
                      <a:r>
                        <a:rPr lang="en-US" altLang="zh-CN" sz="1800" b="1" u="none" dirty="0">
                          <a:latin typeface="宋体" panose="02010600030101010101" pitchFamily="2" charset="-122"/>
                          <a:ea typeface="宋体" panose="02010600030101010101" pitchFamily="2" charset="-122"/>
                          <a:cs typeface="宋体" panose="02010600030101010101" pitchFamily="2" charset="-122"/>
                        </a:rPr>
                        <a:t>(x ** y) % z</a:t>
                      </a:r>
                      <a:endParaRPr lang="zh-CN" altLang="en-US" sz="1800" b="1" u="none" dirty="0">
                        <a:latin typeface="宋体" panose="02010600030101010101" pitchFamily="2" charset="-122"/>
                        <a:ea typeface="宋体" panose="02010600030101010101" pitchFamily="2" charset="-122"/>
                        <a:cs typeface="宋体" panose="02010600030101010101" pitchFamily="2" charset="-122"/>
                      </a:endParaRP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465447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  Python</a:t>
            </a:r>
            <a:r>
              <a:rPr lang="zh-CN" altLang="en-US" sz="3600" b="1" dirty="0">
                <a:solidFill>
                  <a:schemeClr val="bg1"/>
                </a:solidFill>
              </a:rPr>
              <a:t>常用内置函数用法精要</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graphicFrame>
        <p:nvGraphicFramePr>
          <p:cNvPr id="7" name="表格 6"/>
          <p:cNvGraphicFramePr/>
          <p:nvPr>
            <p:extLst>
              <p:ext uri="{D42A27DB-BD31-4B8C-83A1-F6EECF244321}">
                <p14:modId xmlns:p14="http://schemas.microsoft.com/office/powerpoint/2010/main" val="3310307604"/>
              </p:ext>
            </p:extLst>
          </p:nvPr>
        </p:nvGraphicFramePr>
        <p:xfrm>
          <a:off x="1113075" y="1761844"/>
          <a:ext cx="9722485" cy="4249420"/>
        </p:xfrm>
        <a:graphic>
          <a:graphicData uri="http://schemas.openxmlformats.org/drawingml/2006/table">
            <a:tbl>
              <a:tblPr firstRow="1" bandRow="1"/>
              <a:tblGrid>
                <a:gridCol w="3465830"/>
                <a:gridCol w="6256655"/>
              </a:tblGrid>
              <a:tr h="33591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772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print(value, ..., sep=' ', end='\n', file=sys.stdout, flush=False)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基本输出函数</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quit()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退出当前解释器环境</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75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range([start,] end [, step] )</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a:t>
                      </a:r>
                      <a:r>
                        <a:rPr lang="en-US" altLang="zh-CN" sz="1800" b="1" u="none">
                          <a:latin typeface="宋体" panose="02010600030101010101" pitchFamily="2" charset="-122"/>
                          <a:ea typeface="宋体" panose="02010600030101010101" pitchFamily="2" charset="-122"/>
                          <a:cs typeface="宋体" panose="02010600030101010101" pitchFamily="2" charset="-122"/>
                        </a:rPr>
                        <a:t>range</a:t>
                      </a:r>
                      <a:r>
                        <a:rPr lang="zh-CN" altLang="en-US" sz="1800" b="1" u="none">
                          <a:latin typeface="宋体" panose="02010600030101010101" pitchFamily="2" charset="-122"/>
                          <a:ea typeface="宋体" panose="02010600030101010101" pitchFamily="2" charset="-122"/>
                          <a:cs typeface="宋体" panose="02010600030101010101" pitchFamily="2" charset="-122"/>
                        </a:rPr>
                        <a:t>对象，其中包含左闭右开区间</a:t>
                      </a:r>
                      <a:r>
                        <a:rPr lang="en-US" altLang="zh-CN" sz="1800" b="1" u="none">
                          <a:latin typeface="宋体" panose="02010600030101010101" pitchFamily="2" charset="-122"/>
                          <a:ea typeface="宋体" panose="02010600030101010101" pitchFamily="2" charset="-122"/>
                          <a:cs typeface="宋体" panose="02010600030101010101" pitchFamily="2" charset="-122"/>
                        </a:rPr>
                        <a:t>[start,end)</a:t>
                      </a:r>
                      <a:r>
                        <a:rPr lang="zh-CN" altLang="en-US" sz="1800" b="1" u="none">
                          <a:latin typeface="宋体" panose="02010600030101010101" pitchFamily="2" charset="-122"/>
                          <a:ea typeface="宋体" panose="02010600030101010101" pitchFamily="2" charset="-122"/>
                          <a:cs typeface="宋体" panose="02010600030101010101" pitchFamily="2" charset="-122"/>
                        </a:rPr>
                        <a:t>内以</a:t>
                      </a:r>
                      <a:r>
                        <a:rPr lang="en-US" altLang="zh-CN" sz="1800" b="1" u="none">
                          <a:latin typeface="宋体" panose="02010600030101010101" pitchFamily="2" charset="-122"/>
                          <a:ea typeface="宋体" panose="02010600030101010101" pitchFamily="2" charset="-122"/>
                          <a:cs typeface="宋体" panose="02010600030101010101" pitchFamily="2" charset="-122"/>
                        </a:rPr>
                        <a:t>step</a:t>
                      </a:r>
                      <a:r>
                        <a:rPr lang="zh-CN" altLang="en-US" sz="1800" b="1" u="none">
                          <a:latin typeface="宋体" panose="02010600030101010101" pitchFamily="2" charset="-122"/>
                          <a:ea typeface="宋体" panose="02010600030101010101" pitchFamily="2" charset="-122"/>
                          <a:cs typeface="宋体" panose="02010600030101010101" pitchFamily="2" charset="-122"/>
                        </a:rPr>
                        <a:t>为步长的整数</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1442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reduce(func, sequence[, initial])</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将双参数的函数</a:t>
                      </a:r>
                      <a:r>
                        <a:rPr lang="en-US" altLang="zh-CN" sz="1800" b="1" u="none">
                          <a:latin typeface="宋体" panose="02010600030101010101" pitchFamily="2" charset="-122"/>
                          <a:ea typeface="宋体" panose="02010600030101010101" pitchFamily="2" charset="-122"/>
                          <a:cs typeface="宋体" panose="02010600030101010101" pitchFamily="2" charset="-122"/>
                        </a:rPr>
                        <a:t>func</a:t>
                      </a:r>
                      <a:r>
                        <a:rPr lang="zh-CN" altLang="en-US" sz="1800" b="1" u="none">
                          <a:latin typeface="宋体" panose="02010600030101010101" pitchFamily="2" charset="-122"/>
                          <a:ea typeface="宋体" panose="02010600030101010101" pitchFamily="2" charset="-122"/>
                          <a:cs typeface="宋体" panose="02010600030101010101" pitchFamily="2" charset="-122"/>
                        </a:rPr>
                        <a:t>以迭代的方式从左到右依次应用至序列</a:t>
                      </a:r>
                      <a:r>
                        <a:rPr lang="en-US" altLang="zh-CN" sz="1800" b="1" u="none">
                          <a:latin typeface="宋体" panose="02010600030101010101" pitchFamily="2" charset="-122"/>
                          <a:ea typeface="宋体" panose="02010600030101010101" pitchFamily="2" charset="-122"/>
                          <a:cs typeface="宋体" panose="02010600030101010101" pitchFamily="2" charset="-122"/>
                        </a:rPr>
                        <a:t>seq</a:t>
                      </a:r>
                      <a:r>
                        <a:rPr lang="zh-CN" altLang="en-US" sz="1800" b="1" u="none">
                          <a:latin typeface="宋体" panose="02010600030101010101" pitchFamily="2" charset="-122"/>
                          <a:ea typeface="宋体" panose="02010600030101010101" pitchFamily="2" charset="-122"/>
                          <a:cs typeface="宋体" panose="02010600030101010101" pitchFamily="2" charset="-122"/>
                        </a:rPr>
                        <a:t>中每个元素，最终返回单个值作为结果。在</a:t>
                      </a:r>
                      <a:r>
                        <a:rPr lang="en-US" altLang="zh-CN" sz="1800" b="1" u="none">
                          <a:latin typeface="宋体" panose="02010600030101010101" pitchFamily="2" charset="-122"/>
                          <a:ea typeface="宋体" panose="02010600030101010101" pitchFamily="2" charset="-122"/>
                          <a:cs typeface="宋体" panose="02010600030101010101" pitchFamily="2" charset="-122"/>
                        </a:rPr>
                        <a:t>Python 2.x</a:t>
                      </a:r>
                      <a:r>
                        <a:rPr lang="zh-CN" altLang="en-US" sz="1800" b="1" u="none">
                          <a:latin typeface="宋体" panose="02010600030101010101" pitchFamily="2" charset="-122"/>
                          <a:ea typeface="宋体" panose="02010600030101010101" pitchFamily="2" charset="-122"/>
                          <a:cs typeface="宋体" panose="02010600030101010101" pitchFamily="2" charset="-122"/>
                        </a:rPr>
                        <a:t>中该函数为内置函数，在</a:t>
                      </a:r>
                      <a:r>
                        <a:rPr lang="en-US" altLang="zh-CN" sz="1800" b="1" u="none">
                          <a:latin typeface="宋体" panose="02010600030101010101" pitchFamily="2" charset="-122"/>
                          <a:ea typeface="宋体" panose="02010600030101010101" pitchFamily="2" charset="-122"/>
                          <a:cs typeface="宋体" panose="02010600030101010101" pitchFamily="2" charset="-122"/>
                        </a:rPr>
                        <a:t>Python 3.x</a:t>
                      </a:r>
                      <a:r>
                        <a:rPr lang="zh-CN" altLang="en-US" sz="1800" b="1" u="none">
                          <a:latin typeface="宋体" panose="02010600030101010101" pitchFamily="2" charset="-122"/>
                          <a:ea typeface="宋体" panose="02010600030101010101" pitchFamily="2" charset="-122"/>
                          <a:cs typeface="宋体" panose="02010600030101010101" pitchFamily="2" charset="-122"/>
                        </a:rPr>
                        <a:t>中需要从</a:t>
                      </a:r>
                      <a:r>
                        <a:rPr lang="en-US" altLang="zh-CN" sz="1800" b="1" u="none">
                          <a:latin typeface="宋体" panose="02010600030101010101" pitchFamily="2" charset="-122"/>
                          <a:ea typeface="宋体" panose="02010600030101010101" pitchFamily="2" charset="-122"/>
                          <a:cs typeface="宋体" panose="02010600030101010101" pitchFamily="2" charset="-122"/>
                        </a:rPr>
                        <a:t>functools</a:t>
                      </a:r>
                      <a:r>
                        <a:rPr lang="zh-CN" altLang="en-US" sz="1800" b="1" u="none">
                          <a:latin typeface="宋体" panose="02010600030101010101" pitchFamily="2" charset="-122"/>
                          <a:ea typeface="宋体" panose="02010600030101010101" pitchFamily="2" charset="-122"/>
                          <a:cs typeface="宋体" panose="02010600030101010101" pitchFamily="2" charset="-122"/>
                        </a:rPr>
                        <a:t>中导入</a:t>
                      </a:r>
                      <a:r>
                        <a:rPr lang="en-US" altLang="zh-CN" sz="1800" b="1" u="none">
                          <a:latin typeface="宋体" panose="02010600030101010101" pitchFamily="2" charset="-122"/>
                          <a:ea typeface="宋体" panose="02010600030101010101" pitchFamily="2" charset="-122"/>
                          <a:cs typeface="宋体" panose="02010600030101010101" pitchFamily="2" charset="-122"/>
                        </a:rPr>
                        <a:t>reduce</a:t>
                      </a:r>
                      <a:r>
                        <a:rPr lang="zh-CN" altLang="en-US" sz="1800" b="1" u="none">
                          <a:latin typeface="宋体" panose="02010600030101010101" pitchFamily="2" charset="-122"/>
                          <a:ea typeface="宋体" panose="02010600030101010101" pitchFamily="2" charset="-122"/>
                          <a:cs typeface="宋体" panose="02010600030101010101" pitchFamily="2" charset="-122"/>
                        </a:rPr>
                        <a:t>函数再使用</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75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repr(obj)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1" u="none">
                          <a:latin typeface="宋体" panose="02010600030101010101" pitchFamily="2" charset="-122"/>
                          <a:ea typeface="宋体" panose="02010600030101010101" pitchFamily="2" charset="-122"/>
                          <a:cs typeface="宋体" panose="02010600030101010101" pitchFamily="2" charset="-122"/>
                        </a:rPr>
                        <a:t>obj</a:t>
                      </a:r>
                      <a:r>
                        <a:rPr lang="zh-CN" altLang="en-US" sz="1800" b="1" u="none">
                          <a:latin typeface="宋体" panose="02010600030101010101" pitchFamily="2" charset="-122"/>
                          <a:ea typeface="宋体" panose="02010600030101010101" pitchFamily="2" charset="-122"/>
                          <a:cs typeface="宋体" panose="02010600030101010101" pitchFamily="2" charset="-122"/>
                        </a:rPr>
                        <a:t>的规范化字符串表示形式，对于大多数对象有</a:t>
                      </a:r>
                      <a:r>
                        <a:rPr lang="en-US" altLang="zh-CN" sz="1800" b="1" u="none">
                          <a:latin typeface="宋体" panose="02010600030101010101" pitchFamily="2" charset="-122"/>
                          <a:ea typeface="宋体" panose="02010600030101010101" pitchFamily="2" charset="-122"/>
                          <a:cs typeface="宋体" panose="02010600030101010101" pitchFamily="2" charset="-122"/>
                        </a:rPr>
                        <a:t>eval(repr(obj))==obj</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75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reversed(seq)</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seq</a:t>
                      </a:r>
                      <a:r>
                        <a:rPr lang="zh-CN" altLang="en-US" sz="1800" b="1" u="none" dirty="0">
                          <a:latin typeface="宋体" panose="02010600030101010101" pitchFamily="2" charset="-122"/>
                          <a:ea typeface="宋体" panose="02010600030101010101" pitchFamily="2" charset="-122"/>
                          <a:cs typeface="宋体" panose="02010600030101010101" pitchFamily="2" charset="-122"/>
                        </a:rPr>
                        <a:t>（可以是列表、元组、字符串、</a:t>
                      </a:r>
                      <a:r>
                        <a:rPr lang="en-US" altLang="zh-CN" sz="1800" b="1" u="none" dirty="0">
                          <a:latin typeface="宋体" panose="02010600030101010101" pitchFamily="2" charset="-122"/>
                          <a:ea typeface="宋体" panose="02010600030101010101" pitchFamily="2" charset="-122"/>
                          <a:cs typeface="宋体" panose="02010600030101010101" pitchFamily="2" charset="-122"/>
                        </a:rPr>
                        <a:t>range</a:t>
                      </a:r>
                      <a:r>
                        <a:rPr lang="zh-CN" altLang="en-US" sz="1800" b="1" u="none" dirty="0">
                          <a:latin typeface="宋体" panose="02010600030101010101" pitchFamily="2" charset="-122"/>
                          <a:ea typeface="宋体" panose="02010600030101010101" pitchFamily="2" charset="-122"/>
                          <a:cs typeface="宋体" panose="02010600030101010101" pitchFamily="2" charset="-122"/>
                        </a:rPr>
                        <a:t>以及其他可迭代对象）中所有元素逆序后的迭代器对象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465447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  Python</a:t>
            </a:r>
            <a:r>
              <a:rPr lang="zh-CN" altLang="en-US" sz="3600" b="1" dirty="0">
                <a:solidFill>
                  <a:schemeClr val="bg1"/>
                </a:solidFill>
              </a:rPr>
              <a:t>常用内置函数用法精要</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graphicFrame>
        <p:nvGraphicFramePr>
          <p:cNvPr id="7" name="表格 6"/>
          <p:cNvGraphicFramePr/>
          <p:nvPr>
            <p:extLst>
              <p:ext uri="{D42A27DB-BD31-4B8C-83A1-F6EECF244321}">
                <p14:modId xmlns:p14="http://schemas.microsoft.com/office/powerpoint/2010/main" val="807949346"/>
              </p:ext>
            </p:extLst>
          </p:nvPr>
        </p:nvGraphicFramePr>
        <p:xfrm>
          <a:off x="1165667" y="1768049"/>
          <a:ext cx="9676765" cy="3299461"/>
        </p:xfrm>
        <a:graphic>
          <a:graphicData uri="http://schemas.openxmlformats.org/drawingml/2006/table">
            <a:tbl>
              <a:tblPr firstRow="1" bandRow="1"/>
              <a:tblGrid>
                <a:gridCol w="3180080"/>
                <a:gridCol w="6496685"/>
              </a:tblGrid>
              <a:tr h="29781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01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round(x [, </a:t>
                      </a:r>
                      <a:r>
                        <a:rPr lang="zh-CN" altLang="en-US" sz="1800" b="1" u="none">
                          <a:latin typeface="宋体" panose="02010600030101010101" pitchFamily="2" charset="-122"/>
                          <a:ea typeface="宋体" panose="02010600030101010101" pitchFamily="2" charset="-122"/>
                          <a:cs typeface="宋体" panose="02010600030101010101" pitchFamily="2" charset="-122"/>
                        </a:rPr>
                        <a:t>小数位数</a:t>
                      </a:r>
                      <a:r>
                        <a:rPr lang="en-US" altLang="zh-CN" sz="1800" b="1" u="none">
                          <a:latin typeface="宋体" panose="02010600030101010101" pitchFamily="2" charset="-122"/>
                          <a:ea typeface="宋体" panose="02010600030101010101" pitchFamily="2" charset="-122"/>
                          <a:cs typeface="宋体" panose="02010600030101010101" pitchFamily="2" charset="-122"/>
                        </a:rPr>
                        <a:t>])</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对</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进行四舍五入，若不指定小数位数，则返回整数</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1978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sorted(iterable, key=None, reverse=False)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返回排序后的列表，其中</a:t>
                      </a:r>
                      <a:r>
                        <a:rPr lang="en-US" altLang="zh-CN" sz="1800" b="1" u="none">
                          <a:latin typeface="宋体" panose="02010600030101010101" pitchFamily="2" charset="-122"/>
                          <a:ea typeface="宋体" panose="02010600030101010101" pitchFamily="2" charset="-122"/>
                          <a:cs typeface="宋体" panose="02010600030101010101" pitchFamily="2" charset="-122"/>
                        </a:rPr>
                        <a:t>iterable</a:t>
                      </a:r>
                      <a:r>
                        <a:rPr lang="zh-CN" altLang="en-US" sz="1800" b="1" u="none">
                          <a:latin typeface="宋体" panose="02010600030101010101" pitchFamily="2" charset="-122"/>
                          <a:ea typeface="宋体" panose="02010600030101010101" pitchFamily="2" charset="-122"/>
                          <a:cs typeface="宋体" panose="02010600030101010101" pitchFamily="2" charset="-122"/>
                        </a:rPr>
                        <a:t>表示要排序的序列或迭代对象，</a:t>
                      </a:r>
                      <a:r>
                        <a:rPr lang="en-US" altLang="zh-CN" sz="1800" b="1" u="none">
                          <a:latin typeface="宋体" panose="02010600030101010101" pitchFamily="2" charset="-122"/>
                          <a:ea typeface="宋体" panose="02010600030101010101" pitchFamily="2" charset="-122"/>
                          <a:cs typeface="宋体" panose="02010600030101010101" pitchFamily="2" charset="-122"/>
                        </a:rPr>
                        <a:t>key</a:t>
                      </a:r>
                      <a:r>
                        <a:rPr lang="zh-CN" altLang="en-US" sz="1800" b="1" u="none">
                          <a:latin typeface="宋体" panose="02010600030101010101" pitchFamily="2" charset="-122"/>
                          <a:ea typeface="宋体" panose="02010600030101010101" pitchFamily="2" charset="-122"/>
                          <a:cs typeface="宋体" panose="02010600030101010101" pitchFamily="2" charset="-122"/>
                        </a:rPr>
                        <a:t>用来指定排序规则或依据，</a:t>
                      </a:r>
                      <a:r>
                        <a:rPr lang="en-US" altLang="zh-CN" sz="1800" b="1" u="none">
                          <a:latin typeface="宋体" panose="02010600030101010101" pitchFamily="2" charset="-122"/>
                          <a:ea typeface="宋体" panose="02010600030101010101" pitchFamily="2" charset="-122"/>
                          <a:cs typeface="宋体" panose="02010600030101010101" pitchFamily="2" charset="-122"/>
                        </a:rPr>
                        <a:t>reverse</a:t>
                      </a:r>
                      <a:r>
                        <a:rPr lang="zh-CN" altLang="en-US" sz="1800" b="1" u="none">
                          <a:latin typeface="宋体" panose="02010600030101010101" pitchFamily="2" charset="-122"/>
                          <a:ea typeface="宋体" panose="02010600030101010101" pitchFamily="2" charset="-122"/>
                          <a:cs typeface="宋体" panose="02010600030101010101" pitchFamily="2" charset="-122"/>
                        </a:rPr>
                        <a:t>用来指定升序或降序。该函数不改变</a:t>
                      </a:r>
                      <a:r>
                        <a:rPr lang="en-US" altLang="zh-CN" sz="1800" b="1" u="none">
                          <a:latin typeface="宋体" panose="02010600030101010101" pitchFamily="2" charset="-122"/>
                          <a:ea typeface="宋体" panose="02010600030101010101" pitchFamily="2" charset="-122"/>
                          <a:cs typeface="宋体" panose="02010600030101010101" pitchFamily="2" charset="-122"/>
                        </a:rPr>
                        <a:t>iterable</a:t>
                      </a:r>
                      <a:r>
                        <a:rPr lang="zh-CN" altLang="en-US" sz="1800" b="1" u="none">
                          <a:latin typeface="宋体" panose="02010600030101010101" pitchFamily="2" charset="-122"/>
                          <a:ea typeface="宋体" panose="02010600030101010101" pitchFamily="2" charset="-122"/>
                          <a:cs typeface="宋体" panose="02010600030101010101" pitchFamily="2" charset="-122"/>
                        </a:rPr>
                        <a:t>内任何元素的顺序</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27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str(obj)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把对象</a:t>
                      </a:r>
                      <a:r>
                        <a:rPr lang="en-US" altLang="zh-CN" sz="1800" b="1" u="none">
                          <a:latin typeface="宋体" panose="02010600030101010101" pitchFamily="2" charset="-122"/>
                          <a:ea typeface="宋体" panose="02010600030101010101" pitchFamily="2" charset="-122"/>
                          <a:cs typeface="宋体" panose="02010600030101010101" pitchFamily="2" charset="-122"/>
                        </a:rPr>
                        <a:t>obj</a:t>
                      </a:r>
                      <a:r>
                        <a:rPr lang="zh-CN" altLang="en-US" sz="1800" b="1" u="none">
                          <a:latin typeface="宋体" panose="02010600030101010101" pitchFamily="2" charset="-122"/>
                          <a:ea typeface="宋体" panose="02010600030101010101" pitchFamily="2" charset="-122"/>
                          <a:cs typeface="宋体" panose="02010600030101010101" pitchFamily="2" charset="-122"/>
                        </a:rPr>
                        <a:t>直接转换为字符串</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sum(x, start=0)</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返回序列</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中所有元素之和，返回</a:t>
                      </a:r>
                      <a:r>
                        <a:rPr lang="en-US" altLang="zh-CN" sz="1800" b="1" u="none">
                          <a:latin typeface="宋体" panose="02010600030101010101" pitchFamily="2" charset="-122"/>
                          <a:ea typeface="宋体" panose="02010600030101010101" pitchFamily="2" charset="-122"/>
                          <a:cs typeface="宋体" panose="02010600030101010101" pitchFamily="2" charset="-122"/>
                        </a:rPr>
                        <a:t>start+sum(x)</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27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type(obj)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1" u="none">
                          <a:latin typeface="宋体" panose="02010600030101010101" pitchFamily="2" charset="-122"/>
                          <a:ea typeface="宋体" panose="02010600030101010101" pitchFamily="2" charset="-122"/>
                          <a:cs typeface="宋体" panose="02010600030101010101" pitchFamily="2" charset="-122"/>
                        </a:rPr>
                        <a:t>obj</a:t>
                      </a:r>
                      <a:r>
                        <a:rPr lang="zh-CN" altLang="en-US" sz="1800" b="1" u="none">
                          <a:latin typeface="宋体" panose="02010600030101010101" pitchFamily="2" charset="-122"/>
                          <a:ea typeface="宋体" panose="02010600030101010101" pitchFamily="2" charset="-122"/>
                          <a:cs typeface="宋体" panose="02010600030101010101" pitchFamily="2" charset="-122"/>
                        </a:rPr>
                        <a:t>的类型</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772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dirty="0">
                          <a:latin typeface="宋体" panose="02010600030101010101" pitchFamily="2" charset="-122"/>
                          <a:ea typeface="宋体" panose="02010600030101010101" pitchFamily="2" charset="-122"/>
                          <a:cs typeface="宋体" panose="02010600030101010101" pitchFamily="2" charset="-122"/>
                        </a:rPr>
                        <a:t>zip(seq1 [, seq2 [...]])</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a:t>
                      </a:r>
                      <a:r>
                        <a:rPr lang="en-US" altLang="zh-CN" sz="1800" b="1" u="none" dirty="0">
                          <a:latin typeface="宋体" panose="02010600030101010101" pitchFamily="2" charset="-122"/>
                          <a:ea typeface="宋体" panose="02010600030101010101" pitchFamily="2" charset="-122"/>
                          <a:cs typeface="宋体" panose="02010600030101010101" pitchFamily="2" charset="-122"/>
                        </a:rPr>
                        <a:t>zip</a:t>
                      </a:r>
                      <a:r>
                        <a:rPr lang="zh-CN" altLang="en-US" sz="1800" b="1" u="none" dirty="0">
                          <a:latin typeface="宋体" panose="02010600030101010101" pitchFamily="2" charset="-122"/>
                          <a:ea typeface="宋体" panose="02010600030101010101" pitchFamily="2" charset="-122"/>
                          <a:cs typeface="宋体" panose="02010600030101010101" pitchFamily="2" charset="-122"/>
                        </a:rPr>
                        <a:t>对象，其中元素为</a:t>
                      </a:r>
                      <a:r>
                        <a:rPr lang="en-US" altLang="zh-CN" sz="1800" b="1" u="none" dirty="0">
                          <a:latin typeface="宋体" panose="02010600030101010101" pitchFamily="2" charset="-122"/>
                          <a:ea typeface="宋体" panose="02010600030101010101" pitchFamily="2" charset="-122"/>
                          <a:cs typeface="宋体" panose="02010600030101010101" pitchFamily="2" charset="-122"/>
                        </a:rPr>
                        <a:t>(seq1[</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i</a:t>
                      </a:r>
                      <a:r>
                        <a:rPr lang="en-US" altLang="zh-CN" sz="1800" b="1" u="none" dirty="0">
                          <a:latin typeface="宋体" panose="02010600030101010101" pitchFamily="2" charset="-122"/>
                          <a:ea typeface="宋体" panose="02010600030101010101" pitchFamily="2" charset="-122"/>
                          <a:cs typeface="宋体" panose="02010600030101010101" pitchFamily="2" charset="-122"/>
                        </a:rPr>
                        <a:t>], seq2[</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i</a:t>
                      </a:r>
                      <a:r>
                        <a:rPr lang="en-US" altLang="zh-CN" sz="1800" b="1" u="none" dirty="0">
                          <a:latin typeface="宋体" panose="02010600030101010101" pitchFamily="2" charset="-122"/>
                          <a:ea typeface="宋体" panose="02010600030101010101" pitchFamily="2" charset="-122"/>
                          <a:cs typeface="宋体" panose="02010600030101010101" pitchFamily="2" charset="-122"/>
                        </a:rPr>
                        <a:t>], ...)</a:t>
                      </a:r>
                      <a:r>
                        <a:rPr lang="zh-CN" altLang="en-US" sz="1800" b="1" u="none" dirty="0">
                          <a:latin typeface="宋体" panose="02010600030101010101" pitchFamily="2" charset="-122"/>
                          <a:ea typeface="宋体" panose="02010600030101010101" pitchFamily="2" charset="-122"/>
                          <a:cs typeface="宋体" panose="02010600030101010101" pitchFamily="2" charset="-122"/>
                        </a:rPr>
                        <a:t>形式的元组，最终结果中包含的元素个数取决于所有参数序列或可迭代对象中最短的那个</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465447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2.4.1  </a:t>
            </a:r>
            <a:r>
              <a:rPr lang="zh-CN" altLang="en-US" sz="3600" b="1" dirty="0">
                <a:solidFill>
                  <a:schemeClr val="bg1"/>
                </a:solidFill>
              </a:rPr>
              <a:t>类型转换与类型判断</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13104" y="1726549"/>
            <a:ext cx="10515600"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charset="0"/>
              <a:buChar char=""/>
              <a:tabLst/>
              <a:defRPr/>
            </a:pPr>
            <a:r>
              <a:rPr kumimoji="0" lang="en-US" b="1" i="0" u="none" strike="noStrike" kern="1200" cap="none" spc="0" normalizeH="0" baseline="0" noProof="0" smtClean="0">
                <a:ln>
                  <a:noFill/>
                </a:ln>
                <a:solidFill>
                  <a:sysClr val="windowText" lastClr="000000"/>
                </a:solidFill>
                <a:effectLst/>
                <a:uLnTx/>
                <a:uFillTx/>
                <a:latin typeface="Calibri"/>
                <a:ea typeface="+mn-ea"/>
                <a:cs typeface="+mn-cs"/>
              </a:rPr>
              <a:t>内置函数bin()、oct()、hex()用来将整数转换为二进制、八进制和十六进制形式，这三个函数都</a:t>
            </a:r>
            <a:r>
              <a:rPr kumimoji="0" lang="en-US" b="1" i="0" u="none" strike="noStrike" kern="1200" cap="none" spc="0" normalizeH="0" baseline="0" noProof="0" smtClean="0">
                <a:ln>
                  <a:noFill/>
                </a:ln>
                <a:solidFill>
                  <a:srgbClr val="FF0000"/>
                </a:solidFill>
                <a:effectLst/>
                <a:uLnTx/>
                <a:uFillTx/>
                <a:latin typeface="Calibri"/>
                <a:ea typeface="+mn-ea"/>
                <a:cs typeface="+mn-cs"/>
              </a:rPr>
              <a:t>要求参数必须为整数</a:t>
            </a:r>
            <a:r>
              <a:rPr kumimoji="0" lang="en-US" b="1" i="0" u="none" strike="noStrike" kern="1200" cap="none" spc="0" normalizeH="0" baseline="0" noProof="0" smtClean="0">
                <a:ln>
                  <a:noFill/>
                </a:ln>
                <a:solidFill>
                  <a:sysClr val="windowText" lastClr="000000"/>
                </a:solidFill>
                <a:effectLst/>
                <a:uLnTx/>
                <a:uFillTx/>
                <a:latin typeface="Calibri"/>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rPr>
              <a:t>&gt;&gt;&gt; bin(555)                      #把数字转换为二进制串</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smtClean="0">
                <a:ln>
                  <a:noFill/>
                </a:ln>
                <a:solidFill>
                  <a:srgbClr val="00B0F0"/>
                </a:solidFill>
                <a:effectLst/>
                <a:uLnTx/>
                <a:uFillTx/>
                <a:latin typeface="Consolas" panose="020B0609020204030204" charset="0"/>
                <a:ea typeface="+mn-ea"/>
                <a:cs typeface="+mn-cs"/>
              </a:rPr>
              <a:t>'0b1000101011'</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rPr>
              <a:t>&gt;&gt;&gt; oct(555)                      #转换为八进制串</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smtClean="0">
                <a:ln>
                  <a:noFill/>
                </a:ln>
                <a:solidFill>
                  <a:srgbClr val="00B0F0"/>
                </a:solidFill>
                <a:effectLst/>
                <a:uLnTx/>
                <a:uFillTx/>
                <a:latin typeface="Consolas" panose="020B0609020204030204" charset="0"/>
                <a:ea typeface="+mn-ea"/>
                <a:cs typeface="+mn-cs"/>
              </a:rPr>
              <a:t>'0o1053'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rPr>
              <a:t>&gt;&gt;&gt; hex(555)                      #转换为十六进制串</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smtClean="0">
                <a:ln>
                  <a:noFill/>
                </a:ln>
                <a:solidFill>
                  <a:srgbClr val="00B0F0"/>
                </a:solidFill>
                <a:effectLst/>
                <a:uLnTx/>
                <a:uFillTx/>
                <a:latin typeface="Consolas" panose="020B0609020204030204" charset="0"/>
                <a:ea typeface="+mn-ea"/>
                <a:cs typeface="+mn-cs"/>
              </a:rPr>
              <a:t>'0x22b'</a:t>
            </a:r>
            <a:endParaRPr kumimoji="0" lang="en-US" sz="2400" b="1" i="0" u="none" strike="noStrike" kern="1200" cap="none" spc="0" normalizeH="0" baseline="0" noProof="0" dirty="0">
              <a:ln>
                <a:noFill/>
              </a:ln>
              <a:solidFill>
                <a:srgbClr val="00B0F0"/>
              </a:solidFill>
              <a:effectLst/>
              <a:uLnTx/>
              <a:uFillTx/>
              <a:latin typeface="Consolas" panose="020B0609020204030204" charset="0"/>
              <a:ea typeface="+mn-ea"/>
              <a:cs typeface="+mn-cs"/>
            </a:endParaRPr>
          </a:p>
        </p:txBody>
      </p:sp>
    </p:spTree>
    <p:extLst>
      <p:ext uri="{BB962C8B-B14F-4D97-AF65-F5344CB8AC3E}">
        <p14:creationId xmlns:p14="http://schemas.microsoft.com/office/powerpoint/2010/main" val="30465447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2.4.1  </a:t>
            </a:r>
            <a:r>
              <a:rPr lang="zh-CN" altLang="en-US" sz="3600" b="1" dirty="0">
                <a:solidFill>
                  <a:schemeClr val="bg1"/>
                </a:solidFill>
              </a:rPr>
              <a:t>类型转换与类型判断</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13104" y="1529080"/>
            <a:ext cx="10918825" cy="5187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charset="0"/>
              <a:buChar char=""/>
              <a:tabLst/>
              <a:defRPr/>
            </a:pPr>
            <a:r>
              <a:rPr kumimoji="0" lang="en-US" sz="2400" b="1" i="0" u="none" strike="noStrike" kern="1200" cap="none" spc="0" normalizeH="0" baseline="0" noProof="0" dirty="0" err="1" smtClean="0">
                <a:ln>
                  <a:noFill/>
                </a:ln>
                <a:solidFill>
                  <a:sysClr val="windowText" lastClr="000000"/>
                </a:solidFill>
                <a:effectLst/>
                <a:uLnTx/>
                <a:uFillTx/>
                <a:latin typeface="Calibri"/>
                <a:cs typeface="+mn-cs"/>
              </a:rPr>
              <a:t>内置函数int</a:t>
            </a:r>
            <a:r>
              <a:rPr kumimoji="0" lang="en-US" sz="2400" b="1" i="0" u="none" strike="noStrike" kern="1200" cap="none" spc="0" normalizeH="0" baseline="0" noProof="0" dirty="0" smtClean="0">
                <a:ln>
                  <a:noFill/>
                </a:ln>
                <a:solidFill>
                  <a:sysClr val="windowText" lastClr="000000"/>
                </a:solidFill>
                <a:effectLst/>
                <a:uLnTx/>
                <a:uFillTx/>
                <a:latin typeface="Calibri"/>
                <a:cs typeface="+mn-cs"/>
              </a:rPr>
              <a:t>()</a:t>
            </a:r>
            <a:r>
              <a:rPr kumimoji="0" lang="en-US" sz="2400" b="1" i="0" u="none" strike="noStrike" kern="1200" cap="none" spc="0" normalizeH="0" baseline="0" noProof="0" dirty="0" err="1" smtClean="0">
                <a:ln>
                  <a:noFill/>
                </a:ln>
                <a:solidFill>
                  <a:sysClr val="windowText" lastClr="000000"/>
                </a:solidFill>
                <a:effectLst/>
                <a:uLnTx/>
                <a:uFillTx/>
                <a:latin typeface="Calibri"/>
                <a:cs typeface="+mn-cs"/>
              </a:rPr>
              <a:t>用来将其他形式的数字转换为整数，参数可以为整数、实数、分数或合法的数字字符串</a:t>
            </a:r>
            <a:r>
              <a:rPr kumimoji="0" lang="zh-CN" altLang="en-US" sz="2400" b="1" i="0" u="none" strike="noStrike" kern="1200" cap="none" spc="0" normalizeH="0" baseline="0" noProof="0" dirty="0" smtClean="0">
                <a:ln>
                  <a:noFill/>
                </a:ln>
                <a:solidFill>
                  <a:sysClr val="windowText" lastClr="000000"/>
                </a:solidFill>
                <a:effectLst/>
                <a:uLnTx/>
                <a:uFillTx/>
                <a:latin typeface="Calibri"/>
                <a:ea typeface="宋体"/>
                <a:cs typeface="+mn-cs"/>
              </a:rPr>
              <a:t>。</a:t>
            </a:r>
            <a:r>
              <a:rPr kumimoji="0" lang="en-US" sz="2400" b="1" i="0" u="none" strike="noStrike" kern="1200" cap="none" spc="0" normalizeH="0" baseline="0" noProof="0" dirty="0" smtClean="0">
                <a:ln>
                  <a:noFill/>
                </a:ln>
                <a:solidFill>
                  <a:sysClr val="windowText" lastClr="000000"/>
                </a:solidFill>
                <a:effectLst/>
                <a:uLnTx/>
                <a:uFillTx/>
                <a:latin typeface="Calibri"/>
                <a:cs typeface="+mn-cs"/>
              </a:rPr>
              <a:t>当参数为数字字符串时，还允许指定第二个参数base用来说明数字字符串的进制，</a:t>
            </a:r>
            <a:r>
              <a:rPr kumimoji="0" lang="en-US" sz="2400" b="1" i="0" u="none" strike="noStrike" kern="1200" cap="none" spc="0" normalizeH="0" baseline="0" noProof="0" dirty="0" smtClean="0">
                <a:ln>
                  <a:noFill/>
                </a:ln>
                <a:solidFill>
                  <a:srgbClr val="FF0000"/>
                </a:solidFill>
                <a:effectLst/>
                <a:uLnTx/>
                <a:uFillTx/>
                <a:latin typeface="Calibri"/>
                <a:cs typeface="+mn-cs"/>
              </a:rPr>
              <a:t>base的取值应为0或2-36之间的整数</a:t>
            </a:r>
            <a:r>
              <a:rPr kumimoji="0" lang="en-US" sz="2400" b="1" i="0" u="none" strike="noStrike" kern="1200" cap="none" spc="0" normalizeH="0" baseline="0" noProof="0" dirty="0" smtClean="0">
                <a:ln>
                  <a:noFill/>
                </a:ln>
                <a:solidFill>
                  <a:sysClr val="windowText" lastClr="000000"/>
                </a:solidFill>
                <a:effectLst/>
                <a:uLnTx/>
                <a:uFillTx/>
                <a:latin typeface="Calibri"/>
                <a:cs typeface="+mn-cs"/>
              </a:rPr>
              <a:t>，其中0表示按数字字符串隐含的进制进行转换。</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&gt;&gt;&gt;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cs typeface="+mn-cs"/>
              </a:rPr>
              <a:t>int</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(-3.2)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cs typeface="+mn-cs"/>
              </a:rPr>
              <a:t>把实数转换为整数</a:t>
            </a:r>
            <a:endPar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cs typeface="+mn-cs"/>
              </a:rPr>
              <a:t>-3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&gt;&gt;&gt; from fractions import Fraction, Decimal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&gt;&gt;&gt; x = Fraction(7, 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&gt;&gt;&gt; x</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cs typeface="+mn-cs"/>
              </a:rPr>
              <a:t>Fraction(7, 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&gt;&gt;&gt;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cs typeface="+mn-cs"/>
              </a:rPr>
              <a:t>int</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(x)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cs typeface="+mn-cs"/>
              </a:rPr>
              <a:t>把分数转换为整数</a:t>
            </a:r>
            <a:endPar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cs typeface="+mn-cs"/>
              </a:rPr>
              <a:t>2</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&gt;&gt;&gt; x = Decimal(10/3)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&gt;&gt;&gt; x</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cs typeface="+mn-cs"/>
              </a:rPr>
              <a:t>Decimal('3.333333333333333481363069950020872056484222412109375')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&gt;&gt;&gt;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cs typeface="+mn-cs"/>
              </a:rPr>
              <a:t>int</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(x)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cs typeface="+mn-cs"/>
              </a:rPr>
              <a:t>把高精度实数转换为整数</a:t>
            </a:r>
            <a:endPar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cs typeface="+mn-cs"/>
              </a:rPr>
              <a:t>3</a:t>
            </a:r>
            <a:endParaRPr kumimoji="0" lang="en-US" sz="1800" b="1" i="0" u="none" strike="noStrike" kern="1200" cap="none" spc="0" normalizeH="0" baseline="0" noProof="0" dirty="0">
              <a:ln>
                <a:noFill/>
              </a:ln>
              <a:solidFill>
                <a:srgbClr val="00B0F0"/>
              </a:solidFill>
              <a:effectLst/>
              <a:uLnTx/>
              <a:uFillTx/>
              <a:latin typeface="Consolas" panose="020B0609020204030204" charset="0"/>
              <a:cs typeface="+mn-cs"/>
            </a:endParaRPr>
          </a:p>
        </p:txBody>
      </p:sp>
    </p:spTree>
    <p:extLst>
      <p:ext uri="{BB962C8B-B14F-4D97-AF65-F5344CB8AC3E}">
        <p14:creationId xmlns:p14="http://schemas.microsoft.com/office/powerpoint/2010/main" val="223215245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2.4.1  </a:t>
            </a:r>
            <a:r>
              <a:rPr lang="zh-CN" altLang="en-US" sz="3600" b="1" dirty="0">
                <a:solidFill>
                  <a:schemeClr val="bg1"/>
                </a:solidFill>
              </a:rPr>
              <a:t>类型转换与类型判断</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657101"/>
            <a:ext cx="10515600" cy="50342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int('0x22b', 16)                 #把十六进制数转换为十进制数</a:t>
            </a:r>
          </a:p>
          <a:p>
            <a:pPr marL="0" indent="0">
              <a:lnSpc>
                <a:spcPct val="100000"/>
              </a:lnSpc>
              <a:spcBef>
                <a:spcPts val="0"/>
              </a:spcBef>
              <a:buFont typeface="Arial" panose="020B0604020202020204" pitchFamily="34" charset="0"/>
              <a:buNone/>
            </a:pPr>
            <a:r>
              <a:rPr lang="en-US" sz="2000" b="1" smtClean="0">
                <a:solidFill>
                  <a:srgbClr val="00B0F0"/>
                </a:solidFill>
                <a:latin typeface="Consolas" panose="020B0609020204030204" charset="0"/>
              </a:rPr>
              <a:t>555</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int('22b', 16)                   #与上一行代码等价</a:t>
            </a:r>
          </a:p>
          <a:p>
            <a:pPr marL="0" indent="0">
              <a:lnSpc>
                <a:spcPct val="100000"/>
              </a:lnSpc>
              <a:spcBef>
                <a:spcPts val="0"/>
              </a:spcBef>
              <a:buFont typeface="Arial" panose="020B0604020202020204" pitchFamily="34" charset="0"/>
              <a:buNone/>
            </a:pPr>
            <a:r>
              <a:rPr lang="en-US" sz="2000" b="1" smtClean="0">
                <a:solidFill>
                  <a:srgbClr val="00B0F0"/>
                </a:solidFill>
                <a:latin typeface="Consolas" panose="020B0609020204030204" charset="0"/>
              </a:rPr>
              <a:t>555</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int(bin(54321), 2)               #二进制与十进制之间的转换</a:t>
            </a:r>
          </a:p>
          <a:p>
            <a:pPr marL="0" indent="0">
              <a:lnSpc>
                <a:spcPct val="100000"/>
              </a:lnSpc>
              <a:spcBef>
                <a:spcPts val="0"/>
              </a:spcBef>
              <a:buFont typeface="Arial" panose="020B0604020202020204" pitchFamily="34" charset="0"/>
              <a:buNone/>
            </a:pPr>
            <a:r>
              <a:rPr lang="en-US" sz="2000" b="1" smtClean="0">
                <a:solidFill>
                  <a:srgbClr val="00B0F0"/>
                </a:solidFill>
                <a:latin typeface="Consolas" panose="020B0609020204030204" charset="0"/>
              </a:rPr>
              <a:t>54321</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int('0b111')                     #非十进制字符串进，必须指定第二个参数</a:t>
            </a:r>
          </a:p>
          <a:p>
            <a:pPr marL="0" indent="0">
              <a:lnSpc>
                <a:spcPct val="100000"/>
              </a:lnSpc>
              <a:spcBef>
                <a:spcPts val="0"/>
              </a:spcBef>
              <a:buFont typeface="Arial" panose="020B0604020202020204" pitchFamily="34" charset="0"/>
              <a:buNone/>
            </a:pPr>
            <a:r>
              <a:rPr lang="en-US" sz="2000" b="1" smtClean="0">
                <a:solidFill>
                  <a:srgbClr val="FF0000"/>
                </a:solidFill>
                <a:latin typeface="Consolas" panose="020B0609020204030204" charset="0"/>
              </a:rPr>
              <a:t>ValueError: invalid literal for int() with base 10: '0b111'</a:t>
            </a:r>
            <a:endParaRPr lang="en-US" sz="2000" b="1" smtClean="0">
              <a:latin typeface="Consolas" panose="020B0609020204030204" charset="0"/>
            </a:endParaRP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int('0b111', 0)                  #第二个参数0表示使用字符串隐含的进制</a:t>
            </a:r>
          </a:p>
          <a:p>
            <a:pPr marL="0" indent="0">
              <a:lnSpc>
                <a:spcPct val="100000"/>
              </a:lnSpc>
              <a:spcBef>
                <a:spcPts val="0"/>
              </a:spcBef>
              <a:buFont typeface="Arial" panose="020B0604020202020204" pitchFamily="34" charset="0"/>
              <a:buNone/>
            </a:pPr>
            <a:r>
              <a:rPr lang="en-US" sz="2000" b="1" smtClean="0">
                <a:solidFill>
                  <a:srgbClr val="00B0F0"/>
                </a:solidFill>
                <a:latin typeface="Consolas" panose="020B0609020204030204" charset="0"/>
              </a:rPr>
              <a:t>7</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int('0b111', 6)                  #第二个参数应与隐含的进制一致</a:t>
            </a:r>
          </a:p>
          <a:p>
            <a:pPr marL="0" indent="0">
              <a:lnSpc>
                <a:spcPct val="100000"/>
              </a:lnSpc>
              <a:spcBef>
                <a:spcPts val="0"/>
              </a:spcBef>
              <a:buFont typeface="Arial" panose="020B0604020202020204" pitchFamily="34" charset="0"/>
              <a:buNone/>
            </a:pPr>
            <a:r>
              <a:rPr lang="en-US" sz="2000" b="1" smtClean="0">
                <a:solidFill>
                  <a:srgbClr val="FF0000"/>
                </a:solidFill>
                <a:latin typeface="Consolas" panose="020B0609020204030204" charset="0"/>
              </a:rPr>
              <a:t>ValueError: invalid literal for int() with base 6: '0b111'</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int('0b111', 2)</a:t>
            </a:r>
          </a:p>
          <a:p>
            <a:pPr marL="0" indent="0">
              <a:lnSpc>
                <a:spcPct val="100000"/>
              </a:lnSpc>
              <a:spcBef>
                <a:spcPts val="0"/>
              </a:spcBef>
              <a:buFont typeface="Arial" panose="020B0604020202020204" pitchFamily="34" charset="0"/>
              <a:buNone/>
            </a:pPr>
            <a:r>
              <a:rPr lang="en-US" sz="2000" b="1" smtClean="0">
                <a:solidFill>
                  <a:srgbClr val="00B0F0"/>
                </a:solidFill>
                <a:latin typeface="Consolas" panose="020B0609020204030204" charset="0"/>
              </a:rPr>
              <a:t>7</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&gt;&gt;&gt; int('111', 6)                    #字符串没有隐含进制</a:t>
            </a:r>
          </a:p>
          <a:p>
            <a:pPr marL="0" indent="0">
              <a:lnSpc>
                <a:spcPct val="100000"/>
              </a:lnSpc>
              <a:spcBef>
                <a:spcPts val="0"/>
              </a:spcBef>
              <a:buFont typeface="Arial" panose="020B0604020202020204" pitchFamily="34" charset="0"/>
              <a:buNone/>
            </a:pPr>
            <a:r>
              <a:rPr lang="en-US" sz="2000" b="1" smtClean="0">
                <a:latin typeface="Consolas" panose="020B0609020204030204" charset="0"/>
              </a:rPr>
              <a:t>                                     #第二个参数可以为2-36之间的数字</a:t>
            </a:r>
          </a:p>
          <a:p>
            <a:pPr marL="0" indent="0">
              <a:lnSpc>
                <a:spcPct val="100000"/>
              </a:lnSpc>
              <a:spcBef>
                <a:spcPts val="0"/>
              </a:spcBef>
              <a:buFont typeface="Arial" panose="020B0604020202020204" pitchFamily="34" charset="0"/>
              <a:buNone/>
            </a:pPr>
            <a:r>
              <a:rPr lang="en-US" sz="2000" b="1" smtClean="0">
                <a:solidFill>
                  <a:srgbClr val="00B0F0"/>
                </a:solidFill>
                <a:latin typeface="Consolas" panose="020B0609020204030204" charset="0"/>
              </a:rPr>
              <a:t>43</a:t>
            </a:r>
            <a:endParaRPr lang="en-US" sz="2000" b="1" dirty="0">
              <a:solidFill>
                <a:srgbClr val="00B0F0"/>
              </a:solidFill>
              <a:latin typeface="Consolas" panose="020B0609020204030204" charset="0"/>
            </a:endParaRPr>
          </a:p>
        </p:txBody>
      </p:sp>
    </p:spTree>
    <p:extLst>
      <p:ext uri="{BB962C8B-B14F-4D97-AF65-F5344CB8AC3E}">
        <p14:creationId xmlns:p14="http://schemas.microsoft.com/office/powerpoint/2010/main" val="223215245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rPr>
              <a:t>2</a:t>
            </a:r>
            <a:r>
              <a:rPr lang="zh-CN" altLang="en-US" sz="3600" b="1" dirty="0" smtClean="0">
                <a:solidFill>
                  <a:schemeClr val="bg1"/>
                </a:solidFill>
              </a:rPr>
              <a:t>.</a:t>
            </a:r>
            <a:r>
              <a:rPr lang="zh-CN" altLang="en-US" sz="3600" b="1" dirty="0">
                <a:solidFill>
                  <a:schemeClr val="bg1"/>
                </a:solidFill>
              </a:rPr>
              <a:t>1  </a:t>
            </a:r>
            <a:r>
              <a:rPr lang="en-US" altLang="zh-CN" sz="3600" b="1" dirty="0">
                <a:solidFill>
                  <a:schemeClr val="bg1"/>
                </a:solidFill>
              </a:rPr>
              <a:t>Python</a:t>
            </a:r>
            <a:r>
              <a:rPr lang="zh-CN" altLang="en-US" sz="3600" b="1" dirty="0">
                <a:solidFill>
                  <a:schemeClr val="bg1"/>
                </a:solidFill>
              </a:rPr>
              <a:t>常用内置对象</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graphicFrame>
        <p:nvGraphicFramePr>
          <p:cNvPr id="7" name="Content Placeholder -1"/>
          <p:cNvGraphicFramePr>
            <a:graphicFrameLocks/>
          </p:cNvGraphicFramePr>
          <p:nvPr>
            <p:extLst>
              <p:ext uri="{D42A27DB-BD31-4B8C-83A1-F6EECF244321}">
                <p14:modId xmlns:p14="http://schemas.microsoft.com/office/powerpoint/2010/main" val="3712703791"/>
              </p:ext>
            </p:extLst>
          </p:nvPr>
        </p:nvGraphicFramePr>
        <p:xfrm>
          <a:off x="813104" y="2132648"/>
          <a:ext cx="10321742" cy="4114807"/>
        </p:xfrm>
        <a:graphic>
          <a:graphicData uri="http://schemas.openxmlformats.org/drawingml/2006/table">
            <a:tbl>
              <a:tblPr firstRow="1" bandRow="1"/>
              <a:tblGrid>
                <a:gridCol w="1056005"/>
                <a:gridCol w="1254760"/>
                <a:gridCol w="2722880"/>
                <a:gridCol w="5288097"/>
              </a:tblGrid>
              <a:tr h="16129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dirty="0">
                          <a:latin typeface="Calibri" panose="020F0502020204030204" charset="0"/>
                          <a:ea typeface="Calibri" panose="020F0502020204030204" charset="0"/>
                          <a:cs typeface="Calibri" panose="020F0502020204030204" charset="0"/>
                        </a:rPr>
                        <a:t>对象类型</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类型名称</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Calibri" panose="020F0502020204030204" charset="0"/>
                          <a:ea typeface="Calibri" panose="020F0502020204030204" charset="0"/>
                          <a:cs typeface="Calibri" panose="020F0502020204030204" charset="0"/>
                        </a:rPr>
                        <a:t>示例</a:t>
                      </a:r>
                    </a:p>
                  </a:txBody>
                  <a:tcPr marL="0"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简要说明</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2321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Calibri" panose="020F0502020204030204" charset="0"/>
                          <a:ea typeface="Calibri" panose="020F0502020204030204" charset="0"/>
                          <a:cs typeface="Calibri" panose="020F0502020204030204" charset="0"/>
                        </a:rPr>
                        <a:t>布尔型</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en-US" altLang="zh-CN" sz="1800" b="1" u="none" dirty="0">
                          <a:latin typeface="宋体" panose="02010600030101010101" pitchFamily="2" charset="-122"/>
                          <a:ea typeface="宋体" panose="02010600030101010101" pitchFamily="2" charset="-122"/>
                          <a:cs typeface="宋体" panose="02010600030101010101" pitchFamily="2" charset="-122"/>
                        </a:rPr>
                        <a:t>bool</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Calibri" panose="020F0502020204030204" charset="0"/>
                          <a:ea typeface="Calibri" panose="020F0502020204030204" charset="0"/>
                          <a:cs typeface="Calibri" panose="020F0502020204030204" charset="0"/>
                        </a:rPr>
                        <a:t>True, False</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逻辑值，关系运算符、成员测试运算符、同一性测试运算符组成的表达式的值一般为</a:t>
                      </a:r>
                      <a:r>
                        <a:rPr lang="en-US" altLang="zh-CN" sz="1800" b="1" u="none">
                          <a:latin typeface="宋体" panose="02010600030101010101" pitchFamily="2" charset="-122"/>
                          <a:ea typeface="宋体" panose="02010600030101010101" pitchFamily="2" charset="-122"/>
                          <a:cs typeface="宋体" panose="02010600030101010101" pitchFamily="2" charset="-122"/>
                        </a:rPr>
                        <a:t>True</a:t>
                      </a:r>
                      <a:r>
                        <a:rPr lang="zh-CN" altLang="en-US" sz="1800" b="1" u="none">
                          <a:latin typeface="宋体" panose="02010600030101010101" pitchFamily="2" charset="-122"/>
                          <a:ea typeface="宋体" panose="02010600030101010101" pitchFamily="2" charset="-122"/>
                          <a:cs typeface="宋体" panose="02010600030101010101" pitchFamily="2" charset="-122"/>
                        </a:rPr>
                        <a:t>或</a:t>
                      </a:r>
                      <a:r>
                        <a:rPr lang="en-US" altLang="zh-CN" sz="1800" b="1" u="none">
                          <a:latin typeface="宋体" panose="02010600030101010101" pitchFamily="2" charset="-122"/>
                          <a:ea typeface="宋体" panose="02010600030101010101" pitchFamily="2" charset="-122"/>
                          <a:cs typeface="宋体" panose="02010600030101010101" pitchFamily="2" charset="-122"/>
                        </a:rPr>
                        <a:t>False</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16319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Calibri" panose="020F0502020204030204" charset="0"/>
                          <a:ea typeface="Calibri" panose="020F0502020204030204" charset="0"/>
                          <a:cs typeface="Calibri" panose="020F0502020204030204" charset="0"/>
                        </a:rPr>
                        <a:t>空类型</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en-US" altLang="zh-CN" sz="1800" b="1" u="none">
                          <a:latin typeface="宋体" panose="02010600030101010101" pitchFamily="2" charset="-122"/>
                          <a:ea typeface="宋体" panose="02010600030101010101" pitchFamily="2" charset="-122"/>
                          <a:cs typeface="宋体" panose="02010600030101010101" pitchFamily="2" charset="-122"/>
                        </a:rPr>
                        <a:t>NoneType</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Calibri" panose="020F0502020204030204" charset="0"/>
                          <a:ea typeface="Calibri" panose="020F0502020204030204" charset="0"/>
                          <a:cs typeface="Calibri" panose="020F0502020204030204" charset="0"/>
                        </a:rPr>
                        <a:t>None</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空值</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2258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异常</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en-US" altLang="zh-CN" sz="1800" b="1" u="none">
                          <a:latin typeface="宋体" panose="02010600030101010101" pitchFamily="2" charset="-122"/>
                          <a:ea typeface="宋体" panose="02010600030101010101" pitchFamily="2" charset="-122"/>
                          <a:cs typeface="宋体" panose="02010600030101010101" pitchFamily="2" charset="-122"/>
                        </a:rPr>
                        <a:t>Exception</a:t>
                      </a:r>
                    </a:p>
                    <a:p>
                      <a:pPr marL="0" indent="0" algn="ctr">
                        <a:buNone/>
                      </a:pPr>
                      <a:r>
                        <a:rPr lang="en-US" altLang="zh-CN" sz="1800" b="1" u="none">
                          <a:latin typeface="宋体" panose="02010600030101010101" pitchFamily="2" charset="-122"/>
                          <a:ea typeface="宋体" panose="02010600030101010101" pitchFamily="2" charset="-122"/>
                          <a:cs typeface="宋体" panose="02010600030101010101" pitchFamily="2" charset="-122"/>
                        </a:rPr>
                        <a:t>ValueError</a:t>
                      </a:r>
                    </a:p>
                    <a:p>
                      <a:pPr marL="0" indent="0" algn="ctr">
                        <a:buNone/>
                      </a:pPr>
                      <a:r>
                        <a:rPr lang="en-US" altLang="zh-CN" sz="1800" b="1" u="none">
                          <a:latin typeface="宋体" panose="02010600030101010101" pitchFamily="2" charset="-122"/>
                          <a:ea typeface="宋体" panose="02010600030101010101" pitchFamily="2" charset="-122"/>
                          <a:cs typeface="宋体" panose="02010600030101010101" pitchFamily="2" charset="-122"/>
                        </a:rPr>
                        <a:t>TypeError</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Calibri" panose="020F0502020204030204" charset="0"/>
                          <a:ea typeface="Calibri" panose="020F0502020204030204" charset="0"/>
                          <a:cs typeface="Calibri" panose="020F0502020204030204" charset="0"/>
                        </a:rPr>
                        <a:t> </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Python</a:t>
                      </a:r>
                      <a:r>
                        <a:rPr lang="zh-CN" altLang="en-US" sz="1800" b="1" u="none">
                          <a:latin typeface="宋体" panose="02010600030101010101" pitchFamily="2" charset="-122"/>
                          <a:ea typeface="宋体" panose="02010600030101010101" pitchFamily="2" charset="-122"/>
                          <a:cs typeface="宋体" panose="02010600030101010101" pitchFamily="2" charset="-122"/>
                        </a:rPr>
                        <a:t>内置大量异常类，分别对应不同类型的异常</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2321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Calibri" panose="020F0502020204030204" charset="0"/>
                          <a:ea typeface="Calibri" panose="020F0502020204030204" charset="0"/>
                          <a:cs typeface="Calibri" panose="020F0502020204030204" charset="0"/>
                        </a:rPr>
                        <a:t>文件</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en-US" altLang="zh-CN" sz="1800" b="1" u="none">
                          <a:latin typeface="宋体" panose="02010600030101010101" pitchFamily="2" charset="-122"/>
                          <a:ea typeface="宋体" panose="02010600030101010101" pitchFamily="2" charset="-122"/>
                          <a:cs typeface="宋体" panose="02010600030101010101" pitchFamily="2" charset="-122"/>
                        </a:rPr>
                        <a:t> </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f </a:t>
                      </a:r>
                      <a:r>
                        <a:rPr lang="en-US" altLang="zh-CN" sz="1800" b="1" u="none">
                          <a:latin typeface="Calibri" panose="020F0502020204030204" charset="0"/>
                          <a:ea typeface="Calibri" panose="020F0502020204030204" charset="0"/>
                          <a:cs typeface="Calibri" panose="020F0502020204030204" charset="0"/>
                        </a:rPr>
                        <a:t>=</a:t>
                      </a:r>
                      <a:r>
                        <a:rPr lang="en-US" altLang="zh-CN" sz="1800" b="1" u="none">
                          <a:latin typeface="宋体" panose="02010600030101010101" pitchFamily="2" charset="-122"/>
                          <a:ea typeface="宋体" panose="02010600030101010101" pitchFamily="2" charset="-122"/>
                          <a:cs typeface="宋体" panose="02010600030101010101" pitchFamily="2" charset="-122"/>
                        </a:rPr>
                        <a:t> </a:t>
                      </a:r>
                      <a:r>
                        <a:rPr lang="en-US" altLang="zh-CN" sz="1800" b="1" u="none">
                          <a:latin typeface="Calibri" panose="020F0502020204030204" charset="0"/>
                          <a:ea typeface="Calibri" panose="020F0502020204030204" charset="0"/>
                          <a:cs typeface="Calibri" panose="020F0502020204030204" charset="0"/>
                        </a:rPr>
                        <a:t>open('data.dat', 'r</a:t>
                      </a:r>
                      <a:r>
                        <a:rPr lang="en-US" altLang="zh-CN" sz="1800" b="1" u="none">
                          <a:latin typeface="宋体" panose="02010600030101010101" pitchFamily="2" charset="-122"/>
                          <a:ea typeface="宋体" panose="02010600030101010101" pitchFamily="2" charset="-122"/>
                          <a:cs typeface="宋体" panose="02010600030101010101" pitchFamily="2" charset="-122"/>
                        </a:rPr>
                        <a:t>b</a:t>
                      </a:r>
                      <a:r>
                        <a:rPr lang="en-US" altLang="zh-CN" sz="1800" b="1" u="none">
                          <a:latin typeface="Calibri" panose="020F0502020204030204" charset="0"/>
                          <a:ea typeface="Calibri" panose="020F0502020204030204" charset="0"/>
                          <a:cs typeface="Calibri" panose="020F0502020204030204" charset="0"/>
                        </a:rPr>
                        <a:t>')</a:t>
                      </a:r>
                      <a:endParaRPr lang="en-US" altLang="zh-CN"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open</a:t>
                      </a:r>
                      <a:r>
                        <a:rPr lang="zh-CN" altLang="en-US" sz="1800" b="1" u="none">
                          <a:latin typeface="宋体" panose="02010600030101010101" pitchFamily="2" charset="-122"/>
                          <a:ea typeface="宋体" panose="02010600030101010101" pitchFamily="2" charset="-122"/>
                          <a:cs typeface="宋体" panose="02010600030101010101" pitchFamily="2" charset="-122"/>
                        </a:rPr>
                        <a:t>是</a:t>
                      </a:r>
                      <a:r>
                        <a:rPr lang="en-US" altLang="zh-CN" sz="1800" b="1" u="none">
                          <a:latin typeface="宋体" panose="02010600030101010101" pitchFamily="2" charset="-122"/>
                          <a:ea typeface="宋体" panose="02010600030101010101" pitchFamily="2" charset="-122"/>
                          <a:cs typeface="宋体" panose="02010600030101010101" pitchFamily="2" charset="-122"/>
                        </a:rPr>
                        <a:t>Python</a:t>
                      </a:r>
                      <a:r>
                        <a:rPr lang="zh-CN" altLang="en-US" sz="1800" b="1" u="none">
                          <a:latin typeface="宋体" panose="02010600030101010101" pitchFamily="2" charset="-122"/>
                          <a:ea typeface="宋体" panose="02010600030101010101" pitchFamily="2" charset="-122"/>
                          <a:cs typeface="宋体" panose="02010600030101010101" pitchFamily="2" charset="-122"/>
                        </a:rPr>
                        <a:t>内置函数，使用指定的模式打开文件，返回文件对象</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2321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其他可迭代对象</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en-US" altLang="zh-CN" sz="1800" b="1" u="none">
                          <a:latin typeface="宋体" panose="02010600030101010101" pitchFamily="2" charset="-122"/>
                          <a:ea typeface="宋体" panose="02010600030101010101" pitchFamily="2" charset="-122"/>
                          <a:cs typeface="宋体" panose="02010600030101010101" pitchFamily="2" charset="-122"/>
                        </a:rPr>
                        <a:t> </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生成器对象、</a:t>
                      </a:r>
                      <a:r>
                        <a:rPr lang="en-US" altLang="zh-CN" sz="1800" b="1" u="none">
                          <a:latin typeface="宋体" panose="02010600030101010101" pitchFamily="2" charset="-122"/>
                          <a:ea typeface="宋体" panose="02010600030101010101" pitchFamily="2" charset="-122"/>
                          <a:cs typeface="宋体" panose="02010600030101010101" pitchFamily="2" charset="-122"/>
                        </a:rPr>
                        <a:t>range</a:t>
                      </a:r>
                      <a:r>
                        <a:rPr lang="zh-CN" altLang="en-US" sz="1800" b="1" u="none">
                          <a:latin typeface="宋体" panose="02010600030101010101" pitchFamily="2" charset="-122"/>
                          <a:ea typeface="宋体" panose="02010600030101010101" pitchFamily="2" charset="-122"/>
                          <a:cs typeface="宋体" panose="02010600030101010101" pitchFamily="2" charset="-122"/>
                        </a:rPr>
                        <a:t>对象、</a:t>
                      </a:r>
                      <a:r>
                        <a:rPr lang="en-US" altLang="zh-CN" sz="1800" b="1" u="none">
                          <a:latin typeface="宋体" panose="02010600030101010101" pitchFamily="2" charset="-122"/>
                          <a:ea typeface="宋体" panose="02010600030101010101" pitchFamily="2" charset="-122"/>
                          <a:cs typeface="宋体" panose="02010600030101010101" pitchFamily="2" charset="-122"/>
                        </a:rPr>
                        <a:t>zip</a:t>
                      </a:r>
                      <a:r>
                        <a:rPr lang="zh-CN" altLang="en-US" sz="1800" b="1" u="none">
                          <a:latin typeface="宋体" panose="02010600030101010101" pitchFamily="2" charset="-122"/>
                          <a:ea typeface="宋体" panose="02010600030101010101" pitchFamily="2" charset="-122"/>
                          <a:cs typeface="宋体" panose="02010600030101010101" pitchFamily="2" charset="-122"/>
                        </a:rPr>
                        <a:t>对象、</a:t>
                      </a:r>
                      <a:r>
                        <a:rPr lang="en-US" altLang="zh-CN" sz="1800" b="1" u="none">
                          <a:latin typeface="宋体" panose="02010600030101010101" pitchFamily="2" charset="-122"/>
                          <a:ea typeface="宋体" panose="02010600030101010101" pitchFamily="2" charset="-122"/>
                          <a:cs typeface="宋体" panose="02010600030101010101" pitchFamily="2" charset="-122"/>
                        </a:rPr>
                        <a:t>enumerate</a:t>
                      </a:r>
                      <a:r>
                        <a:rPr lang="zh-CN" altLang="en-US" sz="1800" b="1" u="none">
                          <a:latin typeface="宋体" panose="02010600030101010101" pitchFamily="2" charset="-122"/>
                          <a:ea typeface="宋体" panose="02010600030101010101" pitchFamily="2" charset="-122"/>
                          <a:cs typeface="宋体" panose="02010600030101010101" pitchFamily="2" charset="-122"/>
                        </a:rPr>
                        <a:t>对象、</a:t>
                      </a:r>
                      <a:r>
                        <a:rPr lang="en-US" altLang="zh-CN" sz="1800" b="1" u="none">
                          <a:latin typeface="宋体" panose="02010600030101010101" pitchFamily="2" charset="-122"/>
                          <a:ea typeface="宋体" panose="02010600030101010101" pitchFamily="2" charset="-122"/>
                          <a:cs typeface="宋体" panose="02010600030101010101" pitchFamily="2" charset="-122"/>
                        </a:rPr>
                        <a:t>map</a:t>
                      </a:r>
                      <a:r>
                        <a:rPr lang="zh-CN" altLang="en-US" sz="1800" b="1" u="none">
                          <a:latin typeface="宋体" panose="02010600030101010101" pitchFamily="2" charset="-122"/>
                          <a:ea typeface="宋体" panose="02010600030101010101" pitchFamily="2" charset="-122"/>
                          <a:cs typeface="宋体" panose="02010600030101010101" pitchFamily="2" charset="-122"/>
                        </a:rPr>
                        <a:t>对象、</a:t>
                      </a:r>
                      <a:r>
                        <a:rPr lang="en-US" altLang="zh-CN" sz="1800" b="1" u="none">
                          <a:latin typeface="宋体" panose="02010600030101010101" pitchFamily="2" charset="-122"/>
                          <a:ea typeface="宋体" panose="02010600030101010101" pitchFamily="2" charset="-122"/>
                          <a:cs typeface="宋体" panose="02010600030101010101" pitchFamily="2" charset="-122"/>
                        </a:rPr>
                        <a:t>filter</a:t>
                      </a:r>
                      <a:r>
                        <a:rPr lang="zh-CN" altLang="en-US" sz="1800" b="1" u="none">
                          <a:latin typeface="宋体" panose="02010600030101010101" pitchFamily="2" charset="-122"/>
                          <a:ea typeface="宋体" panose="02010600030101010101" pitchFamily="2" charset="-122"/>
                          <a:cs typeface="宋体" panose="02010600030101010101" pitchFamily="2" charset="-122"/>
                        </a:rPr>
                        <a:t>对象等等</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具有</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惰性求值</a:t>
                      </a:r>
                      <a:r>
                        <a:rPr lang="zh-CN" altLang="en-US" sz="1800" b="1" u="none" dirty="0">
                          <a:latin typeface="宋体" panose="02010600030101010101" pitchFamily="2" charset="-122"/>
                          <a:ea typeface="宋体" panose="02010600030101010101" pitchFamily="2" charset="-122"/>
                          <a:cs typeface="宋体" panose="02010600030101010101" pitchFamily="2" charset="-122"/>
                        </a:rPr>
                        <a:t>的特点，除</a:t>
                      </a:r>
                      <a:r>
                        <a:rPr lang="en-US" altLang="zh-CN" sz="1800" b="1" u="none" dirty="0">
                          <a:latin typeface="宋体" panose="02010600030101010101" pitchFamily="2" charset="-122"/>
                          <a:ea typeface="宋体" panose="02010600030101010101" pitchFamily="2" charset="-122"/>
                          <a:cs typeface="宋体" panose="02010600030101010101" pitchFamily="2" charset="-122"/>
                        </a:rPr>
                        <a:t>range</a:t>
                      </a:r>
                      <a:r>
                        <a:rPr lang="zh-CN" altLang="en-US" sz="1800" b="1" u="none" dirty="0">
                          <a:latin typeface="宋体" panose="02010600030101010101" pitchFamily="2" charset="-122"/>
                          <a:ea typeface="宋体" panose="02010600030101010101" pitchFamily="2" charset="-122"/>
                          <a:cs typeface="宋体" panose="02010600030101010101" pitchFamily="2" charset="-122"/>
                        </a:rPr>
                        <a:t>对象之外，其他对象中的元素只能看一次</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2321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zh-CN" altLang="en-US" sz="1800" b="1" u="none">
                          <a:latin typeface="Calibri" panose="020F0502020204030204" charset="0"/>
                          <a:ea typeface="Calibri" panose="020F0502020204030204" charset="0"/>
                          <a:cs typeface="Calibri" panose="020F0502020204030204" charset="0"/>
                        </a:rPr>
                        <a:t>编程单元</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None/>
                      </a:pPr>
                      <a:r>
                        <a:rPr lang="en-US" altLang="zh-CN" sz="1800" b="1" u="none" dirty="0">
                          <a:latin typeface="Calibri" panose="020F0502020204030204" charset="0"/>
                          <a:ea typeface="Calibri" panose="020F0502020204030204" charset="0"/>
                          <a:cs typeface="Calibri" panose="020F0502020204030204" charset="0"/>
                        </a:rPr>
                        <a:t> </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a:latin typeface="Calibri" panose="020F0502020204030204" charset="0"/>
                          <a:ea typeface="Calibri" panose="020F0502020204030204" charset="0"/>
                          <a:cs typeface="Calibri" panose="020F0502020204030204" charset="0"/>
                        </a:rPr>
                        <a:t>函数</a:t>
                      </a:r>
                      <a:r>
                        <a:rPr lang="zh-CN" altLang="en-US" sz="1800" b="1" u="none">
                          <a:latin typeface="宋体" panose="02010600030101010101" pitchFamily="2" charset="-122"/>
                          <a:ea typeface="宋体" panose="02010600030101010101" pitchFamily="2" charset="-122"/>
                          <a:cs typeface="宋体" panose="02010600030101010101" pitchFamily="2" charset="-122"/>
                        </a:rPr>
                        <a:t>（使用</a:t>
                      </a:r>
                      <a:r>
                        <a:rPr lang="en-US" altLang="zh-CN" sz="1800" b="1" u="none">
                          <a:latin typeface="宋体" panose="02010600030101010101" pitchFamily="2" charset="-122"/>
                          <a:ea typeface="宋体" panose="02010600030101010101" pitchFamily="2" charset="-122"/>
                          <a:cs typeface="宋体" panose="02010600030101010101" pitchFamily="2" charset="-122"/>
                        </a:rPr>
                        <a:t>def</a:t>
                      </a:r>
                      <a:r>
                        <a:rPr lang="zh-CN" altLang="en-US" sz="1800" b="1" u="none">
                          <a:latin typeface="宋体" panose="02010600030101010101" pitchFamily="2" charset="-122"/>
                          <a:ea typeface="宋体" panose="02010600030101010101" pitchFamily="2" charset="-122"/>
                          <a:cs typeface="宋体" panose="02010600030101010101" pitchFamily="2" charset="-122"/>
                        </a:rPr>
                        <a:t>定义）</a:t>
                      </a:r>
                    </a:p>
                    <a:p>
                      <a:pPr marL="0" indent="0" algn="l">
                        <a:buNone/>
                      </a:pPr>
                      <a:r>
                        <a:rPr lang="zh-CN" altLang="en-US" sz="1800" b="1" u="none">
                          <a:latin typeface="Calibri" panose="020F0502020204030204" charset="0"/>
                          <a:ea typeface="Calibri" panose="020F0502020204030204" charset="0"/>
                          <a:cs typeface="Calibri" panose="020F0502020204030204" charset="0"/>
                        </a:rPr>
                        <a:t>类</a:t>
                      </a:r>
                      <a:r>
                        <a:rPr lang="zh-CN" altLang="en-US" sz="1800" b="1" u="none">
                          <a:latin typeface="宋体" panose="02010600030101010101" pitchFamily="2" charset="-122"/>
                          <a:ea typeface="宋体" panose="02010600030101010101" pitchFamily="2" charset="-122"/>
                          <a:cs typeface="宋体" panose="02010600030101010101" pitchFamily="2" charset="-122"/>
                        </a:rPr>
                        <a:t>（使用</a:t>
                      </a:r>
                      <a:r>
                        <a:rPr lang="en-US" altLang="zh-CN" sz="1800" b="1" u="none">
                          <a:latin typeface="宋体" panose="02010600030101010101" pitchFamily="2" charset="-122"/>
                          <a:ea typeface="宋体" panose="02010600030101010101" pitchFamily="2" charset="-122"/>
                          <a:cs typeface="宋体" panose="02010600030101010101" pitchFamily="2" charset="-122"/>
                        </a:rPr>
                        <a:t>class</a:t>
                      </a:r>
                      <a:r>
                        <a:rPr lang="zh-CN" altLang="en-US" sz="1800" b="1" u="none">
                          <a:latin typeface="宋体" panose="02010600030101010101" pitchFamily="2" charset="-122"/>
                          <a:ea typeface="宋体" panose="02010600030101010101" pitchFamily="2" charset="-122"/>
                          <a:cs typeface="宋体" panose="02010600030101010101" pitchFamily="2" charset="-122"/>
                        </a:rPr>
                        <a:t>定义）</a:t>
                      </a:r>
                    </a:p>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模块（类型为</a:t>
                      </a:r>
                      <a:r>
                        <a:rPr lang="en-US" altLang="zh-CN" sz="1800" b="1" u="none">
                          <a:latin typeface="宋体" panose="02010600030101010101" pitchFamily="2" charset="-122"/>
                          <a:ea typeface="宋体" panose="02010600030101010101" pitchFamily="2" charset="-122"/>
                          <a:cs typeface="宋体" panose="02010600030101010101" pitchFamily="2" charset="-122"/>
                        </a:rPr>
                        <a:t>module</a:t>
                      </a:r>
                      <a:r>
                        <a:rPr lang="zh-CN" altLang="en-US" sz="1800" b="1" u="none">
                          <a:latin typeface="宋体" panose="02010600030101010101" pitchFamily="2" charset="-122"/>
                          <a:ea typeface="宋体" panose="02010600030101010101" pitchFamily="2" charset="-122"/>
                          <a:cs typeface="宋体" panose="02010600030101010101" pitchFamily="2" charset="-122"/>
                        </a:rPr>
                        <a:t>）</a:t>
                      </a:r>
                      <a:endParaRPr lang="en-US" sz="1800" b="1" u="none">
                        <a:latin typeface="Calibri" panose="020F0502020204030204" charset="0"/>
                        <a:ea typeface="Calibri" panose="020F0502020204030204" charset="0"/>
                        <a:cs typeface="Calibri" panose="020F0502020204030204" charset="0"/>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类和函数都属于</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可调用对象</a:t>
                      </a:r>
                      <a:r>
                        <a:rPr lang="zh-CN" altLang="en-US" sz="1800" b="1" u="none" dirty="0">
                          <a:latin typeface="宋体" panose="02010600030101010101" pitchFamily="2" charset="-122"/>
                          <a:ea typeface="宋体" panose="02010600030101010101" pitchFamily="2" charset="-122"/>
                          <a:cs typeface="宋体" panose="02010600030101010101" pitchFamily="2" charset="-122"/>
                        </a:rPr>
                        <a:t>，模块用来集中存放函数、类、常量或其他对象</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bl>
          </a:graphicData>
        </a:graphic>
      </p:graphicFrame>
      <p:sp>
        <p:nvSpPr>
          <p:cNvPr id="8" name="Text Box 4"/>
          <p:cNvSpPr txBox="1"/>
          <p:nvPr/>
        </p:nvSpPr>
        <p:spPr>
          <a:xfrm>
            <a:off x="8213077" y="1696720"/>
            <a:ext cx="2097087" cy="400110"/>
          </a:xfrm>
          <a:prstGeom prst="rect">
            <a:avLst/>
          </a:prstGeom>
          <a:noFill/>
          <a:ln w="9525">
            <a:noFill/>
          </a:ln>
        </p:spPr>
        <p:txBody>
          <a:bodyPr wrap="square" anchor="t">
            <a:spAutoFit/>
          </a:bodyPr>
          <a:lstStyle/>
          <a:p>
            <a:pPr algn="r"/>
            <a:r>
              <a:rPr lang="zh-CN" altLang="en-US" sz="2000">
                <a:solidFill>
                  <a:prstClr val="black"/>
                </a:solidFill>
                <a:latin typeface="Arial" panose="020B0604020202020204" pitchFamily="34" charset="0"/>
                <a:ea typeface="宋体" panose="02010600030101010101" pitchFamily="2" charset="-122"/>
              </a:rPr>
              <a:t>续表</a:t>
            </a:r>
          </a:p>
        </p:txBody>
      </p:sp>
    </p:spTree>
    <p:extLst>
      <p:ext uri="{BB962C8B-B14F-4D97-AF65-F5344CB8AC3E}">
        <p14:creationId xmlns:p14="http://schemas.microsoft.com/office/powerpoint/2010/main" val="39646533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2.4.1  </a:t>
            </a:r>
            <a:r>
              <a:rPr lang="zh-CN" altLang="en-US" sz="3600" b="1" dirty="0">
                <a:solidFill>
                  <a:schemeClr val="bg1"/>
                </a:solidFill>
              </a:rPr>
              <a:t>类型转换与类型判断</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13104" y="1691825"/>
            <a:ext cx="10948035" cy="46399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charset="0"/>
              <a:buChar char=""/>
              <a:tabLst/>
              <a:defRPr/>
            </a:pP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内置函数float</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用来将其他类型数据转换为实数，complex</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可以用来生成复数</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float(3)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把整数转换为实数</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3.0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float('3.5')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把数字字符串转换为实数</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3.5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float('</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inf</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无穷大，其中inf不区分大小写</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err="1" smtClean="0">
                <a:ln>
                  <a:noFill/>
                </a:ln>
                <a:solidFill>
                  <a:srgbClr val="00B0F0"/>
                </a:solidFill>
                <a:effectLst/>
                <a:uLnTx/>
                <a:uFillTx/>
                <a:latin typeface="Consolas" panose="020B0609020204030204" charset="0"/>
                <a:ea typeface="+mn-ea"/>
                <a:cs typeface="+mn-cs"/>
              </a:rPr>
              <a:t>inf</a:t>
            </a:r>
            <a:endPar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complex(3)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指定实部</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(3+0j)</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complex(3, 5)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指定实部和虚部</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(3+5j)</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complex('</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inf</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无穷大</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(inf+0j)</a:t>
            </a:r>
            <a:endParaRPr kumimoji="0" lang="en-US" sz="2000" b="1" i="0" u="none" strike="noStrike" kern="1200" cap="none" spc="0" normalizeH="0" baseline="0" noProof="0" dirty="0">
              <a:ln>
                <a:noFill/>
              </a:ln>
              <a:solidFill>
                <a:srgbClr val="00B0F0"/>
              </a:solidFill>
              <a:effectLst/>
              <a:uLnTx/>
              <a:uFillTx/>
              <a:latin typeface="Consolas" panose="020B0609020204030204" charset="0"/>
              <a:ea typeface="+mn-ea"/>
              <a:cs typeface="+mn-cs"/>
            </a:endParaRPr>
          </a:p>
        </p:txBody>
      </p:sp>
    </p:spTree>
    <p:extLst>
      <p:ext uri="{BB962C8B-B14F-4D97-AF65-F5344CB8AC3E}">
        <p14:creationId xmlns:p14="http://schemas.microsoft.com/office/powerpoint/2010/main" val="223215245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2.4.1  </a:t>
            </a:r>
            <a:r>
              <a:rPr lang="zh-CN" altLang="en-US" sz="3600" b="1" dirty="0">
                <a:solidFill>
                  <a:schemeClr val="bg1"/>
                </a:solidFill>
              </a:rPr>
              <a:t>类型转换与类型判断</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645527"/>
            <a:ext cx="10803255" cy="4674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charset="0"/>
              <a:buChar char=""/>
              <a:tabLst/>
              <a:defRPr/>
            </a:pP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ord</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和chr</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是一对功能相反的函数，ord</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用来返回单个字符的Unicode码，而chr</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则用来返回Unicode编码对应的字符，str</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则直接将其任意类型参数转换为字符串</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ord</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('a')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查看指定字符的Unicode编码</a:t>
            </a:r>
            <a:endPar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97</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chr</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(65)            #返回数字65对应的字符</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chr</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ord</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('A')+1)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Python不允许字符串和数字之间的加法操作</a:t>
            </a:r>
            <a:endPar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'B'</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chr</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ord</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('国')+1)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支持中文</a:t>
            </a:r>
            <a:endPar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a:t>
            </a:r>
            <a:r>
              <a:rPr kumimoji="0" lang="zh-CN" alt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囿</a:t>
            </a: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ord</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a:t>
            </a:r>
            <a:r>
              <a:rPr kumimoji="0" lang="zh-CN" alt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中</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这个用法仅适用于Python</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3.x</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smtClean="0">
                <a:solidFill>
                  <a:srgbClr val="00B0F0"/>
                </a:solidFill>
                <a:latin typeface="Consolas" panose="020B0609020204030204" charset="0"/>
              </a:rPr>
              <a:t>20013</a:t>
            </a:r>
            <a:endPar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ord</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a:t>
            </a:r>
            <a:r>
              <a:rPr kumimoji="0" lang="zh-CN" alt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山</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23665</a:t>
            </a:r>
          </a:p>
        </p:txBody>
      </p:sp>
    </p:spTree>
    <p:extLst>
      <p:ext uri="{BB962C8B-B14F-4D97-AF65-F5344CB8AC3E}">
        <p14:creationId xmlns:p14="http://schemas.microsoft.com/office/powerpoint/2010/main" val="223215245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2.4.1  </a:t>
            </a:r>
            <a:r>
              <a:rPr lang="zh-CN" altLang="en-US" sz="3600" b="1" dirty="0">
                <a:solidFill>
                  <a:schemeClr val="bg1"/>
                </a:solidFill>
              </a:rPr>
              <a:t>类型转换与类型判断</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13104" y="1772848"/>
            <a:ext cx="10515600" cy="37019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b="1" dirty="0" smtClean="0">
                <a:latin typeface="Consolas" panose="020B0609020204030204" charset="0"/>
              </a:rPr>
              <a:t>&gt;&gt;&gt; ''.join(map(</a:t>
            </a:r>
            <a:r>
              <a:rPr lang="en-US" sz="2400" b="1" dirty="0" err="1" smtClean="0">
                <a:latin typeface="Consolas" panose="020B0609020204030204" charset="0"/>
              </a:rPr>
              <a:t>chr</a:t>
            </a:r>
            <a:r>
              <a:rPr lang="en-US" sz="2400" b="1" dirty="0" smtClean="0">
                <a:latin typeface="Consolas" panose="020B0609020204030204" charset="0"/>
              </a:rPr>
              <a:t>, (20013, 23665)))</a:t>
            </a:r>
          </a:p>
          <a:p>
            <a:pPr marL="0" indent="0">
              <a:lnSpc>
                <a:spcPct val="100000"/>
              </a:lnSpc>
              <a:spcBef>
                <a:spcPts val="0"/>
              </a:spcBef>
              <a:buFont typeface="Arial" panose="020B0604020202020204" pitchFamily="34" charset="0"/>
              <a:buNone/>
            </a:pPr>
            <a:r>
              <a:rPr lang="en-US" sz="2400" b="1" dirty="0" smtClean="0">
                <a:solidFill>
                  <a:srgbClr val="00B0F0"/>
                </a:solidFill>
                <a:latin typeface="Consolas" panose="020B0609020204030204" charset="0"/>
              </a:rPr>
              <a:t>‘</a:t>
            </a:r>
            <a:r>
              <a:rPr lang="zh-CN" altLang="en-US" sz="2400" b="1" dirty="0" smtClean="0">
                <a:solidFill>
                  <a:srgbClr val="00B0F0"/>
                </a:solidFill>
                <a:latin typeface="Consolas" panose="020B0609020204030204" charset="0"/>
              </a:rPr>
              <a:t>中山</a:t>
            </a:r>
            <a:r>
              <a:rPr lang="en-US" sz="2400" b="1" dirty="0" smtClean="0">
                <a:solidFill>
                  <a:srgbClr val="00B0F0"/>
                </a:solidFill>
                <a:latin typeface="Consolas" panose="020B0609020204030204" charset="0"/>
              </a:rPr>
              <a:t>'</a:t>
            </a:r>
          </a:p>
          <a:p>
            <a:pPr marL="0" indent="0">
              <a:lnSpc>
                <a:spcPct val="100000"/>
              </a:lnSpc>
              <a:spcBef>
                <a:spcPts val="0"/>
              </a:spcBef>
              <a:buFont typeface="Arial" panose="020B0604020202020204" pitchFamily="34" charset="0"/>
              <a:buNone/>
            </a:pPr>
            <a:r>
              <a:rPr lang="en-US" sz="2400" b="1" dirty="0" smtClean="0">
                <a:latin typeface="Consolas" panose="020B0609020204030204" charset="0"/>
              </a:rPr>
              <a:t>&gt;&gt;&gt; </a:t>
            </a:r>
            <a:r>
              <a:rPr lang="en-US" sz="2400" b="1" dirty="0" err="1" smtClean="0">
                <a:latin typeface="Consolas" panose="020B0609020204030204" charset="0"/>
              </a:rPr>
              <a:t>str</a:t>
            </a:r>
            <a:r>
              <a:rPr lang="en-US" sz="2400" b="1" dirty="0" smtClean="0">
                <a:latin typeface="Consolas" panose="020B0609020204030204" charset="0"/>
              </a:rPr>
              <a:t>(1234)                      #</a:t>
            </a:r>
            <a:r>
              <a:rPr lang="en-US" sz="2400" b="1" dirty="0" err="1" smtClean="0">
                <a:latin typeface="Consolas" panose="020B0609020204030204" charset="0"/>
              </a:rPr>
              <a:t>直接变成字符串</a:t>
            </a:r>
            <a:endParaRPr lang="en-US" sz="24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400" b="1" dirty="0" smtClean="0">
                <a:solidFill>
                  <a:srgbClr val="00B0F0"/>
                </a:solidFill>
                <a:latin typeface="Consolas" panose="020B0609020204030204" charset="0"/>
              </a:rPr>
              <a:t>'1234'</a:t>
            </a:r>
          </a:p>
          <a:p>
            <a:pPr marL="0" indent="0">
              <a:lnSpc>
                <a:spcPct val="100000"/>
              </a:lnSpc>
              <a:spcBef>
                <a:spcPts val="0"/>
              </a:spcBef>
              <a:buFont typeface="Arial" panose="020B0604020202020204" pitchFamily="34" charset="0"/>
              <a:buNone/>
            </a:pPr>
            <a:r>
              <a:rPr lang="en-US" sz="2400" b="1" dirty="0" smtClean="0">
                <a:latin typeface="Consolas" panose="020B0609020204030204" charset="0"/>
              </a:rPr>
              <a:t>&gt;&gt;&gt; </a:t>
            </a:r>
            <a:r>
              <a:rPr lang="en-US" sz="2400" b="1" dirty="0" err="1" smtClean="0">
                <a:latin typeface="Consolas" panose="020B0609020204030204" charset="0"/>
              </a:rPr>
              <a:t>str</a:t>
            </a:r>
            <a:r>
              <a:rPr lang="en-US" sz="2400" b="1" dirty="0" smtClean="0">
                <a:latin typeface="Consolas" panose="020B0609020204030204" charset="0"/>
              </a:rPr>
              <a:t>([1,2,3])</a:t>
            </a:r>
          </a:p>
          <a:p>
            <a:pPr marL="0" indent="0">
              <a:lnSpc>
                <a:spcPct val="100000"/>
              </a:lnSpc>
              <a:spcBef>
                <a:spcPts val="0"/>
              </a:spcBef>
              <a:buFont typeface="Arial" panose="020B0604020202020204" pitchFamily="34" charset="0"/>
              <a:buNone/>
            </a:pPr>
            <a:r>
              <a:rPr lang="en-US" sz="2400" b="1" dirty="0" smtClean="0">
                <a:solidFill>
                  <a:srgbClr val="00B0F0"/>
                </a:solidFill>
                <a:latin typeface="Consolas" panose="020B0609020204030204" charset="0"/>
              </a:rPr>
              <a:t>'[1, 2, 3]'</a:t>
            </a:r>
          </a:p>
          <a:p>
            <a:pPr marL="0" indent="0">
              <a:lnSpc>
                <a:spcPct val="100000"/>
              </a:lnSpc>
              <a:spcBef>
                <a:spcPts val="0"/>
              </a:spcBef>
              <a:buFont typeface="Arial" panose="020B0604020202020204" pitchFamily="34" charset="0"/>
              <a:buNone/>
            </a:pPr>
            <a:r>
              <a:rPr lang="en-US" sz="2400" b="1" dirty="0" smtClean="0">
                <a:latin typeface="Consolas" panose="020B0609020204030204" charset="0"/>
              </a:rPr>
              <a:t>&gt;&gt;&gt; </a:t>
            </a:r>
            <a:r>
              <a:rPr lang="en-US" sz="2400" b="1" dirty="0" err="1" smtClean="0">
                <a:latin typeface="Consolas" panose="020B0609020204030204" charset="0"/>
              </a:rPr>
              <a:t>str</a:t>
            </a:r>
            <a:r>
              <a:rPr lang="en-US" sz="2400" b="1" dirty="0" smtClean="0">
                <a:latin typeface="Consolas" panose="020B0609020204030204" charset="0"/>
              </a:rPr>
              <a:t>((1,2,3))</a:t>
            </a:r>
          </a:p>
          <a:p>
            <a:pPr marL="0" indent="0">
              <a:lnSpc>
                <a:spcPct val="100000"/>
              </a:lnSpc>
              <a:spcBef>
                <a:spcPts val="0"/>
              </a:spcBef>
              <a:buFont typeface="Arial" panose="020B0604020202020204" pitchFamily="34" charset="0"/>
              <a:buNone/>
            </a:pPr>
            <a:r>
              <a:rPr lang="en-US" sz="2400" b="1" dirty="0" smtClean="0">
                <a:solidFill>
                  <a:srgbClr val="00B0F0"/>
                </a:solidFill>
                <a:latin typeface="Consolas" panose="020B0609020204030204" charset="0"/>
              </a:rPr>
              <a:t>'(1, 2, 3)'</a:t>
            </a:r>
          </a:p>
          <a:p>
            <a:pPr marL="0" indent="0">
              <a:lnSpc>
                <a:spcPct val="100000"/>
              </a:lnSpc>
              <a:spcBef>
                <a:spcPts val="0"/>
              </a:spcBef>
              <a:buFont typeface="Arial" panose="020B0604020202020204" pitchFamily="34" charset="0"/>
              <a:buNone/>
            </a:pPr>
            <a:r>
              <a:rPr lang="en-US" sz="2400" b="1" dirty="0" smtClean="0">
                <a:latin typeface="Consolas" panose="020B0609020204030204" charset="0"/>
              </a:rPr>
              <a:t>&gt;&gt;&gt; </a:t>
            </a:r>
            <a:r>
              <a:rPr lang="en-US" sz="2400" b="1" dirty="0" err="1" smtClean="0">
                <a:latin typeface="Consolas" panose="020B0609020204030204" charset="0"/>
              </a:rPr>
              <a:t>str</a:t>
            </a:r>
            <a:r>
              <a:rPr lang="en-US" sz="2400" b="1" dirty="0" smtClean="0">
                <a:latin typeface="Consolas" panose="020B0609020204030204" charset="0"/>
              </a:rPr>
              <a:t>({1,2,3})</a:t>
            </a:r>
          </a:p>
          <a:p>
            <a:pPr marL="0" indent="0">
              <a:lnSpc>
                <a:spcPct val="100000"/>
              </a:lnSpc>
              <a:spcBef>
                <a:spcPts val="0"/>
              </a:spcBef>
              <a:buFont typeface="Arial" panose="020B0604020202020204" pitchFamily="34" charset="0"/>
              <a:buNone/>
            </a:pPr>
            <a:r>
              <a:rPr lang="en-US" sz="2400" b="1" dirty="0" smtClean="0">
                <a:solidFill>
                  <a:srgbClr val="00B0F0"/>
                </a:solidFill>
                <a:latin typeface="Consolas" panose="020B0609020204030204" charset="0"/>
              </a:rPr>
              <a:t>'{1, 2, 3}'</a:t>
            </a:r>
            <a:endParaRPr lang="en-US" sz="2400" b="1" dirty="0">
              <a:solidFill>
                <a:srgbClr val="00B0F0"/>
              </a:solidFill>
              <a:latin typeface="Consolas" panose="020B0609020204030204" charset="0"/>
            </a:endParaRPr>
          </a:p>
        </p:txBody>
      </p:sp>
    </p:spTree>
    <p:extLst>
      <p:ext uri="{BB962C8B-B14F-4D97-AF65-F5344CB8AC3E}">
        <p14:creationId xmlns:p14="http://schemas.microsoft.com/office/powerpoint/2010/main" val="223215245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2.4.1  </a:t>
            </a:r>
            <a:r>
              <a:rPr lang="zh-CN" altLang="en-US" sz="3600" b="1" dirty="0">
                <a:solidFill>
                  <a:schemeClr val="bg1"/>
                </a:solidFill>
              </a:rPr>
              <a:t>类型转换与类型判断</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13104" y="1714974"/>
            <a:ext cx="10515600"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charset="0"/>
              <a:buChar char=""/>
              <a:tabLst/>
              <a:defRPr/>
            </a:pPr>
            <a:r>
              <a:rPr kumimoji="0" lang="en-US" b="1" i="0" u="none" strike="noStrike" kern="1200" cap="none" spc="0" normalizeH="0" baseline="0" noProof="0" dirty="0" err="1" smtClean="0">
                <a:ln>
                  <a:noFill/>
                </a:ln>
                <a:solidFill>
                  <a:sysClr val="windowText" lastClr="000000"/>
                </a:solidFill>
                <a:effectLst/>
                <a:uLnTx/>
                <a:uFillTx/>
                <a:latin typeface="Calibri"/>
                <a:ea typeface="+mn-ea"/>
                <a:cs typeface="+mn-cs"/>
              </a:rPr>
              <a:t>内置类ascii可以把对象转换为ASCII码表示形式，必要的时候使用转义字符来表示特定的字符</a:t>
            </a:r>
            <a:r>
              <a:rPr kumimoji="0" lang="en-US" b="1" i="0" u="none" strike="noStrike" kern="1200" cap="none" spc="0" normalizeH="0" baseline="0" noProof="0" dirty="0" smtClean="0">
                <a:ln>
                  <a:noFill/>
                </a:ln>
                <a:solidFill>
                  <a:sysClr val="windowText" lastClr="00000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a:t>
            </a:r>
            <a:r>
              <a:rPr kumimoji="0" lang="en-US" sz="24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ascii</a:t>
            </a: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a:t>
            </a:r>
            <a:r>
              <a:rPr kumimoji="0" lang="en-US" sz="24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ascii</a:t>
            </a: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a:t>
            </a:r>
            <a:r>
              <a:rPr kumimoji="0" lang="zh-CN" alt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中山大学</a:t>
            </a: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"'\\u4e2d\\u5c71\\u5927\\u5b66'"</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a:t>
            </a:r>
            <a:r>
              <a:rPr kumimoji="0" lang="en-US" sz="24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eval</a:t>
            </a:r>
            <a:r>
              <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(_)                        #</a:t>
            </a:r>
            <a:r>
              <a:rPr kumimoji="0" lang="en-US" sz="24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对字符串进行求值</a:t>
            </a:r>
            <a:endParaRPr kumimoji="0" lang="en-US" sz="24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lvl="0" indent="0">
              <a:lnSpc>
                <a:spcPct val="100000"/>
              </a:lnSpc>
              <a:spcBef>
                <a:spcPts val="0"/>
              </a:spcBef>
              <a:buNone/>
              <a:defRPr/>
            </a:pPr>
            <a:r>
              <a:rPr kumimoji="0" lang="en-US" sz="24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a:t>
            </a:r>
            <a:r>
              <a:rPr lang="zh-CN" altLang="en-US" sz="2400" b="1" dirty="0" smtClean="0">
                <a:solidFill>
                  <a:srgbClr val="00B0F0"/>
                </a:solidFill>
                <a:latin typeface="Consolas" panose="020B0609020204030204" charset="0"/>
              </a:rPr>
              <a:t>中山大学</a:t>
            </a:r>
            <a:r>
              <a:rPr kumimoji="0" lang="en-US" sz="24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a:t>
            </a:r>
            <a:endParaRPr kumimoji="0" lang="en-US" sz="2400" b="1" i="0" u="none" strike="noStrike" kern="1200" cap="none" spc="0" normalizeH="0" baseline="0" noProof="0" dirty="0">
              <a:ln>
                <a:noFill/>
              </a:ln>
              <a:solidFill>
                <a:srgbClr val="00B0F0"/>
              </a:solidFill>
              <a:effectLst/>
              <a:uLnTx/>
              <a:uFillTx/>
              <a:latin typeface="Consolas" panose="020B0609020204030204" charset="0"/>
              <a:ea typeface="+mn-ea"/>
              <a:cs typeface="+mn-cs"/>
            </a:endParaRPr>
          </a:p>
        </p:txBody>
      </p:sp>
    </p:spTree>
    <p:extLst>
      <p:ext uri="{BB962C8B-B14F-4D97-AF65-F5344CB8AC3E}">
        <p14:creationId xmlns:p14="http://schemas.microsoft.com/office/powerpoint/2010/main" val="223215245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2.4.1  </a:t>
            </a:r>
            <a:r>
              <a:rPr lang="zh-CN" altLang="en-US" sz="3600" b="1" dirty="0">
                <a:solidFill>
                  <a:schemeClr val="bg1"/>
                </a:solidFill>
              </a:rPr>
              <a:t>类型转换与类型判断</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703399"/>
            <a:ext cx="10515600"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charset="0"/>
              <a:buChar char=""/>
              <a:tabLst/>
              <a:defRPr/>
            </a:pP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内置类bytes用来生成字节串，或者把指定对象转换为特定编码的字节串</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bytes()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生成空字节串</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b''</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bytes(3)                       #生成长度为3的字节串</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b'\x00\x00\x00'</a:t>
            </a:r>
          </a:p>
          <a:p>
            <a:pPr marL="0" lvl="0" indent="0">
              <a:lnSpc>
                <a:spcPct val="100000"/>
              </a:lnSpc>
              <a:spcBef>
                <a:spcPts val="0"/>
              </a:spcBef>
              <a:buNone/>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bytes('</a:t>
            </a:r>
            <a:r>
              <a:rPr lang="zh-CN" altLang="en-US" sz="2000" b="1" dirty="0">
                <a:solidFill>
                  <a:sysClr val="windowText" lastClr="000000"/>
                </a:solidFill>
                <a:latin typeface="Consolas" panose="020B0609020204030204" charset="0"/>
              </a:rPr>
              <a:t>中山大学</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','utf8')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把字符串转换为字节串</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lvl="0" indent="0">
              <a:lnSpc>
                <a:spcPct val="100000"/>
              </a:lnSpc>
              <a:spcBef>
                <a:spcPts val="0"/>
              </a:spcBef>
              <a:buNone/>
              <a:defRPr/>
            </a:pPr>
            <a:r>
              <a:rPr lang="en-US" altLang="zh-CN" sz="2000" b="1" dirty="0">
                <a:solidFill>
                  <a:srgbClr val="00B0F0"/>
                </a:solidFill>
                <a:latin typeface="Consolas" panose="020B0609020204030204" charset="0"/>
              </a:rPr>
              <a:t>b'\xe4\xb8\</a:t>
            </a:r>
            <a:r>
              <a:rPr lang="en-US" altLang="zh-CN" sz="2000" b="1" dirty="0" err="1">
                <a:solidFill>
                  <a:srgbClr val="00B0F0"/>
                </a:solidFill>
                <a:latin typeface="Consolas" panose="020B0609020204030204" charset="0"/>
              </a:rPr>
              <a:t>xad</a:t>
            </a:r>
            <a:r>
              <a:rPr lang="en-US" altLang="zh-CN" sz="2000" b="1" dirty="0">
                <a:solidFill>
                  <a:srgbClr val="00B0F0"/>
                </a:solidFill>
                <a:latin typeface="Consolas" panose="020B0609020204030204" charset="0"/>
              </a:rPr>
              <a:t>\xe5\xb1\xe5\xa4\xa7\xe5\</a:t>
            </a:r>
            <a:r>
              <a:rPr lang="en-US" altLang="zh-CN" sz="2000" b="1" dirty="0" err="1">
                <a:solidFill>
                  <a:srgbClr val="00B0F0"/>
                </a:solidFill>
                <a:latin typeface="Consolas" panose="020B0609020204030204" charset="0"/>
              </a:rPr>
              <a:t>xad</a:t>
            </a:r>
            <a:r>
              <a:rPr lang="en-US" altLang="zh-CN" sz="2000" b="1" dirty="0">
                <a:solidFill>
                  <a:srgbClr val="00B0F0"/>
                </a:solidFill>
                <a:latin typeface="Consolas" panose="020B0609020204030204" charset="0"/>
              </a:rPr>
              <a:t>\xa6'</a:t>
            </a:r>
          </a:p>
          <a:p>
            <a:pPr marL="0" lvl="0" indent="0">
              <a:lnSpc>
                <a:spcPct val="100000"/>
              </a:lnSpc>
              <a:spcBef>
                <a:spcPts val="0"/>
              </a:spcBef>
              <a:buNone/>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bytes('</a:t>
            </a:r>
            <a:r>
              <a:rPr lang="zh-CN" altLang="en-US" sz="2000" b="1" dirty="0">
                <a:solidFill>
                  <a:sysClr val="windowText" lastClr="000000"/>
                </a:solidFill>
                <a:latin typeface="Consolas" panose="020B0609020204030204" charset="0"/>
              </a:rPr>
              <a:t>中山大学</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gbk</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可以指定不同的编码格式</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lvl="0" indent="0">
              <a:lnSpc>
                <a:spcPct val="100000"/>
              </a:lnSpc>
              <a:spcBef>
                <a:spcPts val="0"/>
              </a:spcBef>
              <a:buNone/>
              <a:defRPr/>
            </a:pPr>
            <a:r>
              <a:rPr lang="en-US" altLang="zh-CN" sz="2000" b="1" dirty="0">
                <a:solidFill>
                  <a:srgbClr val="00B0F0"/>
                </a:solidFill>
                <a:latin typeface="Consolas" panose="020B0609020204030204" charset="0"/>
              </a:rPr>
              <a:t>b'\xd6\xd0\xc9\</a:t>
            </a:r>
            <a:r>
              <a:rPr lang="en-US" altLang="zh-CN" sz="2000" b="1" dirty="0" err="1">
                <a:solidFill>
                  <a:srgbClr val="00B0F0"/>
                </a:solidFill>
                <a:latin typeface="Consolas" panose="020B0609020204030204" charset="0"/>
              </a:rPr>
              <a:t>xbd</a:t>
            </a:r>
            <a:r>
              <a:rPr lang="en-US" altLang="zh-CN" sz="2000" b="1" dirty="0">
                <a:solidFill>
                  <a:srgbClr val="00B0F0"/>
                </a:solidFill>
                <a:latin typeface="Consolas" panose="020B0609020204030204" charset="0"/>
              </a:rPr>
              <a:t>\xb4\xf3\xd1\xa7'</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str</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(_,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gbk</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使用同样的编码格式进行解码</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lvl="0" indent="0">
              <a:lnSpc>
                <a:spcPct val="100000"/>
              </a:lnSpc>
              <a:spcBef>
                <a:spcPts val="0"/>
              </a:spcBef>
              <a:buNone/>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a:t>
            </a:r>
            <a:r>
              <a:rPr lang="zh-CN" altLang="en-US" sz="2000" b="1" dirty="0" smtClean="0">
                <a:solidFill>
                  <a:srgbClr val="00B0F0"/>
                </a:solidFill>
                <a:latin typeface="Consolas" panose="020B0609020204030204" charset="0"/>
              </a:rPr>
              <a:t>中山大学</a:t>
            </a: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a:t>
            </a:r>
          </a:p>
          <a:p>
            <a:pPr marL="0" lvl="0" indent="0">
              <a:lnSpc>
                <a:spcPct val="100000"/>
              </a:lnSpc>
              <a:spcBef>
                <a:spcPts val="0"/>
              </a:spcBef>
              <a:buNone/>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a:t>
            </a:r>
            <a:r>
              <a:rPr lang="zh-CN" altLang="en-US" sz="2000" b="1" dirty="0">
                <a:solidFill>
                  <a:sysClr val="windowText" lastClr="000000"/>
                </a:solidFill>
                <a:latin typeface="Consolas" panose="020B0609020204030204" charset="0"/>
              </a:rPr>
              <a:t>中山大学</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'.encode('</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gbk</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等价于使用btyes</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进行转换</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lvl="0" indent="0">
              <a:lnSpc>
                <a:spcPct val="100000"/>
              </a:lnSpc>
              <a:spcBef>
                <a:spcPts val="0"/>
              </a:spcBef>
              <a:buNone/>
              <a:defRPr/>
            </a:pPr>
            <a:r>
              <a:rPr lang="en-US" altLang="zh-CN" sz="2000" b="1" dirty="0">
                <a:solidFill>
                  <a:srgbClr val="00B0F0"/>
                </a:solidFill>
                <a:latin typeface="Consolas" panose="020B0609020204030204" charset="0"/>
              </a:rPr>
              <a:t>b'\xd6\xd0\xc9\</a:t>
            </a:r>
            <a:r>
              <a:rPr lang="en-US" altLang="zh-CN" sz="2000" b="1" dirty="0" err="1">
                <a:solidFill>
                  <a:srgbClr val="00B0F0"/>
                </a:solidFill>
                <a:latin typeface="Consolas" panose="020B0609020204030204" charset="0"/>
              </a:rPr>
              <a:t>xbd</a:t>
            </a:r>
            <a:r>
              <a:rPr lang="en-US" altLang="zh-CN" sz="2000" b="1" dirty="0">
                <a:solidFill>
                  <a:srgbClr val="00B0F0"/>
                </a:solidFill>
                <a:latin typeface="Consolas" panose="020B0609020204030204" charset="0"/>
              </a:rPr>
              <a:t>\xb4\xf3\xd1\xa7'</a:t>
            </a:r>
          </a:p>
        </p:txBody>
      </p:sp>
    </p:spTree>
    <p:extLst>
      <p:ext uri="{BB962C8B-B14F-4D97-AF65-F5344CB8AC3E}">
        <p14:creationId xmlns:p14="http://schemas.microsoft.com/office/powerpoint/2010/main" val="223215245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2.4.1  </a:t>
            </a:r>
            <a:r>
              <a:rPr lang="zh-CN" altLang="en-US" sz="3600" b="1" dirty="0">
                <a:solidFill>
                  <a:schemeClr val="bg1"/>
                </a:solidFill>
              </a:rPr>
              <a:t>类型转换与类型判断</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668676"/>
            <a:ext cx="11014075" cy="4963618"/>
          </a:xfrm>
          <a:prstGeom prst="rect">
            <a:avLst/>
          </a:prstGeom>
        </p:spPr>
        <p:txBody>
          <a:bodyPr vert="horz" lIns="91440" tIns="45720" rIns="91440" bIns="45720" rtlCol="0">
            <a:normAutofit fontScale="97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charset="0"/>
              <a:buChar char=""/>
              <a:tabLst/>
              <a:defRPr/>
            </a:pP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list()、tuple()、</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dict</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()、set()、</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frozenset</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用来把其他类型的数据转换成为列表、元组、字典、可变集合和不可变集合，或者创建空列表、空元组、空字典和空集合</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list(range(5))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把range对象转换为列表</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[0, 1, 2, 3, 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tuple(_)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一个下划线表示上一次正确的输出结果</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(0, 1, 2, 3, 4)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dict</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(zip('1234',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abcde</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创建字典</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{'4': 'd', '2': 'b', '3': 'c', '1': 'a'}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set('1112234')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创建可变集合，自动去除重复</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{'4', '2', '3', '1'}</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_.add('5')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_</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{'2', '1', '3', '4', '5'}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frozenset</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('1112234')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创建不可变集合，自动去除重复</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err="1" smtClean="0">
                <a:ln>
                  <a:noFill/>
                </a:ln>
                <a:solidFill>
                  <a:srgbClr val="00B0F0"/>
                </a:solidFill>
                <a:effectLst/>
                <a:uLnTx/>
                <a:uFillTx/>
                <a:latin typeface="Consolas" panose="020B0609020204030204" charset="0"/>
                <a:ea typeface="+mn-ea"/>
                <a:cs typeface="+mn-cs"/>
              </a:rPr>
              <a:t>frozenset</a:t>
            </a: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({'2', '1', '3', '4'})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_.add('5')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不可变集合frozenset不支持元素添加与删除</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err="1" smtClean="0">
                <a:ln>
                  <a:noFill/>
                </a:ln>
                <a:solidFill>
                  <a:srgbClr val="FF0000"/>
                </a:solidFill>
                <a:effectLst/>
                <a:uLnTx/>
                <a:uFillTx/>
                <a:latin typeface="Consolas" panose="020B0609020204030204" charset="0"/>
                <a:ea typeface="+mn-ea"/>
                <a:cs typeface="+mn-cs"/>
              </a:rPr>
              <a:t>AttributeError</a:t>
            </a:r>
            <a:r>
              <a:rPr kumimoji="0" lang="en-US" sz="2000" b="1" i="0" u="none" strike="noStrike" kern="1200" cap="none" spc="0" normalizeH="0" baseline="0" noProof="0" dirty="0" smtClean="0">
                <a:ln>
                  <a:noFill/>
                </a:ln>
                <a:solidFill>
                  <a:srgbClr val="FF0000"/>
                </a:solidFill>
                <a:effectLst/>
                <a:uLnTx/>
                <a:uFillTx/>
                <a:latin typeface="Consolas" panose="020B0609020204030204" charset="0"/>
                <a:ea typeface="+mn-ea"/>
                <a:cs typeface="+mn-cs"/>
              </a:rPr>
              <a:t>: '</a:t>
            </a:r>
            <a:r>
              <a:rPr kumimoji="0" lang="en-US" sz="2000" b="1" i="0" u="none" strike="noStrike" kern="1200" cap="none" spc="0" normalizeH="0" baseline="0" noProof="0" dirty="0" err="1" smtClean="0">
                <a:ln>
                  <a:noFill/>
                </a:ln>
                <a:solidFill>
                  <a:srgbClr val="FF0000"/>
                </a:solidFill>
                <a:effectLst/>
                <a:uLnTx/>
                <a:uFillTx/>
                <a:latin typeface="Consolas" panose="020B0609020204030204" charset="0"/>
                <a:ea typeface="+mn-ea"/>
                <a:cs typeface="+mn-cs"/>
              </a:rPr>
              <a:t>frozenset</a:t>
            </a:r>
            <a:r>
              <a:rPr kumimoji="0" lang="en-US" sz="2000" b="1" i="0" u="none" strike="noStrike" kern="1200" cap="none" spc="0" normalizeH="0" baseline="0" noProof="0" dirty="0" smtClean="0">
                <a:ln>
                  <a:noFill/>
                </a:ln>
                <a:solidFill>
                  <a:srgbClr val="FF0000"/>
                </a:solidFill>
                <a:effectLst/>
                <a:uLnTx/>
                <a:uFillTx/>
                <a:latin typeface="Consolas" panose="020B0609020204030204" charset="0"/>
                <a:ea typeface="+mn-ea"/>
                <a:cs typeface="+mn-cs"/>
              </a:rPr>
              <a:t>' object has no attribute 'add'</a:t>
            </a:r>
            <a:endParaRPr kumimoji="0" lang="en-US" sz="2000" b="1" i="0" u="none" strike="noStrike" kern="1200" cap="none" spc="0" normalizeH="0" baseline="0" noProof="0" dirty="0">
              <a:ln>
                <a:noFill/>
              </a:ln>
              <a:solidFill>
                <a:srgbClr val="FF0000"/>
              </a:solidFill>
              <a:effectLst/>
              <a:uLnTx/>
              <a:uFillTx/>
              <a:latin typeface="Consolas" panose="020B0609020204030204" charset="0"/>
              <a:ea typeface="+mn-ea"/>
              <a:cs typeface="+mn-cs"/>
            </a:endParaRPr>
          </a:p>
        </p:txBody>
      </p:sp>
    </p:spTree>
    <p:extLst>
      <p:ext uri="{BB962C8B-B14F-4D97-AF65-F5344CB8AC3E}">
        <p14:creationId xmlns:p14="http://schemas.microsoft.com/office/powerpoint/2010/main" val="223215245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2.4.1  </a:t>
            </a:r>
            <a:r>
              <a:rPr lang="zh-CN" altLang="en-US" sz="3600" b="1" dirty="0">
                <a:solidFill>
                  <a:schemeClr val="bg1"/>
                </a:solidFill>
              </a:rPr>
              <a:t>类型转换与类型判断</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709187"/>
            <a:ext cx="10889615" cy="47842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charset="0"/>
              <a:buChar char=""/>
              <a:tabLst/>
              <a:defRPr/>
            </a:pP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内置函数type</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和isinstance</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可以用来判断数据类型，常用来对函数参数进行检查，可以避免错误的参数类型导致函数崩溃或返回意料之外的结果</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type(3)                                 #查看3的类型</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&lt;class '</a:t>
            </a:r>
            <a:r>
              <a:rPr kumimoji="0" lang="en-US" sz="1800" b="1" i="0" u="none" strike="noStrike" kern="1200" cap="none" spc="0" normalizeH="0" baseline="0" noProof="0" dirty="0" err="1" smtClean="0">
                <a:ln>
                  <a:noFill/>
                </a:ln>
                <a:solidFill>
                  <a:srgbClr val="00B0F0"/>
                </a:solidFill>
                <a:effectLst/>
                <a:uLnTx/>
                <a:uFillTx/>
                <a:latin typeface="Consolas" panose="020B0609020204030204" charset="0"/>
                <a:ea typeface="+mn-ea"/>
                <a:cs typeface="+mn-cs"/>
              </a:rPr>
              <a:t>int</a:t>
            </a: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type([3])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查看</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[3]</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的类型</a:t>
            </a:r>
            <a:endPar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&lt;class 'list'&gt;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type({3}) in (list, tuple,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dict</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判断</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{3}</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是否为list,tuple或dict类型的实例</a:t>
            </a:r>
            <a:endPar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False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type({3}) in (list, tuple,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dict</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set)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判断</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{3}</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是否为list,tuple,dict或set的实例</a:t>
            </a:r>
            <a:endPar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True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isinstance</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(3,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int</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#判断3是否为int类型的实例</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True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isinstance</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(3j,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int</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False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isinstance</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(3j,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int</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float, complex))   #判断3是否为int,float或complex类型</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True</a:t>
            </a:r>
            <a:endParaRPr kumimoji="0" lang="en-US" sz="1800" b="1" i="0" u="none" strike="noStrike" kern="1200" cap="none" spc="0" normalizeH="0" baseline="0" noProof="0" dirty="0">
              <a:ln>
                <a:noFill/>
              </a:ln>
              <a:solidFill>
                <a:srgbClr val="00B0F0"/>
              </a:solidFill>
              <a:effectLst/>
              <a:uLnTx/>
              <a:uFillTx/>
              <a:latin typeface="Consolas" panose="020B0609020204030204" charset="0"/>
              <a:ea typeface="+mn-ea"/>
              <a:cs typeface="+mn-cs"/>
            </a:endParaRPr>
          </a:p>
        </p:txBody>
      </p:sp>
    </p:spTree>
    <p:extLst>
      <p:ext uri="{BB962C8B-B14F-4D97-AF65-F5344CB8AC3E}">
        <p14:creationId xmlns:p14="http://schemas.microsoft.com/office/powerpoint/2010/main" val="223215245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2.4.2  </a:t>
            </a:r>
            <a:r>
              <a:rPr lang="zh-CN" altLang="en-US" sz="3600" b="1" dirty="0">
                <a:solidFill>
                  <a:schemeClr val="bg1"/>
                </a:solidFill>
              </a:rPr>
              <a:t>最值与求和</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772848"/>
            <a:ext cx="11004550" cy="3701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600"/>
              </a:spcBef>
              <a:spcAft>
                <a:spcPts val="0"/>
              </a:spcAft>
              <a:buClrTx/>
              <a:buSzTx/>
              <a:buFont typeface="Wingdings" panose="05000000000000000000" charset="0"/>
              <a:buChar char=""/>
              <a:tabLst/>
              <a:defRPr/>
            </a:pP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max()、min()、sum()</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这三个内置函数分别用于计算列表、元组或其他包含有限个元素的可迭代对象中所有元素最大值、最小值以及所有元素之和</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p>
          <a:p>
            <a:pPr marL="228600" marR="0" lvl="0" indent="-228600" algn="l" defTabSz="914400" rtl="0" eaLnBrk="1" fontAlgn="auto" latinLnBrk="0" hangingPunct="1">
              <a:lnSpc>
                <a:spcPct val="100000"/>
              </a:lnSpc>
              <a:spcBef>
                <a:spcPts val="600"/>
              </a:spcBef>
              <a:spcAft>
                <a:spcPts val="0"/>
              </a:spcAft>
              <a:buClrTx/>
              <a:buSzTx/>
              <a:buFont typeface="Wingdings" panose="05000000000000000000" charset="0"/>
              <a:buChar char=""/>
              <a:tabLst/>
              <a:defRPr/>
            </a:pP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sum()</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默认（可以通过start参数来改变）支持包含数值型元素的序列或可迭代对象，max</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和min</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则要求序列或可迭代对象中的元素之间可比较大小</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from random import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randint</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a =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randint</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(1,100) for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i</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in range(10)]  #包含10个[1,100]</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之间随机数的列表</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print(max(a), min(a), sum(a))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最大值、最小值、所有元素之和</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sum(a) /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len</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(a)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平均值</a:t>
            </a:r>
            <a:endParaRPr kumimoji="0" lang="en-US" sz="2000" b="1" i="0" u="none" strike="noStrike" kern="1200" cap="none" spc="0" normalizeH="0" baseline="0" noProof="0" dirty="0">
              <a:ln>
                <a:noFill/>
              </a:ln>
              <a:solidFill>
                <a:sysClr val="windowText" lastClr="000000"/>
              </a:solidFill>
              <a:effectLst/>
              <a:uLnTx/>
              <a:uFillTx/>
              <a:latin typeface="Consolas" panose="020B0609020204030204" charset="0"/>
              <a:ea typeface="+mn-ea"/>
              <a:cs typeface="+mn-cs"/>
            </a:endParaRPr>
          </a:p>
        </p:txBody>
      </p:sp>
    </p:spTree>
    <p:extLst>
      <p:ext uri="{BB962C8B-B14F-4D97-AF65-F5344CB8AC3E}">
        <p14:creationId xmlns:p14="http://schemas.microsoft.com/office/powerpoint/2010/main" val="17729506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  Python</a:t>
            </a:r>
            <a:r>
              <a:rPr lang="zh-CN" altLang="en-US" sz="3600" b="1" dirty="0">
                <a:solidFill>
                  <a:schemeClr val="bg1"/>
                </a:solidFill>
              </a:rPr>
              <a:t>常用内置函数用法精要</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703400"/>
            <a:ext cx="10515600" cy="45816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ts val="2880"/>
              </a:lnSpc>
              <a:spcBef>
                <a:spcPts val="1000"/>
              </a:spcBef>
              <a:spcAft>
                <a:spcPts val="0"/>
              </a:spcAft>
              <a:buClrTx/>
              <a:buSzTx/>
              <a:buFont typeface="Wingdings" panose="05000000000000000000" charset="0"/>
              <a:buChar char=""/>
              <a:tabLst/>
              <a:defRPr/>
            </a:pP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函数max</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和min</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()还支持default参数和key参数，其中default参数用来指定可迭代对象为空时默认返回的最大值或最小值，而key参数用来指定比较大小的依据或规则，可以是函数或lambda表达式。函数sum()</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还支持start参数，用来控制求和的初始值</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p>
          <a:p>
            <a:pPr marL="0" marR="0" lvl="0" indent="0" algn="l" defTabSz="914400" rtl="0" eaLnBrk="1" fontAlgn="auto" latinLnBrk="0" hangingPunct="1">
              <a:lnSpc>
                <a:spcPts val="2880"/>
              </a:lnSpc>
              <a:spcBef>
                <a:spcPts val="0"/>
              </a:spcBef>
              <a:spcAft>
                <a:spcPts val="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ts val="288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max(['2', '111'])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不指定排序规则</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ts val="288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'2'</a:t>
            </a:r>
          </a:p>
          <a:p>
            <a:pPr marL="0" marR="0" lvl="0" indent="0" algn="l" defTabSz="914400" rtl="0" eaLnBrk="1" fontAlgn="auto" latinLnBrk="0" hangingPunct="1">
              <a:lnSpc>
                <a:spcPts val="288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max(['2', '111'], key=</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len</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返回最长的字符串</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ts val="288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'111'</a:t>
            </a:r>
          </a:p>
          <a:p>
            <a:pPr marL="0" marR="0" lvl="0" indent="0" algn="l" defTabSz="914400" rtl="0" eaLnBrk="1" fontAlgn="auto" latinLnBrk="0" hangingPunct="1">
              <a:lnSpc>
                <a:spcPts val="288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print(max([], default=None))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对空列表求最大值，返回空值None</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ts val="288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None</a:t>
            </a:r>
            <a:endParaRPr kumimoji="0" lang="en-US" sz="2000" b="1" i="0" u="none" strike="noStrike" kern="1200" cap="none" spc="0" normalizeH="0" baseline="0" noProof="0" dirty="0">
              <a:ln>
                <a:noFill/>
              </a:ln>
              <a:solidFill>
                <a:srgbClr val="00B0F0"/>
              </a:solidFill>
              <a:effectLst/>
              <a:uLnTx/>
              <a:uFillTx/>
              <a:latin typeface="Consolas" panose="020B0609020204030204" charset="0"/>
              <a:ea typeface="+mn-ea"/>
              <a:cs typeface="+mn-cs"/>
            </a:endParaRPr>
          </a:p>
        </p:txBody>
      </p:sp>
    </p:spTree>
    <p:extLst>
      <p:ext uri="{BB962C8B-B14F-4D97-AF65-F5344CB8AC3E}">
        <p14:creationId xmlns:p14="http://schemas.microsoft.com/office/powerpoint/2010/main" val="30465447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2.4.3  </a:t>
            </a:r>
            <a:r>
              <a:rPr lang="zh-CN" altLang="en-US" sz="3600" b="1" dirty="0">
                <a:solidFill>
                  <a:schemeClr val="bg1"/>
                </a:solidFill>
              </a:rPr>
              <a:t>基本输入输出</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772848"/>
            <a:ext cx="10515600"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smtClean="0">
                <a:ln>
                  <a:noFill/>
                </a:ln>
                <a:solidFill>
                  <a:sysClr val="windowText" lastClr="000000"/>
                </a:solidFill>
                <a:effectLst/>
                <a:uLnTx/>
                <a:uFillTx/>
                <a:latin typeface="Calibri"/>
                <a:cs typeface="+mn-cs"/>
              </a:rPr>
              <a:t>input()和print()是Python的基本输入输出函数，前者用来接收用户的键盘输入，后者用来把数据以指定的格式输出到标准控制台或指定的文件对象。不论用户输入什么内容，</a:t>
            </a:r>
            <a:r>
              <a:rPr kumimoji="0" lang="en-US" b="1" i="0" u="none" strike="noStrike" kern="1200" cap="none" spc="0" normalizeH="0" baseline="0" noProof="0" smtClean="0">
                <a:ln>
                  <a:noFill/>
                </a:ln>
                <a:solidFill>
                  <a:srgbClr val="FF0000"/>
                </a:solidFill>
                <a:effectLst/>
                <a:uLnTx/>
                <a:uFillTx/>
                <a:latin typeface="Calibri"/>
                <a:cs typeface="+mn-cs"/>
              </a:rPr>
              <a:t>input()一律</a:t>
            </a:r>
            <a:r>
              <a:rPr kumimoji="0" lang="zh-CN" altLang="en-US" b="1" i="0" u="none" strike="noStrike" kern="1200" cap="none" spc="0" normalizeH="0" baseline="0" noProof="0" smtClean="0">
                <a:ln>
                  <a:noFill/>
                </a:ln>
                <a:solidFill>
                  <a:srgbClr val="FF0000"/>
                </a:solidFill>
                <a:effectLst/>
                <a:uLnTx/>
                <a:uFillTx/>
                <a:latin typeface="Calibri"/>
                <a:ea typeface="宋体"/>
                <a:cs typeface="+mn-cs"/>
              </a:rPr>
              <a:t>返回</a:t>
            </a:r>
            <a:r>
              <a:rPr kumimoji="0" lang="en-US" b="1" i="0" u="none" strike="noStrike" kern="1200" cap="none" spc="0" normalizeH="0" baseline="0" noProof="0" smtClean="0">
                <a:ln>
                  <a:noFill/>
                </a:ln>
                <a:solidFill>
                  <a:srgbClr val="FF0000"/>
                </a:solidFill>
                <a:effectLst/>
                <a:uLnTx/>
                <a:uFillTx/>
                <a:latin typeface="Calibri"/>
                <a:cs typeface="+mn-cs"/>
              </a:rPr>
              <a:t>字符串对待</a:t>
            </a:r>
            <a:r>
              <a:rPr kumimoji="0" lang="en-US" b="1" i="0" u="none" strike="noStrike" kern="1200" cap="none" spc="0" normalizeH="0" baseline="0" noProof="0" smtClean="0">
                <a:ln>
                  <a:noFill/>
                </a:ln>
                <a:solidFill>
                  <a:sysClr val="windowText" lastClr="000000"/>
                </a:solidFill>
                <a:effectLst/>
                <a:uLnTx/>
                <a:uFillTx/>
                <a:latin typeface="Calibri"/>
                <a:cs typeface="+mn-cs"/>
              </a:rPr>
              <a:t>，必要的时候可以使用内置函数int()、float()或eval()对用户输入的内容进行类型转换。</a:t>
            </a:r>
            <a:endParaRPr kumimoji="0" lang="en-US" b="1" i="0" u="none" strike="noStrike" kern="1200" cap="none" spc="0" normalizeH="0" baseline="0" noProof="0" dirty="0">
              <a:ln>
                <a:noFill/>
              </a:ln>
              <a:solidFill>
                <a:sysClr val="windowText" lastClr="000000"/>
              </a:solidFill>
              <a:effectLst/>
              <a:uLnTx/>
              <a:uFillTx/>
              <a:latin typeface="Calibri"/>
              <a:cs typeface="+mn-cs"/>
            </a:endParaRPr>
          </a:p>
        </p:txBody>
      </p:sp>
    </p:spTree>
    <p:extLst>
      <p:ext uri="{BB962C8B-B14F-4D97-AF65-F5344CB8AC3E}">
        <p14:creationId xmlns:p14="http://schemas.microsoft.com/office/powerpoint/2010/main" val="30465447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2.1.1  </a:t>
            </a:r>
            <a:r>
              <a:rPr lang="zh-CN" altLang="en-US" sz="3600" b="1" dirty="0">
                <a:solidFill>
                  <a:schemeClr val="bg1"/>
                </a:solidFill>
              </a:rPr>
              <a:t>常量与变量</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文本占位符 21505"/>
          <p:cNvSpPr txBox="1">
            <a:spLocks/>
          </p:cNvSpPr>
          <p:nvPr/>
        </p:nvSpPr>
        <p:spPr>
          <a:xfrm>
            <a:off x="838200" y="1680251"/>
            <a:ext cx="10515600" cy="46399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600"/>
              </a:spcBef>
              <a:spcAft>
                <a:spcPts val="600"/>
              </a:spcAft>
              <a:buSzPct val="90000"/>
              <a:buFont typeface="Wingdings" panose="05000000000000000000" charset="0"/>
              <a:buChar char="§"/>
            </a:pPr>
            <a:r>
              <a:rPr lang="zh-CN" altLang="en-US" sz="2400" b="1" smtClean="0">
                <a:latin typeface="宋体" panose="02010600030101010101" pitchFamily="2" charset="-122"/>
              </a:rPr>
              <a:t>在</a:t>
            </a:r>
            <a:r>
              <a:rPr lang="en-US" altLang="zh-CN" sz="2400" b="1" smtClean="0">
                <a:latin typeface="宋体" panose="02010600030101010101" pitchFamily="2" charset="-122"/>
              </a:rPr>
              <a:t>Python</a:t>
            </a:r>
            <a:r>
              <a:rPr lang="zh-CN" altLang="en-US" sz="2400" b="1" smtClean="0">
                <a:latin typeface="宋体" panose="02010600030101010101" pitchFamily="2" charset="-122"/>
              </a:rPr>
              <a:t>中，</a:t>
            </a:r>
            <a:r>
              <a:rPr lang="zh-CN" altLang="en-US" sz="2400" b="1" smtClean="0">
                <a:solidFill>
                  <a:srgbClr val="FF0000"/>
                </a:solidFill>
                <a:latin typeface="宋体" panose="02010600030101010101" pitchFamily="2" charset="-122"/>
              </a:rPr>
              <a:t>不需要事先声明变量名及其类型</a:t>
            </a:r>
            <a:r>
              <a:rPr lang="zh-CN" altLang="en-US" sz="2400" b="1" smtClean="0">
                <a:latin typeface="宋体" panose="02010600030101010101" pitchFamily="2" charset="-122"/>
              </a:rPr>
              <a:t>，直接赋值即可创建各种类型的对象变量。</a:t>
            </a:r>
            <a:r>
              <a:rPr lang="zh-CN" altLang="en-US" sz="2400" b="1" smtClean="0">
                <a:latin typeface="宋体" panose="02010600030101010101" pitchFamily="2" charset="-122"/>
                <a:sym typeface="Arial" panose="020B0604020202020204" charset="-122"/>
              </a:rPr>
              <a:t>这一点适用于</a:t>
            </a:r>
            <a:r>
              <a:rPr lang="en-US" altLang="zh-CN" sz="2400" b="1" smtClean="0">
                <a:latin typeface="宋体" panose="02010600030101010101" pitchFamily="2" charset="-122"/>
                <a:sym typeface="Arial" panose="020B0604020202020204" charset="-122"/>
              </a:rPr>
              <a:t>Python</a:t>
            </a:r>
            <a:r>
              <a:rPr lang="zh-CN" altLang="en-US" sz="2400" b="1" smtClean="0">
                <a:latin typeface="宋体" panose="02010600030101010101" pitchFamily="2" charset="-122"/>
                <a:sym typeface="Arial" panose="020B0604020202020204" charset="-122"/>
              </a:rPr>
              <a:t>任意类型的对象。</a:t>
            </a:r>
            <a:endParaRPr lang="zh-CN" altLang="en-US" sz="2400" b="1" smtClean="0">
              <a:latin typeface="宋体" panose="02010600030101010101" pitchFamily="2" charset="-122"/>
            </a:endParaRPr>
          </a:p>
          <a:p>
            <a:pPr>
              <a:lnSpc>
                <a:spcPct val="150000"/>
              </a:lnSpc>
              <a:spcBef>
                <a:spcPts val="600"/>
              </a:spcBef>
              <a:spcAft>
                <a:spcPts val="600"/>
              </a:spcAft>
              <a:buSzPct val="90000"/>
              <a:buFont typeface="Wingdings" panose="05000000000000000000" pitchFamily="2" charset="2"/>
              <a:buNone/>
            </a:pPr>
            <a:r>
              <a:rPr lang="zh-CN" altLang="en-US" sz="2400" b="1" smtClean="0">
                <a:latin typeface="宋体" panose="02010600030101010101" pitchFamily="2" charset="-122"/>
              </a:rPr>
              <a:t>例如语句</a:t>
            </a:r>
          </a:p>
          <a:p>
            <a:pPr>
              <a:lnSpc>
                <a:spcPct val="150000"/>
              </a:lnSpc>
              <a:spcBef>
                <a:spcPts val="600"/>
              </a:spcBef>
              <a:spcAft>
                <a:spcPts val="600"/>
              </a:spcAft>
              <a:buSzPct val="90000"/>
              <a:buFont typeface="Wingdings" panose="05000000000000000000" pitchFamily="2" charset="2"/>
              <a:buNone/>
            </a:pPr>
            <a:r>
              <a:rPr lang="en-US" altLang="zh-CN" sz="1800" b="1" smtClean="0">
                <a:latin typeface="Consolas" panose="020B0609020204030204" charset="0"/>
              </a:rPr>
              <a:t>&gt;&gt;&gt; x = 3</a:t>
            </a:r>
          </a:p>
          <a:p>
            <a:pPr>
              <a:lnSpc>
                <a:spcPct val="150000"/>
              </a:lnSpc>
              <a:spcBef>
                <a:spcPts val="600"/>
              </a:spcBef>
              <a:spcAft>
                <a:spcPts val="600"/>
              </a:spcAft>
              <a:buSzPct val="90000"/>
              <a:buFont typeface="Wingdings" panose="05000000000000000000" pitchFamily="2" charset="2"/>
              <a:buNone/>
            </a:pPr>
            <a:r>
              <a:rPr lang="zh-CN" altLang="en-US" sz="2400" b="1" smtClean="0">
                <a:latin typeface="宋体" panose="02010600030101010101" pitchFamily="2" charset="-122"/>
              </a:rPr>
              <a:t>创建了整型变量</a:t>
            </a:r>
            <a:r>
              <a:rPr lang="en-US" altLang="zh-CN" sz="2400" b="1" smtClean="0">
                <a:latin typeface="宋体" panose="02010600030101010101" pitchFamily="2" charset="-122"/>
              </a:rPr>
              <a:t>x</a:t>
            </a:r>
            <a:r>
              <a:rPr lang="zh-CN" altLang="en-US" sz="2400" b="1" smtClean="0">
                <a:latin typeface="宋体" panose="02010600030101010101" pitchFamily="2" charset="-122"/>
              </a:rPr>
              <a:t>，并赋值为</a:t>
            </a:r>
            <a:r>
              <a:rPr lang="en-US" altLang="zh-CN" sz="2400" b="1" smtClean="0">
                <a:latin typeface="宋体" panose="02010600030101010101" pitchFamily="2" charset="-122"/>
              </a:rPr>
              <a:t>3</a:t>
            </a:r>
            <a:r>
              <a:rPr lang="zh-CN" altLang="en-US" sz="2400" b="1" smtClean="0">
                <a:latin typeface="宋体" panose="02010600030101010101" pitchFamily="2" charset="-122"/>
              </a:rPr>
              <a:t>，再例如语句</a:t>
            </a:r>
          </a:p>
          <a:p>
            <a:pPr>
              <a:lnSpc>
                <a:spcPct val="150000"/>
              </a:lnSpc>
              <a:spcBef>
                <a:spcPts val="600"/>
              </a:spcBef>
              <a:spcAft>
                <a:spcPts val="600"/>
              </a:spcAft>
              <a:buSzPct val="90000"/>
              <a:buFont typeface="Wingdings" panose="05000000000000000000" pitchFamily="2" charset="2"/>
              <a:buNone/>
            </a:pPr>
            <a:r>
              <a:rPr lang="en-US" altLang="zh-CN" sz="1800" b="1" smtClean="0">
                <a:latin typeface="Consolas" panose="020B0609020204030204" charset="0"/>
              </a:rPr>
              <a:t>&gt;&gt;&gt; x = 'Hello world.'</a:t>
            </a:r>
          </a:p>
          <a:p>
            <a:pPr>
              <a:lnSpc>
                <a:spcPct val="150000"/>
              </a:lnSpc>
              <a:spcBef>
                <a:spcPts val="600"/>
              </a:spcBef>
              <a:spcAft>
                <a:spcPts val="600"/>
              </a:spcAft>
              <a:buSzPct val="90000"/>
              <a:buFont typeface="Wingdings" panose="05000000000000000000" pitchFamily="2" charset="2"/>
              <a:buNone/>
            </a:pPr>
            <a:r>
              <a:rPr lang="zh-CN" altLang="en-US" sz="2400" b="1" smtClean="0">
                <a:latin typeface="宋体" panose="02010600030101010101" pitchFamily="2" charset="-122"/>
              </a:rPr>
              <a:t>创建了字符串变量</a:t>
            </a:r>
            <a:r>
              <a:rPr lang="en-US" altLang="zh-CN" sz="2400" b="1" smtClean="0">
                <a:latin typeface="宋体" panose="02010600030101010101" pitchFamily="2" charset="-122"/>
              </a:rPr>
              <a:t>x</a:t>
            </a:r>
            <a:r>
              <a:rPr lang="zh-CN" altLang="en-US" sz="2400" b="1" smtClean="0">
                <a:latin typeface="宋体" panose="02010600030101010101" pitchFamily="2" charset="-122"/>
              </a:rPr>
              <a:t>，并赋值为</a:t>
            </a:r>
            <a:r>
              <a:rPr lang="en-US" altLang="zh-CN" sz="2400" b="1" smtClean="0">
                <a:latin typeface="宋体" panose="02010600030101010101" pitchFamily="2" charset="-122"/>
              </a:rPr>
              <a:t>'Hello world.'</a:t>
            </a:r>
            <a:r>
              <a:rPr lang="zh-CN" altLang="en-US" sz="2400" b="1" smtClean="0">
                <a:latin typeface="宋体" panose="02010600030101010101" pitchFamily="2" charset="-122"/>
              </a:rPr>
              <a:t>。</a:t>
            </a:r>
            <a:endParaRPr lang="zh-CN" altLang="en-US" sz="2400" b="1" dirty="0">
              <a:latin typeface="宋体" panose="02010600030101010101" pitchFamily="2" charset="-122"/>
            </a:endParaRPr>
          </a:p>
        </p:txBody>
      </p:sp>
      <p:sp>
        <p:nvSpPr>
          <p:cNvPr id="8" name="线形标注 1 1"/>
          <p:cNvSpPr/>
          <p:nvPr/>
        </p:nvSpPr>
        <p:spPr>
          <a:xfrm>
            <a:off x="3147695" y="3257591"/>
            <a:ext cx="2638425" cy="555625"/>
          </a:xfrm>
          <a:prstGeom prst="borderCallout1">
            <a:avLst>
              <a:gd name="adj1" fmla="val 51258"/>
              <a:gd name="adj2" fmla="val -2022"/>
              <a:gd name="adj3" fmla="val 112500"/>
              <a:gd name="adj4" fmla="val -38333"/>
            </a:avLst>
          </a:prstGeom>
          <a:solidFill>
            <a:srgbClr val="5B9BD5"/>
          </a:solidFill>
          <a:ln w="31750" cap="flat" cmpd="sng" algn="ctr">
            <a:solidFill>
              <a:srgbClr val="5B9BD5">
                <a:shade val="50000"/>
              </a:srgbClr>
            </a:solidFill>
            <a:prstDash val="solid"/>
            <a:miter lim="800000"/>
            <a:tailEnd type="triangle" w="lg" len="lg"/>
          </a:ln>
          <a:effectLst/>
        </p:spPr>
        <p:txBody>
          <a:bodyPr rtlCol="0" anchor="ct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1" smtClean="0">
                <a:ln>
                  <a:noFill/>
                </a:ln>
                <a:solidFill>
                  <a:srgbClr val="FF0000"/>
                </a:solidFill>
                <a:effectLst/>
                <a:uLnTx/>
                <a:uFillTx/>
                <a:latin typeface="Calibri"/>
                <a:ea typeface="宋体"/>
                <a:cs typeface="+mn-cs"/>
              </a:rPr>
              <a:t>凭空出现一个整型变量</a:t>
            </a:r>
            <a:r>
              <a:rPr kumimoji="0" lang="en-US" altLang="zh-CN" sz="1800" b="1" i="0" u="none" strike="noStrike" kern="0" cap="none" spc="0" normalizeH="0" baseline="0" noProof="1" smtClean="0">
                <a:ln>
                  <a:noFill/>
                </a:ln>
                <a:solidFill>
                  <a:srgbClr val="FF0000"/>
                </a:solidFill>
                <a:effectLst/>
                <a:uLnTx/>
                <a:uFillTx/>
                <a:latin typeface="Calibri"/>
                <a:ea typeface="宋体"/>
                <a:cs typeface="+mn-cs"/>
              </a:rPr>
              <a:t>x</a:t>
            </a:r>
          </a:p>
        </p:txBody>
      </p:sp>
      <p:sp>
        <p:nvSpPr>
          <p:cNvPr id="9" name="线形标注 1 2"/>
          <p:cNvSpPr/>
          <p:nvPr/>
        </p:nvSpPr>
        <p:spPr>
          <a:xfrm>
            <a:off x="4857433" y="4847631"/>
            <a:ext cx="4067175" cy="555625"/>
          </a:xfrm>
          <a:prstGeom prst="borderCallout1">
            <a:avLst>
              <a:gd name="adj1" fmla="val 51258"/>
              <a:gd name="adj2" fmla="val -1468"/>
              <a:gd name="adj3" fmla="val 60068"/>
              <a:gd name="adj4" fmla="val -27181"/>
            </a:avLst>
          </a:prstGeom>
          <a:solidFill>
            <a:srgbClr val="5B9BD5"/>
          </a:solidFill>
          <a:ln w="31750" cap="flat" cmpd="sng" algn="ctr">
            <a:solidFill>
              <a:srgbClr val="5B9BD5">
                <a:shade val="50000"/>
              </a:srgbClr>
            </a:solidFill>
            <a:prstDash val="solid"/>
            <a:miter lim="800000"/>
            <a:tailEnd type="triangle" w="lg" len="lg"/>
          </a:ln>
          <a:effectLst/>
        </p:spPr>
        <p:txBody>
          <a:bodyPr rtlCol="0" anchor="ct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1" smtClean="0">
                <a:ln>
                  <a:noFill/>
                </a:ln>
                <a:solidFill>
                  <a:srgbClr val="FF0000"/>
                </a:solidFill>
                <a:effectLst/>
                <a:uLnTx/>
                <a:uFillTx/>
                <a:latin typeface="Calibri"/>
                <a:ea typeface="宋体" panose="02010600030101010101" pitchFamily="2" charset="-122"/>
                <a:cs typeface="+mn-cs"/>
              </a:rPr>
              <a:t>新的字符串变量，再也不是原来的</a:t>
            </a:r>
            <a:r>
              <a:rPr kumimoji="0" lang="en-US" altLang="zh-CN" sz="1800" b="1" i="0" u="none" strike="noStrike" kern="0" cap="none" spc="0" normalizeH="0" baseline="0" noProof="1" smtClean="0">
                <a:ln>
                  <a:noFill/>
                </a:ln>
                <a:solidFill>
                  <a:srgbClr val="FF0000"/>
                </a:solidFill>
                <a:effectLst/>
                <a:uLnTx/>
                <a:uFillTx/>
                <a:latin typeface="Calibri"/>
                <a:ea typeface="宋体" panose="02010600030101010101" pitchFamily="2" charset="-122"/>
                <a:cs typeface="+mn-cs"/>
              </a:rPr>
              <a:t>x</a:t>
            </a:r>
            <a:r>
              <a:rPr kumimoji="0" lang="zh-CN" altLang="en-US" sz="1800" b="1" i="0" u="none" strike="noStrike" kern="0" cap="none" spc="0" normalizeH="0" baseline="0" noProof="1" smtClean="0">
                <a:ln>
                  <a:noFill/>
                </a:ln>
                <a:solidFill>
                  <a:srgbClr val="FF0000"/>
                </a:solidFill>
                <a:effectLst/>
                <a:uLnTx/>
                <a:uFillTx/>
                <a:latin typeface="Calibri"/>
                <a:ea typeface="宋体" panose="02010600030101010101" pitchFamily="2" charset="-122"/>
                <a:cs typeface="+mn-cs"/>
              </a:rPr>
              <a:t>了</a:t>
            </a:r>
          </a:p>
        </p:txBody>
      </p:sp>
    </p:spTree>
    <p:extLst>
      <p:ext uri="{BB962C8B-B14F-4D97-AF65-F5344CB8AC3E}">
        <p14:creationId xmlns:p14="http://schemas.microsoft.com/office/powerpoint/2010/main" val="39646533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2.4.3  </a:t>
            </a:r>
            <a:r>
              <a:rPr lang="zh-CN" altLang="en-US" sz="3600" b="1" dirty="0">
                <a:solidFill>
                  <a:schemeClr val="bg1"/>
                </a:solidFill>
              </a:rPr>
              <a:t>基本输入输出</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610802"/>
            <a:ext cx="10515600" cy="5148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800" b="1" dirty="0" smtClean="0">
                <a:latin typeface="Consolas" panose="020B0609020204030204" charset="0"/>
              </a:rPr>
              <a:t>&gt;&gt;&gt; x = input('Please input: ')</a:t>
            </a:r>
          </a:p>
          <a:p>
            <a:pPr marL="0" indent="0">
              <a:lnSpc>
                <a:spcPct val="100000"/>
              </a:lnSpc>
              <a:spcBef>
                <a:spcPts val="0"/>
              </a:spcBef>
              <a:buFont typeface="Arial" panose="020B0604020202020204" pitchFamily="34" charset="0"/>
              <a:buNone/>
            </a:pPr>
            <a:r>
              <a:rPr lang="en-US" sz="1800" b="1" dirty="0" smtClean="0">
                <a:solidFill>
                  <a:srgbClr val="00B0F0"/>
                </a:solidFill>
                <a:latin typeface="Consolas" panose="020B0609020204030204" charset="0"/>
              </a:rPr>
              <a:t>Please input: 345</a:t>
            </a:r>
          </a:p>
          <a:p>
            <a:pPr marL="0" indent="0">
              <a:lnSpc>
                <a:spcPct val="100000"/>
              </a:lnSpc>
              <a:spcBef>
                <a:spcPts val="0"/>
              </a:spcBef>
              <a:buFont typeface="Arial" panose="020B0604020202020204" pitchFamily="34" charset="0"/>
              <a:buNone/>
            </a:pPr>
            <a:r>
              <a:rPr lang="en-US" sz="1800" b="1" dirty="0" smtClean="0">
                <a:latin typeface="Consolas" panose="020B0609020204030204" charset="0"/>
              </a:rPr>
              <a:t>&gt;&gt;&gt; x</a:t>
            </a:r>
          </a:p>
          <a:p>
            <a:pPr marL="0" indent="0">
              <a:lnSpc>
                <a:spcPct val="100000"/>
              </a:lnSpc>
              <a:spcBef>
                <a:spcPts val="0"/>
              </a:spcBef>
              <a:buFont typeface="Arial" panose="020B0604020202020204" pitchFamily="34" charset="0"/>
              <a:buNone/>
            </a:pPr>
            <a:r>
              <a:rPr lang="en-US" sz="1800" b="1" dirty="0" smtClean="0">
                <a:solidFill>
                  <a:srgbClr val="00B0F0"/>
                </a:solidFill>
                <a:latin typeface="Consolas" panose="020B0609020204030204" charset="0"/>
              </a:rPr>
              <a:t>'345'</a:t>
            </a:r>
          </a:p>
          <a:p>
            <a:pPr marL="0" indent="0">
              <a:lnSpc>
                <a:spcPct val="100000"/>
              </a:lnSpc>
              <a:spcBef>
                <a:spcPts val="0"/>
              </a:spcBef>
              <a:buFont typeface="Arial" panose="020B0604020202020204" pitchFamily="34" charset="0"/>
              <a:buNone/>
            </a:pPr>
            <a:r>
              <a:rPr lang="en-US" sz="1800" b="1" dirty="0" smtClean="0">
                <a:latin typeface="Consolas" panose="020B0609020204030204" charset="0"/>
              </a:rPr>
              <a:t>&gt;&gt;&gt; type(x)                     #</a:t>
            </a:r>
            <a:r>
              <a:rPr lang="en-US" sz="1800" b="1" dirty="0" err="1" smtClean="0">
                <a:latin typeface="Consolas" panose="020B0609020204030204" charset="0"/>
              </a:rPr>
              <a:t>把用户的输入作为字符串对待</a:t>
            </a:r>
            <a:endParaRPr lang="en-US" sz="18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1800" b="1" dirty="0" smtClean="0">
                <a:solidFill>
                  <a:srgbClr val="00B0F0"/>
                </a:solidFill>
                <a:latin typeface="Consolas" panose="020B0609020204030204" charset="0"/>
              </a:rPr>
              <a:t>&lt;class '</a:t>
            </a:r>
            <a:r>
              <a:rPr lang="en-US" sz="1800" b="1" dirty="0" err="1" smtClean="0">
                <a:solidFill>
                  <a:srgbClr val="00B0F0"/>
                </a:solidFill>
                <a:latin typeface="Consolas" panose="020B0609020204030204" charset="0"/>
              </a:rPr>
              <a:t>str</a:t>
            </a:r>
            <a:r>
              <a:rPr lang="en-US" sz="1800" b="1" dirty="0" smtClean="0">
                <a:solidFill>
                  <a:srgbClr val="00B0F0"/>
                </a:solidFill>
                <a:latin typeface="Consolas" panose="020B0609020204030204" charset="0"/>
              </a:rPr>
              <a:t>'&gt;</a:t>
            </a:r>
          </a:p>
          <a:p>
            <a:pPr marL="0" indent="0">
              <a:lnSpc>
                <a:spcPct val="100000"/>
              </a:lnSpc>
              <a:spcBef>
                <a:spcPts val="0"/>
              </a:spcBef>
              <a:buFont typeface="Arial" panose="020B0604020202020204" pitchFamily="34" charset="0"/>
              <a:buNone/>
            </a:pPr>
            <a:r>
              <a:rPr lang="en-US" sz="1800" b="1" dirty="0" smtClean="0">
                <a:latin typeface="Consolas" panose="020B0609020204030204" charset="0"/>
              </a:rPr>
              <a:t>&gt;&gt;&gt; </a:t>
            </a:r>
            <a:r>
              <a:rPr lang="en-US" sz="1800" b="1" dirty="0" err="1" smtClean="0">
                <a:latin typeface="Consolas" panose="020B0609020204030204" charset="0"/>
              </a:rPr>
              <a:t>int</a:t>
            </a:r>
            <a:r>
              <a:rPr lang="en-US" sz="1800" b="1" dirty="0" smtClean="0">
                <a:latin typeface="Consolas" panose="020B0609020204030204" charset="0"/>
              </a:rPr>
              <a:t>(x)                      #</a:t>
            </a:r>
            <a:r>
              <a:rPr lang="en-US" sz="1800" b="1" dirty="0" err="1" smtClean="0">
                <a:latin typeface="Consolas" panose="020B0609020204030204" charset="0"/>
              </a:rPr>
              <a:t>转换为整数</a:t>
            </a:r>
            <a:endParaRPr lang="en-US" sz="18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1800" b="1" dirty="0" smtClean="0">
                <a:solidFill>
                  <a:srgbClr val="00B0F0"/>
                </a:solidFill>
                <a:latin typeface="Consolas" panose="020B0609020204030204" charset="0"/>
              </a:rPr>
              <a:t>345</a:t>
            </a:r>
          </a:p>
          <a:p>
            <a:pPr marL="0" indent="0">
              <a:lnSpc>
                <a:spcPct val="100000"/>
              </a:lnSpc>
              <a:spcBef>
                <a:spcPts val="0"/>
              </a:spcBef>
              <a:buFont typeface="Arial" panose="020B0604020202020204" pitchFamily="34" charset="0"/>
              <a:buNone/>
            </a:pPr>
            <a:r>
              <a:rPr lang="en-US" sz="1800" b="1" dirty="0" smtClean="0">
                <a:latin typeface="Consolas" panose="020B0609020204030204" charset="0"/>
              </a:rPr>
              <a:t>&gt;&gt;&gt; </a:t>
            </a:r>
            <a:r>
              <a:rPr lang="en-US" sz="1800" b="1" dirty="0" err="1" smtClean="0">
                <a:latin typeface="Consolas" panose="020B0609020204030204" charset="0"/>
              </a:rPr>
              <a:t>eval</a:t>
            </a:r>
            <a:r>
              <a:rPr lang="en-US" sz="1800" b="1" dirty="0" smtClean="0">
                <a:latin typeface="Consolas" panose="020B0609020204030204" charset="0"/>
              </a:rPr>
              <a:t>(x)                     #</a:t>
            </a:r>
            <a:r>
              <a:rPr lang="en-US" sz="1800" b="1" dirty="0" err="1" smtClean="0">
                <a:latin typeface="Consolas" panose="020B0609020204030204" charset="0"/>
              </a:rPr>
              <a:t>对字符串求值，或类型转换</a:t>
            </a:r>
            <a:endParaRPr lang="en-US" sz="18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1800" b="1" dirty="0" smtClean="0">
                <a:solidFill>
                  <a:srgbClr val="00B0F0"/>
                </a:solidFill>
                <a:latin typeface="Consolas" panose="020B0609020204030204" charset="0"/>
              </a:rPr>
              <a:t>345</a:t>
            </a:r>
          </a:p>
          <a:p>
            <a:pPr marL="0" indent="0">
              <a:lnSpc>
                <a:spcPct val="100000"/>
              </a:lnSpc>
              <a:spcBef>
                <a:spcPts val="0"/>
              </a:spcBef>
              <a:buFont typeface="Arial" panose="020B0604020202020204" pitchFamily="34" charset="0"/>
              <a:buNone/>
            </a:pPr>
            <a:r>
              <a:rPr lang="en-US" sz="1800" b="1" dirty="0" smtClean="0">
                <a:latin typeface="Consolas" panose="020B0609020204030204" charset="0"/>
              </a:rPr>
              <a:t>&gt;&gt;&gt; x = input('Please input: ')</a:t>
            </a:r>
          </a:p>
          <a:p>
            <a:pPr marL="0" indent="0">
              <a:lnSpc>
                <a:spcPct val="100000"/>
              </a:lnSpc>
              <a:spcBef>
                <a:spcPts val="0"/>
              </a:spcBef>
              <a:buFont typeface="Arial" panose="020B0604020202020204" pitchFamily="34" charset="0"/>
              <a:buNone/>
            </a:pPr>
            <a:r>
              <a:rPr lang="en-US" sz="1800" b="1" dirty="0" smtClean="0">
                <a:solidFill>
                  <a:srgbClr val="00B0F0"/>
                </a:solidFill>
                <a:latin typeface="Consolas" panose="020B0609020204030204" charset="0"/>
              </a:rPr>
              <a:t>Please input: [1, 2, 3]</a:t>
            </a:r>
          </a:p>
          <a:p>
            <a:pPr marL="0" indent="0">
              <a:lnSpc>
                <a:spcPct val="100000"/>
              </a:lnSpc>
              <a:spcBef>
                <a:spcPts val="0"/>
              </a:spcBef>
              <a:buFont typeface="Arial" panose="020B0604020202020204" pitchFamily="34" charset="0"/>
              <a:buNone/>
            </a:pPr>
            <a:r>
              <a:rPr lang="en-US" sz="1800" b="1" dirty="0" smtClean="0">
                <a:latin typeface="Consolas" panose="020B0609020204030204" charset="0"/>
              </a:rPr>
              <a:t>&gt;&gt;&gt; x</a:t>
            </a:r>
          </a:p>
          <a:p>
            <a:pPr marL="0" indent="0">
              <a:lnSpc>
                <a:spcPct val="100000"/>
              </a:lnSpc>
              <a:spcBef>
                <a:spcPts val="0"/>
              </a:spcBef>
              <a:buFont typeface="Arial" panose="020B0604020202020204" pitchFamily="34" charset="0"/>
              <a:buNone/>
            </a:pPr>
            <a:r>
              <a:rPr lang="en-US" sz="1800" b="1" dirty="0" smtClean="0">
                <a:solidFill>
                  <a:srgbClr val="00B0F0"/>
                </a:solidFill>
                <a:latin typeface="Consolas" panose="020B0609020204030204" charset="0"/>
              </a:rPr>
              <a:t>'[1, 2, 3]'</a:t>
            </a:r>
          </a:p>
          <a:p>
            <a:pPr marL="0" indent="0">
              <a:lnSpc>
                <a:spcPct val="100000"/>
              </a:lnSpc>
              <a:spcBef>
                <a:spcPts val="0"/>
              </a:spcBef>
              <a:buFont typeface="Arial" panose="020B0604020202020204" pitchFamily="34" charset="0"/>
              <a:buNone/>
            </a:pPr>
            <a:r>
              <a:rPr lang="en-US" sz="1800" b="1" dirty="0" smtClean="0">
                <a:latin typeface="Consolas" panose="020B0609020204030204" charset="0"/>
              </a:rPr>
              <a:t>&gt;&gt;&gt; type(x)</a:t>
            </a:r>
          </a:p>
          <a:p>
            <a:pPr marL="0" indent="0">
              <a:lnSpc>
                <a:spcPct val="100000"/>
              </a:lnSpc>
              <a:spcBef>
                <a:spcPts val="0"/>
              </a:spcBef>
              <a:buFont typeface="Arial" panose="020B0604020202020204" pitchFamily="34" charset="0"/>
              <a:buNone/>
            </a:pPr>
            <a:r>
              <a:rPr lang="en-US" sz="1800" b="1" dirty="0" smtClean="0">
                <a:solidFill>
                  <a:srgbClr val="00B0F0"/>
                </a:solidFill>
                <a:latin typeface="Consolas" panose="020B0609020204030204" charset="0"/>
              </a:rPr>
              <a:t>&lt;class '</a:t>
            </a:r>
            <a:r>
              <a:rPr lang="en-US" sz="1800" b="1" dirty="0" err="1" smtClean="0">
                <a:solidFill>
                  <a:srgbClr val="00B0F0"/>
                </a:solidFill>
                <a:latin typeface="Consolas" panose="020B0609020204030204" charset="0"/>
              </a:rPr>
              <a:t>str</a:t>
            </a:r>
            <a:r>
              <a:rPr lang="en-US" sz="1800" b="1" dirty="0" smtClean="0">
                <a:solidFill>
                  <a:srgbClr val="00B0F0"/>
                </a:solidFill>
                <a:latin typeface="Consolas" panose="020B0609020204030204" charset="0"/>
              </a:rPr>
              <a:t>'&gt;</a:t>
            </a:r>
          </a:p>
          <a:p>
            <a:pPr marL="0" indent="0">
              <a:lnSpc>
                <a:spcPct val="100000"/>
              </a:lnSpc>
              <a:spcBef>
                <a:spcPts val="0"/>
              </a:spcBef>
              <a:buFont typeface="Arial" panose="020B0604020202020204" pitchFamily="34" charset="0"/>
              <a:buNone/>
            </a:pPr>
            <a:r>
              <a:rPr lang="en-US" sz="1800" b="1" dirty="0" smtClean="0">
                <a:latin typeface="Consolas" panose="020B0609020204030204" charset="0"/>
              </a:rPr>
              <a:t>&gt;&gt;&gt; </a:t>
            </a:r>
            <a:r>
              <a:rPr lang="en-US" sz="1800" b="1" dirty="0" err="1" smtClean="0">
                <a:latin typeface="Consolas" panose="020B0609020204030204" charset="0"/>
              </a:rPr>
              <a:t>eval</a:t>
            </a:r>
            <a:r>
              <a:rPr lang="en-US" sz="1800" b="1" dirty="0" smtClean="0">
                <a:latin typeface="Consolas" panose="020B0609020204030204" charset="0"/>
              </a:rPr>
              <a:t>(x)</a:t>
            </a:r>
          </a:p>
          <a:p>
            <a:pPr marL="0" indent="0">
              <a:lnSpc>
                <a:spcPct val="100000"/>
              </a:lnSpc>
              <a:spcBef>
                <a:spcPts val="0"/>
              </a:spcBef>
              <a:buFont typeface="Arial" panose="020B0604020202020204" pitchFamily="34" charset="0"/>
              <a:buNone/>
            </a:pPr>
            <a:r>
              <a:rPr lang="en-US" sz="1800" b="1" dirty="0" smtClean="0">
                <a:solidFill>
                  <a:srgbClr val="00B0F0"/>
                </a:solidFill>
                <a:latin typeface="Consolas" panose="020B0609020204030204" charset="0"/>
              </a:rPr>
              <a:t>[1, 2, 3]</a:t>
            </a:r>
            <a:endParaRPr lang="en-US" sz="1800" b="1" dirty="0">
              <a:solidFill>
                <a:srgbClr val="00B0F0"/>
              </a:solidFill>
              <a:latin typeface="Consolas" panose="020B0609020204030204" charset="0"/>
            </a:endParaRPr>
          </a:p>
        </p:txBody>
      </p:sp>
    </p:spTree>
    <p:extLst>
      <p:ext uri="{BB962C8B-B14F-4D97-AF65-F5344CB8AC3E}">
        <p14:creationId xmlns:p14="http://schemas.microsoft.com/office/powerpoint/2010/main" val="7268643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2.4.3  </a:t>
            </a:r>
            <a:r>
              <a:rPr lang="zh-CN" altLang="en-US" sz="3600" b="1" dirty="0">
                <a:solidFill>
                  <a:schemeClr val="bg1"/>
                </a:solidFill>
              </a:rPr>
              <a:t>基本输入输出</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645526"/>
            <a:ext cx="11168380" cy="5118735"/>
          </a:xfrm>
          <a:prstGeom prst="rect">
            <a:avLst/>
          </a:prstGeom>
        </p:spPr>
        <p:txBody>
          <a:bodyPr vert="horz" lIns="91440" tIns="45720" rIns="91440" bIns="45720" rtlCol="0">
            <a:normAutofit fontScale="90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0"/>
              </a:spcBef>
              <a:spcAft>
                <a:spcPts val="0"/>
              </a:spcAft>
              <a:buClrTx/>
              <a:buSzTx/>
              <a:buFont typeface="Wingdings" panose="05000000000000000000" charset="0"/>
              <a:buChar char=""/>
              <a:tabLst/>
              <a:defRPr/>
            </a:pPr>
            <a:r>
              <a:rPr kumimoji="0" lang="en-US" sz="2400" b="1" i="0" u="none" strike="noStrike" kern="1200" cap="none" spc="0" normalizeH="0" baseline="0" noProof="0" dirty="0" err="1" smtClean="0">
                <a:ln>
                  <a:noFill/>
                </a:ln>
                <a:solidFill>
                  <a:sysClr val="windowText" lastClr="000000"/>
                </a:solidFill>
                <a:effectLst/>
                <a:uLnTx/>
                <a:uFillTx/>
                <a:latin typeface="Calibri"/>
                <a:cs typeface="+mn-cs"/>
              </a:rPr>
              <a:t>内置函数print</a:t>
            </a:r>
            <a:r>
              <a:rPr kumimoji="0" lang="en-US" sz="2400" b="1" i="0" u="none" strike="noStrike" kern="1200" cap="none" spc="0" normalizeH="0" baseline="0" noProof="0" dirty="0" smtClean="0">
                <a:ln>
                  <a:noFill/>
                </a:ln>
                <a:solidFill>
                  <a:sysClr val="windowText" lastClr="000000"/>
                </a:solidFill>
                <a:effectLst/>
                <a:uLnTx/>
                <a:uFillTx/>
                <a:latin typeface="Calibri"/>
                <a:cs typeface="+mn-cs"/>
              </a:rPr>
              <a:t>()</a:t>
            </a:r>
            <a:r>
              <a:rPr kumimoji="0" lang="en-US" sz="2400" b="1" i="0" u="none" strike="noStrike" kern="1200" cap="none" spc="0" normalizeH="0" baseline="0" noProof="0" dirty="0" err="1" smtClean="0">
                <a:ln>
                  <a:noFill/>
                </a:ln>
                <a:solidFill>
                  <a:sysClr val="windowText" lastClr="000000"/>
                </a:solidFill>
                <a:effectLst/>
                <a:uLnTx/>
                <a:uFillTx/>
                <a:latin typeface="Calibri"/>
                <a:cs typeface="+mn-cs"/>
              </a:rPr>
              <a:t>用于输出信息到标准控制台或指定文件，语法格式为</a:t>
            </a:r>
            <a:r>
              <a:rPr kumimoji="0" lang="en-US" sz="2400" b="1" i="0" u="none" strike="noStrike" kern="1200" cap="none" spc="0" normalizeH="0" baseline="0" noProof="0" dirty="0" smtClean="0">
                <a:ln>
                  <a:noFill/>
                </a:ln>
                <a:solidFill>
                  <a:sysClr val="windowText" lastClr="000000"/>
                </a:solidFill>
                <a:effectLst/>
                <a:uLnTx/>
                <a:uFillTx/>
                <a:latin typeface="Calibri"/>
                <a:cs typeface="+mn-cs"/>
              </a:rPr>
              <a: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print(value1, value2, ...,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cs typeface="+mn-cs"/>
              </a:rPr>
              <a:t>sep</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 ', end='\n', file=</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cs typeface="+mn-cs"/>
              </a:rPr>
              <a:t>sys.stdout</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 flush=False)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endParaRPr>
          </a:p>
          <a:p>
            <a:pPr marL="228600" marR="0" lvl="0" indent="-228600" algn="l" defTabSz="914400" rtl="0" eaLnBrk="1" fontAlgn="auto" latinLnBrk="0" hangingPunct="1">
              <a:lnSpc>
                <a:spcPct val="150000"/>
              </a:lnSpc>
              <a:spcBef>
                <a:spcPts val="0"/>
              </a:spcBef>
              <a:spcAft>
                <a:spcPts val="0"/>
              </a:spcAft>
              <a:buClrTx/>
              <a:buSzTx/>
              <a:buFont typeface="Wingdings" panose="05000000000000000000" charset="0"/>
              <a:buChar char=""/>
              <a:tabLst/>
              <a:defRPr/>
            </a:pPr>
            <a:r>
              <a:rPr kumimoji="0" lang="en-US" sz="2400" b="1" i="0" u="none" strike="noStrike" kern="1200" cap="none" spc="0" normalizeH="0" baseline="0" noProof="0" dirty="0" err="1" smtClean="0">
                <a:ln>
                  <a:noFill/>
                </a:ln>
                <a:solidFill>
                  <a:sysClr val="windowText" lastClr="000000"/>
                </a:solidFill>
                <a:effectLst/>
                <a:uLnTx/>
                <a:uFillTx/>
                <a:latin typeface="Calibri"/>
                <a:cs typeface="+mn-cs"/>
              </a:rPr>
              <a:t>sep参数之前为需要输出的内容（可以有多个</a:t>
            </a:r>
            <a:r>
              <a:rPr kumimoji="0" lang="en-US" sz="2400" b="1" i="0" u="none" strike="noStrike" kern="1200" cap="none" spc="0" normalizeH="0" baseline="0" noProof="0" dirty="0" smtClean="0">
                <a:ln>
                  <a:noFill/>
                </a:ln>
                <a:solidFill>
                  <a:sysClr val="windowText" lastClr="000000"/>
                </a:solidFill>
                <a:effectLst/>
                <a:uLnTx/>
                <a:uFillTx/>
                <a:latin typeface="Calibri"/>
                <a:cs typeface="+mn-cs"/>
              </a:rPr>
              <a:t>）；</a:t>
            </a:r>
          </a:p>
          <a:p>
            <a:pPr marL="228600" marR="0" lvl="0" indent="-228600" algn="l" defTabSz="914400" rtl="0" eaLnBrk="1" fontAlgn="auto" latinLnBrk="0" hangingPunct="1">
              <a:lnSpc>
                <a:spcPct val="150000"/>
              </a:lnSpc>
              <a:spcBef>
                <a:spcPts val="0"/>
              </a:spcBef>
              <a:spcAft>
                <a:spcPts val="0"/>
              </a:spcAft>
              <a:buClrTx/>
              <a:buSzTx/>
              <a:buFont typeface="Wingdings" panose="05000000000000000000" charset="0"/>
              <a:buChar char=""/>
              <a:tabLst/>
              <a:defRPr/>
            </a:pPr>
            <a:r>
              <a:rPr kumimoji="0" lang="en-US" sz="2400" b="1" i="0" u="none" strike="noStrike" kern="1200" cap="none" spc="0" normalizeH="0" baseline="0" noProof="0" dirty="0" err="1" smtClean="0">
                <a:ln>
                  <a:noFill/>
                </a:ln>
                <a:solidFill>
                  <a:sysClr val="windowText" lastClr="000000"/>
                </a:solidFill>
                <a:effectLst/>
                <a:uLnTx/>
                <a:uFillTx/>
                <a:latin typeface="Calibri"/>
                <a:cs typeface="+mn-cs"/>
              </a:rPr>
              <a:t>sep参数用于指定数据之间的分隔符，默认为空格</a:t>
            </a:r>
            <a:r>
              <a:rPr kumimoji="0" lang="en-US" sz="2400" b="1" i="0" u="none" strike="noStrike" kern="1200" cap="none" spc="0" normalizeH="0" baseline="0" noProof="0" dirty="0" smtClean="0">
                <a:ln>
                  <a:noFill/>
                </a:ln>
                <a:solidFill>
                  <a:sysClr val="windowText" lastClr="000000"/>
                </a:solidFill>
                <a:effectLst/>
                <a:uLnTx/>
                <a:uFillTx/>
                <a:latin typeface="Calibri"/>
                <a:cs typeface="+mn-cs"/>
              </a:rPr>
              <a:t>；</a:t>
            </a:r>
          </a:p>
          <a:p>
            <a:pPr marL="228600" marR="0" lvl="0" indent="-228600" algn="l" defTabSz="914400" rtl="0" eaLnBrk="1" fontAlgn="auto" latinLnBrk="0" hangingPunct="1">
              <a:lnSpc>
                <a:spcPct val="150000"/>
              </a:lnSpc>
              <a:spcBef>
                <a:spcPts val="0"/>
              </a:spcBef>
              <a:spcAft>
                <a:spcPts val="0"/>
              </a:spcAft>
              <a:buClrTx/>
              <a:buSzTx/>
              <a:buFont typeface="Wingdings" panose="05000000000000000000" charset="0"/>
              <a:buChar char=""/>
              <a:tabLst/>
              <a:defRPr/>
            </a:pPr>
            <a:r>
              <a:rPr kumimoji="0" lang="en-US" sz="2400" b="1" i="0" u="none" strike="noStrike" kern="1200" cap="none" spc="0" normalizeH="0" baseline="0" noProof="0" dirty="0" smtClean="0">
                <a:ln>
                  <a:noFill/>
                </a:ln>
                <a:solidFill>
                  <a:sysClr val="windowText" lastClr="000000"/>
                </a:solidFill>
                <a:effectLst/>
                <a:uLnTx/>
                <a:uFillTx/>
                <a:latin typeface="Calibri"/>
                <a:cs typeface="+mn-cs"/>
              </a:rPr>
              <a:t>end</a:t>
            </a:r>
            <a:r>
              <a:rPr kumimoji="0" lang="zh-CN" altLang="en-US" sz="2400" b="1" i="0" u="none" strike="noStrike" kern="1200" cap="none" spc="0" normalizeH="0" baseline="0" noProof="0" dirty="0" smtClean="0">
                <a:ln>
                  <a:noFill/>
                </a:ln>
                <a:solidFill>
                  <a:sysClr val="windowText" lastClr="000000"/>
                </a:solidFill>
                <a:effectLst/>
                <a:uLnTx/>
                <a:uFillTx/>
                <a:latin typeface="Calibri"/>
                <a:ea typeface="宋体"/>
                <a:cs typeface="+mn-cs"/>
              </a:rPr>
              <a:t>参数用于指定输出完数据之后再输出什么字符；</a:t>
            </a:r>
          </a:p>
          <a:p>
            <a:pPr marL="228600" marR="0" lvl="0" indent="-228600" algn="l" defTabSz="914400" rtl="0" eaLnBrk="1" fontAlgn="auto" latinLnBrk="0" hangingPunct="1">
              <a:lnSpc>
                <a:spcPct val="150000"/>
              </a:lnSpc>
              <a:spcBef>
                <a:spcPts val="0"/>
              </a:spcBef>
              <a:spcAft>
                <a:spcPts val="0"/>
              </a:spcAft>
              <a:buClrTx/>
              <a:buSzTx/>
              <a:buFont typeface="Wingdings" panose="05000000000000000000" charset="0"/>
              <a:buChar char=""/>
              <a:tabLst/>
              <a:defRPr/>
            </a:pPr>
            <a:r>
              <a:rPr kumimoji="0" lang="en-US" sz="2400" b="1" i="0" u="none" strike="noStrike" kern="1200" cap="none" spc="0" normalizeH="0" baseline="0" noProof="0" dirty="0" err="1" smtClean="0">
                <a:ln>
                  <a:noFill/>
                </a:ln>
                <a:solidFill>
                  <a:sysClr val="windowText" lastClr="000000"/>
                </a:solidFill>
                <a:effectLst/>
                <a:uLnTx/>
                <a:uFillTx/>
                <a:latin typeface="Calibri"/>
                <a:cs typeface="+mn-cs"/>
              </a:rPr>
              <a:t>file参数用于指定输出位置，默认为标准控制台，也可以重定向输出到文件</a:t>
            </a:r>
            <a:r>
              <a:rPr kumimoji="0" lang="en-US" sz="2400" b="1" i="0" u="none" strike="noStrike" kern="1200" cap="none" spc="0" normalizeH="0" baseline="0" noProof="0" dirty="0" smtClean="0">
                <a:ln>
                  <a:noFill/>
                </a:ln>
                <a:solidFill>
                  <a:sysClr val="windowText" lastClr="000000"/>
                </a:solidFill>
                <a:effectLst/>
                <a:uLnTx/>
                <a:uFillTx/>
                <a:latin typeface="Calibri"/>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&gt;&gt;&gt; print(1, 3, 5, 7,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cs typeface="+mn-cs"/>
              </a:rPr>
              <a:t>sep</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='\t')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cs typeface="+mn-cs"/>
              </a:rPr>
              <a:t>修改默认分隔符</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cs typeface="+mn-cs"/>
              </a:rPr>
              <a:t>1	3	5	7</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&gt;&gt;&gt; for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cs typeface="+mn-cs"/>
              </a:rPr>
              <a:t>i</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 in range(10):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cs typeface="+mn-cs"/>
              </a:rPr>
              <a:t>修改end参数，每个输出之后不换行</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    print(</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cs typeface="+mn-cs"/>
              </a:rPr>
              <a:t>i</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 end='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cs typeface="+mn-cs"/>
              </a:rPr>
              <a:t>0 1 2 3 4 5 6 7 8 9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&gt;&gt;&gt; with open('test.txt', 'a+') as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cs typeface="+mn-cs"/>
              </a:rPr>
              <a:t>fp</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    print('Hello world!', file=</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cs typeface="+mn-cs"/>
              </a:rPr>
              <a:t>fp</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cs typeface="+mn-cs"/>
              </a:rPr>
              <a:t>重定向，将内容输出到文件中</a:t>
            </a:r>
            <a:endParaRPr kumimoji="0" lang="en-US" sz="2000" b="1" i="0" u="none" strike="noStrike" kern="1200" cap="none" spc="0" normalizeH="0" baseline="0" noProof="0" dirty="0">
              <a:ln>
                <a:noFill/>
              </a:ln>
              <a:solidFill>
                <a:sysClr val="windowText" lastClr="000000"/>
              </a:solidFill>
              <a:effectLst/>
              <a:uLnTx/>
              <a:uFillTx/>
              <a:latin typeface="Consolas" panose="020B0609020204030204" charset="0"/>
              <a:cs typeface="+mn-cs"/>
            </a:endParaRPr>
          </a:p>
        </p:txBody>
      </p:sp>
    </p:spTree>
    <p:extLst>
      <p:ext uri="{BB962C8B-B14F-4D97-AF65-F5344CB8AC3E}">
        <p14:creationId xmlns:p14="http://schemas.microsoft.com/office/powerpoint/2010/main" val="7268643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2.4.4  </a:t>
            </a:r>
            <a:r>
              <a:rPr lang="zh-CN" altLang="en-US" sz="3600" b="1" dirty="0">
                <a:solidFill>
                  <a:schemeClr val="bg1"/>
                </a:solidFill>
              </a:rPr>
              <a:t>排序与逆序</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687729" y="1614762"/>
            <a:ext cx="11071860" cy="5243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charset="0"/>
              <a:buChar char=""/>
              <a:tabLst/>
              <a:defRPr/>
            </a:pP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sorted()</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对列表、元组、字典、集合或其他可迭代对象进行排序并返回新列表，reversed</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()对可迭代对象（生成器对象和具有惰性求值特性的zip、map、filter、enumerate等类似对象除外）进行翻转（首尾交换）并返回可迭代的reversed对象。</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x = list(range(11))</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import random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random.shuffle</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(x)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打乱顺序</a:t>
            </a:r>
            <a:endPar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x</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[2, 4, 0, 6, 10, 7, 8, 3, 9, 1, 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sorted(x)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以默认规则排序</a:t>
            </a:r>
            <a:endPar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[0, 1, 2, 3, 4, 5, 6, 7, 8, 9, 10]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sorted(x, key=lambda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item:len</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str</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(item)), reverse=True)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按转换成字符串以后的长度降序排列</a:t>
            </a:r>
            <a:endPar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[10, 2, 4, 0, 6, 7, 8, 3, 9, 1, 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sorted(x, key=</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str</a:t>
            </a:r>
            <a:r>
              <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a:t>
            </a:r>
            <a:r>
              <a:rPr kumimoji="0" lang="en-US" sz="18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按转换成字符串以后的大小升序排列</a:t>
            </a:r>
            <a:endParaRPr kumimoji="0" lang="en-US" sz="18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[0, 1, 10, 2, 3, 4, 5, 6, 7, 8, 9]</a:t>
            </a:r>
            <a:endParaRPr kumimoji="0" lang="en-US" sz="1800" b="1" i="0" u="none" strike="noStrike" kern="1200" cap="none" spc="0" normalizeH="0" baseline="0" noProof="0" dirty="0">
              <a:ln>
                <a:noFill/>
              </a:ln>
              <a:solidFill>
                <a:srgbClr val="00B0F0"/>
              </a:solidFill>
              <a:effectLst/>
              <a:uLnTx/>
              <a:uFillTx/>
              <a:latin typeface="Consolas" panose="020B0609020204030204" charset="0"/>
              <a:ea typeface="+mn-ea"/>
              <a:cs typeface="+mn-cs"/>
            </a:endParaRPr>
          </a:p>
        </p:txBody>
      </p:sp>
    </p:spTree>
    <p:extLst>
      <p:ext uri="{BB962C8B-B14F-4D97-AF65-F5344CB8AC3E}">
        <p14:creationId xmlns:p14="http://schemas.microsoft.com/office/powerpoint/2010/main" val="159225590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2.4.4  </a:t>
            </a:r>
            <a:r>
              <a:rPr lang="zh-CN" altLang="en-US" sz="3600" b="1" dirty="0">
                <a:solidFill>
                  <a:schemeClr val="bg1"/>
                </a:solidFill>
              </a:rPr>
              <a:t>排序与逆序</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13104" y="1714974"/>
            <a:ext cx="10796304" cy="35283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b="1" dirty="0" smtClean="0">
                <a:latin typeface="Consolas" panose="020B0609020204030204" charset="0"/>
              </a:rPr>
              <a:t>&gt;&gt;&gt; x = ['</a:t>
            </a:r>
            <a:r>
              <a:rPr lang="en-US" sz="2400" b="1" dirty="0" err="1" smtClean="0">
                <a:latin typeface="Consolas" panose="020B0609020204030204" charset="0"/>
              </a:rPr>
              <a:t>aaaa</a:t>
            </a:r>
            <a:r>
              <a:rPr lang="en-US" sz="2400" b="1" dirty="0" smtClean="0">
                <a:latin typeface="Consolas" panose="020B0609020204030204" charset="0"/>
              </a:rPr>
              <a:t>', '</a:t>
            </a:r>
            <a:r>
              <a:rPr lang="en-US" sz="2400" b="1" dirty="0" err="1" smtClean="0">
                <a:latin typeface="Consolas" panose="020B0609020204030204" charset="0"/>
              </a:rPr>
              <a:t>bc</a:t>
            </a:r>
            <a:r>
              <a:rPr lang="en-US" sz="2400" b="1" dirty="0" smtClean="0">
                <a:latin typeface="Consolas" panose="020B0609020204030204" charset="0"/>
              </a:rPr>
              <a:t>', 'd', 'b', '</a:t>
            </a:r>
            <a:r>
              <a:rPr lang="en-US" sz="2400" b="1" dirty="0" err="1" smtClean="0">
                <a:latin typeface="Consolas" panose="020B0609020204030204" charset="0"/>
              </a:rPr>
              <a:t>ba</a:t>
            </a:r>
            <a:r>
              <a:rPr lang="en-US" sz="2400" b="1" dirty="0" smtClean="0">
                <a:latin typeface="Consolas" panose="020B0609020204030204" charset="0"/>
              </a:rPr>
              <a:t>']</a:t>
            </a:r>
          </a:p>
          <a:p>
            <a:pPr marL="0" indent="0">
              <a:lnSpc>
                <a:spcPct val="100000"/>
              </a:lnSpc>
              <a:spcBef>
                <a:spcPts val="0"/>
              </a:spcBef>
              <a:buFont typeface="Arial" panose="020B0604020202020204" pitchFamily="34" charset="0"/>
              <a:buNone/>
            </a:pPr>
            <a:r>
              <a:rPr lang="en-US" sz="2400" b="1" dirty="0" smtClean="0">
                <a:latin typeface="Consolas" panose="020B0609020204030204" charset="0"/>
              </a:rPr>
              <a:t>&gt;&gt;&gt; sorted(x, key=lambda item: (</a:t>
            </a:r>
            <a:r>
              <a:rPr lang="en-US" sz="2400" b="1" dirty="0" err="1" smtClean="0">
                <a:latin typeface="Consolas" panose="020B0609020204030204" charset="0"/>
              </a:rPr>
              <a:t>len</a:t>
            </a:r>
            <a:r>
              <a:rPr lang="en-US" sz="2400" b="1" dirty="0" smtClean="0">
                <a:latin typeface="Consolas" panose="020B0609020204030204" charset="0"/>
              </a:rPr>
              <a:t>(item), item))</a:t>
            </a:r>
          </a:p>
          <a:p>
            <a:pPr marL="0" indent="0">
              <a:lnSpc>
                <a:spcPct val="100000"/>
              </a:lnSpc>
              <a:spcBef>
                <a:spcPts val="0"/>
              </a:spcBef>
              <a:buFont typeface="Arial" panose="020B0604020202020204" pitchFamily="34" charset="0"/>
              <a:buNone/>
            </a:pPr>
            <a:r>
              <a:rPr lang="en-US" sz="2400" b="1" dirty="0" smtClean="0">
                <a:latin typeface="Consolas" panose="020B0609020204030204" charset="0"/>
              </a:rPr>
              <a:t>                                #</a:t>
            </a:r>
            <a:r>
              <a:rPr lang="en-US" sz="2400" b="1" dirty="0" err="1" smtClean="0">
                <a:latin typeface="Consolas" panose="020B0609020204030204" charset="0"/>
              </a:rPr>
              <a:t>先按长度排序，长度一样的正常排序</a:t>
            </a:r>
            <a:endParaRPr lang="en-US" sz="24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400" b="1" dirty="0" smtClean="0">
                <a:solidFill>
                  <a:srgbClr val="00B0F0"/>
                </a:solidFill>
                <a:latin typeface="Consolas" panose="020B0609020204030204" charset="0"/>
              </a:rPr>
              <a:t>['b', 'd', '</a:t>
            </a:r>
            <a:r>
              <a:rPr lang="en-US" sz="2400" b="1" dirty="0" err="1" smtClean="0">
                <a:solidFill>
                  <a:srgbClr val="00B0F0"/>
                </a:solidFill>
                <a:latin typeface="Consolas" panose="020B0609020204030204" charset="0"/>
              </a:rPr>
              <a:t>ba</a:t>
            </a:r>
            <a:r>
              <a:rPr lang="en-US" sz="2400" b="1" dirty="0" smtClean="0">
                <a:solidFill>
                  <a:srgbClr val="00B0F0"/>
                </a:solidFill>
                <a:latin typeface="Consolas" panose="020B0609020204030204" charset="0"/>
              </a:rPr>
              <a:t>', '</a:t>
            </a:r>
            <a:r>
              <a:rPr lang="en-US" sz="2400" b="1" dirty="0" err="1" smtClean="0">
                <a:solidFill>
                  <a:srgbClr val="00B0F0"/>
                </a:solidFill>
                <a:latin typeface="Consolas" panose="020B0609020204030204" charset="0"/>
              </a:rPr>
              <a:t>bc</a:t>
            </a:r>
            <a:r>
              <a:rPr lang="en-US" sz="2400" b="1" dirty="0" smtClean="0">
                <a:solidFill>
                  <a:srgbClr val="00B0F0"/>
                </a:solidFill>
                <a:latin typeface="Consolas" panose="020B0609020204030204" charset="0"/>
              </a:rPr>
              <a:t>', '</a:t>
            </a:r>
            <a:r>
              <a:rPr lang="en-US" sz="2400" b="1" dirty="0" err="1" smtClean="0">
                <a:solidFill>
                  <a:srgbClr val="00B0F0"/>
                </a:solidFill>
                <a:latin typeface="Consolas" panose="020B0609020204030204" charset="0"/>
              </a:rPr>
              <a:t>aaaa</a:t>
            </a:r>
            <a:r>
              <a:rPr lang="en-US" sz="2400" b="1" dirty="0" smtClean="0">
                <a:solidFill>
                  <a:srgbClr val="00B0F0"/>
                </a:solidFill>
                <a:latin typeface="Consolas" panose="020B0609020204030204" charset="0"/>
              </a:rPr>
              <a:t>']</a:t>
            </a:r>
          </a:p>
          <a:p>
            <a:pPr marL="0" indent="0">
              <a:lnSpc>
                <a:spcPct val="100000"/>
              </a:lnSpc>
              <a:spcBef>
                <a:spcPts val="0"/>
              </a:spcBef>
              <a:buFont typeface="Arial" panose="020B0604020202020204" pitchFamily="34" charset="0"/>
              <a:buNone/>
            </a:pPr>
            <a:r>
              <a:rPr lang="en-US" sz="2400" b="1" dirty="0" smtClean="0">
                <a:latin typeface="Consolas" panose="020B0609020204030204" charset="0"/>
              </a:rPr>
              <a:t>&gt;&gt;&gt; reversed(x)                         #</a:t>
            </a:r>
            <a:r>
              <a:rPr lang="en-US" sz="2400" b="1" dirty="0" err="1" smtClean="0">
                <a:latin typeface="Consolas" panose="020B0609020204030204" charset="0"/>
              </a:rPr>
              <a:t>逆序，返回reversed对象</a:t>
            </a:r>
            <a:endParaRPr lang="en-US" sz="24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400" b="1" dirty="0" smtClean="0">
                <a:solidFill>
                  <a:srgbClr val="00B0F0"/>
                </a:solidFill>
                <a:latin typeface="Consolas" panose="020B0609020204030204" charset="0"/>
              </a:rPr>
              <a:t>&lt;</a:t>
            </a:r>
            <a:r>
              <a:rPr lang="en-US" sz="2400" b="1" dirty="0" err="1" smtClean="0">
                <a:solidFill>
                  <a:srgbClr val="00B0F0"/>
                </a:solidFill>
                <a:latin typeface="Consolas" panose="020B0609020204030204" charset="0"/>
              </a:rPr>
              <a:t>list_reverseiterator</a:t>
            </a:r>
            <a:r>
              <a:rPr lang="en-US" sz="2400" b="1" dirty="0" smtClean="0">
                <a:solidFill>
                  <a:srgbClr val="00B0F0"/>
                </a:solidFill>
                <a:latin typeface="Consolas" panose="020B0609020204030204" charset="0"/>
              </a:rPr>
              <a:t> object at 0x0000000003089E48&gt;</a:t>
            </a:r>
          </a:p>
          <a:p>
            <a:pPr marL="0" indent="0">
              <a:lnSpc>
                <a:spcPct val="100000"/>
              </a:lnSpc>
              <a:spcBef>
                <a:spcPts val="0"/>
              </a:spcBef>
              <a:buFont typeface="Arial" panose="020B0604020202020204" pitchFamily="34" charset="0"/>
              <a:buNone/>
            </a:pPr>
            <a:r>
              <a:rPr lang="en-US" sz="2400" b="1" dirty="0" smtClean="0">
                <a:latin typeface="Consolas" panose="020B0609020204030204" charset="0"/>
              </a:rPr>
              <a:t>&gt;&gt;&gt; list(reversed(x))                   #</a:t>
            </a:r>
            <a:r>
              <a:rPr lang="en-US" sz="2400" b="1" dirty="0" err="1" smtClean="0">
                <a:latin typeface="Consolas" panose="020B0609020204030204" charset="0"/>
              </a:rPr>
              <a:t>reversed对象是可迭代的</a:t>
            </a:r>
            <a:endParaRPr lang="en-US" sz="2400" b="1" dirty="0" smtClean="0">
              <a:latin typeface="Consolas" panose="020B0609020204030204" charset="0"/>
            </a:endParaRPr>
          </a:p>
          <a:p>
            <a:pPr marL="0" indent="0">
              <a:lnSpc>
                <a:spcPct val="100000"/>
              </a:lnSpc>
              <a:spcBef>
                <a:spcPts val="0"/>
              </a:spcBef>
              <a:buFont typeface="Arial" panose="020B0604020202020204" pitchFamily="34" charset="0"/>
              <a:buNone/>
            </a:pPr>
            <a:r>
              <a:rPr lang="en-US" sz="2400" b="1" dirty="0" smtClean="0">
                <a:solidFill>
                  <a:srgbClr val="00B0F0"/>
                </a:solidFill>
                <a:latin typeface="Consolas" panose="020B0609020204030204" charset="0"/>
              </a:rPr>
              <a:t>['</a:t>
            </a:r>
            <a:r>
              <a:rPr lang="en-US" sz="2400" b="1" dirty="0" err="1" smtClean="0">
                <a:solidFill>
                  <a:srgbClr val="00B0F0"/>
                </a:solidFill>
                <a:latin typeface="Consolas" panose="020B0609020204030204" charset="0"/>
              </a:rPr>
              <a:t>ba</a:t>
            </a:r>
            <a:r>
              <a:rPr lang="en-US" sz="2400" b="1" dirty="0" smtClean="0">
                <a:solidFill>
                  <a:srgbClr val="00B0F0"/>
                </a:solidFill>
                <a:latin typeface="Consolas" panose="020B0609020204030204" charset="0"/>
              </a:rPr>
              <a:t>', 'b', 'd', '</a:t>
            </a:r>
            <a:r>
              <a:rPr lang="en-US" sz="2400" b="1" dirty="0" err="1" smtClean="0">
                <a:solidFill>
                  <a:srgbClr val="00B0F0"/>
                </a:solidFill>
                <a:latin typeface="Consolas" panose="020B0609020204030204" charset="0"/>
              </a:rPr>
              <a:t>bc</a:t>
            </a:r>
            <a:r>
              <a:rPr lang="en-US" sz="2400" b="1" dirty="0" smtClean="0">
                <a:solidFill>
                  <a:srgbClr val="00B0F0"/>
                </a:solidFill>
                <a:latin typeface="Consolas" panose="020B0609020204030204" charset="0"/>
              </a:rPr>
              <a:t>', '</a:t>
            </a:r>
            <a:r>
              <a:rPr lang="en-US" sz="2400" b="1" dirty="0" err="1" smtClean="0">
                <a:solidFill>
                  <a:srgbClr val="00B0F0"/>
                </a:solidFill>
                <a:latin typeface="Consolas" panose="020B0609020204030204" charset="0"/>
              </a:rPr>
              <a:t>aaaa</a:t>
            </a:r>
            <a:r>
              <a:rPr lang="en-US" sz="2400" b="1" dirty="0" smtClean="0">
                <a:solidFill>
                  <a:srgbClr val="00B0F0"/>
                </a:solidFill>
                <a:latin typeface="Consolas" panose="020B0609020204030204" charset="0"/>
              </a:rPr>
              <a:t>']</a:t>
            </a:r>
            <a:endParaRPr lang="en-US" sz="2400" b="1" dirty="0">
              <a:solidFill>
                <a:srgbClr val="00B0F0"/>
              </a:solidFill>
              <a:latin typeface="Consolas" panose="020B0609020204030204" charset="0"/>
            </a:endParaRPr>
          </a:p>
        </p:txBody>
      </p:sp>
    </p:spTree>
    <p:extLst>
      <p:ext uri="{BB962C8B-B14F-4D97-AF65-F5344CB8AC3E}">
        <p14:creationId xmlns:p14="http://schemas.microsoft.com/office/powerpoint/2010/main" val="7268643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2.4.5  </a:t>
            </a:r>
            <a:r>
              <a:rPr lang="zh-CN" altLang="en-US" sz="3600" b="1" dirty="0">
                <a:solidFill>
                  <a:schemeClr val="bg1"/>
                </a:solidFill>
              </a:rPr>
              <a:t>枚举与迭代</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714974"/>
            <a:ext cx="11004550" cy="46399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charset="0"/>
              <a:buChar char=""/>
              <a:tabLst/>
              <a:defRPr/>
            </a:pP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enumerate()</a:t>
            </a:r>
            <a:r>
              <a:rPr kumimoji="0" lang="en-US" sz="2400" b="1" i="0" u="none" strike="noStrike" kern="1200" cap="none" spc="0" normalizeH="0" baseline="0" noProof="0" dirty="0" err="1" smtClean="0">
                <a:ln>
                  <a:noFill/>
                </a:ln>
                <a:solidFill>
                  <a:sysClr val="windowText" lastClr="000000"/>
                </a:solidFill>
                <a:effectLst/>
                <a:uLnTx/>
                <a:uFillTx/>
                <a:latin typeface="Calibri"/>
                <a:ea typeface="+mn-ea"/>
                <a:cs typeface="+mn-cs"/>
              </a:rPr>
              <a:t>函数用来枚举可迭代对象中的元素，返回可迭代的enumerate对象，其中每个元素都是包含索引和值的元组</a:t>
            </a:r>
            <a:r>
              <a:rPr kumimoji="0" lang="en-US" sz="2400" b="1" i="0" u="none" strike="noStrike" kern="1200" cap="none" spc="0" normalizeH="0" baseline="0" noProof="0" dirty="0" smtClean="0">
                <a:ln>
                  <a:noFill/>
                </a:ln>
                <a:solidFill>
                  <a:sysClr val="windowText" lastClr="000000"/>
                </a:solidFill>
                <a:effectLst/>
                <a:uLnTx/>
                <a:uFillTx/>
                <a:latin typeface="Calibri"/>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list(enumerate('</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abcd</a:t>
            </a: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枚举字符串中的元素</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[(0, 'a'), (1, 'b'), (2, 'c'), (3, 'd')]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list(enumerate(['Python', 'Great']))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枚举列表中的元素</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[(0, 'Python'), (1, 'Great')]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list(enumerate({'a':97, 'b':98, 'c':99}.items()))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枚举字典中的元素</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[(0, ('c', 99)), (1, ('a', 97)), (2, ('b', 98))]</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&gt;&gt;&gt; for index, value in enumerate(range(10, 15)):     #</a:t>
            </a:r>
            <a:r>
              <a:rPr kumimoji="0" 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rPr>
              <a:t>枚举range对象中的元素</a:t>
            </a:r>
            <a:endPar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rPr>
              <a:t>    print((index, value), end='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rPr>
              <a:t>(0, 10) (1, 11) (2, 12) (3, 13) (4, 14) </a:t>
            </a:r>
            <a:endParaRPr kumimoji="0" lang="en-US" sz="2000" b="1" i="0" u="none" strike="noStrike" kern="1200" cap="none" spc="0" normalizeH="0" baseline="0" noProof="0" dirty="0">
              <a:ln>
                <a:noFill/>
              </a:ln>
              <a:solidFill>
                <a:srgbClr val="00B0F0"/>
              </a:solidFill>
              <a:effectLst/>
              <a:uLnTx/>
              <a:uFillTx/>
              <a:latin typeface="Consolas" panose="020B0609020204030204" charset="0"/>
              <a:ea typeface="+mn-ea"/>
              <a:cs typeface="+mn-cs"/>
            </a:endParaRPr>
          </a:p>
        </p:txBody>
      </p:sp>
    </p:spTree>
    <p:extLst>
      <p:ext uri="{BB962C8B-B14F-4D97-AF65-F5344CB8AC3E}">
        <p14:creationId xmlns:p14="http://schemas.microsoft.com/office/powerpoint/2010/main" val="30465447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2.4.6  map()</a:t>
            </a:r>
            <a:r>
              <a:rPr lang="zh-CN" altLang="en-US" sz="3600" b="1" dirty="0">
                <a:solidFill>
                  <a:schemeClr val="bg1"/>
                </a:solidFill>
              </a:rPr>
              <a:t>、</a:t>
            </a:r>
            <a:r>
              <a:rPr lang="en-US" altLang="zh-CN" sz="3600" b="1" dirty="0">
                <a:solidFill>
                  <a:schemeClr val="bg1"/>
                </a:solidFill>
              </a:rPr>
              <a:t>reduce()</a:t>
            </a:r>
            <a:r>
              <a:rPr lang="zh-CN" altLang="en-US" sz="3600" b="1" dirty="0">
                <a:solidFill>
                  <a:schemeClr val="bg1"/>
                </a:solidFill>
              </a:rPr>
              <a:t>、</a:t>
            </a:r>
            <a:r>
              <a:rPr lang="en-US" altLang="zh-CN" sz="3600" b="1" dirty="0">
                <a:solidFill>
                  <a:schemeClr val="bg1"/>
                </a:solidFill>
              </a:rPr>
              <a:t>filter()</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919223" y="1645526"/>
            <a:ext cx="10515600" cy="5035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charset="0"/>
              <a:buChar char="§"/>
              <a:tabLst/>
              <a:defRPr/>
            </a:pPr>
            <a:r>
              <a:rPr kumimoji="0" lang="en-US" altLang="en-US" sz="2400" b="1" i="0" u="none" strike="noStrike" kern="1200" cap="none" spc="0" normalizeH="0" baseline="0" noProof="0" dirty="0" err="1" smtClean="0">
                <a:ln>
                  <a:noFill/>
                </a:ln>
                <a:solidFill>
                  <a:sysClr val="windowText" lastClr="000000"/>
                </a:solidFill>
                <a:effectLst/>
                <a:uLnTx/>
                <a:uFillTx/>
                <a:latin typeface="Calibri"/>
                <a:ea typeface="+mn-ea"/>
                <a:cs typeface="+mn-cs"/>
                <a:sym typeface="+mn-ea"/>
              </a:rPr>
              <a:t>内置函数map</a:t>
            </a:r>
            <a:r>
              <a:rPr kumimoji="0" lang="en-US" altLang="en-US" sz="2400" b="1" i="0" u="none" strike="noStrike" kern="1200" cap="none" spc="0" normalizeH="0" baseline="0" noProof="0" dirty="0" smtClean="0">
                <a:ln>
                  <a:noFill/>
                </a:ln>
                <a:solidFill>
                  <a:sysClr val="windowText" lastClr="000000"/>
                </a:solidFill>
                <a:effectLst/>
                <a:uLnTx/>
                <a:uFillTx/>
                <a:latin typeface="Calibri"/>
                <a:ea typeface="+mn-ea"/>
                <a:cs typeface="+mn-cs"/>
                <a:sym typeface="+mn-ea"/>
              </a:rPr>
              <a:t>()把一个函数func依次映射到序列或迭代器对象的每个元素上，并返回一个可迭代的map对象作为结果，map对象中每个元素是原序列中元素经过函数func处理后的结果。</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sym typeface="+mn-ea"/>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sym typeface="+mn-ea"/>
              </a:rPr>
              <a:t>&gt;&gt;&gt; list(map(</a:t>
            </a:r>
            <a:r>
              <a:rPr kumimoji="0" lang="en-US" alt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sym typeface="+mn-ea"/>
              </a:rPr>
              <a:t>str</a:t>
            </a:r>
            <a:r>
              <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sym typeface="+mn-ea"/>
              </a:rPr>
              <a:t>, range(5)))     #</a:t>
            </a:r>
            <a:r>
              <a:rPr kumimoji="0" lang="en-US" alt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sym typeface="+mn-ea"/>
              </a:rPr>
              <a:t>把列表中元素转换为字符串</a:t>
            </a:r>
            <a:endPar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sym typeface="+mn-ea"/>
              </a:rPr>
              <a:t>['0', '1', '2', '3', '4']</a:t>
            </a:r>
            <a:endParaRPr kumimoji="0" lang="en-US" alt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sym typeface="+mn-ea"/>
              </a:rPr>
              <a:t>&gt;&gt;&gt; </a:t>
            </a:r>
            <a:r>
              <a:rPr kumimoji="0" lang="en-US" alt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sym typeface="+mn-ea"/>
              </a:rPr>
              <a:t>def</a:t>
            </a:r>
            <a:r>
              <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sym typeface="+mn-ea"/>
              </a:rPr>
              <a:t> add5(v):                 #</a:t>
            </a:r>
            <a:r>
              <a:rPr kumimoji="0" lang="en-US" alt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sym typeface="+mn-ea"/>
              </a:rPr>
              <a:t>单参数函数</a:t>
            </a:r>
            <a:endPar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sym typeface="+mn-ea"/>
              </a:rPr>
              <a:t>    return v+5</a:t>
            </a:r>
            <a:endPar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sym typeface="+mn-ea"/>
              </a:rPr>
              <a:t>&gt;&gt;&gt; list(map(add5, range(10)))   #</a:t>
            </a:r>
            <a:r>
              <a:rPr kumimoji="0" lang="en-US" alt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sym typeface="+mn-ea"/>
              </a:rPr>
              <a:t>把单参数函数映射到一个序列的所有元素</a:t>
            </a:r>
            <a:endPar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sym typeface="+mn-ea"/>
              </a:rPr>
              <a:t>[5, 6, 7, 8, 9, 10, 11, 12, 13, 14]</a:t>
            </a:r>
            <a:endParaRPr kumimoji="0" lang="en-US" alt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sym typeface="+mn-ea"/>
              </a:rPr>
              <a:t>&gt;&gt;&gt; </a:t>
            </a:r>
            <a:r>
              <a:rPr kumimoji="0" lang="en-US" alt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sym typeface="+mn-ea"/>
              </a:rPr>
              <a:t>def</a:t>
            </a:r>
            <a:r>
              <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sym typeface="+mn-ea"/>
              </a:rPr>
              <a:t> add(x, y):               #可以接收2个参数的函数</a:t>
            </a:r>
            <a:endPar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sym typeface="+mn-ea"/>
              </a:rPr>
              <a:t>    return </a:t>
            </a:r>
            <a:r>
              <a:rPr kumimoji="0" lang="en-US" alt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sym typeface="+mn-ea"/>
              </a:rPr>
              <a:t>x+y</a:t>
            </a:r>
            <a:endPar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sym typeface="+mn-ea"/>
              </a:rPr>
              <a:t>&gt;&gt;&gt; list(map(add, range(5), range(5,10)))</a:t>
            </a:r>
            <a:endPar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sym typeface="+mn-ea"/>
              </a:rPr>
              <a:t>                                 #</a:t>
            </a:r>
            <a:r>
              <a:rPr kumimoji="0" lang="en-US" alt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mn-ea"/>
                <a:cs typeface="+mn-cs"/>
                <a:sym typeface="+mn-ea"/>
              </a:rPr>
              <a:t>把双参数函数映射到两个序列上</a:t>
            </a:r>
            <a:endPar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dirty="0" smtClean="0">
                <a:ln>
                  <a:noFill/>
                </a:ln>
                <a:solidFill>
                  <a:srgbClr val="00B0F0"/>
                </a:solidFill>
                <a:effectLst/>
                <a:uLnTx/>
                <a:uFillTx/>
                <a:latin typeface="Consolas" panose="020B0609020204030204" charset="0"/>
                <a:ea typeface="+mn-ea"/>
                <a:cs typeface="+mn-cs"/>
                <a:sym typeface="+mn-ea"/>
              </a:rPr>
              <a:t>[5, 7, 9, 11, 13]</a:t>
            </a:r>
            <a:endParaRPr kumimoji="0" lang="en-US" sz="2000" b="1"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9646533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2.4.6  map()</a:t>
            </a:r>
            <a:r>
              <a:rPr lang="zh-CN" altLang="en-US" sz="3600" b="1" dirty="0">
                <a:solidFill>
                  <a:schemeClr val="bg1"/>
                </a:solidFill>
              </a:rPr>
              <a:t>、</a:t>
            </a:r>
            <a:r>
              <a:rPr lang="en-US" altLang="zh-CN" sz="3600" b="1" dirty="0">
                <a:solidFill>
                  <a:schemeClr val="bg1"/>
                </a:solidFill>
              </a:rPr>
              <a:t>reduce()</a:t>
            </a:r>
            <a:r>
              <a:rPr lang="zh-CN" altLang="en-US" sz="3600" b="1" dirty="0">
                <a:solidFill>
                  <a:schemeClr val="bg1"/>
                </a:solidFill>
              </a:rPr>
              <a:t>、</a:t>
            </a:r>
            <a:r>
              <a:rPr lang="en-US" altLang="zh-CN" sz="3600" b="1" dirty="0">
                <a:solidFill>
                  <a:schemeClr val="bg1"/>
                </a:solidFill>
              </a:rPr>
              <a:t>filter()</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13104" y="1738124"/>
            <a:ext cx="10515600" cy="463994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zh-CN" altLang="en-US" b="1" smtClean="0">
                <a:latin typeface="Consolas" panose="020B0609020204030204" charset="0"/>
                <a:sym typeface="+mn-ea"/>
              </a:rPr>
              <a:t>&gt;&gt;&gt; def myMap(iterable, op, value):  #自定义函数</a:t>
            </a:r>
            <a:endParaRPr lang="zh-CN" altLang="en-US" b="1" smtClean="0">
              <a:latin typeface="Consolas" panose="020B0609020204030204" charset="0"/>
            </a:endParaRPr>
          </a:p>
          <a:p>
            <a:pPr marL="0" indent="0">
              <a:lnSpc>
                <a:spcPct val="100000"/>
              </a:lnSpc>
              <a:spcBef>
                <a:spcPts val="0"/>
              </a:spcBef>
              <a:buFont typeface="Arial" panose="020B0604020202020204" pitchFamily="34" charset="0"/>
              <a:buNone/>
            </a:pPr>
            <a:r>
              <a:rPr lang="zh-CN" altLang="en-US" b="1" smtClean="0">
                <a:latin typeface="Consolas" panose="020B0609020204030204" charset="0"/>
                <a:sym typeface="+mn-ea"/>
              </a:rPr>
              <a:t>    if op not in '+-*/':             #实现序列与数字的四则运算</a:t>
            </a:r>
            <a:endParaRPr lang="zh-CN" altLang="en-US" b="1" smtClean="0">
              <a:latin typeface="Consolas" panose="020B0609020204030204" charset="0"/>
            </a:endParaRPr>
          </a:p>
          <a:p>
            <a:pPr marL="0" indent="0">
              <a:lnSpc>
                <a:spcPct val="100000"/>
              </a:lnSpc>
              <a:spcBef>
                <a:spcPts val="0"/>
              </a:spcBef>
              <a:buFont typeface="Arial" panose="020B0604020202020204" pitchFamily="34" charset="0"/>
              <a:buNone/>
            </a:pPr>
            <a:r>
              <a:rPr lang="zh-CN" altLang="en-US" b="1" smtClean="0">
                <a:latin typeface="Consolas" panose="020B0609020204030204" charset="0"/>
                <a:sym typeface="+mn-ea"/>
              </a:rPr>
              <a:t>        return 'Error operator'</a:t>
            </a:r>
            <a:endParaRPr lang="zh-CN" altLang="en-US" b="1" smtClean="0">
              <a:latin typeface="Consolas" panose="020B0609020204030204" charset="0"/>
            </a:endParaRPr>
          </a:p>
          <a:p>
            <a:pPr marL="0" indent="0">
              <a:lnSpc>
                <a:spcPct val="100000"/>
              </a:lnSpc>
              <a:spcBef>
                <a:spcPts val="0"/>
              </a:spcBef>
              <a:buFont typeface="Arial" panose="020B0604020202020204" pitchFamily="34" charset="0"/>
              <a:buNone/>
            </a:pPr>
            <a:r>
              <a:rPr lang="zh-CN" altLang="en-US" b="1" smtClean="0">
                <a:latin typeface="Consolas" panose="020B0609020204030204" charset="0"/>
                <a:sym typeface="+mn-ea"/>
              </a:rPr>
              <a:t>    func = lambda i:eval(repr(i)+op+repr(value))</a:t>
            </a:r>
            <a:endParaRPr lang="zh-CN" altLang="en-US" b="1" smtClean="0">
              <a:latin typeface="Consolas" panose="020B0609020204030204" charset="0"/>
            </a:endParaRPr>
          </a:p>
          <a:p>
            <a:pPr marL="0" indent="0">
              <a:lnSpc>
                <a:spcPct val="100000"/>
              </a:lnSpc>
              <a:spcBef>
                <a:spcPts val="0"/>
              </a:spcBef>
              <a:buFont typeface="Arial" panose="020B0604020202020204" pitchFamily="34" charset="0"/>
              <a:buNone/>
            </a:pPr>
            <a:r>
              <a:rPr lang="zh-CN" altLang="en-US" b="1" smtClean="0">
                <a:latin typeface="Consolas" panose="020B0609020204030204" charset="0"/>
                <a:sym typeface="+mn-ea"/>
              </a:rPr>
              <a:t>    return map(func, iterable)</a:t>
            </a:r>
            <a:endParaRPr lang="zh-CN" altLang="en-US" b="1" smtClean="0">
              <a:latin typeface="Consolas" panose="020B0609020204030204" charset="0"/>
            </a:endParaRPr>
          </a:p>
          <a:p>
            <a:pPr marL="0" indent="0">
              <a:lnSpc>
                <a:spcPct val="100000"/>
              </a:lnSpc>
              <a:spcBef>
                <a:spcPts val="0"/>
              </a:spcBef>
              <a:buFont typeface="Arial" panose="020B0604020202020204" pitchFamily="34" charset="0"/>
              <a:buNone/>
            </a:pPr>
            <a:endParaRPr lang="zh-CN" altLang="en-US" b="1" smtClean="0">
              <a:latin typeface="Consolas" panose="020B0609020204030204" charset="0"/>
            </a:endParaRPr>
          </a:p>
          <a:p>
            <a:pPr marL="0" indent="0">
              <a:lnSpc>
                <a:spcPct val="100000"/>
              </a:lnSpc>
              <a:spcBef>
                <a:spcPts val="0"/>
              </a:spcBef>
              <a:buFont typeface="Arial" panose="020B0604020202020204" pitchFamily="34" charset="0"/>
              <a:buNone/>
            </a:pPr>
            <a:r>
              <a:rPr lang="zh-CN" altLang="en-US" b="1" smtClean="0">
                <a:latin typeface="Consolas" panose="020B0609020204030204" charset="0"/>
                <a:sym typeface="+mn-ea"/>
              </a:rPr>
              <a:t>&gt;&gt;&gt; list(myMap(range(5), '+', 5))</a:t>
            </a:r>
            <a:endParaRPr lang="zh-CN" altLang="en-US" b="1" smtClean="0">
              <a:latin typeface="Consolas" panose="020B0609020204030204" charset="0"/>
            </a:endParaRPr>
          </a:p>
          <a:p>
            <a:pPr marL="0" indent="0">
              <a:lnSpc>
                <a:spcPct val="100000"/>
              </a:lnSpc>
              <a:spcBef>
                <a:spcPts val="0"/>
              </a:spcBef>
              <a:buFont typeface="Arial" panose="020B0604020202020204" pitchFamily="34" charset="0"/>
              <a:buNone/>
            </a:pPr>
            <a:r>
              <a:rPr lang="zh-CN" altLang="en-US" b="1" smtClean="0">
                <a:solidFill>
                  <a:srgbClr val="00B0F0"/>
                </a:solidFill>
                <a:latin typeface="Consolas" panose="020B0609020204030204" charset="0"/>
                <a:sym typeface="+mn-ea"/>
              </a:rPr>
              <a:t>[5, 6, 7, 8, 9]</a:t>
            </a:r>
            <a:endParaRPr lang="zh-CN" altLang="en-US" b="1" smtClean="0">
              <a:solidFill>
                <a:srgbClr val="00B0F0"/>
              </a:solidFill>
              <a:latin typeface="Consolas" panose="020B0609020204030204" charset="0"/>
            </a:endParaRPr>
          </a:p>
          <a:p>
            <a:pPr marL="0" indent="0">
              <a:lnSpc>
                <a:spcPct val="100000"/>
              </a:lnSpc>
              <a:spcBef>
                <a:spcPts val="0"/>
              </a:spcBef>
              <a:buFont typeface="Arial" panose="020B0604020202020204" pitchFamily="34" charset="0"/>
              <a:buNone/>
            </a:pPr>
            <a:r>
              <a:rPr lang="zh-CN" altLang="en-US" b="1" smtClean="0">
                <a:latin typeface="Consolas" panose="020B0609020204030204" charset="0"/>
                <a:sym typeface="+mn-ea"/>
              </a:rPr>
              <a:t>&gt;&gt;&gt; list(myMap(range(5), '-', 5))</a:t>
            </a:r>
            <a:endParaRPr lang="zh-CN" altLang="en-US" b="1" smtClean="0">
              <a:latin typeface="Consolas" panose="020B0609020204030204" charset="0"/>
            </a:endParaRPr>
          </a:p>
          <a:p>
            <a:pPr marL="0" indent="0">
              <a:lnSpc>
                <a:spcPct val="100000"/>
              </a:lnSpc>
              <a:spcBef>
                <a:spcPts val="0"/>
              </a:spcBef>
              <a:buFont typeface="Arial" panose="020B0604020202020204" pitchFamily="34" charset="0"/>
              <a:buNone/>
            </a:pPr>
            <a:r>
              <a:rPr lang="zh-CN" altLang="en-US" b="1" smtClean="0">
                <a:solidFill>
                  <a:srgbClr val="00B0F0"/>
                </a:solidFill>
                <a:latin typeface="Consolas" panose="020B0609020204030204" charset="0"/>
                <a:sym typeface="+mn-ea"/>
              </a:rPr>
              <a:t>[-5, -4, -3, -2, -1]</a:t>
            </a:r>
            <a:endParaRPr lang="zh-CN" altLang="en-US" b="1" smtClean="0">
              <a:solidFill>
                <a:srgbClr val="00B0F0"/>
              </a:solidFill>
              <a:latin typeface="Consolas" panose="020B0609020204030204" charset="0"/>
            </a:endParaRPr>
          </a:p>
          <a:p>
            <a:pPr marL="0" indent="0">
              <a:lnSpc>
                <a:spcPct val="100000"/>
              </a:lnSpc>
              <a:spcBef>
                <a:spcPts val="0"/>
              </a:spcBef>
              <a:buFont typeface="Arial" panose="020B0604020202020204" pitchFamily="34" charset="0"/>
              <a:buNone/>
            </a:pPr>
            <a:r>
              <a:rPr lang="zh-CN" altLang="en-US" b="1" smtClean="0">
                <a:latin typeface="Consolas" panose="020B0609020204030204" charset="0"/>
                <a:sym typeface="+mn-ea"/>
              </a:rPr>
              <a:t>&gt;&gt;&gt; list(myMap(range(5), '*', 5))</a:t>
            </a:r>
            <a:endParaRPr lang="zh-CN" altLang="en-US" b="1" smtClean="0">
              <a:latin typeface="Consolas" panose="020B0609020204030204" charset="0"/>
            </a:endParaRPr>
          </a:p>
          <a:p>
            <a:pPr marL="0" indent="0">
              <a:lnSpc>
                <a:spcPct val="100000"/>
              </a:lnSpc>
              <a:spcBef>
                <a:spcPts val="0"/>
              </a:spcBef>
              <a:buFont typeface="Arial" panose="020B0604020202020204" pitchFamily="34" charset="0"/>
              <a:buNone/>
            </a:pPr>
            <a:r>
              <a:rPr lang="zh-CN" altLang="en-US" b="1" smtClean="0">
                <a:solidFill>
                  <a:srgbClr val="00B0F0"/>
                </a:solidFill>
                <a:latin typeface="Consolas" panose="020B0609020204030204" charset="0"/>
                <a:sym typeface="+mn-ea"/>
              </a:rPr>
              <a:t>[0, 5, 10, 15, 20]</a:t>
            </a:r>
            <a:endParaRPr lang="zh-CN" altLang="en-US" b="1" smtClean="0">
              <a:solidFill>
                <a:srgbClr val="00B0F0"/>
              </a:solidFill>
              <a:latin typeface="Consolas" panose="020B0609020204030204" charset="0"/>
            </a:endParaRPr>
          </a:p>
          <a:p>
            <a:pPr marL="0" indent="0">
              <a:lnSpc>
                <a:spcPct val="100000"/>
              </a:lnSpc>
              <a:spcBef>
                <a:spcPts val="0"/>
              </a:spcBef>
              <a:buFont typeface="Arial" panose="020B0604020202020204" pitchFamily="34" charset="0"/>
              <a:buNone/>
            </a:pPr>
            <a:r>
              <a:rPr lang="zh-CN" altLang="en-US" b="1" smtClean="0">
                <a:latin typeface="Consolas" panose="020B0609020204030204" charset="0"/>
                <a:sym typeface="+mn-ea"/>
              </a:rPr>
              <a:t>&gt;&gt;&gt; list(myMap(range(5), '/', 5))</a:t>
            </a:r>
            <a:endParaRPr lang="zh-CN" altLang="en-US" b="1" smtClean="0">
              <a:latin typeface="Consolas" panose="020B0609020204030204" charset="0"/>
            </a:endParaRPr>
          </a:p>
          <a:p>
            <a:pPr marL="0" indent="0">
              <a:lnSpc>
                <a:spcPct val="100000"/>
              </a:lnSpc>
              <a:spcBef>
                <a:spcPts val="0"/>
              </a:spcBef>
              <a:buFont typeface="Arial" panose="020B0604020202020204" pitchFamily="34" charset="0"/>
              <a:buNone/>
            </a:pPr>
            <a:r>
              <a:rPr lang="zh-CN" altLang="en-US" b="1" smtClean="0">
                <a:solidFill>
                  <a:srgbClr val="00B0F0"/>
                </a:solidFill>
                <a:latin typeface="Consolas" panose="020B0609020204030204" charset="0"/>
                <a:sym typeface="+mn-ea"/>
              </a:rPr>
              <a:t>[0.0, 0.2, 0.4, 0.6, 0.8]</a:t>
            </a:r>
            <a:endParaRPr lang="zh-CN" altLang="en-US" b="1" smtClean="0">
              <a:solidFill>
                <a:srgbClr val="00B0F0"/>
              </a:solidFill>
              <a:latin typeface="Consolas" panose="020B0609020204030204" charset="0"/>
            </a:endParaRPr>
          </a:p>
          <a:p>
            <a:pPr marL="0" indent="0">
              <a:lnSpc>
                <a:spcPct val="100000"/>
              </a:lnSpc>
              <a:spcBef>
                <a:spcPts val="0"/>
              </a:spcBef>
              <a:buFont typeface="Arial" panose="020B0604020202020204" pitchFamily="34" charset="0"/>
              <a:buNone/>
            </a:pPr>
            <a:endParaRPr lang="en-US" b="1" dirty="0">
              <a:latin typeface="Consolas" panose="020B0609020204030204" charset="0"/>
            </a:endParaRPr>
          </a:p>
        </p:txBody>
      </p:sp>
    </p:spTree>
    <p:extLst>
      <p:ext uri="{BB962C8B-B14F-4D97-AF65-F5344CB8AC3E}">
        <p14:creationId xmlns:p14="http://schemas.microsoft.com/office/powerpoint/2010/main" val="350272898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2.4.6  map()</a:t>
            </a:r>
            <a:r>
              <a:rPr lang="zh-CN" altLang="en-US" sz="3600" b="1" dirty="0">
                <a:solidFill>
                  <a:schemeClr val="bg1"/>
                </a:solidFill>
              </a:rPr>
              <a:t>、</a:t>
            </a:r>
            <a:r>
              <a:rPr lang="en-US" altLang="zh-CN" sz="3600" b="1" dirty="0">
                <a:solidFill>
                  <a:schemeClr val="bg1"/>
                </a:solidFill>
              </a:rPr>
              <a:t>reduce()</a:t>
            </a:r>
            <a:r>
              <a:rPr lang="zh-CN" altLang="en-US" sz="3600" b="1" dirty="0">
                <a:solidFill>
                  <a:schemeClr val="bg1"/>
                </a:solidFill>
              </a:rPr>
              <a:t>、</a:t>
            </a:r>
            <a:r>
              <a:rPr lang="en-US" altLang="zh-CN" sz="3600" b="1" dirty="0">
                <a:solidFill>
                  <a:schemeClr val="bg1"/>
                </a:solidFill>
              </a:rPr>
              <a:t>filter()</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13104" y="1726549"/>
            <a:ext cx="10515600"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zh-CN" altLang="en-US" sz="2400" b="1" smtClean="0">
                <a:latin typeface="Consolas" panose="020B0609020204030204" charset="0"/>
                <a:sym typeface="+mn-ea"/>
              </a:rPr>
              <a:t>&gt;&gt;&gt; import random</a:t>
            </a:r>
            <a:endParaRPr lang="zh-CN" altLang="en-US" sz="2400" b="1" smtClean="0">
              <a:latin typeface="Consolas" panose="020B0609020204030204" charset="0"/>
            </a:endParaRPr>
          </a:p>
          <a:p>
            <a:pPr marL="0" indent="0">
              <a:lnSpc>
                <a:spcPct val="100000"/>
              </a:lnSpc>
              <a:spcBef>
                <a:spcPts val="0"/>
              </a:spcBef>
              <a:buFont typeface="Arial" panose="020B0604020202020204" pitchFamily="34" charset="0"/>
              <a:buNone/>
            </a:pPr>
            <a:r>
              <a:rPr lang="zh-CN" altLang="en-US" sz="2400" b="1" smtClean="0">
                <a:latin typeface="Consolas" panose="020B0609020204030204" charset="0"/>
                <a:sym typeface="+mn-ea"/>
              </a:rPr>
              <a:t>&gt;&gt;&gt; x = random.randint(1, 1e30)     #生成指定范围内的随机整数</a:t>
            </a:r>
            <a:endParaRPr lang="zh-CN" altLang="en-US" sz="2400" b="1" smtClean="0">
              <a:latin typeface="Consolas" panose="020B0609020204030204" charset="0"/>
            </a:endParaRPr>
          </a:p>
          <a:p>
            <a:pPr marL="0" indent="0">
              <a:lnSpc>
                <a:spcPct val="100000"/>
              </a:lnSpc>
              <a:spcBef>
                <a:spcPts val="0"/>
              </a:spcBef>
              <a:buFont typeface="Arial" panose="020B0604020202020204" pitchFamily="34" charset="0"/>
              <a:buNone/>
            </a:pPr>
            <a:r>
              <a:rPr lang="zh-CN" altLang="en-US" sz="2400" b="1" smtClean="0">
                <a:latin typeface="Consolas" panose="020B0609020204030204" charset="0"/>
                <a:sym typeface="+mn-ea"/>
              </a:rPr>
              <a:t>&gt;&gt;&gt; x</a:t>
            </a:r>
            <a:endParaRPr lang="zh-CN" altLang="en-US" sz="2400" b="1" smtClean="0">
              <a:latin typeface="Consolas" panose="020B0609020204030204" charset="0"/>
            </a:endParaRPr>
          </a:p>
          <a:p>
            <a:pPr marL="0" indent="0">
              <a:lnSpc>
                <a:spcPct val="100000"/>
              </a:lnSpc>
              <a:spcBef>
                <a:spcPts val="0"/>
              </a:spcBef>
              <a:buFont typeface="Arial" panose="020B0604020202020204" pitchFamily="34" charset="0"/>
              <a:buNone/>
            </a:pPr>
            <a:r>
              <a:rPr lang="zh-CN" altLang="en-US" sz="2400" b="1" smtClean="0">
                <a:solidFill>
                  <a:srgbClr val="00B0F0"/>
                </a:solidFill>
                <a:latin typeface="Consolas" panose="020B0609020204030204" charset="0"/>
                <a:sym typeface="+mn-ea"/>
              </a:rPr>
              <a:t>839746558215897242220046223150</a:t>
            </a:r>
            <a:endParaRPr lang="zh-CN" altLang="en-US" sz="2400" b="1" smtClean="0">
              <a:solidFill>
                <a:srgbClr val="00B0F0"/>
              </a:solidFill>
              <a:latin typeface="Consolas" panose="020B0609020204030204" charset="0"/>
            </a:endParaRPr>
          </a:p>
          <a:p>
            <a:pPr marL="0" indent="0">
              <a:lnSpc>
                <a:spcPct val="100000"/>
              </a:lnSpc>
              <a:spcBef>
                <a:spcPts val="0"/>
              </a:spcBef>
              <a:buFont typeface="Arial" panose="020B0604020202020204" pitchFamily="34" charset="0"/>
              <a:buNone/>
            </a:pPr>
            <a:r>
              <a:rPr lang="zh-CN" altLang="en-US" sz="2400" b="1" smtClean="0">
                <a:latin typeface="Consolas" panose="020B0609020204030204" charset="0"/>
                <a:sym typeface="+mn-ea"/>
              </a:rPr>
              <a:t>&gt;&gt;&gt; list(map(int, str(x)))          #提取大整数每位上的数字</a:t>
            </a:r>
            <a:endParaRPr lang="zh-CN" altLang="en-US" sz="2400" b="1" smtClean="0">
              <a:latin typeface="Consolas" panose="020B0609020204030204" charset="0"/>
            </a:endParaRPr>
          </a:p>
          <a:p>
            <a:pPr marL="0" indent="0">
              <a:lnSpc>
                <a:spcPct val="100000"/>
              </a:lnSpc>
              <a:spcBef>
                <a:spcPts val="0"/>
              </a:spcBef>
              <a:buFont typeface="Arial" panose="020B0604020202020204" pitchFamily="34" charset="0"/>
              <a:buNone/>
            </a:pPr>
            <a:r>
              <a:rPr lang="zh-CN" altLang="en-US" sz="2400" b="1" smtClean="0">
                <a:solidFill>
                  <a:srgbClr val="00B0F0"/>
                </a:solidFill>
                <a:latin typeface="Consolas" panose="020B0609020204030204" charset="0"/>
                <a:sym typeface="+mn-ea"/>
              </a:rPr>
              <a:t>[8, 3, 9, 7, 4, 6, 5, 5, 8, 2, 1, 5, 8, 9, 7, 2, 4, 2, 2, 2, 0, 0, 4, 6, 2, 2, 3, 1, 5, 0]</a:t>
            </a:r>
            <a:endParaRPr lang="en-US" sz="2400" b="1" dirty="0">
              <a:latin typeface="Consolas" panose="020B0609020204030204" charset="0"/>
            </a:endParaRPr>
          </a:p>
        </p:txBody>
      </p:sp>
    </p:spTree>
    <p:extLst>
      <p:ext uri="{BB962C8B-B14F-4D97-AF65-F5344CB8AC3E}">
        <p14:creationId xmlns:p14="http://schemas.microsoft.com/office/powerpoint/2010/main" val="350272898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2.4.6  map()</a:t>
            </a:r>
            <a:r>
              <a:rPr lang="zh-CN" altLang="en-US" sz="3600" b="1" dirty="0">
                <a:solidFill>
                  <a:schemeClr val="bg1"/>
                </a:solidFill>
              </a:rPr>
              <a:t>、</a:t>
            </a:r>
            <a:r>
              <a:rPr lang="en-US" altLang="zh-CN" sz="3600" b="1" dirty="0">
                <a:solidFill>
                  <a:schemeClr val="bg1"/>
                </a:solidFill>
              </a:rPr>
              <a:t>reduce()</a:t>
            </a:r>
            <a:r>
              <a:rPr lang="zh-CN" altLang="en-US" sz="3600" b="1" dirty="0">
                <a:solidFill>
                  <a:schemeClr val="bg1"/>
                </a:solidFill>
              </a:rPr>
              <a:t>、</a:t>
            </a:r>
            <a:r>
              <a:rPr lang="en-US" altLang="zh-CN" sz="3600" b="1" dirty="0">
                <a:solidFill>
                  <a:schemeClr val="bg1"/>
                </a:solidFill>
              </a:rPr>
              <a:t>filter()</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13104" y="1583417"/>
            <a:ext cx="10928350" cy="46399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charset="0"/>
              <a:buChar char="§"/>
              <a:tabLst/>
              <a:defRPr/>
            </a:pPr>
            <a:r>
              <a:rPr kumimoji="0" lang="en-US" altLang="en-US" sz="2400" b="1" i="0" u="none" strike="noStrike" kern="1200" cap="none" spc="0" normalizeH="0" baseline="0" noProof="0" dirty="0" err="1" smtClean="0">
                <a:ln>
                  <a:noFill/>
                </a:ln>
                <a:solidFill>
                  <a:sysClr val="windowText" lastClr="000000"/>
                </a:solidFill>
                <a:effectLst/>
                <a:uLnTx/>
                <a:uFillTx/>
                <a:latin typeface="Calibri"/>
                <a:cs typeface="+mn-cs"/>
              </a:rPr>
              <a:t>标准库functools中的函数reduce</a:t>
            </a:r>
            <a:r>
              <a:rPr kumimoji="0" lang="en-US" altLang="en-US" sz="2400" b="1" i="0" u="none" strike="noStrike" kern="1200" cap="none" spc="0" normalizeH="0" baseline="0" noProof="0" dirty="0" smtClean="0">
                <a:ln>
                  <a:noFill/>
                </a:ln>
                <a:solidFill>
                  <a:sysClr val="windowText" lastClr="000000"/>
                </a:solidFill>
                <a:effectLst/>
                <a:uLnTx/>
                <a:uFillTx/>
                <a:latin typeface="Calibri"/>
                <a:cs typeface="+mn-cs"/>
              </a:rPr>
              <a:t>()可以将一个接收2个参数的函数以迭代累积的方式从左到右依次作用到一个序列或迭代器对象的所有元素上，并且允许指定一个初始值。</a:t>
            </a:r>
            <a:endParaRPr kumimoji="0" lang="en-US" altLang="en-US" sz="1800" b="1" i="0" u="none" strike="noStrike" kern="1200" cap="none" spc="0" normalizeH="0" baseline="0" noProof="0" dirty="0" smtClean="0">
              <a:ln>
                <a:noFill/>
              </a:ln>
              <a:solidFill>
                <a:sysClr val="windowText" lastClr="000000"/>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en-US" sz="1800" b="1" i="0" u="none" strike="noStrike" kern="1200" cap="none" spc="0" normalizeH="0" baseline="0" noProof="0" dirty="0" smtClean="0">
              <a:ln>
                <a:noFill/>
              </a:ln>
              <a:solidFill>
                <a:sysClr val="windowText" lastClr="000000"/>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&gt;&gt;&gt; from </a:t>
            </a:r>
            <a:r>
              <a:rPr kumimoji="0" lang="en-US" alt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cs typeface="+mn-cs"/>
              </a:rPr>
              <a:t>functools</a:t>
            </a:r>
            <a:r>
              <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 import reduce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&gt;&gt;&gt; </a:t>
            </a:r>
            <a:r>
              <a:rPr kumimoji="0" lang="en-US" alt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cs typeface="+mn-cs"/>
              </a:rPr>
              <a:t>seq</a:t>
            </a:r>
            <a:r>
              <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 = list(range(1, 10))</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&gt;&gt;&gt; reduce(lambda x, y: </a:t>
            </a:r>
            <a:r>
              <a:rPr kumimoji="0" lang="en-US" alt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cs typeface="+mn-cs"/>
              </a:rPr>
              <a:t>x+y</a:t>
            </a:r>
            <a:r>
              <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 </a:t>
            </a:r>
            <a:r>
              <a:rPr kumimoji="0" lang="en-US" altLang="en-US" sz="2000" b="1" i="0" u="none" strike="noStrike" kern="1200" cap="none" spc="0" normalizeH="0" baseline="0" noProof="0" dirty="0" err="1" smtClean="0">
                <a:ln>
                  <a:noFill/>
                </a:ln>
                <a:solidFill>
                  <a:sysClr val="windowText" lastClr="000000"/>
                </a:solidFill>
                <a:effectLst/>
                <a:uLnTx/>
                <a:uFillTx/>
                <a:latin typeface="Consolas" panose="020B0609020204030204" charset="0"/>
                <a:cs typeface="+mn-cs"/>
              </a:rPr>
              <a:t>seq</a:t>
            </a:r>
            <a:r>
              <a:rPr kumimoji="0" lang="en-US" altLang="en-US" sz="2000" b="1" i="0" u="none" strike="noStrike" kern="1200" cap="none" spc="0" normalizeH="0" baseline="0" noProof="0" dirty="0" smtClean="0">
                <a:ln>
                  <a:noFill/>
                </a:ln>
                <a:solidFill>
                  <a:sysClr val="windowText" lastClr="000000"/>
                </a:solidFill>
                <a:effectLst/>
                <a:uLnTx/>
                <a:uFillTx/>
                <a:latin typeface="Consolas" panose="020B0609020204030204" charset="0"/>
                <a:cs typeface="+mn-cs"/>
              </a:rPr>
              <a:t>)</a:t>
            </a:r>
            <a:endParaRPr kumimoji="0" lang="zh-CN"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dirty="0" smtClean="0">
                <a:ln>
                  <a:noFill/>
                </a:ln>
                <a:solidFill>
                  <a:srgbClr val="00B0F0"/>
                </a:solidFill>
                <a:effectLst/>
                <a:uLnTx/>
                <a:uFillTx/>
                <a:latin typeface="Consolas" panose="020B0609020204030204" charset="0"/>
                <a:cs typeface="+mn-cs"/>
              </a:rPr>
              <a:t>45</a:t>
            </a:r>
            <a:endParaRPr kumimoji="0" lang="en-US" altLang="en-US" sz="2000" b="1" i="0" u="none" strike="noStrike" kern="1200" cap="none" spc="0" normalizeH="0" baseline="0" noProof="0" dirty="0">
              <a:ln>
                <a:noFill/>
              </a:ln>
              <a:solidFill>
                <a:srgbClr val="00B0F0"/>
              </a:solidFill>
              <a:effectLst/>
              <a:uLnTx/>
              <a:uFillTx/>
              <a:latin typeface="Consolas" panose="020B0609020204030204" charset="0"/>
              <a:cs typeface="+mn-cs"/>
            </a:endParaRPr>
          </a:p>
        </p:txBody>
      </p:sp>
      <p:graphicFrame>
        <p:nvGraphicFramePr>
          <p:cNvPr id="8" name="Object -2147482621"/>
          <p:cNvGraphicFramePr>
            <a:graphicFrameLocks noChangeAspect="1"/>
          </p:cNvGraphicFramePr>
          <p:nvPr>
            <p:extLst>
              <p:ext uri="{D42A27DB-BD31-4B8C-83A1-F6EECF244321}">
                <p14:modId xmlns:p14="http://schemas.microsoft.com/office/powerpoint/2010/main" val="115014093"/>
              </p:ext>
            </p:extLst>
          </p:nvPr>
        </p:nvGraphicFramePr>
        <p:xfrm>
          <a:off x="5990259" y="2307952"/>
          <a:ext cx="4638040" cy="4538980"/>
        </p:xfrm>
        <a:graphic>
          <a:graphicData uri="http://schemas.openxmlformats.org/presentationml/2006/ole">
            <mc:AlternateContent xmlns:mc="http://schemas.openxmlformats.org/markup-compatibility/2006">
              <mc:Choice xmlns:v="urn:schemas-microsoft-com:vml" Requires="v">
                <p:oleObj spid="_x0000_s4114" r:id="rId5" imgW="5174615" imgH="5064125" progId="Visio.Drawing.11">
                  <p:embed/>
                </p:oleObj>
              </mc:Choice>
              <mc:Fallback>
                <p:oleObj r:id="rId5" imgW="5174615" imgH="5064125" progId="Visio.Drawing.11">
                  <p:embed/>
                  <p:pic>
                    <p:nvPicPr>
                      <p:cNvPr id="0" name=""/>
                      <p:cNvPicPr/>
                      <p:nvPr/>
                    </p:nvPicPr>
                    <p:blipFill>
                      <a:blip r:embed="rId6"/>
                      <a:stretch>
                        <a:fillRect/>
                      </a:stretch>
                    </p:blipFill>
                    <p:spPr>
                      <a:xfrm>
                        <a:off x="5990259" y="2307952"/>
                        <a:ext cx="4638040" cy="453898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50272898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2.4.6  map()</a:t>
            </a:r>
            <a:r>
              <a:rPr lang="zh-CN" altLang="en-US" sz="3600" b="1" dirty="0">
                <a:solidFill>
                  <a:schemeClr val="bg1"/>
                </a:solidFill>
              </a:rPr>
              <a:t>、</a:t>
            </a:r>
            <a:r>
              <a:rPr lang="en-US" altLang="zh-CN" sz="3600" b="1" dirty="0">
                <a:solidFill>
                  <a:schemeClr val="bg1"/>
                </a:solidFill>
              </a:rPr>
              <a:t>reduce()</a:t>
            </a:r>
            <a:r>
              <a:rPr lang="zh-CN" altLang="en-US" sz="3600" b="1" dirty="0">
                <a:solidFill>
                  <a:schemeClr val="bg1"/>
                </a:solidFill>
              </a:rPr>
              <a:t>、</a:t>
            </a:r>
            <a:r>
              <a:rPr lang="en-US" altLang="zh-CN" sz="3600" b="1" dirty="0">
                <a:solidFill>
                  <a:schemeClr val="bg1"/>
                </a:solidFill>
              </a:rPr>
              <a:t>filter()</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680250"/>
            <a:ext cx="10515600" cy="498676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zh-CN" altLang="en-US" b="1" dirty="0" smtClean="0">
                <a:latin typeface="Consolas" panose="020B0609020204030204" charset="0"/>
                <a:ea typeface="宋体" panose="02010600030101010101" pitchFamily="2" charset="-122"/>
                <a:sym typeface="+mn-ea"/>
              </a:rPr>
              <a:t>&gt;&gt;&gt; import operator               #标准库operator提供了大量运算</a:t>
            </a:r>
            <a:endParaRPr lang="zh-CN" altLang="en-US" b="1" dirty="0" smtClean="0">
              <a:latin typeface="Consolas" panose="020B0609020204030204" charset="0"/>
              <a:ea typeface="宋体" panose="02010600030101010101" pitchFamily="2" charset="-122"/>
            </a:endParaRPr>
          </a:p>
          <a:p>
            <a:pPr marL="0" indent="0">
              <a:lnSpc>
                <a:spcPct val="100000"/>
              </a:lnSpc>
              <a:spcBef>
                <a:spcPts val="0"/>
              </a:spcBef>
              <a:buFont typeface="Arial" panose="020B0604020202020204" pitchFamily="34" charset="0"/>
              <a:buNone/>
            </a:pPr>
            <a:r>
              <a:rPr lang="zh-CN" altLang="en-US" b="1" dirty="0" smtClean="0">
                <a:latin typeface="Consolas" panose="020B0609020204030204" charset="0"/>
                <a:ea typeface="宋体" panose="02010600030101010101" pitchFamily="2" charset="-122"/>
                <a:sym typeface="+mn-ea"/>
              </a:rPr>
              <a:t>&gt;&gt;&gt; operator.add(3,5)             #可以像普通函数一样直接调用</a:t>
            </a:r>
            <a:endParaRPr lang="zh-CN" altLang="en-US" b="1" dirty="0" smtClean="0">
              <a:latin typeface="Consolas" panose="020B0609020204030204" charset="0"/>
              <a:ea typeface="宋体" panose="02010600030101010101" pitchFamily="2" charset="-122"/>
            </a:endParaRPr>
          </a:p>
          <a:p>
            <a:pPr marL="0" indent="0">
              <a:lnSpc>
                <a:spcPct val="100000"/>
              </a:lnSpc>
              <a:spcBef>
                <a:spcPts val="0"/>
              </a:spcBef>
              <a:buFont typeface="Arial" panose="020B0604020202020204" pitchFamily="34" charset="0"/>
              <a:buNone/>
            </a:pPr>
            <a:r>
              <a:rPr lang="zh-CN" altLang="en-US" b="1" dirty="0" smtClean="0">
                <a:solidFill>
                  <a:srgbClr val="00B0F0"/>
                </a:solidFill>
                <a:latin typeface="Consolas" panose="020B0609020204030204" charset="0"/>
                <a:ea typeface="宋体" panose="02010600030101010101" pitchFamily="2" charset="-122"/>
                <a:sym typeface="+mn-ea"/>
              </a:rPr>
              <a:t>8</a:t>
            </a:r>
            <a:endParaRPr lang="zh-CN" altLang="en-US" b="1" dirty="0" smtClean="0">
              <a:solidFill>
                <a:srgbClr val="00B0F0"/>
              </a:solidFill>
              <a:latin typeface="Consolas" panose="020B0609020204030204" charset="0"/>
              <a:ea typeface="宋体" panose="02010600030101010101" pitchFamily="2" charset="-122"/>
            </a:endParaRPr>
          </a:p>
          <a:p>
            <a:pPr marL="0" indent="0">
              <a:lnSpc>
                <a:spcPct val="100000"/>
              </a:lnSpc>
              <a:spcBef>
                <a:spcPts val="0"/>
              </a:spcBef>
              <a:buFont typeface="Arial" panose="020B0604020202020204" pitchFamily="34" charset="0"/>
              <a:buNone/>
            </a:pPr>
            <a:r>
              <a:rPr lang="zh-CN" altLang="en-US" b="1" dirty="0" smtClean="0">
                <a:latin typeface="Consolas" panose="020B0609020204030204" charset="0"/>
                <a:ea typeface="宋体" panose="02010600030101010101" pitchFamily="2" charset="-122"/>
                <a:sym typeface="+mn-ea"/>
              </a:rPr>
              <a:t>&gt;&gt;&gt; reduce(operator.add, seq)               #使用add运算</a:t>
            </a:r>
            <a:endParaRPr lang="zh-CN" altLang="en-US" b="1" dirty="0" smtClean="0">
              <a:latin typeface="Consolas" panose="020B0609020204030204" charset="0"/>
              <a:ea typeface="宋体" panose="02010600030101010101" pitchFamily="2" charset="-122"/>
            </a:endParaRPr>
          </a:p>
          <a:p>
            <a:pPr marL="0" indent="0">
              <a:lnSpc>
                <a:spcPct val="100000"/>
              </a:lnSpc>
              <a:spcBef>
                <a:spcPts val="0"/>
              </a:spcBef>
              <a:buFont typeface="Arial" panose="020B0604020202020204" pitchFamily="34" charset="0"/>
              <a:buNone/>
            </a:pPr>
            <a:r>
              <a:rPr lang="zh-CN" altLang="en-US" b="1" dirty="0" smtClean="0">
                <a:solidFill>
                  <a:srgbClr val="00B0F0"/>
                </a:solidFill>
                <a:latin typeface="Consolas" panose="020B0609020204030204" charset="0"/>
                <a:ea typeface="宋体" panose="02010600030101010101" pitchFamily="2" charset="-122"/>
                <a:sym typeface="+mn-ea"/>
              </a:rPr>
              <a:t>45</a:t>
            </a:r>
            <a:endParaRPr lang="zh-CN" altLang="en-US" b="1" dirty="0" smtClean="0">
              <a:solidFill>
                <a:srgbClr val="00B0F0"/>
              </a:solidFill>
              <a:latin typeface="Consolas" panose="020B0609020204030204" charset="0"/>
              <a:ea typeface="宋体" panose="02010600030101010101" pitchFamily="2" charset="-122"/>
            </a:endParaRPr>
          </a:p>
          <a:p>
            <a:pPr marL="0" indent="0">
              <a:lnSpc>
                <a:spcPct val="100000"/>
              </a:lnSpc>
              <a:spcBef>
                <a:spcPts val="0"/>
              </a:spcBef>
              <a:buFont typeface="Arial" panose="020B0604020202020204" pitchFamily="34" charset="0"/>
              <a:buNone/>
            </a:pPr>
            <a:r>
              <a:rPr lang="zh-CN" altLang="en-US" b="1" dirty="0" smtClean="0">
                <a:latin typeface="Consolas" panose="020B0609020204030204" charset="0"/>
                <a:ea typeface="宋体" panose="02010600030101010101" pitchFamily="2" charset="-122"/>
                <a:sym typeface="+mn-ea"/>
              </a:rPr>
              <a:t>&gt;&gt;&gt; reduce(operator.mul, seq)               #乘法运算</a:t>
            </a:r>
            <a:endParaRPr lang="zh-CN" altLang="en-US" b="1" dirty="0" smtClean="0">
              <a:latin typeface="Consolas" panose="020B0609020204030204" charset="0"/>
              <a:ea typeface="宋体" panose="02010600030101010101" pitchFamily="2" charset="-122"/>
            </a:endParaRPr>
          </a:p>
          <a:p>
            <a:pPr marL="0" indent="0">
              <a:lnSpc>
                <a:spcPct val="100000"/>
              </a:lnSpc>
              <a:spcBef>
                <a:spcPts val="0"/>
              </a:spcBef>
              <a:buFont typeface="Arial" panose="020B0604020202020204" pitchFamily="34" charset="0"/>
              <a:buNone/>
            </a:pPr>
            <a:r>
              <a:rPr lang="zh-CN" altLang="en-US" b="1" dirty="0" smtClean="0">
                <a:solidFill>
                  <a:srgbClr val="00B0F0"/>
                </a:solidFill>
                <a:latin typeface="Consolas" panose="020B0609020204030204" charset="0"/>
                <a:ea typeface="宋体" panose="02010600030101010101" pitchFamily="2" charset="-122"/>
                <a:sym typeface="+mn-ea"/>
              </a:rPr>
              <a:t>362880</a:t>
            </a:r>
            <a:endParaRPr lang="zh-CN" altLang="en-US" b="1" dirty="0" smtClean="0">
              <a:solidFill>
                <a:srgbClr val="00B0F0"/>
              </a:solidFill>
              <a:latin typeface="Consolas" panose="020B0609020204030204" charset="0"/>
              <a:ea typeface="宋体" panose="02010600030101010101" pitchFamily="2" charset="-122"/>
            </a:endParaRPr>
          </a:p>
          <a:p>
            <a:pPr marL="0" indent="0">
              <a:lnSpc>
                <a:spcPct val="100000"/>
              </a:lnSpc>
              <a:spcBef>
                <a:spcPts val="0"/>
              </a:spcBef>
              <a:buFont typeface="Arial" panose="020B0604020202020204" pitchFamily="34" charset="0"/>
              <a:buNone/>
            </a:pPr>
            <a:r>
              <a:rPr lang="zh-CN" altLang="en-US" b="1" dirty="0" smtClean="0">
                <a:latin typeface="Consolas" panose="020B0609020204030204" charset="0"/>
                <a:ea typeface="宋体" panose="02010600030101010101" pitchFamily="2" charset="-122"/>
                <a:sym typeface="+mn-ea"/>
              </a:rPr>
              <a:t>&gt;&gt;&gt; reduce(operator.mul, range(1, 6))       #5的阶乘</a:t>
            </a:r>
            <a:endParaRPr lang="zh-CN" altLang="en-US" b="1" dirty="0" smtClean="0">
              <a:latin typeface="Consolas" panose="020B0609020204030204" charset="0"/>
              <a:ea typeface="宋体" panose="02010600030101010101" pitchFamily="2" charset="-122"/>
            </a:endParaRPr>
          </a:p>
          <a:p>
            <a:pPr marL="0" indent="0">
              <a:lnSpc>
                <a:spcPct val="100000"/>
              </a:lnSpc>
              <a:spcBef>
                <a:spcPts val="0"/>
              </a:spcBef>
              <a:buFont typeface="Arial" panose="020B0604020202020204" pitchFamily="34" charset="0"/>
              <a:buNone/>
            </a:pPr>
            <a:r>
              <a:rPr lang="zh-CN" altLang="en-US" b="1" dirty="0" smtClean="0">
                <a:solidFill>
                  <a:srgbClr val="00B0F0"/>
                </a:solidFill>
                <a:latin typeface="Consolas" panose="020B0609020204030204" charset="0"/>
                <a:ea typeface="宋体" panose="02010600030101010101" pitchFamily="2" charset="-122"/>
                <a:sym typeface="+mn-ea"/>
              </a:rPr>
              <a:t>120</a:t>
            </a:r>
            <a:endParaRPr lang="zh-CN" altLang="en-US" b="1" dirty="0" smtClean="0">
              <a:solidFill>
                <a:srgbClr val="00B0F0"/>
              </a:solidFill>
              <a:latin typeface="Consolas" panose="020B0609020204030204" charset="0"/>
              <a:ea typeface="宋体" panose="02010600030101010101" pitchFamily="2" charset="-122"/>
            </a:endParaRPr>
          </a:p>
          <a:p>
            <a:pPr marL="0" indent="0">
              <a:lnSpc>
                <a:spcPct val="100000"/>
              </a:lnSpc>
              <a:spcBef>
                <a:spcPts val="0"/>
              </a:spcBef>
              <a:buFont typeface="Arial" panose="020B0604020202020204" pitchFamily="34" charset="0"/>
              <a:buNone/>
            </a:pPr>
            <a:r>
              <a:rPr lang="zh-CN" altLang="en-US" b="1" dirty="0" smtClean="0">
                <a:latin typeface="Consolas" panose="020B0609020204030204" charset="0"/>
                <a:ea typeface="宋体" panose="02010600030101010101" pitchFamily="2" charset="-122"/>
                <a:sym typeface="+mn-ea"/>
              </a:rPr>
              <a:t>&gt;&gt;&gt; reduce(operator.add, map(str, seq))     #转换成字符串再累加</a:t>
            </a:r>
            <a:endParaRPr lang="zh-CN" altLang="en-US" b="1" dirty="0" smtClean="0">
              <a:latin typeface="Consolas" panose="020B0609020204030204" charset="0"/>
              <a:ea typeface="宋体" panose="02010600030101010101" pitchFamily="2" charset="-122"/>
            </a:endParaRPr>
          </a:p>
          <a:p>
            <a:pPr marL="0" indent="0">
              <a:lnSpc>
                <a:spcPct val="100000"/>
              </a:lnSpc>
              <a:spcBef>
                <a:spcPts val="0"/>
              </a:spcBef>
              <a:buFont typeface="Arial" panose="020B0604020202020204" pitchFamily="34" charset="0"/>
              <a:buNone/>
            </a:pPr>
            <a:r>
              <a:rPr lang="zh-CN" altLang="en-US" b="1" dirty="0" smtClean="0">
                <a:solidFill>
                  <a:srgbClr val="00B0F0"/>
                </a:solidFill>
                <a:latin typeface="Consolas" panose="020B0609020204030204" charset="0"/>
                <a:ea typeface="宋体" panose="02010600030101010101" pitchFamily="2" charset="-122"/>
                <a:sym typeface="+mn-ea"/>
              </a:rPr>
              <a:t>'123456789'</a:t>
            </a:r>
            <a:endParaRPr lang="zh-CN" altLang="en-US" b="1" dirty="0" smtClean="0">
              <a:solidFill>
                <a:srgbClr val="00B0F0"/>
              </a:solidFill>
              <a:latin typeface="Consolas" panose="020B0609020204030204" charset="0"/>
              <a:ea typeface="宋体" panose="02010600030101010101" pitchFamily="2" charset="-122"/>
            </a:endParaRPr>
          </a:p>
          <a:p>
            <a:pPr marL="0" indent="0">
              <a:lnSpc>
                <a:spcPct val="100000"/>
              </a:lnSpc>
              <a:spcBef>
                <a:spcPts val="0"/>
              </a:spcBef>
              <a:buFont typeface="Arial" panose="020B0604020202020204" pitchFamily="34" charset="0"/>
              <a:buNone/>
            </a:pPr>
            <a:r>
              <a:rPr lang="zh-CN" altLang="en-US" b="1" dirty="0" smtClean="0">
                <a:latin typeface="Consolas" panose="020B0609020204030204" charset="0"/>
                <a:ea typeface="宋体" panose="02010600030101010101" pitchFamily="2" charset="-122"/>
                <a:sym typeface="+mn-ea"/>
              </a:rPr>
              <a:t>&gt;&gt;&gt; reduce(operator.add, [[1, 2], [3]], []) #这个操作占用空间较大，慎用</a:t>
            </a:r>
            <a:endParaRPr lang="zh-CN" altLang="en-US" b="1" dirty="0" smtClean="0">
              <a:latin typeface="Consolas" panose="020B0609020204030204" charset="0"/>
              <a:ea typeface="宋体" panose="02010600030101010101" pitchFamily="2" charset="-122"/>
            </a:endParaRPr>
          </a:p>
          <a:p>
            <a:pPr marL="0" indent="0">
              <a:lnSpc>
                <a:spcPct val="100000"/>
              </a:lnSpc>
              <a:spcBef>
                <a:spcPts val="0"/>
              </a:spcBef>
              <a:buFont typeface="Arial" panose="020B0604020202020204" pitchFamily="34" charset="0"/>
              <a:buNone/>
            </a:pPr>
            <a:r>
              <a:rPr lang="zh-CN" altLang="en-US" b="1" dirty="0" smtClean="0">
                <a:solidFill>
                  <a:srgbClr val="00B0F0"/>
                </a:solidFill>
                <a:latin typeface="Consolas" panose="020B0609020204030204" charset="0"/>
                <a:ea typeface="宋体" panose="02010600030101010101" pitchFamily="2" charset="-122"/>
                <a:sym typeface="+mn-ea"/>
              </a:rPr>
              <a:t>[1, 2, 3]</a:t>
            </a:r>
            <a:endParaRPr lang="en-US" b="1" dirty="0">
              <a:latin typeface="Consolas" panose="020B0609020204030204" charset="0"/>
            </a:endParaRPr>
          </a:p>
        </p:txBody>
      </p:sp>
    </p:spTree>
    <p:extLst>
      <p:ext uri="{BB962C8B-B14F-4D97-AF65-F5344CB8AC3E}">
        <p14:creationId xmlns:p14="http://schemas.microsoft.com/office/powerpoint/2010/main" val="350272898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2.1.1  </a:t>
            </a:r>
            <a:r>
              <a:rPr lang="zh-CN" altLang="en-US" sz="3600" b="1" dirty="0">
                <a:solidFill>
                  <a:schemeClr val="bg1"/>
                </a:solidFill>
              </a:rPr>
              <a:t>常量与变量</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919223" y="1703399"/>
            <a:ext cx="10515600" cy="46399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b="1" dirty="0" err="1" smtClean="0">
                <a:latin typeface="宋体" panose="02010600030101010101" pitchFamily="2" charset="-122"/>
                <a:sym typeface="+mn-ea"/>
              </a:rPr>
              <a:t>赋值语句的执行过程是：首先把等号右侧表达式的值计算出来，然后在内存中寻找一个位置把值存放进去，最后创建变量并</a:t>
            </a:r>
            <a:r>
              <a:rPr lang="en-US" altLang="zh-CN" b="1" dirty="0" err="1" smtClean="0">
                <a:solidFill>
                  <a:srgbClr val="FF0000"/>
                </a:solidFill>
                <a:latin typeface="宋体" panose="02010600030101010101" pitchFamily="2" charset="-122"/>
                <a:sym typeface="+mn-ea"/>
              </a:rPr>
              <a:t>指向</a:t>
            </a:r>
            <a:r>
              <a:rPr lang="en-US" altLang="zh-CN" b="1" dirty="0" err="1" smtClean="0">
                <a:latin typeface="宋体" panose="02010600030101010101" pitchFamily="2" charset="-122"/>
                <a:sym typeface="+mn-ea"/>
              </a:rPr>
              <a:t>这个内存地址</a:t>
            </a:r>
            <a:r>
              <a:rPr lang="en-US" altLang="zh-CN" b="1" dirty="0" smtClean="0">
                <a:latin typeface="宋体" panose="02010600030101010101" pitchFamily="2" charset="-122"/>
                <a:sym typeface="+mn-ea"/>
              </a:rPr>
              <a:t>。</a:t>
            </a:r>
          </a:p>
          <a:p>
            <a:pPr marL="0" indent="0">
              <a:lnSpc>
                <a:spcPct val="150000"/>
              </a:lnSpc>
              <a:buFont typeface="Arial" panose="020B0604020202020204" pitchFamily="34" charset="0"/>
              <a:buNone/>
            </a:pPr>
            <a:r>
              <a:rPr lang="en-US" altLang="zh-CN" sz="2400" b="1" dirty="0" smtClean="0">
                <a:latin typeface="Consolas" panose="020B0609020204030204" charset="0"/>
                <a:sym typeface="+mn-ea"/>
              </a:rPr>
              <a:t>&gt;&gt;&gt; x = 3</a:t>
            </a:r>
          </a:p>
          <a:p>
            <a:pPr marL="0" indent="0">
              <a:lnSpc>
                <a:spcPct val="150000"/>
              </a:lnSpc>
              <a:buFont typeface="Arial" panose="020B0604020202020204" pitchFamily="34" charset="0"/>
              <a:buNone/>
            </a:pPr>
            <a:endParaRPr lang="en-US" altLang="zh-CN" sz="1600" b="1" dirty="0" smtClean="0">
              <a:latin typeface="宋体" panose="02010600030101010101" pitchFamily="2" charset="-122"/>
              <a:sym typeface="+mn-ea"/>
            </a:endParaRPr>
          </a:p>
          <a:p>
            <a:pPr>
              <a:lnSpc>
                <a:spcPct val="150000"/>
              </a:lnSpc>
            </a:pPr>
            <a:r>
              <a:rPr lang="en-US" altLang="zh-CN" b="1" dirty="0" err="1" smtClean="0">
                <a:solidFill>
                  <a:srgbClr val="FF0000"/>
                </a:solidFill>
                <a:latin typeface="宋体" panose="02010600030101010101" pitchFamily="2" charset="-122"/>
                <a:sym typeface="+mn-ea"/>
              </a:rPr>
              <a:t>Python中的变量并不直接存储值，而是存储了值的内存地址或者引用</a:t>
            </a:r>
            <a:r>
              <a:rPr lang="en-US" altLang="zh-CN" b="1" dirty="0" err="1" smtClean="0">
                <a:latin typeface="宋体" panose="02010600030101010101" pitchFamily="2" charset="-122"/>
                <a:sym typeface="+mn-ea"/>
              </a:rPr>
              <a:t>，这也是变量类型随时可以改变的原因</a:t>
            </a:r>
            <a:r>
              <a:rPr lang="en-US" altLang="zh-CN" b="1" dirty="0" smtClean="0">
                <a:latin typeface="宋体" panose="02010600030101010101" pitchFamily="2" charset="-122"/>
                <a:sym typeface="+mn-ea"/>
              </a:rPr>
              <a:t>。</a:t>
            </a:r>
            <a:endParaRPr lang="en-US" b="1" dirty="0"/>
          </a:p>
        </p:txBody>
      </p:sp>
      <p:graphicFrame>
        <p:nvGraphicFramePr>
          <p:cNvPr id="8" name="图片 82"/>
          <p:cNvGraphicFramePr>
            <a:graphicFrameLocks noChangeAspect="1"/>
          </p:cNvGraphicFramePr>
          <p:nvPr>
            <p:extLst>
              <p:ext uri="{D42A27DB-BD31-4B8C-83A1-F6EECF244321}">
                <p14:modId xmlns:p14="http://schemas.microsoft.com/office/powerpoint/2010/main" val="257711193"/>
              </p:ext>
            </p:extLst>
          </p:nvPr>
        </p:nvGraphicFramePr>
        <p:xfrm>
          <a:off x="5570539" y="3270102"/>
          <a:ext cx="3740150" cy="1506538"/>
        </p:xfrm>
        <a:graphic>
          <a:graphicData uri="http://schemas.openxmlformats.org/presentationml/2006/ole">
            <mc:AlternateContent xmlns:mc="http://schemas.openxmlformats.org/markup-compatibility/2006">
              <mc:Choice xmlns:v="urn:schemas-microsoft-com:vml" Requires="v">
                <p:oleObj spid="_x0000_s1054" r:id="rId5" imgW="2546350" imgH="751840" progId="Visio.Drawing.11">
                  <p:embed/>
                </p:oleObj>
              </mc:Choice>
              <mc:Fallback>
                <p:oleObj r:id="rId5" imgW="2546350" imgH="751840" progId="Visio.Drawing.11">
                  <p:embed/>
                  <p:pic>
                    <p:nvPicPr>
                      <p:cNvPr id="0" name=""/>
                      <p:cNvPicPr/>
                      <p:nvPr/>
                    </p:nvPicPr>
                    <p:blipFill>
                      <a:blip r:embed="rId6"/>
                      <a:stretch>
                        <a:fillRect/>
                      </a:stretch>
                    </p:blipFill>
                    <p:spPr>
                      <a:xfrm>
                        <a:off x="5570539" y="3270102"/>
                        <a:ext cx="3740150" cy="1506538"/>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6342499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2.4.6  map()</a:t>
            </a:r>
            <a:r>
              <a:rPr lang="zh-CN" altLang="en-US" sz="3600" b="1" dirty="0">
                <a:solidFill>
                  <a:schemeClr val="bg1"/>
                </a:solidFill>
              </a:rPr>
              <a:t>、</a:t>
            </a:r>
            <a:r>
              <a:rPr lang="en-US" altLang="zh-CN" sz="3600" b="1" dirty="0">
                <a:solidFill>
                  <a:schemeClr val="bg1"/>
                </a:solidFill>
              </a:rPr>
              <a:t>reduce()</a:t>
            </a:r>
            <a:r>
              <a:rPr lang="zh-CN" altLang="en-US" sz="3600" b="1" dirty="0">
                <a:solidFill>
                  <a:schemeClr val="bg1"/>
                </a:solidFill>
              </a:rPr>
              <a:t>、</a:t>
            </a:r>
            <a:r>
              <a:rPr lang="en-US" altLang="zh-CN" sz="3600" b="1" dirty="0">
                <a:solidFill>
                  <a:schemeClr val="bg1"/>
                </a:solidFill>
              </a:rPr>
              <a:t>filter()</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13104" y="1714974"/>
            <a:ext cx="10515600"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17805" algn="l" defTabSz="914400" rtl="0" eaLnBrk="1" fontAlgn="auto" latinLnBrk="0" hangingPunct="1">
              <a:lnSpc>
                <a:spcPct val="100000"/>
              </a:lnSpc>
              <a:spcBef>
                <a:spcPts val="0"/>
              </a:spcBef>
              <a:spcAft>
                <a:spcPts val="0"/>
              </a:spcAft>
              <a:buClrTx/>
              <a:buSzTx/>
              <a:buFont typeface="Wingdings" panose="05000000000000000000" charset="0"/>
              <a:buChar char="§"/>
              <a:tabLst/>
              <a:defRPr/>
            </a:pPr>
            <a:r>
              <a:rPr kumimoji="0" lang="en-US" altLang="en-US" sz="2400" b="1" i="0" u="none" strike="noStrike" kern="1200" cap="none" spc="0" normalizeH="0" baseline="0" noProof="0" smtClean="0">
                <a:ln>
                  <a:noFill/>
                </a:ln>
                <a:solidFill>
                  <a:sysClr val="windowText" lastClr="000000"/>
                </a:solidFill>
                <a:effectLst/>
                <a:uLnTx/>
                <a:uFillTx/>
                <a:latin typeface="Calibri"/>
                <a:ea typeface="+mn-ea"/>
                <a:cs typeface="+mn-cs"/>
                <a:sym typeface="+mn-ea"/>
              </a:rPr>
              <a:t>内置函数filter()将一个单参数函数作用到一个序列上，返回该序列中使得该函数返回值为True的那些元素组成的</a:t>
            </a:r>
            <a:r>
              <a:rPr kumimoji="0" lang="en-US" altLang="en-US" sz="2400" b="1" i="0" u="none" strike="noStrike" kern="1200" cap="none" spc="0" normalizeH="0" baseline="0" noProof="0" smtClean="0">
                <a:ln>
                  <a:noFill/>
                </a:ln>
                <a:solidFill>
                  <a:srgbClr val="FF0000"/>
                </a:solidFill>
                <a:effectLst/>
                <a:uLnTx/>
                <a:uFillTx/>
                <a:latin typeface="Calibri"/>
                <a:ea typeface="+mn-ea"/>
                <a:cs typeface="+mn-cs"/>
                <a:sym typeface="+mn-ea"/>
              </a:rPr>
              <a:t>filter对象</a:t>
            </a:r>
            <a:r>
              <a:rPr kumimoji="0" lang="en-US" altLang="en-US" sz="2400" b="1" i="0" u="none" strike="noStrike" kern="1200" cap="none" spc="0" normalizeH="0" baseline="0" noProof="0" smtClean="0">
                <a:ln>
                  <a:noFill/>
                </a:ln>
                <a:solidFill>
                  <a:sysClr val="windowText" lastClr="000000"/>
                </a:solidFill>
                <a:effectLst/>
                <a:uLnTx/>
                <a:uFillTx/>
                <a:latin typeface="Calibri"/>
                <a:ea typeface="+mn-ea"/>
                <a:cs typeface="+mn-cs"/>
                <a:sym typeface="+mn-ea"/>
              </a:rPr>
              <a:t>，如果指定函数为None，则返回序列中等价于True的元素。</a:t>
            </a:r>
            <a:endParaRPr kumimoji="0" lang="en-US" altLang="en-US" sz="2400" b="1" i="0" u="none" strike="noStrike" kern="1200" cap="none" spc="0" normalizeH="0" baseline="0" noProof="0" smtClean="0">
              <a:ln>
                <a:noFill/>
              </a:ln>
              <a:solidFill>
                <a:sysClr val="windowText" lastClr="000000"/>
              </a:solidFill>
              <a:effectLst/>
              <a:uLnTx/>
              <a:uFillTx/>
              <a:latin typeface="Calibri"/>
              <a:ea typeface="+mn-ea"/>
              <a:cs typeface="+mn-cs"/>
            </a:endParaRPr>
          </a:p>
          <a:p>
            <a:pPr marL="2286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alt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sym typeface="+mn-ea"/>
            </a:endParaRPr>
          </a:p>
          <a:p>
            <a:pPr marL="2286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sym typeface="+mn-ea"/>
              </a:rPr>
              <a:t>&gt;&gt;&gt; seq = ['foo', 'x41', '?!', '***']</a:t>
            </a:r>
            <a:endParaRPr kumimoji="0" lang="en-US" alt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endParaRPr>
          </a:p>
          <a:p>
            <a:pPr marL="2286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sym typeface="+mn-ea"/>
              </a:rPr>
              <a:t>&gt;&gt;&gt; def func(x):</a:t>
            </a:r>
            <a:endParaRPr kumimoji="0" lang="en-US" alt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endParaRPr>
          </a:p>
          <a:p>
            <a:pPr marL="2286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sym typeface="+mn-ea"/>
              </a:rPr>
              <a:t>    return x.isalnum()                  #测试是否为字母或数字</a:t>
            </a:r>
            <a:endParaRPr kumimoji="0" lang="en-US" alt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endParaRPr>
          </a:p>
          <a:p>
            <a:pPr marL="2286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alt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endParaRPr>
          </a:p>
          <a:p>
            <a:pPr marL="2286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sym typeface="+mn-ea"/>
              </a:rPr>
              <a:t>&gt;&gt;&gt; filter(func, seq)                   #返回filter对象</a:t>
            </a:r>
            <a:endParaRPr kumimoji="0" lang="en-US" alt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endParaRPr>
          </a:p>
          <a:p>
            <a:pPr marL="2286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smtClean="0">
                <a:ln>
                  <a:noFill/>
                </a:ln>
                <a:solidFill>
                  <a:srgbClr val="00B0F0"/>
                </a:solidFill>
                <a:effectLst/>
                <a:uLnTx/>
                <a:uFillTx/>
                <a:latin typeface="Consolas" panose="020B0609020204030204" charset="0"/>
                <a:ea typeface="+mn-ea"/>
                <a:cs typeface="+mn-cs"/>
                <a:sym typeface="+mn-ea"/>
              </a:rPr>
              <a:t>&lt;filter object at 0x000000000305D898&gt;</a:t>
            </a:r>
            <a:endParaRPr kumimoji="0" lang="en-US" altLang="en-US" sz="2000" b="1" i="0" u="none" strike="noStrike" kern="1200" cap="none" spc="0" normalizeH="0" baseline="0" noProof="0" smtClean="0">
              <a:ln>
                <a:noFill/>
              </a:ln>
              <a:solidFill>
                <a:srgbClr val="00B0F0"/>
              </a:solidFill>
              <a:effectLst/>
              <a:uLnTx/>
              <a:uFillTx/>
              <a:latin typeface="Consolas" panose="020B0609020204030204" charset="0"/>
              <a:ea typeface="+mn-ea"/>
              <a:cs typeface="+mn-cs"/>
            </a:endParaRPr>
          </a:p>
          <a:p>
            <a:pPr marL="2286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sym typeface="+mn-ea"/>
              </a:rPr>
              <a:t>&gt;&gt;&gt; list(filter(func, seq))             #把filter对象转换为列表</a:t>
            </a:r>
            <a:endParaRPr kumimoji="0" lang="en-US" alt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endParaRPr>
          </a:p>
          <a:p>
            <a:pPr marL="2286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smtClean="0">
                <a:ln>
                  <a:noFill/>
                </a:ln>
                <a:solidFill>
                  <a:srgbClr val="00B0F0"/>
                </a:solidFill>
                <a:effectLst/>
                <a:uLnTx/>
                <a:uFillTx/>
                <a:latin typeface="Consolas" panose="020B0609020204030204" charset="0"/>
                <a:ea typeface="+mn-ea"/>
                <a:cs typeface="+mn-cs"/>
                <a:sym typeface="+mn-ea"/>
              </a:rPr>
              <a:t>['foo', 'x41']</a:t>
            </a:r>
            <a:endParaRPr kumimoji="0" lang="en-US" sz="2000" b="1"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50272898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2.4.7  range()</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761273"/>
            <a:ext cx="10937875"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charset="0"/>
              <a:buChar char=""/>
              <a:tabLst/>
              <a:defRPr/>
            </a:pPr>
            <a:r>
              <a:rPr kumimoji="0" lang="en-US" sz="2400" b="1" i="0" u="none" strike="noStrike" kern="1200" cap="none" spc="0" normalizeH="0" baseline="0" noProof="0" smtClean="0">
                <a:ln>
                  <a:noFill/>
                </a:ln>
                <a:solidFill>
                  <a:sysClr val="windowText" lastClr="000000"/>
                </a:solidFill>
                <a:effectLst/>
                <a:uLnTx/>
                <a:uFillTx/>
                <a:latin typeface="Calibri"/>
                <a:ea typeface="+mn-ea"/>
                <a:cs typeface="+mn-cs"/>
              </a:rPr>
              <a:t>range()是Python开发中非常常用的一个内置函数，语法格式为range([start,] end [, step] )，有range(stop)、range(start, stop)和range(start, stop, step)三种用法。该函数返回具有惰性求值特点的range对象，其中包含</a:t>
            </a:r>
            <a:r>
              <a:rPr kumimoji="0" lang="en-US" sz="2400" b="1" i="0" u="none" strike="noStrike" kern="1200" cap="none" spc="0" normalizeH="0" baseline="0" noProof="0" smtClean="0">
                <a:ln>
                  <a:noFill/>
                </a:ln>
                <a:solidFill>
                  <a:srgbClr val="FF0000"/>
                </a:solidFill>
                <a:effectLst/>
                <a:uLnTx/>
                <a:uFillTx/>
                <a:latin typeface="Calibri"/>
                <a:ea typeface="+mn-ea"/>
                <a:cs typeface="+mn-cs"/>
              </a:rPr>
              <a:t>左闭右开区间[start,stop)</a:t>
            </a:r>
            <a:r>
              <a:rPr kumimoji="0" lang="en-US" sz="2400" b="1" i="0" u="none" strike="noStrike" kern="1200" cap="none" spc="0" normalizeH="0" baseline="0" noProof="0" smtClean="0">
                <a:ln>
                  <a:noFill/>
                </a:ln>
                <a:solidFill>
                  <a:sysClr val="windowText" lastClr="000000"/>
                </a:solidFill>
                <a:effectLst/>
                <a:uLnTx/>
                <a:uFillTx/>
                <a:latin typeface="Calibri"/>
                <a:ea typeface="+mn-ea"/>
                <a:cs typeface="+mn-cs"/>
              </a:rPr>
              <a:t>内以step为步长的整数。参数start默认为0，step默认为1。</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rPr>
              <a:t>&gt;&gt;&gt; range(5)                       #start默认为0，step默认为1</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rgbClr val="00B0F0"/>
                </a:solidFill>
                <a:effectLst/>
                <a:uLnTx/>
                <a:uFillTx/>
                <a:latin typeface="Consolas" panose="020B0609020204030204" charset="0"/>
                <a:ea typeface="+mn-ea"/>
                <a:cs typeface="+mn-cs"/>
              </a:rPr>
              <a:t>range(0, 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rPr>
              <a:t>&gt;&gt;&gt; list(_)</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rgbClr val="00B0F0"/>
                </a:solidFill>
                <a:effectLst/>
                <a:uLnTx/>
                <a:uFillTx/>
                <a:latin typeface="Consolas" panose="020B0609020204030204" charset="0"/>
                <a:ea typeface="+mn-ea"/>
                <a:cs typeface="+mn-cs"/>
              </a:rPr>
              <a:t>[0, 1, 2, 3, 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rPr>
              <a:t>&gt;&gt;&gt; list(range(1, 10, 2))          #指定起始值和步长</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rgbClr val="00B0F0"/>
                </a:solidFill>
                <a:effectLst/>
                <a:uLnTx/>
                <a:uFillTx/>
                <a:latin typeface="Consolas" panose="020B0609020204030204" charset="0"/>
                <a:ea typeface="+mn-ea"/>
                <a:cs typeface="+mn-cs"/>
              </a:rPr>
              <a:t>[1, 3, 5, 7, 9]</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ysClr val="windowText" lastClr="000000"/>
                </a:solidFill>
                <a:effectLst/>
                <a:uLnTx/>
                <a:uFillTx/>
                <a:latin typeface="Consolas" panose="020B0609020204030204" charset="0"/>
                <a:ea typeface="+mn-ea"/>
                <a:cs typeface="+mn-cs"/>
              </a:rPr>
              <a:t>&gt;&gt;&gt; list(range(9, 0, -2))          #步长为负数时，start应比stop大</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smtClean="0">
                <a:ln>
                  <a:noFill/>
                </a:ln>
                <a:solidFill>
                  <a:srgbClr val="00B0F0"/>
                </a:solidFill>
                <a:effectLst/>
                <a:uLnTx/>
                <a:uFillTx/>
                <a:latin typeface="Consolas" panose="020B0609020204030204" charset="0"/>
                <a:ea typeface="+mn-ea"/>
                <a:cs typeface="+mn-cs"/>
              </a:rPr>
              <a:t>[9, 7, 5, 3, 1]</a:t>
            </a:r>
            <a:endParaRPr kumimoji="0" lang="en-US" sz="2000" b="1" i="0" u="none" strike="noStrike" kern="1200" cap="none" spc="0" normalizeH="0" baseline="0" noProof="0" dirty="0">
              <a:ln>
                <a:noFill/>
              </a:ln>
              <a:solidFill>
                <a:srgbClr val="00B0F0"/>
              </a:solidFill>
              <a:effectLst/>
              <a:uLnTx/>
              <a:uFillTx/>
              <a:latin typeface="Consolas" panose="020B0609020204030204" charset="0"/>
              <a:ea typeface="+mn-ea"/>
              <a:cs typeface="+mn-cs"/>
            </a:endParaRPr>
          </a:p>
        </p:txBody>
      </p:sp>
    </p:spTree>
    <p:extLst>
      <p:ext uri="{BB962C8B-B14F-4D97-AF65-F5344CB8AC3E}">
        <p14:creationId xmlns:p14="http://schemas.microsoft.com/office/powerpoint/2010/main" val="350272898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2.4.8  zip()</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内容占位符 2"/>
          <p:cNvSpPr txBox="1">
            <a:spLocks/>
          </p:cNvSpPr>
          <p:nvPr/>
        </p:nvSpPr>
        <p:spPr>
          <a:xfrm>
            <a:off x="838200" y="1749698"/>
            <a:ext cx="10515600"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6235" marR="0" lvl="0" indent="-356235" algn="l" defTabSz="914400" rtl="0" eaLnBrk="1" fontAlgn="auto" latinLnBrk="0" hangingPunct="1">
              <a:lnSpc>
                <a:spcPct val="150000"/>
              </a:lnSpc>
              <a:spcBef>
                <a:spcPct val="0"/>
              </a:spcBef>
              <a:spcAft>
                <a:spcPts val="0"/>
              </a:spcAft>
              <a:buClrTx/>
              <a:buSzTx/>
              <a:buFont typeface="Wingdings" panose="05000000000000000000" charset="0"/>
              <a:buChar char="§"/>
              <a:tabLst/>
              <a:defRPr/>
            </a:pPr>
            <a:r>
              <a:rPr kumimoji="0" lang="en-US" altLang="en-US" sz="2400" b="1" i="0" u="none" strike="noStrike" kern="1200" cap="none" spc="0" normalizeH="0" baseline="0" noProof="0" smtClean="0">
                <a:ln>
                  <a:noFill/>
                </a:ln>
                <a:solidFill>
                  <a:sysClr val="windowText" lastClr="000000"/>
                </a:solidFill>
                <a:effectLst/>
                <a:uLnTx/>
                <a:uFillTx/>
                <a:latin typeface="Calibri"/>
                <a:cs typeface="+mn-cs"/>
                <a:sym typeface="+mn-ea"/>
              </a:rPr>
              <a:t>zip()函数用来把多个可迭代对象中的元素压缩到一起，返回一个可迭代的</a:t>
            </a:r>
            <a:r>
              <a:rPr kumimoji="0" lang="en-US" altLang="en-US" sz="2400" b="1" i="0" u="none" strike="noStrike" kern="1200" cap="none" spc="0" normalizeH="0" baseline="0" noProof="0" smtClean="0">
                <a:ln>
                  <a:noFill/>
                </a:ln>
                <a:solidFill>
                  <a:srgbClr val="FF0000"/>
                </a:solidFill>
                <a:effectLst/>
                <a:uLnTx/>
                <a:uFillTx/>
                <a:latin typeface="Calibri"/>
                <a:cs typeface="+mn-cs"/>
                <a:sym typeface="+mn-ea"/>
              </a:rPr>
              <a:t>zip对象</a:t>
            </a:r>
            <a:r>
              <a:rPr kumimoji="0" lang="en-US" altLang="en-US" sz="2400" b="1" i="0" u="none" strike="noStrike" kern="1200" cap="none" spc="0" normalizeH="0" baseline="0" noProof="0" smtClean="0">
                <a:ln>
                  <a:noFill/>
                </a:ln>
                <a:solidFill>
                  <a:sysClr val="windowText" lastClr="000000"/>
                </a:solidFill>
                <a:effectLst/>
                <a:uLnTx/>
                <a:uFillTx/>
                <a:latin typeface="Calibri"/>
                <a:cs typeface="+mn-cs"/>
                <a:sym typeface="+mn-ea"/>
              </a:rPr>
              <a:t>，其中每个元素都是包含原来的多个可迭代对象</a:t>
            </a:r>
            <a:r>
              <a:rPr kumimoji="0" lang="en-US" altLang="en-US" sz="2400" b="1" i="0" u="none" strike="noStrike" kern="1200" cap="none" spc="0" normalizeH="0" baseline="0" noProof="0" smtClean="0">
                <a:ln>
                  <a:noFill/>
                </a:ln>
                <a:solidFill>
                  <a:srgbClr val="FF0000"/>
                </a:solidFill>
                <a:effectLst/>
                <a:uLnTx/>
                <a:uFillTx/>
                <a:latin typeface="Calibri"/>
                <a:cs typeface="+mn-cs"/>
                <a:sym typeface="+mn-ea"/>
              </a:rPr>
              <a:t>对应位置上元素</a:t>
            </a:r>
            <a:r>
              <a:rPr kumimoji="0" lang="en-US" altLang="en-US" sz="2400" b="1" i="0" u="none" strike="noStrike" kern="1200" cap="none" spc="0" normalizeH="0" baseline="0" noProof="0" smtClean="0">
                <a:ln>
                  <a:noFill/>
                </a:ln>
                <a:solidFill>
                  <a:sysClr val="windowText" lastClr="000000"/>
                </a:solidFill>
                <a:effectLst/>
                <a:uLnTx/>
                <a:uFillTx/>
                <a:latin typeface="Calibri"/>
                <a:cs typeface="+mn-cs"/>
                <a:sym typeface="+mn-ea"/>
              </a:rPr>
              <a:t>的元组</a:t>
            </a:r>
            <a:r>
              <a:rPr kumimoji="0" lang="zh-CN" altLang="en-US" sz="2400" b="1" i="0" u="none" strike="noStrike" kern="1200" cap="none" spc="0" normalizeH="0" baseline="0" noProof="0" smtClean="0">
                <a:ln>
                  <a:noFill/>
                </a:ln>
                <a:solidFill>
                  <a:sysClr val="windowText" lastClr="000000"/>
                </a:solidFill>
                <a:effectLst/>
                <a:uLnTx/>
                <a:uFillTx/>
                <a:latin typeface="Calibri"/>
                <a:ea typeface="宋体"/>
                <a:cs typeface="+mn-cs"/>
                <a:sym typeface="+mn-ea"/>
              </a:rPr>
              <a:t>，如同</a:t>
            </a:r>
            <a:r>
              <a:rPr kumimoji="0" lang="zh-CN" altLang="en-US" sz="2400" b="1" i="0" u="none" strike="noStrike" kern="1200" cap="none" spc="0" normalizeH="0" baseline="0" noProof="0" smtClean="0">
                <a:ln>
                  <a:noFill/>
                </a:ln>
                <a:solidFill>
                  <a:srgbClr val="FF0000"/>
                </a:solidFill>
                <a:effectLst/>
                <a:uLnTx/>
                <a:uFillTx/>
                <a:latin typeface="Calibri"/>
                <a:ea typeface="宋体"/>
                <a:cs typeface="+mn-cs"/>
                <a:sym typeface="+mn-ea"/>
              </a:rPr>
              <a:t>拉拉链一样</a:t>
            </a:r>
            <a:r>
              <a:rPr kumimoji="0" lang="en-US" altLang="en-US" sz="2400" b="1" i="0" u="none" strike="noStrike" kern="1200" cap="none" spc="0" normalizeH="0" baseline="0" noProof="0" smtClean="0">
                <a:ln>
                  <a:noFill/>
                </a:ln>
                <a:solidFill>
                  <a:sysClr val="windowText" lastClr="000000"/>
                </a:solidFill>
                <a:effectLst/>
                <a:uLnTx/>
                <a:uFillTx/>
                <a:latin typeface="Calibri"/>
                <a:cs typeface="+mn-cs"/>
                <a:sym typeface="+mn-ea"/>
              </a:rPr>
              <a:t>。</a:t>
            </a:r>
            <a:endParaRPr kumimoji="0" lang="en-US" altLang="en-US" sz="2400" b="1" i="0" u="none" strike="noStrike" kern="1200" cap="none" spc="0" normalizeH="0" baseline="0" noProof="0" smtClean="0">
              <a:ln>
                <a:noFill/>
              </a:ln>
              <a:solidFill>
                <a:sysClr val="windowText" lastClr="000000"/>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smtClean="0">
                <a:ln>
                  <a:noFill/>
                </a:ln>
                <a:solidFill>
                  <a:sysClr val="windowText" lastClr="000000"/>
                </a:solidFill>
                <a:effectLst/>
                <a:uLnTx/>
                <a:uFillTx/>
                <a:latin typeface="Consolas" panose="020B0609020204030204" charset="0"/>
                <a:cs typeface="+mn-cs"/>
                <a:sym typeface="+mn-ea"/>
              </a:rPr>
              <a:t>&gt;&gt;&gt; list(zip('abcd', [1, 2, 3]))             #压缩字符串和列表</a:t>
            </a:r>
            <a:endParaRPr kumimoji="0" lang="en-US" altLang="en-US" sz="2000" b="1" i="0" u="none" strike="noStrike" kern="1200" cap="none" spc="0" normalizeH="0" baseline="0" noProof="0" smtClean="0">
              <a:ln>
                <a:noFill/>
              </a:ln>
              <a:solidFill>
                <a:sysClr val="windowText" lastClr="000000"/>
              </a:solidFill>
              <a:effectLst/>
              <a:uLnTx/>
              <a:uFillTx/>
              <a:latin typeface="Consolas" panose="020B0609020204030204"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smtClean="0">
                <a:ln>
                  <a:noFill/>
                </a:ln>
                <a:solidFill>
                  <a:srgbClr val="00B0F0"/>
                </a:solidFill>
                <a:effectLst/>
                <a:uLnTx/>
                <a:uFillTx/>
                <a:latin typeface="Consolas" panose="020B0609020204030204" charset="0"/>
                <a:cs typeface="+mn-cs"/>
                <a:sym typeface="+mn-ea"/>
              </a:rPr>
              <a:t>[('a', 1), ('b', 2), ('c', 3)]</a:t>
            </a:r>
            <a:endParaRPr kumimoji="0" lang="en-US" altLang="en-US" sz="2000" b="1" i="0" u="none" strike="noStrike" kern="1200" cap="none" spc="0" normalizeH="0" baseline="0" noProof="0" smtClean="0">
              <a:ln>
                <a:noFill/>
              </a:ln>
              <a:solidFill>
                <a:srgbClr val="00B0F0"/>
              </a:solidFill>
              <a:effectLst/>
              <a:uLnTx/>
              <a:uFillTx/>
              <a:latin typeface="Consolas" panose="020B0609020204030204"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smtClean="0">
                <a:ln>
                  <a:noFill/>
                </a:ln>
                <a:solidFill>
                  <a:sysClr val="windowText" lastClr="000000"/>
                </a:solidFill>
                <a:effectLst/>
                <a:uLnTx/>
                <a:uFillTx/>
                <a:latin typeface="Consolas" panose="020B0609020204030204" charset="0"/>
                <a:cs typeface="+mn-cs"/>
                <a:sym typeface="+mn-ea"/>
              </a:rPr>
              <a:t>&gt;&gt;&gt; list(zip('123', 'abc', ',.!'))           #压缩3个序列</a:t>
            </a:r>
            <a:endParaRPr kumimoji="0" lang="en-US" altLang="en-US" sz="2000" b="1" i="0" u="none" strike="noStrike" kern="1200" cap="none" spc="0" normalizeH="0" baseline="0" noProof="0" smtClean="0">
              <a:ln>
                <a:noFill/>
              </a:ln>
              <a:solidFill>
                <a:sysClr val="windowText" lastClr="000000"/>
              </a:solidFill>
              <a:effectLst/>
              <a:uLnTx/>
              <a:uFillTx/>
              <a:latin typeface="Consolas" panose="020B0609020204030204"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smtClean="0">
                <a:ln>
                  <a:noFill/>
                </a:ln>
                <a:solidFill>
                  <a:srgbClr val="00B0F0"/>
                </a:solidFill>
                <a:effectLst/>
                <a:uLnTx/>
                <a:uFillTx/>
                <a:latin typeface="Consolas" panose="020B0609020204030204" charset="0"/>
                <a:cs typeface="+mn-cs"/>
                <a:sym typeface="+mn-ea"/>
              </a:rPr>
              <a:t>[('1', 'a', ','), ('2', 'b', '.'), ('3', 'c', '!')]</a:t>
            </a:r>
            <a:endParaRPr kumimoji="0" lang="en-US" altLang="en-US" sz="2000" b="1" i="0" u="none" strike="noStrike" kern="1200" cap="none" spc="0" normalizeH="0" baseline="0" noProof="0" smtClean="0">
              <a:ln>
                <a:noFill/>
              </a:ln>
              <a:solidFill>
                <a:srgbClr val="00B0F0"/>
              </a:solidFill>
              <a:effectLst/>
              <a:uLnTx/>
              <a:uFillTx/>
              <a:latin typeface="Consolas" panose="020B0609020204030204"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smtClean="0">
                <a:ln>
                  <a:noFill/>
                </a:ln>
                <a:solidFill>
                  <a:sysClr val="windowText" lastClr="000000"/>
                </a:solidFill>
                <a:effectLst/>
                <a:uLnTx/>
                <a:uFillTx/>
                <a:latin typeface="Consolas" panose="020B0609020204030204" charset="0"/>
                <a:cs typeface="+mn-cs"/>
                <a:sym typeface="+mn-ea"/>
              </a:rPr>
              <a:t>&gt;&gt;&gt; x = zip('abcd', '1234')</a:t>
            </a:r>
            <a:endParaRPr kumimoji="0" lang="en-US" altLang="en-US" sz="2000" b="1" i="0" u="none" strike="noStrike" kern="1200" cap="none" spc="0" normalizeH="0" baseline="0" noProof="0" smtClean="0">
              <a:ln>
                <a:noFill/>
              </a:ln>
              <a:solidFill>
                <a:sysClr val="windowText" lastClr="000000"/>
              </a:solidFill>
              <a:effectLst/>
              <a:uLnTx/>
              <a:uFillTx/>
              <a:latin typeface="Consolas" panose="020B0609020204030204"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smtClean="0">
                <a:ln>
                  <a:noFill/>
                </a:ln>
                <a:solidFill>
                  <a:sysClr val="windowText" lastClr="000000"/>
                </a:solidFill>
                <a:effectLst/>
                <a:uLnTx/>
                <a:uFillTx/>
                <a:latin typeface="Consolas" panose="020B0609020204030204" charset="0"/>
                <a:cs typeface="+mn-cs"/>
                <a:sym typeface="+mn-ea"/>
              </a:rPr>
              <a:t>&gt;&gt;&gt; list(x)</a:t>
            </a:r>
            <a:endParaRPr kumimoji="0" lang="en-US" altLang="en-US" sz="2000" b="1" i="0" u="none" strike="noStrike" kern="1200" cap="none" spc="0" normalizeH="0" baseline="0" noProof="0" smtClean="0">
              <a:ln>
                <a:noFill/>
              </a:ln>
              <a:solidFill>
                <a:sysClr val="windowText" lastClr="000000"/>
              </a:solidFill>
              <a:effectLst/>
              <a:uLnTx/>
              <a:uFillTx/>
              <a:latin typeface="Consolas" panose="020B0609020204030204"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smtClean="0">
                <a:ln>
                  <a:noFill/>
                </a:ln>
                <a:solidFill>
                  <a:srgbClr val="00B0F0"/>
                </a:solidFill>
                <a:effectLst/>
                <a:uLnTx/>
                <a:uFillTx/>
                <a:latin typeface="Consolas" panose="020B0609020204030204" charset="0"/>
                <a:cs typeface="+mn-cs"/>
                <a:sym typeface="+mn-ea"/>
              </a:rPr>
              <a:t>[('a', '1'), ('b', '2'), ('c', '3'), ('d', '4')]</a:t>
            </a:r>
            <a:endParaRPr kumimoji="0" lang="en-US" altLang="en-US" sz="2000" b="1" i="0" u="none" strike="noStrike" kern="1200" cap="none" spc="0" normalizeH="0" baseline="0" noProof="0" smtClean="0">
              <a:ln>
                <a:noFill/>
              </a:ln>
              <a:solidFill>
                <a:srgbClr val="00B0F0"/>
              </a:solidFill>
              <a:effectLst/>
              <a:uLnTx/>
              <a:uFillTx/>
              <a:latin typeface="Consolas" panose="020B0609020204030204" charset="0"/>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1" i="0" u="none" strike="noStrike" kern="1200" cap="none" spc="0" normalizeH="0" baseline="0" noProof="0" dirty="0">
              <a:ln>
                <a:noFill/>
              </a:ln>
              <a:solidFill>
                <a:sysClr val="windowText" lastClr="000000"/>
              </a:solidFill>
              <a:effectLst/>
              <a:uLnTx/>
              <a:uFillTx/>
              <a:latin typeface="Calibri"/>
              <a:ea typeface="宋体"/>
              <a:cs typeface="+mn-cs"/>
            </a:endParaRPr>
          </a:p>
        </p:txBody>
      </p:sp>
      <p:graphicFrame>
        <p:nvGraphicFramePr>
          <p:cNvPr id="8" name="Object 3"/>
          <p:cNvGraphicFramePr/>
          <p:nvPr>
            <p:extLst>
              <p:ext uri="{D42A27DB-BD31-4B8C-83A1-F6EECF244321}">
                <p14:modId xmlns:p14="http://schemas.microsoft.com/office/powerpoint/2010/main" val="2887120635"/>
              </p:ext>
            </p:extLst>
          </p:nvPr>
        </p:nvGraphicFramePr>
        <p:xfrm>
          <a:off x="8505118" y="4641199"/>
          <a:ext cx="2682240" cy="2003425"/>
        </p:xfrm>
        <a:graphic>
          <a:graphicData uri="http://schemas.openxmlformats.org/presentationml/2006/ole">
            <mc:AlternateContent xmlns:mc="http://schemas.openxmlformats.org/markup-compatibility/2006">
              <mc:Choice xmlns:v="urn:schemas-microsoft-com:vml" Requires="v">
                <p:oleObj spid="_x0000_s5137" r:id="rId5" imgW="2257425" imgH="1724025" progId="Paint.Picture">
                  <p:embed/>
                </p:oleObj>
              </mc:Choice>
              <mc:Fallback>
                <p:oleObj r:id="rId5" imgW="2257425" imgH="1724025" progId="Paint.Picture">
                  <p:embed/>
                  <p:pic>
                    <p:nvPicPr>
                      <p:cNvPr id="0" name=""/>
                      <p:cNvPicPr/>
                      <p:nvPr/>
                    </p:nvPicPr>
                    <p:blipFill>
                      <a:blip r:embed="rId6"/>
                      <a:stretch>
                        <a:fillRect/>
                      </a:stretch>
                    </p:blipFill>
                    <p:spPr>
                      <a:xfrm>
                        <a:off x="8505118" y="4641199"/>
                        <a:ext cx="2682240" cy="2003425"/>
                      </a:xfrm>
                      <a:prstGeom prst="rect">
                        <a:avLst/>
                      </a:prstGeom>
                      <a:noFill/>
                    </p:spPr>
                  </p:pic>
                </p:oleObj>
              </mc:Fallback>
            </mc:AlternateContent>
          </a:graphicData>
        </a:graphic>
      </p:graphicFrame>
    </p:spTree>
    <p:extLst>
      <p:ext uri="{BB962C8B-B14F-4D97-AF65-F5344CB8AC3E}">
        <p14:creationId xmlns:p14="http://schemas.microsoft.com/office/powerpoint/2010/main" val="350272898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2.5  </a:t>
            </a:r>
            <a:r>
              <a:rPr lang="zh-CN" altLang="en-US" sz="3600" b="1" dirty="0">
                <a:solidFill>
                  <a:schemeClr val="bg1"/>
                </a:solidFill>
              </a:rPr>
              <a:t>精彩案例赏析</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726549"/>
            <a:ext cx="10515600"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Pct val="90000"/>
              <a:buFont typeface="Wingdings" panose="05000000000000000000" charset="0"/>
              <a:buChar char="v"/>
              <a:tabLst/>
              <a:defRPr/>
            </a:pPr>
            <a:r>
              <a:rPr kumimoji="0" lang="zh-CN" altLang="en-US" sz="2400" b="1" i="0" u="none" strike="noStrike" kern="1200" cap="none" spc="0" normalizeH="0" baseline="0" noProof="0" dirty="0" smtClean="0">
                <a:ln>
                  <a:noFill/>
                </a:ln>
                <a:solidFill>
                  <a:sysClr val="windowText" lastClr="000000"/>
                </a:solidFill>
                <a:effectLst/>
                <a:uLnTx/>
                <a:uFillTx/>
                <a:latin typeface="Calibri"/>
                <a:ea typeface="宋体"/>
                <a:cs typeface="+mn-cs"/>
                <a:sym typeface="+mn-ea"/>
              </a:rPr>
              <a:t>例</a:t>
            </a:r>
            <a:r>
              <a:rPr kumimoji="0" lang="en-US" altLang="zh-CN" sz="2400" b="1" i="0" u="none" strike="noStrike" kern="1200" cap="none" spc="0" normalizeH="0" baseline="0" noProof="0" dirty="0" smtClean="0">
                <a:ln>
                  <a:noFill/>
                </a:ln>
                <a:solidFill>
                  <a:sysClr val="windowText" lastClr="000000"/>
                </a:solidFill>
                <a:effectLst/>
                <a:uLnTx/>
                <a:uFillTx/>
                <a:latin typeface="Calibri"/>
                <a:ea typeface="宋体"/>
                <a:cs typeface="+mn-cs"/>
                <a:sym typeface="+mn-ea"/>
              </a:rPr>
              <a:t>2-1</a:t>
            </a:r>
            <a:r>
              <a:rPr kumimoji="0" lang="zh-CN" altLang="en-US" sz="2400" b="1" i="0" u="none" strike="noStrike" kern="1200" cap="none" spc="0" normalizeH="0" baseline="0" noProof="0" dirty="0" smtClean="0">
                <a:ln>
                  <a:noFill/>
                </a:ln>
                <a:solidFill>
                  <a:sysClr val="windowText" lastClr="000000"/>
                </a:solidFill>
                <a:effectLst/>
                <a:uLnTx/>
                <a:uFillTx/>
                <a:latin typeface="Calibri"/>
                <a:ea typeface="宋体"/>
                <a:cs typeface="+mn-cs"/>
                <a:sym typeface="+mn-ea"/>
              </a:rPr>
              <a:t>：用户输入一个三位自然数，计算并输出其佰位、十位和个位上的数字。</a:t>
            </a:r>
            <a:endParaRPr kumimoji="0" lang="zh-CN" altLang="en-US" sz="2400" b="1" i="0" u="none" strike="noStrike" kern="1200" cap="none" spc="0" normalizeH="0" baseline="0" noProof="0" dirty="0" smtClean="0">
              <a:ln>
                <a:noFill/>
              </a:ln>
              <a:solidFill>
                <a:sysClr val="windowText" lastClr="000000"/>
              </a:solidFill>
              <a:effectLst/>
              <a:uLnTx/>
              <a:uFillTx/>
              <a:latin typeface="Calibri"/>
              <a:ea typeface="宋体"/>
              <a:cs typeface="+mn-cs"/>
            </a:endParaRPr>
          </a:p>
          <a:p>
            <a:pPr marL="228600" marR="0" lvl="0" indent="-228600" algn="l" defTabSz="914400" rtl="0" eaLnBrk="1" fontAlgn="auto" latinLnBrk="0" hangingPunct="1">
              <a:lnSpc>
                <a:spcPct val="90000"/>
              </a:lnSpc>
              <a:spcBef>
                <a:spcPts val="1000"/>
              </a:spcBef>
              <a:spcAft>
                <a:spcPts val="0"/>
              </a:spcAft>
              <a:buClrTx/>
              <a:buSzPct val="90000"/>
              <a:buFont typeface="Wingdings" panose="05000000000000000000" pitchFamily="2" charset="2"/>
              <a:buNone/>
              <a:tabLst/>
              <a:defRPr/>
            </a:pPr>
            <a:endParaRPr kumimoji="0" lang="en-US" altLang="zh-CN" sz="2400" b="1" i="0" u="none" strike="noStrike" kern="1200" cap="none" spc="0" normalizeH="0" baseline="0" noProof="0" dirty="0" smtClean="0">
              <a:ln>
                <a:noFill/>
              </a:ln>
              <a:solidFill>
                <a:sysClr val="windowText" lastClr="000000"/>
              </a:solidFill>
              <a:effectLst/>
              <a:uLnTx/>
              <a:uFillTx/>
              <a:latin typeface="Calibri"/>
              <a:ea typeface="宋体"/>
              <a:cs typeface="+mn-cs"/>
            </a:endParaRPr>
          </a:p>
          <a:p>
            <a:pPr marL="228600" marR="0" lvl="0" indent="-228600" algn="l" defTabSz="914400" rtl="0" eaLnBrk="1" fontAlgn="auto" latinLnBrk="0" hangingPunct="1">
              <a:lnSpc>
                <a:spcPct val="90000"/>
              </a:lnSpc>
              <a:spcBef>
                <a:spcPts val="1000"/>
              </a:spcBef>
              <a:spcAft>
                <a:spcPts val="0"/>
              </a:spcAft>
              <a:buClrTx/>
              <a:buSzPct val="90000"/>
              <a:buFont typeface="Wingdings" panose="05000000000000000000" pitchFamily="2" charset="2"/>
              <a:buNone/>
              <a:tabLst/>
              <a:defRPr/>
            </a:pPr>
            <a:r>
              <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x = input('</a:t>
            </a:r>
            <a:r>
              <a:rPr kumimoji="0" lang="zh-CN"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请输入一个三位数：</a:t>
            </a:r>
            <a:r>
              <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a:t>
            </a:r>
            <a:endPar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90000"/>
              </a:lnSpc>
              <a:spcBef>
                <a:spcPts val="1000"/>
              </a:spcBef>
              <a:spcAft>
                <a:spcPts val="0"/>
              </a:spcAft>
              <a:buClrTx/>
              <a:buSzPct val="90000"/>
              <a:buFont typeface="Wingdings" panose="05000000000000000000" pitchFamily="2" charset="2"/>
              <a:buNone/>
              <a:tabLst/>
              <a:defRPr/>
            </a:pPr>
            <a:r>
              <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x = </a:t>
            </a:r>
            <a:r>
              <a:rPr kumimoji="0" lang="en-US" altLang="zh-CN" sz="2000" b="1" i="0" u="none" strike="noStrike" kern="1200" cap="none" spc="0" normalizeH="0" baseline="0" noProof="0" dirty="0" err="1" smtClean="0">
                <a:ln>
                  <a:noFill/>
                </a:ln>
                <a:solidFill>
                  <a:sysClr val="windowText" lastClr="000000"/>
                </a:solidFill>
                <a:effectLst/>
                <a:uLnTx/>
                <a:uFillTx/>
                <a:latin typeface="Consolas" panose="020B0609020204030204" charset="0"/>
                <a:ea typeface="宋体"/>
                <a:cs typeface="+mn-cs"/>
                <a:sym typeface="+mn-ea"/>
              </a:rPr>
              <a:t>int</a:t>
            </a:r>
            <a:r>
              <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(x)</a:t>
            </a:r>
            <a:endPar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90000"/>
              </a:lnSpc>
              <a:spcBef>
                <a:spcPts val="1000"/>
              </a:spcBef>
              <a:spcAft>
                <a:spcPts val="0"/>
              </a:spcAft>
              <a:buClrTx/>
              <a:buSzPct val="90000"/>
              <a:buFont typeface="Wingdings" panose="05000000000000000000" pitchFamily="2" charset="2"/>
              <a:buNone/>
              <a:tabLst/>
              <a:defRPr/>
            </a:pPr>
            <a:r>
              <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a = x // 100</a:t>
            </a:r>
            <a:endPar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90000"/>
              </a:lnSpc>
              <a:spcBef>
                <a:spcPts val="1000"/>
              </a:spcBef>
              <a:spcAft>
                <a:spcPts val="0"/>
              </a:spcAft>
              <a:buClrTx/>
              <a:buSzPct val="90000"/>
              <a:buFont typeface="Wingdings" panose="05000000000000000000" pitchFamily="2" charset="2"/>
              <a:buNone/>
              <a:tabLst/>
              <a:defRPr/>
            </a:pPr>
            <a:r>
              <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b = x // 10 % 10</a:t>
            </a:r>
            <a:endPar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90000"/>
              </a:lnSpc>
              <a:spcBef>
                <a:spcPts val="1000"/>
              </a:spcBef>
              <a:spcAft>
                <a:spcPts val="0"/>
              </a:spcAft>
              <a:buClrTx/>
              <a:buSzPct val="90000"/>
              <a:buFont typeface="Wingdings" panose="05000000000000000000" pitchFamily="2" charset="2"/>
              <a:buNone/>
              <a:tabLst/>
              <a:defRPr/>
            </a:pPr>
            <a:r>
              <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c = x % 10</a:t>
            </a:r>
            <a:endPar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90000"/>
              </a:lnSpc>
              <a:spcBef>
                <a:spcPts val="1000"/>
              </a:spcBef>
              <a:spcAft>
                <a:spcPts val="0"/>
              </a:spcAft>
              <a:buClrTx/>
              <a:buSzPct val="90000"/>
              <a:buFont typeface="Wingdings" panose="05000000000000000000" pitchFamily="2" charset="2"/>
              <a:buNone/>
              <a:tabLst/>
              <a:defRPr/>
            </a:pPr>
            <a:r>
              <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print(a, b, c)</a:t>
            </a:r>
            <a:endParaRPr kumimoji="0" lang="en-US" altLang="zh-CN"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90000"/>
              </a:lnSpc>
              <a:spcBef>
                <a:spcPts val="1000"/>
              </a:spcBef>
              <a:spcAft>
                <a:spcPts val="0"/>
              </a:spcAft>
              <a:buClrTx/>
              <a:buSzPct val="90000"/>
              <a:buFont typeface="Wingdings" panose="05000000000000000000" pitchFamily="2" charset="2"/>
              <a:buNone/>
              <a:tabLst/>
              <a:defRPr/>
            </a:pPr>
            <a:endParaRPr kumimoji="0" lang="en-US" altLang="zh-CN" sz="2400" b="1" i="0" u="none" strike="noStrike" kern="1200" cap="none" spc="0" normalizeH="0" baseline="0" noProof="0" dirty="0" smtClean="0">
              <a:ln>
                <a:noFill/>
              </a:ln>
              <a:solidFill>
                <a:sysClr val="windowText" lastClr="000000"/>
              </a:solidFill>
              <a:effectLst/>
              <a:uLnTx/>
              <a:uFillTx/>
              <a:latin typeface="Calibri"/>
              <a:ea typeface="宋体"/>
              <a:cs typeface="+mn-cs"/>
            </a:endParaRPr>
          </a:p>
          <a:p>
            <a:pPr marL="228600" marR="0" lvl="0" indent="-228600" algn="l" defTabSz="914400" rtl="0" eaLnBrk="1" fontAlgn="auto" latinLnBrk="0" hangingPunct="1">
              <a:lnSpc>
                <a:spcPct val="90000"/>
              </a:lnSpc>
              <a:spcBef>
                <a:spcPts val="1000"/>
              </a:spcBef>
              <a:spcAft>
                <a:spcPts val="0"/>
              </a:spcAft>
              <a:buClrTx/>
              <a:buSzPct val="90000"/>
              <a:buFont typeface="Wingdings" panose="05000000000000000000" pitchFamily="2" charset="2"/>
              <a:buNone/>
              <a:tabLst/>
              <a:defRPr/>
            </a:pPr>
            <a:r>
              <a:rPr kumimoji="0" lang="zh-CN" altLang="zh-CN" sz="2400" b="1" i="0" u="none" strike="noStrike" kern="1200" cap="none" spc="0" normalizeH="0" baseline="0" noProof="0" dirty="0" smtClean="0">
                <a:ln>
                  <a:noFill/>
                </a:ln>
                <a:solidFill>
                  <a:sysClr val="windowText" lastClr="000000"/>
                </a:solidFill>
                <a:effectLst/>
                <a:uLnTx/>
                <a:uFillTx/>
                <a:latin typeface="Calibri"/>
                <a:ea typeface="宋体"/>
                <a:cs typeface="+mn-cs"/>
                <a:sym typeface="+mn-ea"/>
              </a:rPr>
              <a:t>想一想，还有别的办法吗？</a:t>
            </a:r>
            <a:endParaRPr kumimoji="0" lang="zh-CN" altLang="zh-CN" sz="2400" b="1" i="0" u="none" strike="noStrike" kern="1200" cap="none" spc="0" normalizeH="0" baseline="0" noProof="0" dirty="0" smtClean="0">
              <a:ln>
                <a:noFill/>
              </a:ln>
              <a:solidFill>
                <a:sysClr val="windowText" lastClr="000000"/>
              </a:solidFill>
              <a:effectLst/>
              <a:uLnTx/>
              <a:uFillTx/>
              <a:latin typeface="Calibri"/>
              <a:ea typeface="宋体"/>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sysClr val="windowText" lastClr="000000"/>
              </a:solidFill>
              <a:effectLst/>
              <a:uLnTx/>
              <a:uFillTx/>
              <a:latin typeface="Calibri"/>
              <a:cs typeface="+mn-cs"/>
            </a:endParaRPr>
          </a:p>
        </p:txBody>
      </p:sp>
    </p:spTree>
    <p:extLst>
      <p:ext uri="{BB962C8B-B14F-4D97-AF65-F5344CB8AC3E}">
        <p14:creationId xmlns:p14="http://schemas.microsoft.com/office/powerpoint/2010/main" val="39646533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2.5  </a:t>
            </a:r>
            <a:r>
              <a:rPr lang="zh-CN" altLang="en-US" sz="3600" b="1" dirty="0">
                <a:solidFill>
                  <a:schemeClr val="bg1"/>
                </a:solidFill>
              </a:rPr>
              <a:t>精彩案例赏析</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703400"/>
            <a:ext cx="10515600"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charset="0"/>
              <a:buChar char="§"/>
              <a:tabLst/>
              <a:defRPr/>
            </a:pPr>
            <a:r>
              <a:rPr kumimoji="0" lang="zh-CN" altLang="en-US" sz="2400" b="1" i="0" u="none" strike="noStrike" kern="1200" cap="none" spc="0" normalizeH="0" baseline="0" noProof="0" smtClean="0">
                <a:ln>
                  <a:noFill/>
                </a:ln>
                <a:solidFill>
                  <a:sysClr val="windowText" lastClr="000000"/>
                </a:solidFill>
                <a:effectLst/>
                <a:uLnTx/>
                <a:uFillTx/>
                <a:latin typeface="Calibri"/>
                <a:ea typeface="宋体"/>
                <a:cs typeface="+mn-cs"/>
                <a:sym typeface="+mn-ea"/>
              </a:rPr>
              <a:t>还可以这样写</a:t>
            </a:r>
            <a:endParaRPr kumimoji="0" lang="zh-CN" altLang="en-US" sz="2400" b="1" i="0" u="none" strike="noStrike" kern="1200" cap="none" spc="0" normalizeH="0" baseline="0" noProof="0" smtClean="0">
              <a:ln>
                <a:noFill/>
              </a:ln>
              <a:solidFill>
                <a:sysClr val="windowText" lastClr="000000"/>
              </a:solidFill>
              <a:effectLst/>
              <a:uLnTx/>
              <a:uFillTx/>
              <a:latin typeface="Calibri"/>
              <a:ea typeface="宋体"/>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400" b="1" i="0" u="none" strike="noStrike" kern="1200" cap="none" spc="0" normalizeH="0" baseline="0" noProof="0" smtClean="0">
              <a:ln>
                <a:noFill/>
              </a:ln>
              <a:solidFill>
                <a:sysClr val="windowText" lastClr="000000"/>
              </a:solidFill>
              <a:effectLst/>
              <a:uLnTx/>
              <a:uFillTx/>
              <a:latin typeface="Calibri"/>
              <a:ea typeface="宋体"/>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1" i="0" u="none" strike="noStrike" kern="1200" cap="none" spc="0" normalizeH="0" baseline="0" noProof="0" smtClean="0">
                <a:ln>
                  <a:noFill/>
                </a:ln>
                <a:solidFill>
                  <a:sysClr val="windowText" lastClr="000000"/>
                </a:solidFill>
                <a:effectLst/>
                <a:uLnTx/>
                <a:uFillTx/>
                <a:latin typeface="Consolas" panose="020B0609020204030204" charset="0"/>
                <a:ea typeface="宋体"/>
                <a:cs typeface="+mn-cs"/>
                <a:sym typeface="+mn-ea"/>
              </a:rPr>
              <a:t>x = input('请输入一个三位数：')</a:t>
            </a:r>
            <a:endParaRPr kumimoji="0" lang="zh-CN" altLang="en-US" sz="2000" b="1" i="0" u="none" strike="noStrike" kern="1200" cap="none" spc="0" normalizeH="0" baseline="0" noProof="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1" i="0" u="none" strike="noStrike" kern="1200" cap="none" spc="0" normalizeH="0" baseline="0" noProof="0" smtClean="0">
                <a:ln>
                  <a:noFill/>
                </a:ln>
                <a:solidFill>
                  <a:sysClr val="windowText" lastClr="000000"/>
                </a:solidFill>
                <a:effectLst/>
                <a:uLnTx/>
                <a:uFillTx/>
                <a:latin typeface="Consolas" panose="020B0609020204030204" charset="0"/>
                <a:ea typeface="宋体"/>
                <a:cs typeface="+mn-cs"/>
                <a:sym typeface="+mn-ea"/>
              </a:rPr>
              <a:t>x = int(x)</a:t>
            </a:r>
            <a:endParaRPr kumimoji="0" lang="zh-CN" altLang="en-US" sz="2000" b="1" i="0" u="none" strike="noStrike" kern="1200" cap="none" spc="0" normalizeH="0" baseline="0" noProof="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1" i="0" u="none" strike="noStrike" kern="1200" cap="none" spc="0" normalizeH="0" baseline="0" noProof="0" smtClean="0">
                <a:ln>
                  <a:noFill/>
                </a:ln>
                <a:solidFill>
                  <a:sysClr val="windowText" lastClr="000000"/>
                </a:solidFill>
                <a:effectLst/>
                <a:uLnTx/>
                <a:uFillTx/>
                <a:latin typeface="Consolas" panose="020B0609020204030204" charset="0"/>
                <a:ea typeface="宋体"/>
                <a:cs typeface="+mn-cs"/>
                <a:sym typeface="+mn-ea"/>
              </a:rPr>
              <a:t>a, b = divmod(x, 100)</a:t>
            </a:r>
            <a:endParaRPr kumimoji="0" lang="zh-CN" altLang="en-US" sz="2000" b="1" i="0" u="none" strike="noStrike" kern="1200" cap="none" spc="0" normalizeH="0" baseline="0" noProof="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1" i="0" u="none" strike="noStrike" kern="1200" cap="none" spc="0" normalizeH="0" baseline="0" noProof="0" smtClean="0">
                <a:ln>
                  <a:noFill/>
                </a:ln>
                <a:solidFill>
                  <a:sysClr val="windowText" lastClr="000000"/>
                </a:solidFill>
                <a:effectLst/>
                <a:uLnTx/>
                <a:uFillTx/>
                <a:latin typeface="Consolas" panose="020B0609020204030204" charset="0"/>
                <a:ea typeface="宋体"/>
                <a:cs typeface="+mn-cs"/>
                <a:sym typeface="+mn-ea"/>
              </a:rPr>
              <a:t>b, c = divmod(b, 10)</a:t>
            </a:r>
            <a:endParaRPr kumimoji="0" lang="zh-CN" altLang="en-US" sz="2000" b="1" i="0" u="none" strike="noStrike" kern="1200" cap="none" spc="0" normalizeH="0" baseline="0" noProof="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1" i="0" u="none" strike="noStrike" kern="1200" cap="none" spc="0" normalizeH="0" baseline="0" noProof="0" smtClean="0">
                <a:ln>
                  <a:noFill/>
                </a:ln>
                <a:solidFill>
                  <a:sysClr val="windowText" lastClr="000000"/>
                </a:solidFill>
                <a:effectLst/>
                <a:uLnTx/>
                <a:uFillTx/>
                <a:latin typeface="Consolas" panose="020B0609020204030204" charset="0"/>
                <a:ea typeface="宋体"/>
                <a:cs typeface="+mn-cs"/>
                <a:sym typeface="+mn-ea"/>
              </a:rPr>
              <a:t>print(a, b, c)</a:t>
            </a:r>
            <a:endParaRPr kumimoji="0" lang="zh-CN" altLang="en-US" sz="2000" b="1" i="0" u="none" strike="noStrike" kern="1200" cap="none" spc="0" normalizeH="0" baseline="0" noProof="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400" b="1" i="0" u="none" strike="noStrike" kern="1200" cap="none" spc="0" normalizeH="0" baseline="0" noProof="0" smtClean="0">
              <a:ln>
                <a:noFill/>
              </a:ln>
              <a:solidFill>
                <a:sysClr val="windowText" lastClr="000000"/>
              </a:solidFill>
              <a:effectLst/>
              <a:uLnTx/>
              <a:uFillTx/>
              <a:latin typeface="Calibri"/>
              <a:ea typeface="宋体"/>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1" i="0" u="none" strike="noStrike" kern="1200" cap="none" spc="0" normalizeH="0" baseline="0" noProof="0" smtClean="0">
                <a:ln>
                  <a:noFill/>
                </a:ln>
                <a:solidFill>
                  <a:sysClr val="windowText" lastClr="000000"/>
                </a:solidFill>
                <a:effectLst/>
                <a:uLnTx/>
                <a:uFillTx/>
                <a:latin typeface="Calibri"/>
                <a:ea typeface="宋体"/>
                <a:cs typeface="+mn-cs"/>
                <a:sym typeface="+mn-ea"/>
              </a:rPr>
              <a:t>还可以再简单些吗？</a:t>
            </a:r>
            <a:endParaRPr kumimoji="0" lang="en-US" sz="2400" b="1" i="0" u="none" strike="noStrike" kern="1200" cap="none" spc="0" normalizeH="0" baseline="0" noProof="0" dirty="0">
              <a:ln>
                <a:noFill/>
              </a:ln>
              <a:solidFill>
                <a:sysClr val="windowText" lastClr="000000"/>
              </a:solidFill>
              <a:effectLst/>
              <a:uLnTx/>
              <a:uFillTx/>
              <a:latin typeface="Calibri"/>
              <a:cs typeface="+mn-cs"/>
            </a:endParaRPr>
          </a:p>
        </p:txBody>
      </p:sp>
    </p:spTree>
    <p:extLst>
      <p:ext uri="{BB962C8B-B14F-4D97-AF65-F5344CB8AC3E}">
        <p14:creationId xmlns:p14="http://schemas.microsoft.com/office/powerpoint/2010/main" val="28909876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2.5  </a:t>
            </a:r>
            <a:r>
              <a:rPr lang="zh-CN" altLang="en-US" sz="3600" b="1" dirty="0">
                <a:solidFill>
                  <a:schemeClr val="bg1"/>
                </a:solidFill>
              </a:rPr>
              <a:t>精彩案例赏析</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703400"/>
            <a:ext cx="10515600"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charset="0"/>
              <a:buChar char="§"/>
              <a:tabLst/>
              <a:defRPr/>
            </a:pPr>
            <a:r>
              <a:rPr kumimoji="0" lang="zh-CN" altLang="en-US" sz="2400" b="1" i="0" u="none" strike="noStrike" kern="1200" cap="none" spc="0" normalizeH="0" baseline="0" noProof="0" dirty="0" smtClean="0">
                <a:ln>
                  <a:noFill/>
                </a:ln>
                <a:solidFill>
                  <a:sysClr val="windowText" lastClr="000000"/>
                </a:solidFill>
                <a:effectLst/>
                <a:uLnTx/>
                <a:uFillTx/>
                <a:latin typeface="Calibri"/>
                <a:ea typeface="宋体"/>
                <a:cs typeface="+mn-cs"/>
                <a:sym typeface="+mn-ea"/>
              </a:rPr>
              <a:t>居然可以这样？</a:t>
            </a:r>
            <a:r>
              <a:rPr kumimoji="0" lang="en-US" altLang="zh-CN" sz="2400" b="1" i="0" u="none" strike="noStrike" kern="1200" cap="none" spc="0" normalizeH="0" baseline="0" noProof="0" dirty="0" smtClean="0">
                <a:ln>
                  <a:noFill/>
                </a:ln>
                <a:solidFill>
                  <a:sysClr val="windowText" lastClr="000000"/>
                </a:solidFill>
                <a:effectLst/>
                <a:uLnTx/>
                <a:uFillTx/>
                <a:latin typeface="Calibri"/>
                <a:ea typeface="宋体"/>
                <a:cs typeface="+mn-cs"/>
                <a:sym typeface="+mn-ea"/>
              </a:rPr>
              <a:t>OMG</a:t>
            </a:r>
            <a:endParaRPr kumimoji="0" lang="en-US" altLang="zh-CN" sz="2400" b="1" i="0" u="none" strike="noStrike" kern="1200" cap="none" spc="0" normalizeH="0" baseline="0" noProof="0" dirty="0" smtClean="0">
              <a:ln>
                <a:noFill/>
              </a:ln>
              <a:solidFill>
                <a:sysClr val="windowText" lastClr="000000"/>
              </a:solidFill>
              <a:effectLst/>
              <a:uLnTx/>
              <a:uFillTx/>
              <a:latin typeface="Calibri"/>
              <a:ea typeface="宋体"/>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400" b="1" i="0" u="none" strike="noStrike" kern="1200" cap="none" spc="0" normalizeH="0" baseline="0" noProof="0" dirty="0" smtClean="0">
              <a:ln>
                <a:noFill/>
              </a:ln>
              <a:solidFill>
                <a:sysClr val="windowText" lastClr="000000"/>
              </a:solidFill>
              <a:effectLst/>
              <a:uLnTx/>
              <a:uFillTx/>
              <a:latin typeface="Calibri"/>
              <a:ea typeface="宋体"/>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x = input('请输入一个三位数：')</a:t>
            </a:r>
            <a:endParaRPr kumimoji="0" lang="zh-CN"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a, b, c = map(int, x)</a:t>
            </a:r>
            <a:endParaRPr kumimoji="0" lang="zh-CN"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sym typeface="+mn-ea"/>
              </a:rPr>
              <a:t>print(a, b, c)</a:t>
            </a:r>
            <a:endParaRPr kumimoji="0" lang="zh-CN" altLang="en-US" sz="2000" b="1" i="0" u="none" strike="noStrike" kern="1200" cap="none" spc="0" normalizeH="0" baseline="0" noProof="0" dirty="0" smtClean="0">
              <a:ln>
                <a:noFill/>
              </a:ln>
              <a:solidFill>
                <a:sysClr val="windowText" lastClr="000000"/>
              </a:solidFill>
              <a:effectLst/>
              <a:uLnTx/>
              <a:uFillTx/>
              <a:latin typeface="Consolas" panose="020B0609020204030204" charset="0"/>
              <a:ea typeface="宋体"/>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sysClr val="windowText" lastClr="000000"/>
              </a:solidFill>
              <a:effectLst/>
              <a:uLnTx/>
              <a:uFillTx/>
              <a:latin typeface="Calibri"/>
              <a:cs typeface="+mn-cs"/>
            </a:endParaRPr>
          </a:p>
        </p:txBody>
      </p:sp>
    </p:spTree>
    <p:extLst>
      <p:ext uri="{BB962C8B-B14F-4D97-AF65-F5344CB8AC3E}">
        <p14:creationId xmlns:p14="http://schemas.microsoft.com/office/powerpoint/2010/main" val="28909876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2.5  </a:t>
            </a:r>
            <a:r>
              <a:rPr lang="zh-CN" altLang="en-US" sz="3600" b="1" dirty="0">
                <a:solidFill>
                  <a:schemeClr val="bg1"/>
                </a:solidFill>
              </a:rPr>
              <a:t>精彩案例赏析</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38200" y="1691825"/>
            <a:ext cx="10515600" cy="4639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Pct val="90000"/>
              <a:buFont typeface="Wingdings" panose="05000000000000000000" charset="0"/>
              <a:buChar char="v"/>
              <a:tabLst/>
              <a:defRPr/>
            </a:pPr>
            <a:r>
              <a:rPr kumimoji="0" lang="zh-CN" altLang="en-US" sz="2400" b="1" i="0" u="none" strike="noStrike" kern="1200" cap="none" spc="0" normalizeH="0" baseline="0" noProof="0" smtClean="0">
                <a:ln>
                  <a:noFill/>
                </a:ln>
                <a:solidFill>
                  <a:sysClr val="windowText" lastClr="000000"/>
                </a:solidFill>
                <a:effectLst/>
                <a:uLnTx/>
                <a:uFillTx/>
                <a:latin typeface="Calibri"/>
                <a:ea typeface="宋体"/>
                <a:cs typeface="+mn-cs"/>
                <a:sym typeface="+mn-ea"/>
              </a:rPr>
              <a:t>例</a:t>
            </a:r>
            <a:r>
              <a:rPr kumimoji="0" lang="en-US" altLang="zh-CN" sz="2400" b="1" i="0" u="none" strike="noStrike" kern="1200" cap="none" spc="0" normalizeH="0" baseline="0" noProof="0" smtClean="0">
                <a:ln>
                  <a:noFill/>
                </a:ln>
                <a:solidFill>
                  <a:sysClr val="windowText" lastClr="000000"/>
                </a:solidFill>
                <a:effectLst/>
                <a:uLnTx/>
                <a:uFillTx/>
                <a:latin typeface="Calibri"/>
                <a:ea typeface="宋体"/>
                <a:cs typeface="+mn-cs"/>
                <a:sym typeface="+mn-ea"/>
              </a:rPr>
              <a:t>2-</a:t>
            </a:r>
            <a:r>
              <a:rPr kumimoji="0" lang="zh-CN" altLang="en-US" sz="2400" b="1" i="0" u="none" strike="noStrike" kern="1200" cap="none" spc="0" normalizeH="0" baseline="0" noProof="0" smtClean="0">
                <a:ln>
                  <a:noFill/>
                </a:ln>
                <a:solidFill>
                  <a:sysClr val="windowText" lastClr="000000"/>
                </a:solidFill>
                <a:effectLst/>
                <a:uLnTx/>
                <a:uFillTx/>
                <a:latin typeface="Calibri"/>
                <a:ea typeface="宋体"/>
                <a:cs typeface="+mn-cs"/>
                <a:sym typeface="+mn-ea"/>
              </a:rPr>
              <a:t>2：已知三角形的两边长及其夹角，求第三边长。</a:t>
            </a:r>
            <a:endParaRPr kumimoji="0" lang="zh-CN" altLang="en-US" sz="2400" b="1" i="0" u="none" strike="noStrike" kern="1200" cap="none" spc="0" normalizeH="0" baseline="0" noProof="0" smtClean="0">
              <a:ln>
                <a:noFill/>
              </a:ln>
              <a:solidFill>
                <a:sysClr val="windowText" lastClr="000000"/>
              </a:solidFill>
              <a:effectLst/>
              <a:uLnTx/>
              <a:uFillTx/>
              <a:latin typeface="Calibri"/>
              <a:ea typeface="宋体"/>
              <a:cs typeface="+mn-cs"/>
            </a:endParaRPr>
          </a:p>
          <a:p>
            <a:pPr marL="228600" marR="0" lvl="0" indent="-228600" algn="l" defTabSz="914400" rtl="0" eaLnBrk="1" fontAlgn="auto" latinLnBrk="0" hangingPunct="1">
              <a:lnSpc>
                <a:spcPct val="90000"/>
              </a:lnSpc>
              <a:spcBef>
                <a:spcPts val="1000"/>
              </a:spcBef>
              <a:spcAft>
                <a:spcPts val="0"/>
              </a:spcAft>
              <a:buClrTx/>
              <a:buSzPct val="90000"/>
              <a:buFont typeface="Wingdings" panose="05000000000000000000" pitchFamily="2" charset="2"/>
              <a:buNone/>
              <a:tabLst/>
              <a:defRPr/>
            </a:pPr>
            <a:endParaRPr kumimoji="0" lang="en-US" altLang="x-none" sz="2800" b="1" i="0" u="none" strike="noStrike" kern="1200" cap="none" spc="0" normalizeH="0" baseline="0" noProof="0" smtClean="0">
              <a:ln>
                <a:noFill/>
              </a:ln>
              <a:solidFill>
                <a:sysClr val="windowText" lastClr="000000"/>
              </a:solidFill>
              <a:effectLst/>
              <a:uLnTx/>
              <a:uFillTx/>
              <a:latin typeface="Calibri"/>
              <a:cs typeface="+mn-cs"/>
            </a:endParaRPr>
          </a:p>
          <a:p>
            <a:pPr marL="228600" marR="0" lvl="0" indent="-228600" algn="l" defTabSz="914400" rtl="0" eaLnBrk="1" fontAlgn="auto" latinLnBrk="0" hangingPunct="1">
              <a:lnSpc>
                <a:spcPct val="90000"/>
              </a:lnSpc>
              <a:spcBef>
                <a:spcPct val="0"/>
              </a:spcBef>
              <a:spcAft>
                <a:spcPts val="0"/>
              </a:spcAft>
              <a:buClrTx/>
              <a:buSzPct val="90000"/>
              <a:buFont typeface="Wingdings" panose="05000000000000000000" pitchFamily="2" charset="2"/>
              <a:buNone/>
              <a:tabLst/>
              <a:defRPr/>
            </a:pPr>
            <a:r>
              <a:rPr kumimoji="0" lang="en-US" altLang="x-none" sz="2000" b="1" i="0" u="none" strike="noStrike" kern="1200" cap="none" spc="0" normalizeH="0" baseline="0" noProof="0" smtClean="0">
                <a:ln>
                  <a:noFill/>
                </a:ln>
                <a:solidFill>
                  <a:sysClr val="windowText" lastClr="000000"/>
                </a:solidFill>
                <a:effectLst/>
                <a:uLnTx/>
                <a:uFillTx/>
                <a:latin typeface="Consolas" panose="020B0609020204030204" charset="0"/>
                <a:cs typeface="+mn-cs"/>
                <a:sym typeface="+mn-ea"/>
              </a:rPr>
              <a:t>import math</a:t>
            </a:r>
            <a:endParaRPr kumimoji="0" lang="en-US" altLang="x-none" sz="2000" b="1" i="0" u="none" strike="noStrike" kern="1200" cap="none" spc="0" normalizeH="0" baseline="0" noProof="0" smtClean="0">
              <a:ln>
                <a:noFill/>
              </a:ln>
              <a:solidFill>
                <a:sysClr val="windowText" lastClr="000000"/>
              </a:solidFill>
              <a:effectLst/>
              <a:uLnTx/>
              <a:uFillTx/>
              <a:latin typeface="Consolas" panose="020B0609020204030204" charset="0"/>
              <a:cs typeface="+mn-cs"/>
            </a:endParaRPr>
          </a:p>
          <a:p>
            <a:pPr marL="228600" marR="0" lvl="0" indent="-228600" algn="l" defTabSz="914400" rtl="0" eaLnBrk="1" fontAlgn="auto" latinLnBrk="0" hangingPunct="1">
              <a:lnSpc>
                <a:spcPct val="90000"/>
              </a:lnSpc>
              <a:spcBef>
                <a:spcPct val="0"/>
              </a:spcBef>
              <a:spcAft>
                <a:spcPts val="0"/>
              </a:spcAft>
              <a:buClrTx/>
              <a:buSzPct val="90000"/>
              <a:buFont typeface="Wingdings" panose="05000000000000000000" pitchFamily="2" charset="2"/>
              <a:buNone/>
              <a:tabLst/>
              <a:defRPr/>
            </a:pPr>
            <a:endParaRPr kumimoji="0" lang="en-US" altLang="x-none" sz="2000" b="1" i="0" u="none" strike="noStrike" kern="1200" cap="none" spc="0" normalizeH="0" baseline="0" noProof="0" smtClean="0">
              <a:ln>
                <a:noFill/>
              </a:ln>
              <a:solidFill>
                <a:sysClr val="windowText" lastClr="000000"/>
              </a:solidFill>
              <a:effectLst/>
              <a:uLnTx/>
              <a:uFillTx/>
              <a:latin typeface="Consolas" panose="020B0609020204030204" charset="0"/>
              <a:cs typeface="+mn-cs"/>
            </a:endParaRPr>
          </a:p>
          <a:p>
            <a:pPr marL="228600" marR="0" lvl="0" indent="-228600" algn="l" defTabSz="914400" rtl="0" eaLnBrk="1" fontAlgn="auto" latinLnBrk="0" hangingPunct="1">
              <a:lnSpc>
                <a:spcPct val="90000"/>
              </a:lnSpc>
              <a:spcBef>
                <a:spcPct val="0"/>
              </a:spcBef>
              <a:spcAft>
                <a:spcPts val="0"/>
              </a:spcAft>
              <a:buClrTx/>
              <a:buSzPct val="90000"/>
              <a:buFont typeface="Wingdings" panose="05000000000000000000" pitchFamily="2" charset="2"/>
              <a:buNone/>
              <a:tabLst/>
              <a:defRPr/>
            </a:pPr>
            <a:r>
              <a:rPr kumimoji="0" lang="en-US" altLang="x-none" sz="2000" b="1" i="0" u="none" strike="noStrike" kern="1200" cap="none" spc="0" normalizeH="0" baseline="0" noProof="0" smtClean="0">
                <a:ln>
                  <a:noFill/>
                </a:ln>
                <a:solidFill>
                  <a:sysClr val="windowText" lastClr="000000"/>
                </a:solidFill>
                <a:effectLst/>
                <a:uLnTx/>
                <a:uFillTx/>
                <a:latin typeface="Consolas" panose="020B0609020204030204" charset="0"/>
                <a:cs typeface="+mn-cs"/>
                <a:sym typeface="+mn-ea"/>
              </a:rPr>
              <a:t>x = input('输入两边长及夹角（度）：')</a:t>
            </a:r>
            <a:endParaRPr kumimoji="0" lang="en-US" altLang="x-none" sz="2000" b="1" i="0" u="none" strike="noStrike" kern="1200" cap="none" spc="0" normalizeH="0" baseline="0" noProof="0" smtClean="0">
              <a:ln>
                <a:noFill/>
              </a:ln>
              <a:solidFill>
                <a:sysClr val="windowText" lastClr="000000"/>
              </a:solidFill>
              <a:effectLst/>
              <a:uLnTx/>
              <a:uFillTx/>
              <a:latin typeface="Consolas" panose="020B0609020204030204" charset="0"/>
              <a:cs typeface="+mn-cs"/>
            </a:endParaRPr>
          </a:p>
          <a:p>
            <a:pPr marL="228600" marR="0" lvl="0" indent="-228600" algn="l" defTabSz="914400" rtl="0" eaLnBrk="1" fontAlgn="auto" latinLnBrk="0" hangingPunct="1">
              <a:lnSpc>
                <a:spcPct val="90000"/>
              </a:lnSpc>
              <a:spcBef>
                <a:spcPct val="0"/>
              </a:spcBef>
              <a:spcAft>
                <a:spcPts val="0"/>
              </a:spcAft>
              <a:buClrTx/>
              <a:buSzPct val="90000"/>
              <a:buFont typeface="Wingdings" panose="05000000000000000000" pitchFamily="2" charset="2"/>
              <a:buNone/>
              <a:tabLst/>
              <a:defRPr/>
            </a:pPr>
            <a:r>
              <a:rPr kumimoji="0" lang="en-US" altLang="x-none" sz="2000" b="1" i="0" u="none" strike="noStrike" kern="1200" cap="none" spc="0" normalizeH="0" baseline="0" noProof="0" smtClean="0">
                <a:ln>
                  <a:noFill/>
                </a:ln>
                <a:solidFill>
                  <a:sysClr val="windowText" lastClr="000000"/>
                </a:solidFill>
                <a:effectLst/>
                <a:uLnTx/>
                <a:uFillTx/>
                <a:latin typeface="Consolas" panose="020B0609020204030204" charset="0"/>
                <a:cs typeface="+mn-cs"/>
                <a:sym typeface="+mn-ea"/>
              </a:rPr>
              <a:t>a, b, theta = map(float, x.split())</a:t>
            </a:r>
            <a:endParaRPr kumimoji="0" lang="en-US" altLang="x-none" sz="2000" b="1" i="0" u="none" strike="noStrike" kern="1200" cap="none" spc="0" normalizeH="0" baseline="0" noProof="0" smtClean="0">
              <a:ln>
                <a:noFill/>
              </a:ln>
              <a:solidFill>
                <a:sysClr val="windowText" lastClr="000000"/>
              </a:solidFill>
              <a:effectLst/>
              <a:uLnTx/>
              <a:uFillTx/>
              <a:latin typeface="Consolas" panose="020B0609020204030204" charset="0"/>
              <a:cs typeface="+mn-cs"/>
            </a:endParaRPr>
          </a:p>
          <a:p>
            <a:pPr marL="228600" marR="0" lvl="0" indent="-228600" algn="l" defTabSz="914400" rtl="0" eaLnBrk="1" fontAlgn="auto" latinLnBrk="0" hangingPunct="1">
              <a:lnSpc>
                <a:spcPct val="90000"/>
              </a:lnSpc>
              <a:spcBef>
                <a:spcPct val="0"/>
              </a:spcBef>
              <a:spcAft>
                <a:spcPts val="0"/>
              </a:spcAft>
              <a:buClrTx/>
              <a:buSzPct val="90000"/>
              <a:buFont typeface="Wingdings" panose="05000000000000000000" pitchFamily="2" charset="2"/>
              <a:buNone/>
              <a:tabLst/>
              <a:defRPr/>
            </a:pPr>
            <a:r>
              <a:rPr kumimoji="0" lang="en-US" altLang="x-none" sz="2000" b="1" i="0" u="none" strike="noStrike" kern="1200" cap="none" spc="0" normalizeH="0" baseline="0" noProof="0" smtClean="0">
                <a:ln>
                  <a:noFill/>
                </a:ln>
                <a:solidFill>
                  <a:sysClr val="windowText" lastClr="000000"/>
                </a:solidFill>
                <a:effectLst/>
                <a:uLnTx/>
                <a:uFillTx/>
                <a:latin typeface="Consolas" panose="020B0609020204030204" charset="0"/>
                <a:cs typeface="+mn-cs"/>
                <a:sym typeface="+mn-ea"/>
              </a:rPr>
              <a:t>c = math.sqrt(a**2 + b**2 - 2*a*b*math.cos(theta*math.pi/180))</a:t>
            </a:r>
            <a:endParaRPr kumimoji="0" lang="en-US" altLang="x-none" sz="2000" b="1" i="0" u="none" strike="noStrike" kern="1200" cap="none" spc="0" normalizeH="0" baseline="0" noProof="0" smtClean="0">
              <a:ln>
                <a:noFill/>
              </a:ln>
              <a:solidFill>
                <a:sysClr val="windowText" lastClr="000000"/>
              </a:solidFill>
              <a:effectLst/>
              <a:uLnTx/>
              <a:uFillTx/>
              <a:latin typeface="Consolas" panose="020B0609020204030204" charset="0"/>
              <a:cs typeface="+mn-cs"/>
            </a:endParaRPr>
          </a:p>
          <a:p>
            <a:pPr marL="228600" marR="0" lvl="0" indent="-228600" algn="l" defTabSz="914400" rtl="0" eaLnBrk="1" fontAlgn="auto" latinLnBrk="0" hangingPunct="1">
              <a:lnSpc>
                <a:spcPct val="90000"/>
              </a:lnSpc>
              <a:spcBef>
                <a:spcPct val="0"/>
              </a:spcBef>
              <a:spcAft>
                <a:spcPts val="0"/>
              </a:spcAft>
              <a:buClrTx/>
              <a:buSzPct val="90000"/>
              <a:buFont typeface="Wingdings" panose="05000000000000000000" pitchFamily="2" charset="2"/>
              <a:buNone/>
              <a:tabLst/>
              <a:defRPr/>
            </a:pPr>
            <a:r>
              <a:rPr kumimoji="0" lang="en-US" altLang="x-none" sz="2000" b="1" i="0" u="none" strike="noStrike" kern="1200" cap="none" spc="0" normalizeH="0" baseline="0" noProof="0" smtClean="0">
                <a:ln>
                  <a:noFill/>
                </a:ln>
                <a:solidFill>
                  <a:sysClr val="windowText" lastClr="000000"/>
                </a:solidFill>
                <a:effectLst/>
                <a:uLnTx/>
                <a:uFillTx/>
                <a:latin typeface="Consolas" panose="020B0609020204030204" charset="0"/>
                <a:cs typeface="+mn-cs"/>
                <a:sym typeface="+mn-ea"/>
              </a:rPr>
              <a:t>print('c=', c)</a:t>
            </a:r>
            <a:endParaRPr kumimoji="0" lang="en-US" sz="2000" b="1" i="0" u="none" strike="noStrike" kern="1200" cap="none" spc="0" normalizeH="0" baseline="0" noProof="0" dirty="0">
              <a:ln>
                <a:noFill/>
              </a:ln>
              <a:solidFill>
                <a:sysClr val="windowText" lastClr="000000"/>
              </a:solidFill>
              <a:effectLst/>
              <a:uLnTx/>
              <a:uFillTx/>
              <a:latin typeface="Calibri"/>
              <a:cs typeface="+mn-cs"/>
            </a:endParaRPr>
          </a:p>
        </p:txBody>
      </p:sp>
    </p:spTree>
    <p:extLst>
      <p:ext uri="{BB962C8B-B14F-4D97-AF65-F5344CB8AC3E}">
        <p14:creationId xmlns:p14="http://schemas.microsoft.com/office/powerpoint/2010/main" val="28909876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2.5  </a:t>
            </a:r>
            <a:r>
              <a:rPr lang="zh-CN" altLang="en-US" sz="3600" b="1" dirty="0">
                <a:solidFill>
                  <a:schemeClr val="bg1"/>
                </a:solidFill>
              </a:rPr>
              <a:t>精彩案例赏析</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Content Placeholder 2"/>
          <p:cNvSpPr txBox="1">
            <a:spLocks/>
          </p:cNvSpPr>
          <p:nvPr/>
        </p:nvSpPr>
        <p:spPr>
          <a:xfrm>
            <a:off x="813104" y="1749699"/>
            <a:ext cx="10515600" cy="4222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ct val="0"/>
              </a:spcBef>
              <a:spcAft>
                <a:spcPts val="600"/>
              </a:spcAft>
              <a:buClrTx/>
              <a:buSzPct val="90000"/>
              <a:buFont typeface="Wingdings" panose="05000000000000000000" charset="0"/>
              <a:buChar char="v"/>
              <a:tabLst/>
              <a:defRPr/>
            </a:pPr>
            <a:r>
              <a:rPr kumimoji="0" lang="zh-CN" altLang="en-US" b="1" i="0" u="none" strike="noStrike" kern="1200" cap="none" spc="0" normalizeH="0" baseline="0" noProof="0" smtClean="0">
                <a:ln>
                  <a:noFill/>
                </a:ln>
                <a:solidFill>
                  <a:sysClr val="windowText" lastClr="000000"/>
                </a:solidFill>
                <a:effectLst/>
                <a:uLnTx/>
                <a:uFillTx/>
                <a:latin typeface="Calibri"/>
                <a:ea typeface="宋体"/>
                <a:cs typeface="+mn-cs"/>
                <a:sym typeface="+mn-ea"/>
              </a:rPr>
              <a:t>例</a:t>
            </a:r>
            <a:r>
              <a:rPr kumimoji="0" lang="en-US" altLang="zh-CN" b="1" i="0" u="none" strike="noStrike" kern="1200" cap="none" spc="0" normalizeH="0" baseline="0" noProof="0" smtClean="0">
                <a:ln>
                  <a:noFill/>
                </a:ln>
                <a:solidFill>
                  <a:sysClr val="windowText" lastClr="000000"/>
                </a:solidFill>
                <a:effectLst/>
                <a:uLnTx/>
                <a:uFillTx/>
                <a:latin typeface="Calibri"/>
                <a:ea typeface="宋体"/>
                <a:cs typeface="+mn-cs"/>
                <a:sym typeface="+mn-ea"/>
              </a:rPr>
              <a:t>2-3</a:t>
            </a:r>
            <a:r>
              <a:rPr kumimoji="0" lang="zh-CN" altLang="en-US" b="1" i="0" u="none" strike="noStrike" kern="1200" cap="none" spc="0" normalizeH="0" baseline="0" noProof="0" smtClean="0">
                <a:ln>
                  <a:noFill/>
                </a:ln>
                <a:solidFill>
                  <a:sysClr val="windowText" lastClr="000000"/>
                </a:solidFill>
                <a:effectLst/>
                <a:uLnTx/>
                <a:uFillTx/>
                <a:latin typeface="Calibri"/>
                <a:ea typeface="宋体"/>
                <a:cs typeface="+mn-cs"/>
                <a:sym typeface="+mn-ea"/>
              </a:rPr>
              <a:t>：任意输入三个英文单词，按字典顺序输出。</a:t>
            </a:r>
            <a:endParaRPr kumimoji="0" lang="zh-CN" altLang="en-US" b="1" i="0" u="none" strike="noStrike" kern="1200" cap="none" spc="0" normalizeH="0" baseline="0" noProof="0" smtClean="0">
              <a:ln>
                <a:noFill/>
              </a:ln>
              <a:solidFill>
                <a:sysClr val="windowText" lastClr="000000"/>
              </a:solidFill>
              <a:effectLst/>
              <a:uLnTx/>
              <a:uFillTx/>
              <a:latin typeface="Times New Roman" panose="02020603050405020304" charset="0"/>
              <a:ea typeface="宋体"/>
              <a:cs typeface="+mn-cs"/>
            </a:endParaRPr>
          </a:p>
          <a:p>
            <a:pPr marL="228600" marR="0" lvl="0" indent="-228600" algn="l" defTabSz="914400" rtl="0" eaLnBrk="1" fontAlgn="auto" latinLnBrk="0" hangingPunct="1">
              <a:lnSpc>
                <a:spcPct val="90000"/>
              </a:lnSpc>
              <a:spcBef>
                <a:spcPct val="0"/>
              </a:spcBef>
              <a:spcAft>
                <a:spcPts val="0"/>
              </a:spcAft>
              <a:buClrTx/>
              <a:buSzPct val="90000"/>
              <a:buFont typeface="Wingdings" panose="05000000000000000000" pitchFamily="2" charset="2"/>
              <a:buNone/>
              <a:tabLst/>
              <a:defRPr/>
            </a:pPr>
            <a:endParaRPr kumimoji="0" lang="en-US" altLang="zh-CN" sz="2400" b="1" i="0" u="none" strike="noStrike" kern="1200" cap="none" spc="0" normalizeH="0" baseline="0" noProof="0" smtClean="0">
              <a:ln>
                <a:noFill/>
              </a:ln>
              <a:solidFill>
                <a:sysClr val="windowText" lastClr="000000"/>
              </a:solidFill>
              <a:effectLst/>
              <a:uLnTx/>
              <a:uFillTx/>
              <a:latin typeface="Consolas" panose="020B0609020204030204" charset="0"/>
              <a:ea typeface="宋体"/>
              <a:cs typeface="+mn-cs"/>
              <a:sym typeface="Arial" panose="020B0604020202020204" pitchFamily="34" charset="0"/>
            </a:endParaRPr>
          </a:p>
          <a:p>
            <a:pPr marL="228600" marR="0" lvl="0" indent="-228600" algn="l" defTabSz="914400" rtl="0" eaLnBrk="1" fontAlgn="auto" latinLnBrk="0" hangingPunct="1">
              <a:lnSpc>
                <a:spcPct val="90000"/>
              </a:lnSpc>
              <a:spcBef>
                <a:spcPct val="0"/>
              </a:spcBef>
              <a:spcAft>
                <a:spcPts val="0"/>
              </a:spcAft>
              <a:buClrTx/>
              <a:buSzPct val="90000"/>
              <a:buFont typeface="Wingdings" panose="05000000000000000000" pitchFamily="2" charset="2"/>
              <a:buNone/>
              <a:tabLst/>
              <a:defRPr/>
            </a:pPr>
            <a:r>
              <a:rPr kumimoji="0" lang="en-US" altLang="zh-CN" sz="2400" b="1" i="0" u="none" strike="noStrike" kern="1200" cap="none" spc="0" normalizeH="0" baseline="0" noProof="0" smtClean="0">
                <a:ln>
                  <a:noFill/>
                </a:ln>
                <a:solidFill>
                  <a:sysClr val="windowText" lastClr="000000"/>
                </a:solidFill>
                <a:effectLst/>
                <a:uLnTx/>
                <a:uFillTx/>
                <a:latin typeface="Consolas" panose="020B0609020204030204" charset="0"/>
                <a:ea typeface="宋体"/>
                <a:cs typeface="+mn-cs"/>
                <a:sym typeface="Arial" panose="020B0604020202020204" pitchFamily="34" charset="0"/>
              </a:rPr>
              <a:t>s = input('x,y,z=')</a:t>
            </a:r>
          </a:p>
          <a:p>
            <a:pPr marL="228600" marR="0" lvl="0" indent="-228600" algn="l" defTabSz="914400" rtl="0" eaLnBrk="1" fontAlgn="auto" latinLnBrk="0" hangingPunct="1">
              <a:lnSpc>
                <a:spcPct val="90000"/>
              </a:lnSpc>
              <a:spcBef>
                <a:spcPct val="0"/>
              </a:spcBef>
              <a:spcAft>
                <a:spcPts val="0"/>
              </a:spcAft>
              <a:buClrTx/>
              <a:buSzPct val="90000"/>
              <a:buFont typeface="Wingdings" panose="05000000000000000000" pitchFamily="2" charset="2"/>
              <a:buNone/>
              <a:tabLst/>
              <a:defRPr/>
            </a:pPr>
            <a:r>
              <a:rPr kumimoji="0" lang="en-US" altLang="zh-CN" sz="2400" b="1" i="0" u="none" strike="noStrike" kern="1200" cap="none" spc="0" normalizeH="0" baseline="0" noProof="0" smtClean="0">
                <a:ln>
                  <a:noFill/>
                </a:ln>
                <a:solidFill>
                  <a:sysClr val="windowText" lastClr="000000"/>
                </a:solidFill>
                <a:effectLst/>
                <a:uLnTx/>
                <a:uFillTx/>
                <a:latin typeface="Consolas" panose="020B0609020204030204" charset="0"/>
                <a:ea typeface="宋体"/>
                <a:cs typeface="+mn-cs"/>
                <a:sym typeface="Arial" panose="020B0604020202020204" pitchFamily="34" charset="0"/>
              </a:rPr>
              <a:t>x, y, z = sorted(s.split(','))</a:t>
            </a:r>
          </a:p>
          <a:p>
            <a:pPr marL="228600" marR="0" lvl="0" indent="-228600" algn="l" defTabSz="914400" rtl="0" eaLnBrk="1" fontAlgn="auto" latinLnBrk="0" hangingPunct="1">
              <a:lnSpc>
                <a:spcPct val="90000"/>
              </a:lnSpc>
              <a:spcBef>
                <a:spcPct val="0"/>
              </a:spcBef>
              <a:spcAft>
                <a:spcPts val="0"/>
              </a:spcAft>
              <a:buClrTx/>
              <a:buSzPct val="90000"/>
              <a:buFont typeface="Wingdings" panose="05000000000000000000" pitchFamily="2" charset="2"/>
              <a:buNone/>
              <a:tabLst/>
              <a:defRPr/>
            </a:pPr>
            <a:r>
              <a:rPr kumimoji="0" lang="en-US" altLang="zh-CN" sz="2400" b="1" i="0" u="none" strike="noStrike" kern="1200" cap="none" spc="0" normalizeH="0" baseline="0" noProof="0" smtClean="0">
                <a:ln>
                  <a:noFill/>
                </a:ln>
                <a:solidFill>
                  <a:sysClr val="windowText" lastClr="000000"/>
                </a:solidFill>
                <a:effectLst/>
                <a:uLnTx/>
                <a:uFillTx/>
                <a:latin typeface="Consolas" panose="020B0609020204030204" charset="0"/>
                <a:ea typeface="宋体"/>
                <a:cs typeface="+mn-cs"/>
                <a:sym typeface="Arial" panose="020B0604020202020204" pitchFamily="34" charset="0"/>
              </a:rPr>
              <a:t>print(x, y, z)</a:t>
            </a:r>
            <a:endParaRPr kumimoji="0" lang="en-US" b="1" i="0" u="none" strike="noStrike" kern="1200" cap="none" spc="0" normalizeH="0" baseline="0" noProof="0" dirty="0">
              <a:ln>
                <a:noFill/>
              </a:ln>
              <a:solidFill>
                <a:sysClr val="windowText" lastClr="000000"/>
              </a:solidFill>
              <a:effectLst/>
              <a:uLnTx/>
              <a:uFillTx/>
              <a:latin typeface="Calibri"/>
              <a:cs typeface="+mn-cs"/>
            </a:endParaRPr>
          </a:p>
        </p:txBody>
      </p:sp>
    </p:spTree>
    <p:extLst>
      <p:ext uri="{BB962C8B-B14F-4D97-AF65-F5344CB8AC3E}">
        <p14:creationId xmlns:p14="http://schemas.microsoft.com/office/powerpoint/2010/main" val="28909876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A0624F31-998C-44D3-BAFB-ADD006D3547E}"/>
              </a:ext>
            </a:extLst>
          </p:cNvPr>
          <p:cNvPicPr>
            <a:picLocks noChangeAspect="1"/>
          </p:cNvPicPr>
          <p:nvPr/>
        </p:nvPicPr>
        <p:blipFill rotWithShape="1">
          <a:blip r:embed="rId3">
            <a:extLst>
              <a:ext uri="{28A0092B-C50C-407E-A947-70E740481C1C}">
                <a14:useLocalDpi xmlns:a14="http://schemas.microsoft.com/office/drawing/2010/main" val="0"/>
              </a:ext>
            </a:extLst>
          </a:blip>
          <a:srcRect t="21604" b="46967"/>
          <a:stretch/>
        </p:blipFill>
        <p:spPr>
          <a:xfrm>
            <a:off x="0" y="2176476"/>
            <a:ext cx="12209296" cy="2877923"/>
          </a:xfrm>
          <a:prstGeom prst="rect">
            <a:avLst/>
          </a:prstGeom>
        </p:spPr>
      </p:pic>
      <p:sp>
        <p:nvSpPr>
          <p:cNvPr id="8" name="矩形 7"/>
          <p:cNvSpPr/>
          <p:nvPr/>
        </p:nvSpPr>
        <p:spPr>
          <a:xfrm>
            <a:off x="0" y="2176477"/>
            <a:ext cx="12192000" cy="2877922"/>
          </a:xfrm>
          <a:prstGeom prst="rect">
            <a:avLst/>
          </a:prstGeom>
          <a:gradFill>
            <a:gsLst>
              <a:gs pos="0">
                <a:srgbClr val="014723"/>
              </a:gs>
              <a:gs pos="59000">
                <a:srgbClr val="014723">
                  <a:alpha val="6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161452" y="2867904"/>
            <a:ext cx="1886392" cy="1015663"/>
          </a:xfrm>
          <a:prstGeom prst="rect">
            <a:avLst/>
          </a:prstGeom>
          <a:noFill/>
        </p:spPr>
        <p:txBody>
          <a:bodyPr wrap="square" rtlCol="0" anchor="ctr" anchorCtr="0">
            <a:spAutoFit/>
          </a:bodyPr>
          <a:lstStyle/>
          <a:p>
            <a:pPr algn="dist"/>
            <a:r>
              <a:rPr lang="zh-CN" altLang="en-US" sz="6000" b="1" dirty="0">
                <a:solidFill>
                  <a:schemeClr val="bg1">
                    <a:lumMod val="95000"/>
                  </a:schemeClr>
                </a:solidFill>
                <a:latin typeface="微软雅黑" panose="020B0503020204020204" pitchFamily="34" charset="-122"/>
                <a:ea typeface="微软雅黑" panose="020B0503020204020204" pitchFamily="34" charset="-122"/>
              </a:rPr>
              <a:t>谢谢</a:t>
            </a:r>
          </a:p>
        </p:txBody>
      </p:sp>
      <p:sp>
        <p:nvSpPr>
          <p:cNvPr id="16" name="TextBox 10"/>
          <p:cNvSpPr txBox="1"/>
          <p:nvPr/>
        </p:nvSpPr>
        <p:spPr>
          <a:xfrm>
            <a:off x="2565806" y="3990096"/>
            <a:ext cx="70603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smtClean="0">
                <a:solidFill>
                  <a:schemeClr val="bg1">
                    <a:lumMod val="95000"/>
                  </a:schemeClr>
                </a:solidFill>
                <a:latin typeface="微软雅黑" panose="020B0503020204020204" pitchFamily="34" charset="-122"/>
                <a:ea typeface="微软雅黑" panose="020B0503020204020204" pitchFamily="34" charset="-122"/>
              </a:rPr>
              <a:t>中山大学国际金融学院</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TextBox 6"/>
          <p:cNvSpPr txBox="1"/>
          <p:nvPr/>
        </p:nvSpPr>
        <p:spPr>
          <a:xfrm>
            <a:off x="4266491" y="5644929"/>
            <a:ext cx="1723500"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b="1" dirty="0">
                <a:solidFill>
                  <a:srgbClr val="014723"/>
                </a:solidFill>
                <a:latin typeface="微软雅黑" panose="020B0503020204020204" pitchFamily="34" charset="-122"/>
                <a:ea typeface="微软雅黑" panose="020B0503020204020204" pitchFamily="34" charset="-122"/>
              </a:rPr>
              <a:t>主讲人</a:t>
            </a:r>
            <a:r>
              <a:rPr lang="zh-CN" altLang="en-US" dirty="0" smtClean="0">
                <a:solidFill>
                  <a:srgbClr val="014723"/>
                </a:solidFill>
                <a:latin typeface="微软雅黑" panose="020B0503020204020204" pitchFamily="34" charset="-122"/>
                <a:ea typeface="微软雅黑" panose="020B0503020204020204" pitchFamily="34" charset="-122"/>
              </a:rPr>
              <a:t>：陆勇</a:t>
            </a:r>
            <a:endParaRPr lang="zh-CN" altLang="en-US" dirty="0">
              <a:solidFill>
                <a:srgbClr val="014723"/>
              </a:solidFill>
              <a:latin typeface="微软雅黑" panose="020B0503020204020204" pitchFamily="34" charset="-122"/>
              <a:ea typeface="微软雅黑" panose="020B0503020204020204" pitchFamily="34" charset="-122"/>
            </a:endParaRPr>
          </a:p>
        </p:txBody>
      </p:sp>
      <p:sp>
        <p:nvSpPr>
          <p:cNvPr id="14" name="TextBox 7"/>
          <p:cNvSpPr txBox="1"/>
          <p:nvPr/>
        </p:nvSpPr>
        <p:spPr>
          <a:xfrm>
            <a:off x="6621704" y="5644929"/>
            <a:ext cx="3415182" cy="400085"/>
          </a:xfrm>
          <a:prstGeom prst="rect">
            <a:avLst/>
          </a:prstGeom>
          <a:noFill/>
        </p:spPr>
        <p:txBody>
          <a:bodyPr wrap="none" lIns="91416" tIns="45708" rIns="91416" bIns="45708" rtlCol="0">
            <a:spAutoFit/>
          </a:bodyPr>
          <a:lstStyle/>
          <a:p>
            <a:pPr algn="ctr"/>
            <a:r>
              <a:rPr lang="zh-CN" altLang="en-US" sz="2000" b="1" dirty="0" smtClean="0">
                <a:solidFill>
                  <a:srgbClr val="014723"/>
                </a:solidFill>
                <a:latin typeface="微软雅黑" panose="020B0503020204020204" pitchFamily="34" charset="-122"/>
                <a:ea typeface="微软雅黑" panose="020B0503020204020204" pitchFamily="34" charset="-122"/>
              </a:rPr>
              <a:t>中山大学</a:t>
            </a:r>
            <a:r>
              <a:rPr lang="en-US" altLang="zh-CN" sz="2000" b="1" dirty="0" smtClean="0">
                <a:solidFill>
                  <a:srgbClr val="014723"/>
                </a:solidFill>
                <a:latin typeface="微软雅黑" panose="020B0503020204020204" pitchFamily="34" charset="-122"/>
                <a:ea typeface="微软雅黑" panose="020B0503020204020204" pitchFamily="34" charset="-122"/>
              </a:rPr>
              <a:t>Python</a:t>
            </a:r>
            <a:r>
              <a:rPr lang="zh-CN" altLang="en-US" sz="2000" b="1" dirty="0" smtClean="0">
                <a:solidFill>
                  <a:srgbClr val="014723"/>
                </a:solidFill>
                <a:latin typeface="微软雅黑" panose="020B0503020204020204" pitchFamily="34" charset="-122"/>
                <a:ea typeface="微软雅黑" panose="020B0503020204020204" pitchFamily="34" charset="-122"/>
              </a:rPr>
              <a:t>语言课程</a:t>
            </a:r>
            <a:r>
              <a:rPr lang="zh-CN" altLang="en-US" sz="2000" b="1" dirty="0">
                <a:solidFill>
                  <a:srgbClr val="014723"/>
                </a:solidFill>
                <a:latin typeface="微软雅黑" panose="020B0503020204020204" pitchFamily="34" charset="-122"/>
                <a:ea typeface="微软雅黑" panose="020B0503020204020204" pitchFamily="34" charset="-122"/>
              </a:rPr>
              <a:t>组</a:t>
            </a:r>
            <a:endParaRPr lang="zh-CN" altLang="en-US" sz="2000" dirty="0">
              <a:solidFill>
                <a:srgbClr val="014723"/>
              </a:solidFill>
              <a:latin typeface="微软雅黑" panose="020B0503020204020204" pitchFamily="34" charset="-122"/>
              <a:ea typeface="微软雅黑" panose="020B0503020204020204" pitchFamily="34" charset="-122"/>
            </a:endParaRPr>
          </a:p>
        </p:txBody>
      </p:sp>
      <p:sp>
        <p:nvSpPr>
          <p:cNvPr id="11" name="Freeform 7"/>
          <p:cNvSpPr>
            <a:spLocks noChangeAspect="1" noEditPoints="1"/>
          </p:cNvSpPr>
          <p:nvPr/>
        </p:nvSpPr>
        <p:spPr bwMode="auto">
          <a:xfrm>
            <a:off x="3416978" y="5611849"/>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14723"/>
          </a:solidFill>
          <a:ln>
            <a:noFill/>
          </a:ln>
        </p:spPr>
        <p:txBody>
          <a:bodyPr vert="horz" wrap="square" lIns="91416" tIns="45708" rIns="91416" bIns="45708" numCol="1" anchor="t" anchorCtr="0" compatLnSpc="1"/>
          <a:lstStyle/>
          <a:p>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12" name="Freeform 8"/>
          <p:cNvSpPr>
            <a:spLocks noChangeAspect="1" noEditPoints="1"/>
          </p:cNvSpPr>
          <p:nvPr/>
        </p:nvSpPr>
        <p:spPr bwMode="auto">
          <a:xfrm>
            <a:off x="6438230" y="5611848"/>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14723"/>
          </a:solidFill>
          <a:ln>
            <a:noFill/>
          </a:ln>
        </p:spPr>
        <p:txBody>
          <a:bodyPr vert="horz" wrap="square" lIns="91416" tIns="45708" rIns="91416" bIns="45708" numCol="1" anchor="t" anchorCtr="0" compatLnSpc="1"/>
          <a:lstStyle/>
          <a:p>
            <a:endParaRPr lang="zh-CN" altLang="en-US" sz="2800">
              <a:solidFill>
                <a:srgbClr val="C00000"/>
              </a:solidFill>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 xmlns:a16="http://schemas.microsoft.com/office/drawing/2014/main" id="{DC754B86-73A7-4A82-964F-FD1E97816B9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1200" r="2284" b="11992"/>
          <a:stretch/>
        </p:blipFill>
        <p:spPr>
          <a:xfrm>
            <a:off x="4339400" y="923192"/>
            <a:ext cx="3433000" cy="1072662"/>
          </a:xfrm>
          <a:prstGeom prst="rect">
            <a:avLst/>
          </a:prstGeom>
        </p:spPr>
      </p:pic>
    </p:spTree>
    <p:extLst>
      <p:ext uri="{BB962C8B-B14F-4D97-AF65-F5344CB8AC3E}">
        <p14:creationId xmlns:p14="http://schemas.microsoft.com/office/powerpoint/2010/main" val="16815069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750"/>
                                        <p:tgtEl>
                                          <p:spTgt spid="8"/>
                                        </p:tgtEl>
                                      </p:cBhvr>
                                    </p:animEffect>
                                  </p:childTnLst>
                                </p:cTn>
                              </p:par>
                            </p:childTnLst>
                          </p:cTn>
                        </p:par>
                        <p:par>
                          <p:cTn id="8" fill="hold">
                            <p:stCondLst>
                              <p:cond delay="750"/>
                            </p:stCondLst>
                            <p:childTnLst>
                              <p:par>
                                <p:cTn id="9" presetID="50" presetClass="entr" presetSubtype="0" decel="100000" fill="hold" grpId="0" nodeType="afterEffect">
                                  <p:stCondLst>
                                    <p:cond delay="0"/>
                                  </p:stCondLst>
                                  <p:iterate type="lt">
                                    <p:tmPct val="10000"/>
                                  </p:iterate>
                                  <p:childTnLst>
                                    <p:set>
                                      <p:cBhvr>
                                        <p:cTn id="10" dur="1" fill="hold">
                                          <p:stCondLst>
                                            <p:cond delay="0"/>
                                          </p:stCondLst>
                                        </p:cTn>
                                        <p:tgtEl>
                                          <p:spTgt spid="15"/>
                                        </p:tgtEl>
                                        <p:attrNameLst>
                                          <p:attrName>style.visibility</p:attrName>
                                        </p:attrNameLst>
                                      </p:cBhvr>
                                      <p:to>
                                        <p:strVal val="visible"/>
                                      </p:to>
                                    </p:set>
                                    <p:anim calcmode="lin" valueType="num">
                                      <p:cBhvr>
                                        <p:cTn id="11" dur="1000" fill="hold"/>
                                        <p:tgtEl>
                                          <p:spTgt spid="15"/>
                                        </p:tgtEl>
                                        <p:attrNameLst>
                                          <p:attrName>ppt_w</p:attrName>
                                        </p:attrNameLst>
                                      </p:cBhvr>
                                      <p:tavLst>
                                        <p:tav tm="0">
                                          <p:val>
                                            <p:strVal val="#ppt_w+.3"/>
                                          </p:val>
                                        </p:tav>
                                        <p:tav tm="100000">
                                          <p:val>
                                            <p:strVal val="#ppt_w"/>
                                          </p:val>
                                        </p:tav>
                                      </p:tavLst>
                                    </p:anim>
                                    <p:anim calcmode="lin" valueType="num">
                                      <p:cBhvr>
                                        <p:cTn id="12" dur="1000" fill="hold"/>
                                        <p:tgtEl>
                                          <p:spTgt spid="15"/>
                                        </p:tgtEl>
                                        <p:attrNameLst>
                                          <p:attrName>ppt_h</p:attrName>
                                        </p:attrNameLst>
                                      </p:cBhvr>
                                      <p:tavLst>
                                        <p:tav tm="0">
                                          <p:val>
                                            <p:strVal val="#ppt_h"/>
                                          </p:val>
                                        </p:tav>
                                        <p:tav tm="100000">
                                          <p:val>
                                            <p:strVal val="#ppt_h"/>
                                          </p:val>
                                        </p:tav>
                                      </p:tavLst>
                                    </p:anim>
                                    <p:animEffect transition="in" filter="fade">
                                      <p:cBhvr>
                                        <p:cTn id="13" dur="1000"/>
                                        <p:tgtEl>
                                          <p:spTgt spid="15"/>
                                        </p:tgtEl>
                                      </p:cBhvr>
                                    </p:animEffect>
                                  </p:childTnLst>
                                </p:cTn>
                              </p:par>
                            </p:childTnLst>
                          </p:cTn>
                        </p:par>
                        <p:par>
                          <p:cTn id="14" fill="hold">
                            <p:stCondLst>
                              <p:cond delay="1850"/>
                            </p:stCondLst>
                            <p:childTnLst>
                              <p:par>
                                <p:cTn id="15" presetID="8" presetClass="entr" presetSubtype="32" fill="hold" grpId="0" nodeType="afterEffect">
                                  <p:stCondLst>
                                    <p:cond delay="0"/>
                                  </p:stCondLst>
                                  <p:iterate type="lt">
                                    <p:tmPct val="10000"/>
                                  </p:iterate>
                                  <p:childTnLst>
                                    <p:set>
                                      <p:cBhvr>
                                        <p:cTn id="16" dur="1" fill="hold">
                                          <p:stCondLst>
                                            <p:cond delay="0"/>
                                          </p:stCondLst>
                                        </p:cTn>
                                        <p:tgtEl>
                                          <p:spTgt spid="16"/>
                                        </p:tgtEl>
                                        <p:attrNameLst>
                                          <p:attrName>style.visibility</p:attrName>
                                        </p:attrNameLst>
                                      </p:cBhvr>
                                      <p:to>
                                        <p:strVal val="visible"/>
                                      </p:to>
                                    </p:set>
                                    <p:animEffect transition="in" filter="diamond(out)">
                                      <p:cBhvr>
                                        <p:cTn id="17" dur="1000"/>
                                        <p:tgtEl>
                                          <p:spTgt spid="16"/>
                                        </p:tgtEl>
                                      </p:cBhvr>
                                    </p:animEffect>
                                  </p:childTnLst>
                                </p:cTn>
                              </p:par>
                            </p:childTnLst>
                          </p:cTn>
                        </p:par>
                        <p:par>
                          <p:cTn id="18" fill="hold">
                            <p:stCondLst>
                              <p:cond delay="3750"/>
                            </p:stCondLst>
                            <p:childTnLst>
                              <p:par>
                                <p:cTn id="19" presetID="53" presetClass="entr" presetSubtype="16"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par>
                          <p:cTn id="24" fill="hold">
                            <p:stCondLst>
                              <p:cond delay="42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475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par>
                          <p:cTn id="34" fill="hold">
                            <p:stCondLst>
                              <p:cond delay="525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6" grpId="0"/>
      <p:bldP spid="13" grpId="0"/>
      <p:bldP spid="14" grpId="0"/>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a:solidFill>
                  <a:schemeClr val="bg1"/>
                </a:solidFill>
              </a:rPr>
              <a:t>2.1.1  </a:t>
            </a:r>
            <a:r>
              <a:rPr lang="zh-CN" altLang="en-US" sz="3600" b="1" dirty="0">
                <a:solidFill>
                  <a:schemeClr val="bg1"/>
                </a:solidFill>
              </a:rPr>
              <a:t>常量与变量</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文本占位符 26626"/>
          <p:cNvSpPr txBox="1">
            <a:spLocks/>
          </p:cNvSpPr>
          <p:nvPr/>
        </p:nvSpPr>
        <p:spPr>
          <a:xfrm>
            <a:off x="838200" y="1676211"/>
            <a:ext cx="10515600" cy="4639945"/>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charset="0"/>
              <a:buChar char="§"/>
            </a:pPr>
            <a:r>
              <a:rPr lang="zh-CN" altLang="en-US" sz="2400" b="1" smtClean="0">
                <a:latin typeface="宋体" panose="02010600030101010101" pitchFamily="2" charset="-122"/>
              </a:rPr>
              <a:t>在</a:t>
            </a:r>
            <a:r>
              <a:rPr lang="en-US" altLang="zh-CN" sz="2400" b="1" smtClean="0">
                <a:latin typeface="宋体" panose="02010600030101010101" pitchFamily="2" charset="-122"/>
              </a:rPr>
              <a:t>Python</a:t>
            </a:r>
            <a:r>
              <a:rPr lang="zh-CN" altLang="en-US" sz="2400" b="1" smtClean="0">
                <a:latin typeface="宋体" panose="02010600030101010101" pitchFamily="2" charset="-122"/>
              </a:rPr>
              <a:t>中，允许多个变量指向同一个值，例如：</a:t>
            </a:r>
          </a:p>
          <a:p>
            <a:pPr>
              <a:lnSpc>
                <a:spcPct val="100000"/>
              </a:lnSpc>
              <a:spcBef>
                <a:spcPts val="0"/>
              </a:spcBef>
              <a:buFont typeface="Arial" panose="020B0604020202020204" pitchFamily="34" charset="0"/>
              <a:buNone/>
            </a:pPr>
            <a:r>
              <a:rPr lang="en-US" altLang="zh-CN" sz="2000" b="1" smtClean="0">
                <a:latin typeface="Consolas" panose="020B0609020204030204" charset="0"/>
              </a:rPr>
              <a:t>&gt;&gt;&gt; x = 3</a:t>
            </a:r>
          </a:p>
          <a:p>
            <a:pPr>
              <a:lnSpc>
                <a:spcPct val="100000"/>
              </a:lnSpc>
              <a:spcBef>
                <a:spcPts val="0"/>
              </a:spcBef>
              <a:buFont typeface="Arial" panose="020B0604020202020204" pitchFamily="34" charset="0"/>
              <a:buNone/>
            </a:pPr>
            <a:r>
              <a:rPr lang="en-US" altLang="zh-CN" sz="2000" b="1" smtClean="0">
                <a:latin typeface="Consolas" panose="020B0609020204030204" charset="0"/>
              </a:rPr>
              <a:t>&gt;&gt;&gt; id(x)</a:t>
            </a:r>
          </a:p>
          <a:p>
            <a:pPr>
              <a:lnSpc>
                <a:spcPct val="100000"/>
              </a:lnSpc>
              <a:spcBef>
                <a:spcPts val="0"/>
              </a:spcBef>
              <a:buFont typeface="Arial" panose="020B0604020202020204" pitchFamily="34" charset="0"/>
              <a:buNone/>
            </a:pPr>
            <a:r>
              <a:rPr lang="en-US" altLang="zh-CN" sz="2000" b="1" smtClean="0">
                <a:solidFill>
                  <a:srgbClr val="00B0F0"/>
                </a:solidFill>
                <a:latin typeface="Consolas" panose="020B0609020204030204" charset="0"/>
              </a:rPr>
              <a:t>1786684560</a:t>
            </a:r>
          </a:p>
          <a:p>
            <a:pPr>
              <a:lnSpc>
                <a:spcPct val="100000"/>
              </a:lnSpc>
              <a:spcBef>
                <a:spcPts val="0"/>
              </a:spcBef>
              <a:buFont typeface="Arial" panose="020B0604020202020204" pitchFamily="34" charset="0"/>
              <a:buNone/>
            </a:pPr>
            <a:r>
              <a:rPr lang="en-US" altLang="zh-CN" sz="2000" b="1" smtClean="0">
                <a:latin typeface="Consolas" panose="020B0609020204030204" charset="0"/>
              </a:rPr>
              <a:t>&gt;&gt;&gt; y = x</a:t>
            </a:r>
          </a:p>
          <a:p>
            <a:pPr>
              <a:lnSpc>
                <a:spcPct val="100000"/>
              </a:lnSpc>
              <a:spcBef>
                <a:spcPts val="0"/>
              </a:spcBef>
              <a:buFont typeface="Arial" panose="020B0604020202020204" pitchFamily="34" charset="0"/>
              <a:buNone/>
            </a:pPr>
            <a:r>
              <a:rPr lang="en-US" altLang="zh-CN" sz="2000" b="1" smtClean="0">
                <a:latin typeface="Consolas" panose="020B0609020204030204" charset="0"/>
              </a:rPr>
              <a:t>&gt;&gt;&gt; id(y)</a:t>
            </a:r>
          </a:p>
          <a:p>
            <a:pPr>
              <a:lnSpc>
                <a:spcPct val="100000"/>
              </a:lnSpc>
              <a:spcBef>
                <a:spcPts val="0"/>
              </a:spcBef>
              <a:buFont typeface="Arial" panose="020B0604020202020204" pitchFamily="34" charset="0"/>
              <a:buNone/>
            </a:pPr>
            <a:r>
              <a:rPr lang="en-US" altLang="zh-CN" sz="2000" b="1" smtClean="0">
                <a:solidFill>
                  <a:srgbClr val="00B0F0"/>
                </a:solidFill>
                <a:latin typeface="Consolas" panose="020B0609020204030204" charset="0"/>
              </a:rPr>
              <a:t>1786684560</a:t>
            </a:r>
          </a:p>
          <a:p>
            <a:pPr>
              <a:lnSpc>
                <a:spcPct val="80000"/>
              </a:lnSpc>
              <a:buFont typeface="Arial" panose="020B0604020202020204" pitchFamily="34" charset="0"/>
              <a:buNone/>
            </a:pPr>
            <a:endParaRPr lang="en-US" altLang="zh-CN" sz="1800" b="1" smtClean="0">
              <a:latin typeface="宋体" panose="02010600030101010101" pitchFamily="2" charset="-122"/>
            </a:endParaRPr>
          </a:p>
          <a:p>
            <a:pPr>
              <a:spcBef>
                <a:spcPct val="0"/>
              </a:spcBef>
              <a:buFont typeface="Wingdings" panose="05000000000000000000" charset="0"/>
              <a:buChar char="§"/>
            </a:pPr>
            <a:r>
              <a:rPr lang="zh-CN" altLang="en-US" sz="2400" b="1" smtClean="0">
                <a:latin typeface="宋体" panose="02010600030101010101" pitchFamily="2" charset="-122"/>
              </a:rPr>
              <a:t>接着上面的代码再继续执行下面的代码：</a:t>
            </a:r>
          </a:p>
          <a:p>
            <a:pPr>
              <a:lnSpc>
                <a:spcPct val="100000"/>
              </a:lnSpc>
              <a:spcBef>
                <a:spcPts val="0"/>
              </a:spcBef>
              <a:buFont typeface="Arial" panose="020B0604020202020204" pitchFamily="34" charset="0"/>
              <a:buNone/>
            </a:pPr>
            <a:r>
              <a:rPr lang="en-US" altLang="zh-CN" sz="2000" b="1" smtClean="0">
                <a:latin typeface="Consolas" panose="020B0609020204030204" charset="0"/>
              </a:rPr>
              <a:t>&gt;&gt;&gt; x += 6</a:t>
            </a:r>
          </a:p>
          <a:p>
            <a:pPr>
              <a:lnSpc>
                <a:spcPct val="100000"/>
              </a:lnSpc>
              <a:spcBef>
                <a:spcPts val="0"/>
              </a:spcBef>
              <a:buFont typeface="Arial" panose="020B0604020202020204" pitchFamily="34" charset="0"/>
              <a:buNone/>
            </a:pPr>
            <a:r>
              <a:rPr lang="en-US" altLang="zh-CN" sz="2000" b="1" smtClean="0">
                <a:latin typeface="Consolas" panose="020B0609020204030204" charset="0"/>
              </a:rPr>
              <a:t>&gt;&gt;&gt; id(x)</a:t>
            </a:r>
          </a:p>
          <a:p>
            <a:pPr>
              <a:lnSpc>
                <a:spcPct val="100000"/>
              </a:lnSpc>
              <a:spcBef>
                <a:spcPts val="0"/>
              </a:spcBef>
              <a:buFont typeface="Arial" panose="020B0604020202020204" pitchFamily="34" charset="0"/>
              <a:buNone/>
            </a:pPr>
            <a:r>
              <a:rPr lang="en-US" altLang="zh-CN" sz="2000" b="1" smtClean="0">
                <a:solidFill>
                  <a:srgbClr val="00B0F0"/>
                </a:solidFill>
                <a:latin typeface="Consolas" panose="020B0609020204030204" charset="0"/>
              </a:rPr>
              <a:t>1786684752</a:t>
            </a:r>
          </a:p>
          <a:p>
            <a:pPr>
              <a:lnSpc>
                <a:spcPct val="100000"/>
              </a:lnSpc>
              <a:spcBef>
                <a:spcPts val="0"/>
              </a:spcBef>
              <a:buFont typeface="Arial" panose="020B0604020202020204" pitchFamily="34" charset="0"/>
              <a:buNone/>
            </a:pPr>
            <a:r>
              <a:rPr lang="en-US" altLang="zh-CN" sz="2000" b="1" smtClean="0">
                <a:latin typeface="Consolas" panose="020B0609020204030204" charset="0"/>
              </a:rPr>
              <a:t>&gt;&gt;&gt; y</a:t>
            </a:r>
          </a:p>
          <a:p>
            <a:pPr>
              <a:lnSpc>
                <a:spcPct val="100000"/>
              </a:lnSpc>
              <a:spcBef>
                <a:spcPts val="0"/>
              </a:spcBef>
              <a:buFont typeface="Arial" panose="020B0604020202020204" pitchFamily="34" charset="0"/>
              <a:buNone/>
            </a:pPr>
            <a:r>
              <a:rPr lang="en-US" altLang="zh-CN" sz="2000" b="1" smtClean="0">
                <a:solidFill>
                  <a:srgbClr val="00B0F0"/>
                </a:solidFill>
                <a:latin typeface="Consolas" panose="020B0609020204030204" charset="0"/>
              </a:rPr>
              <a:t>3</a:t>
            </a:r>
          </a:p>
          <a:p>
            <a:pPr>
              <a:lnSpc>
                <a:spcPct val="100000"/>
              </a:lnSpc>
              <a:spcBef>
                <a:spcPts val="0"/>
              </a:spcBef>
              <a:buFont typeface="Arial" panose="020B0604020202020204" pitchFamily="34" charset="0"/>
              <a:buNone/>
            </a:pPr>
            <a:r>
              <a:rPr lang="en-US" altLang="zh-CN" sz="2000" b="1" smtClean="0">
                <a:latin typeface="Consolas" panose="020B0609020204030204" charset="0"/>
              </a:rPr>
              <a:t>&gt;&gt;&gt; id(y)</a:t>
            </a:r>
          </a:p>
          <a:p>
            <a:pPr>
              <a:lnSpc>
                <a:spcPct val="100000"/>
              </a:lnSpc>
              <a:spcBef>
                <a:spcPts val="0"/>
              </a:spcBef>
              <a:buFont typeface="Arial" panose="020B0604020202020204" pitchFamily="34" charset="0"/>
              <a:buNone/>
            </a:pPr>
            <a:r>
              <a:rPr lang="en-US" altLang="zh-CN" sz="2000" b="1" smtClean="0">
                <a:solidFill>
                  <a:srgbClr val="00B0F0"/>
                </a:solidFill>
                <a:latin typeface="Consolas" panose="020B0609020204030204" charset="0"/>
              </a:rPr>
              <a:t>1786684560</a:t>
            </a:r>
            <a:endParaRPr lang="en-US" altLang="zh-CN" sz="2000" b="1">
              <a:solidFill>
                <a:srgbClr val="00B0F0"/>
              </a:solidFill>
              <a:latin typeface="Consolas" panose="020B0609020204030204" charset="0"/>
            </a:endParaRPr>
          </a:p>
        </p:txBody>
      </p:sp>
      <p:graphicFrame>
        <p:nvGraphicFramePr>
          <p:cNvPr id="8" name="图片 83"/>
          <p:cNvGraphicFramePr>
            <a:graphicFrameLocks noChangeAspect="1"/>
          </p:cNvGraphicFramePr>
          <p:nvPr>
            <p:extLst>
              <p:ext uri="{D42A27DB-BD31-4B8C-83A1-F6EECF244321}">
                <p14:modId xmlns:p14="http://schemas.microsoft.com/office/powerpoint/2010/main" val="4283244030"/>
              </p:ext>
            </p:extLst>
          </p:nvPr>
        </p:nvGraphicFramePr>
        <p:xfrm>
          <a:off x="5527358" y="4433104"/>
          <a:ext cx="3738562" cy="2402165"/>
        </p:xfrm>
        <a:graphic>
          <a:graphicData uri="http://schemas.openxmlformats.org/presentationml/2006/ole">
            <mc:AlternateContent xmlns:mc="http://schemas.openxmlformats.org/markup-compatibility/2006">
              <mc:Choice xmlns:v="urn:schemas-microsoft-com:vml" Requires="v">
                <p:oleObj spid="_x0000_s2106" r:id="rId5" imgW="3784600" imgH="2311400" progId="Visio.Drawing.11">
                  <p:embed/>
                </p:oleObj>
              </mc:Choice>
              <mc:Fallback>
                <p:oleObj r:id="rId5" imgW="3784600" imgH="2311400" progId="Visio.Drawing.11">
                  <p:embed/>
                  <p:pic>
                    <p:nvPicPr>
                      <p:cNvPr id="0" name=""/>
                      <p:cNvPicPr/>
                      <p:nvPr/>
                    </p:nvPicPr>
                    <p:blipFill>
                      <a:blip r:embed="rId6"/>
                      <a:stretch>
                        <a:fillRect/>
                      </a:stretch>
                    </p:blipFill>
                    <p:spPr>
                      <a:xfrm>
                        <a:off x="5527358" y="4433104"/>
                        <a:ext cx="3738562" cy="2402165"/>
                      </a:xfrm>
                      <a:prstGeom prst="rect">
                        <a:avLst/>
                      </a:prstGeom>
                      <a:noFill/>
                      <a:ln w="38100">
                        <a:noFill/>
                        <a:miter/>
                      </a:ln>
                    </p:spPr>
                  </p:pic>
                </p:oleObj>
              </mc:Fallback>
            </mc:AlternateContent>
          </a:graphicData>
        </a:graphic>
      </p:graphicFrame>
      <p:graphicFrame>
        <p:nvGraphicFramePr>
          <p:cNvPr id="9" name="图片 82"/>
          <p:cNvGraphicFramePr>
            <a:graphicFrameLocks noChangeAspect="1"/>
          </p:cNvGraphicFramePr>
          <p:nvPr>
            <p:extLst>
              <p:ext uri="{D42A27DB-BD31-4B8C-83A1-F6EECF244321}">
                <p14:modId xmlns:p14="http://schemas.microsoft.com/office/powerpoint/2010/main" val="3734425940"/>
              </p:ext>
            </p:extLst>
          </p:nvPr>
        </p:nvGraphicFramePr>
        <p:xfrm>
          <a:off x="5527358" y="2198181"/>
          <a:ext cx="3740150" cy="1506538"/>
        </p:xfrm>
        <a:graphic>
          <a:graphicData uri="http://schemas.openxmlformats.org/presentationml/2006/ole">
            <mc:AlternateContent xmlns:mc="http://schemas.openxmlformats.org/markup-compatibility/2006">
              <mc:Choice xmlns:v="urn:schemas-microsoft-com:vml" Requires="v">
                <p:oleObj spid="_x0000_s2107" r:id="rId7" imgW="3784600" imgH="1117600" progId="Visio.Drawing.11">
                  <p:embed/>
                </p:oleObj>
              </mc:Choice>
              <mc:Fallback>
                <p:oleObj r:id="rId7" imgW="3784600" imgH="1117600" progId="Visio.Drawing.11">
                  <p:embed/>
                  <p:pic>
                    <p:nvPicPr>
                      <p:cNvPr id="0" name=""/>
                      <p:cNvPicPr/>
                      <p:nvPr/>
                    </p:nvPicPr>
                    <p:blipFill>
                      <a:blip r:embed="rId8"/>
                      <a:stretch>
                        <a:fillRect/>
                      </a:stretch>
                    </p:blipFill>
                    <p:spPr>
                      <a:xfrm>
                        <a:off x="5527358" y="2198181"/>
                        <a:ext cx="3740150" cy="1506538"/>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6342499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455F51"/>
      </a:dk2>
      <a:lt2>
        <a:srgbClr val="E3DED1"/>
      </a:lt2>
      <a:accent1>
        <a:srgbClr val="004723"/>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4371</TotalTime>
  <Words>8925</Words>
  <Application>Microsoft Office PowerPoint</Application>
  <PresentationFormat>自定义</PresentationFormat>
  <Paragraphs>1451</Paragraphs>
  <Slides>88</Slides>
  <Notes>88</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88</vt:i4>
      </vt:variant>
    </vt:vector>
  </HeadingPairs>
  <TitlesOfParts>
    <vt:vector size="91" baseType="lpstr">
      <vt:lpstr>Office 主题​​</vt:lpstr>
      <vt:lpstr>Visio.Drawing.11</vt:lpstr>
      <vt:lpstr>Bitmap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答辩-19</dc:title>
  <dc:creator>LP</dc:creator>
  <cp:lastModifiedBy>stsluy</cp:lastModifiedBy>
  <cp:revision>433</cp:revision>
  <dcterms:created xsi:type="dcterms:W3CDTF">2016-11-24T09:20:00Z</dcterms:created>
  <dcterms:modified xsi:type="dcterms:W3CDTF">2022-02-16T00:40:48Z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7E38F6AF0AEB4547AE4ACB4243E3DBEC</vt:lpwstr>
  </property>
</Properties>
</file>