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38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2937" autoAdjust="0"/>
  </p:normalViewPr>
  <p:slideViewPr>
    <p:cSldViewPr snapToGrid="0">
      <p:cViewPr>
        <p:scale>
          <a:sx n="66" d="100"/>
          <a:sy n="66" d="100"/>
        </p:scale>
        <p:origin x="-1224" y="-331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0694-744B-B149-A626-B0C934C085F8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249-FEF9-CF44-AE0A-B9634AB85FE6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084-1478-C744-8AE4-34EBE69774DE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360-CDF2-8A40-AB8B-545A6855A318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E5A-F618-8D49-BA94-B0BC7ED16001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1522-1C1B-4F42-8F4E-0F8216EDF59E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6C04-D757-0C41-AA4D-FED604B1F487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629A-72B5-DE41-A264-339E6D98782F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4252-7885-0F40-9FE1-B42F1665B078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621D-A6D8-2648-941B-4D1F27648862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3F3-19B6-C944-8088-F91E4AD519E1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F505-8FCC-734C-BCE7-C7F18969367C}" type="datetime1">
              <a:rPr lang="en-US" altLang="zh-CN" smtClean="0"/>
              <a:t>3/7/2022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3767" y="2793810"/>
            <a:ext cx="10035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4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78186" y="5644929"/>
            <a:ext cx="290222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220F706-EBFF-4C4E-9ACC-D12A4949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字符串编码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"/>
            </a:pPr>
            <a:r>
              <a:rPr lang="zh-CN" altLang="en-US" sz="2400" b="1" dirty="0">
                <a:latin typeface="宋体" pitchFamily="2" charset="-122"/>
                <a:sym typeface="+mn-ea"/>
              </a:rPr>
              <a:t>Python 3.x完全支持中文字符，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默认使用UTF8编码格式</a:t>
            </a:r>
            <a:r>
              <a:rPr lang="zh-CN" altLang="en-US" sz="2400" b="1" dirty="0">
                <a:latin typeface="宋体" pitchFamily="2" charset="-122"/>
                <a:sym typeface="+mn-ea"/>
              </a:rPr>
              <a:t>，无论是一个数字、英文字母，还是一个汉字，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在统计字符串长度时都按一个字符对待和处理</a:t>
            </a:r>
            <a:r>
              <a:rPr lang="zh-CN" altLang="en-US" sz="2400" b="1" dirty="0">
                <a:latin typeface="宋体" pitchFamily="2" charset="-122"/>
                <a:sym typeface="+mn-ea"/>
              </a:rPr>
              <a:t>。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80000"/>
              </a:lnSpc>
              <a:buSzPct val="70000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s = '中国山东烟台'</a:t>
            </a:r>
            <a:endParaRPr lang="zh-CN" altLang="en-US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len(s)                   #字符串长度，或者包含的字符个数</a:t>
            </a:r>
            <a:endParaRPr lang="zh-CN" altLang="en-US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sym typeface="+mn-ea"/>
              </a:rPr>
              <a:t>6</a:t>
            </a:r>
            <a:endParaRPr lang="zh-CN" altLang="en-US" sz="2400" b="1" dirty="0">
              <a:solidFill>
                <a:srgbClr val="00B0F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s = '中国山东烟台ABCDE'   #中文与英文字符同样对待，都算一个字符</a:t>
            </a:r>
            <a:endParaRPr lang="zh-CN" altLang="en-US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len(s)</a:t>
            </a:r>
            <a:endParaRPr lang="zh-CN" altLang="en-US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sym typeface="+mn-ea"/>
              </a:rPr>
              <a:t>11</a:t>
            </a:r>
            <a:endParaRPr lang="zh-CN" altLang="en-US" sz="2400" b="1" dirty="0">
              <a:solidFill>
                <a:srgbClr val="00B0F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姓名 = '张三'             #</a:t>
            </a:r>
            <a:r>
              <a:rPr lang="zh-CN" altLang="en-US" sz="2400" b="1" dirty="0">
                <a:solidFill>
                  <a:srgbClr val="C00000"/>
                </a:solidFill>
                <a:latin typeface="Consolas" pitchFamily="49" charset="0"/>
                <a:sym typeface="+mn-ea"/>
              </a:rPr>
              <a:t>使用中文作为变量名</a:t>
            </a:r>
            <a:endParaRPr lang="zh-CN" altLang="en-US" sz="24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itchFamily="49" charset="0"/>
                <a:sym typeface="+mn-ea"/>
              </a:rPr>
              <a:t>&gt;&gt;&gt; print(姓名)               #输出变量的值</a:t>
            </a:r>
            <a:endParaRPr lang="zh-CN" altLang="en-US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sym typeface="+mn-ea"/>
              </a:rPr>
              <a:t>张三</a:t>
            </a:r>
            <a:endParaRPr lang="zh-CN" altLang="en-US" sz="2400" b="1" dirty="0">
              <a:latin typeface="Consolas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转义字符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9" name="Table -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6545003"/>
              </p:ext>
            </p:extLst>
          </p:nvPr>
        </p:nvGraphicFramePr>
        <p:xfrm>
          <a:off x="1130035" y="1868687"/>
          <a:ext cx="9140825" cy="433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970"/>
                <a:gridCol w="3211195"/>
                <a:gridCol w="1042035"/>
                <a:gridCol w="3603625"/>
              </a:tblGrid>
              <a:tr h="4127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转义字符</a:t>
                      </a:r>
                    </a:p>
                  </a:txBody>
                  <a:tcPr marL="0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转义字符</a:t>
                      </a:r>
                    </a:p>
                  </a:txBody>
                  <a:tcPr marL="0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\b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退格，把光标移动到前一列位置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\\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一个斜线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\f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换页符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en-US" altLang="zh-CN" sz="1800" b="0" u="none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'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单引号</a:t>
                      </a:r>
                      <a:r>
                        <a:rPr lang="zh-CN" altLang="en-US" sz="1800" b="0" u="none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'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\n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</a:t>
                      </a:r>
                      <a:r>
                        <a:rPr lang="en-US" altLang="zh-CN" sz="180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双引号</a:t>
                      </a:r>
                      <a:r>
                        <a:rPr lang="en-US" altLang="zh-CN" sz="180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\r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\ooo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位八进制数对应的字符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\t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水平制表符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\xhh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位十六进制数对应的字符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\v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垂直制表符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\uhhhh</a:t>
                      </a: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位十六进制数表示的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endParaRPr 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\Uxxxxxxxx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位十六进制数表示的</a:t>
                      </a: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Unicode</a:t>
                      </a: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</a:p>
                  </a:txBody>
                  <a:tcPr marL="36195" marR="0" marT="99694" marB="99694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en-US" sz="18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99694" marB="9969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9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转义字符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v"/>
            </a:pPr>
            <a:r>
              <a:rPr lang="zh-CN" altLang="en-US" sz="2600" b="1" dirty="0">
                <a:sym typeface="+mn-ea"/>
              </a:rPr>
              <a:t>转义字符用法</a:t>
            </a:r>
            <a:endParaRPr lang="zh-CN" altLang="en-US" sz="2600" b="1" dirty="0"/>
          </a:p>
          <a:p>
            <a:pPr>
              <a:buNone/>
            </a:pPr>
            <a:endParaRPr lang="zh-CN" altLang="en-US" sz="2400" b="1" dirty="0"/>
          </a:p>
          <a:p>
            <a:pPr>
              <a:buNone/>
            </a:pPr>
            <a:r>
              <a:rPr lang="zh-CN" altLang="en-US" sz="2400" b="1" dirty="0">
                <a:latin typeface="Consolas" panose="020B0609020204030204" charset="0"/>
                <a:sym typeface="+mn-ea"/>
              </a:rPr>
              <a:t>&gt;&gt;&gt; print('Hello\nWorld')         </a:t>
            </a:r>
            <a:r>
              <a:rPr lang="en-US" altLang="zh-CN" sz="2400" b="1" dirty="0">
                <a:latin typeface="Consolas" panose="020B0609020204030204" charset="0"/>
                <a:sym typeface="+mn-ea"/>
              </a:rPr>
              <a:t>  </a:t>
            </a:r>
            <a:r>
              <a:rPr lang="zh-CN" altLang="en-US" sz="2400" b="1" dirty="0">
                <a:latin typeface="Consolas" panose="020B0609020204030204" charset="0"/>
                <a:sym typeface="+mn-ea"/>
              </a:rPr>
              <a:t> # 包含转义字符的字符串</a:t>
            </a:r>
            <a:endParaRPr lang="zh-CN" altLang="en-US" sz="2400" b="1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Hello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World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latin typeface="Consolas" panose="020B0609020204030204" charset="0"/>
                <a:sym typeface="+mn-ea"/>
              </a:rPr>
              <a:t>&gt;&gt;&gt; print('\101')                 </a:t>
            </a:r>
            <a:r>
              <a:rPr lang="en-US" altLang="zh-CN" sz="2400" b="1" dirty="0">
                <a:latin typeface="Consolas" panose="020B0609020204030204" charset="0"/>
                <a:sym typeface="+mn-ea"/>
              </a:rPr>
              <a:t>  </a:t>
            </a:r>
            <a:r>
              <a:rPr lang="zh-CN" altLang="en-US" sz="2400" b="1" dirty="0">
                <a:latin typeface="Consolas" panose="020B0609020204030204" charset="0"/>
                <a:sym typeface="+mn-ea"/>
              </a:rPr>
              <a:t> # 三位八进制数对应的字符</a:t>
            </a:r>
            <a:endParaRPr lang="zh-CN" altLang="en-US" sz="2400" b="1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latin typeface="Consolas" panose="020B0609020204030204" charset="0"/>
                <a:sym typeface="+mn-ea"/>
              </a:rPr>
              <a:t>&gt;&gt;&gt; print('\x41')                 </a:t>
            </a:r>
            <a:r>
              <a:rPr lang="en-US" altLang="zh-CN" sz="2400" b="1" dirty="0">
                <a:latin typeface="Consolas" panose="020B0609020204030204" charset="0"/>
                <a:sym typeface="+mn-ea"/>
              </a:rPr>
              <a:t>  </a:t>
            </a:r>
            <a:r>
              <a:rPr lang="zh-CN" altLang="en-US" sz="2400" b="1" dirty="0">
                <a:latin typeface="Consolas" panose="020B0609020204030204" charset="0"/>
                <a:sym typeface="+mn-ea"/>
              </a:rPr>
              <a:t> # 两位十六进制数对应的字符</a:t>
            </a:r>
            <a:endParaRPr lang="zh-CN" altLang="en-US" sz="2400" b="1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latin typeface="Consolas" panose="020B0609020204030204" charset="0"/>
                <a:sym typeface="+mn-ea"/>
              </a:rPr>
              <a:t>&gt;&gt;&gt; print('我是</a:t>
            </a:r>
            <a:r>
              <a:rPr lang="zh-CN" altLang="en-US" sz="2400" b="1" dirty="0" smtClean="0">
                <a:latin typeface="Consolas" panose="020B0609020204030204" charset="0"/>
                <a:sym typeface="+mn-ea"/>
              </a:rPr>
              <a:t>\u</a:t>
            </a:r>
            <a:r>
              <a:rPr lang="en-US" altLang="zh-CN" sz="2400" b="1" dirty="0" smtClean="0">
                <a:latin typeface="Consolas" panose="020B0609020204030204" charset="0"/>
                <a:sym typeface="+mn-ea"/>
              </a:rPr>
              <a:t>4e2d</a:t>
            </a:r>
            <a:r>
              <a:rPr lang="zh-CN" altLang="en-US" sz="2400" b="1" dirty="0" smtClean="0">
                <a:latin typeface="Consolas" panose="020B0609020204030204" charset="0"/>
                <a:sym typeface="+mn-ea"/>
              </a:rPr>
              <a:t>\u</a:t>
            </a:r>
            <a:r>
              <a:rPr lang="zh-CN" altLang="en-US" sz="2400" b="1" dirty="0">
                <a:latin typeface="Consolas" panose="020B0609020204030204" charset="0"/>
                <a:sym typeface="+mn-ea"/>
              </a:rPr>
              <a:t>56fd\u4</a:t>
            </a:r>
            <a:r>
              <a:rPr lang="zh-CN" altLang="en-US" sz="2400" b="1" dirty="0" smtClean="0">
                <a:latin typeface="Consolas" panose="020B0609020204030204" charset="0"/>
                <a:sym typeface="+mn-ea"/>
              </a:rPr>
              <a:t>e</a:t>
            </a:r>
            <a:r>
              <a:rPr lang="en-US" altLang="zh-CN" sz="2400" b="1" dirty="0" err="1" smtClean="0">
                <a:latin typeface="Consolas" panose="020B0609020204030204" charset="0"/>
                <a:sym typeface="+mn-ea"/>
              </a:rPr>
              <a:t>ba</a:t>
            </a:r>
            <a:r>
              <a:rPr lang="zh-CN" altLang="en-US" sz="2400" b="1" dirty="0" smtClean="0">
                <a:latin typeface="Consolas" panose="020B0609020204030204" charset="0"/>
                <a:sym typeface="+mn-ea"/>
              </a:rPr>
              <a:t>')</a:t>
            </a:r>
            <a:r>
              <a:rPr lang="en-US" altLang="zh-CN" sz="2400" b="1" dirty="0" smtClean="0">
                <a:latin typeface="Consolas" panose="020B0609020204030204" charset="0"/>
                <a:sym typeface="+mn-ea"/>
              </a:rPr>
              <a:t>  </a:t>
            </a:r>
            <a:r>
              <a:rPr lang="zh-CN" altLang="en-US" sz="2400" b="1" dirty="0">
                <a:latin typeface="Consolas" panose="020B0609020204030204" charset="0"/>
                <a:sym typeface="+mn-ea"/>
              </a:rPr>
              <a:t># 四位十六进制数表示Unicode字符</a:t>
            </a:r>
            <a:endParaRPr lang="zh-CN" altLang="en-US" sz="2400" b="1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我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是中国人</a:t>
            </a:r>
            <a:endParaRPr lang="zh-CN" altLang="en-US" sz="2400" b="1" dirty="0">
              <a:latin typeface="Consolas" panose="020B060902020403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转义字符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/>
              <a:t>为了避免对字符串中的转义字符进行转义，可以使用原始字符串，在字符串前面加上字母r或R表示原始字符串，其中的</a:t>
            </a:r>
            <a:r>
              <a:rPr lang="zh-CN" altLang="en-US" sz="2400" b="1" dirty="0">
                <a:solidFill>
                  <a:srgbClr val="FF0000"/>
                </a:solidFill>
              </a:rPr>
              <a:t>所有字符都表示原始的含义而不会进行任何转义</a:t>
            </a:r>
            <a:r>
              <a:rPr lang="zh-CN" altLang="en-US" sz="2400" b="1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path = 'C:\Windows\notepad.exe'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print(path)                       # 字符\n被转义为换行符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C:\Windows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otepad.exe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path = r'C:\Windows\notepad.exe'  # 原始字符串，任何字符都不转义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print(path)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C:\Windows\notepad.exe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/>
              <a:t>3.4.1  </a:t>
            </a:r>
            <a:r>
              <a:rPr lang="zh-CN" altLang="en-US" sz="4000" b="1" dirty="0"/>
              <a:t>使用</a:t>
            </a:r>
            <a:r>
              <a:rPr lang="en-US" altLang="zh-CN" sz="4000" b="1" dirty="0"/>
              <a:t>%</a:t>
            </a:r>
            <a:r>
              <a:rPr lang="zh-CN" altLang="en-US" sz="4000" b="1" dirty="0"/>
              <a:t>运算符进行格式化</a:t>
            </a:r>
          </a:p>
          <a:p>
            <a:r>
              <a:rPr lang="en-US" altLang="zh-CN" sz="4000" b="1" dirty="0" smtClean="0"/>
              <a:t>3.4.2  </a:t>
            </a:r>
            <a:r>
              <a:rPr lang="zh-CN" altLang="en-US" sz="4000" b="1" dirty="0"/>
              <a:t>使用</a:t>
            </a:r>
            <a:r>
              <a:rPr lang="en-US" altLang="zh-CN" sz="4000" b="1" dirty="0"/>
              <a:t>format</a:t>
            </a:r>
            <a:r>
              <a:rPr lang="zh-CN" altLang="en-US" sz="4000" b="1" dirty="0"/>
              <a:t>方法进行格式化</a:t>
            </a:r>
          </a:p>
          <a:p>
            <a:r>
              <a:rPr lang="en-US" altLang="zh-CN" sz="4000" b="1" dirty="0" smtClean="0"/>
              <a:t>3.4.3  </a:t>
            </a:r>
            <a:r>
              <a:rPr lang="zh-CN" altLang="en-US" sz="4000" b="1" dirty="0"/>
              <a:t>格式化的字符串常量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运算符进行格式化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79337"/>
              </p:ext>
            </p:extLst>
          </p:nvPr>
        </p:nvGraphicFramePr>
        <p:xfrm>
          <a:off x="1773661" y="1886716"/>
          <a:ext cx="8015751" cy="452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5" imgW="4952381" imgH="2238687" progId="PBrush">
                  <p:embed/>
                </p:oleObj>
              </mc:Choice>
              <mc:Fallback>
                <p:oleObj r:id="rId5" imgW="4952381" imgH="2238687" progId="PBrus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661" y="1886716"/>
                        <a:ext cx="8015751" cy="4527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运算符进行格式化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703400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常用</a:t>
            </a:r>
            <a:r>
              <a:rPr lang="zh-CN" altLang="en-US" sz="2400" b="1" dirty="0">
                <a:solidFill>
                  <a:srgbClr val="C00000"/>
                </a:solidFill>
              </a:rPr>
              <a:t>格式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字符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135051794"/>
              </p:ext>
            </p:extLst>
          </p:nvPr>
        </p:nvGraphicFramePr>
        <p:xfrm>
          <a:off x="1004188" y="2146846"/>
          <a:ext cx="6392034" cy="457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885"/>
                <a:gridCol w="5170149"/>
              </a:tblGrid>
              <a:tr h="32659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格式字符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%s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字符串 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的显示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%r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字符串 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repr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的显示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%c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单个字符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%d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十进制整数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%i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十进制整数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%o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八进制整数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%x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十六进制整数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%e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 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基底写为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%E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 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基底写为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%f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%F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浮点数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%g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(e)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或浮点数 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根据显示长度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%G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指数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(E)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或浮点数 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根据显示长度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9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%%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一个字符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"%"</a:t>
                      </a:r>
                    </a:p>
                  </a:txBody>
                  <a:tcPr marL="36195" marR="0" marT="0" marB="1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14183"/>
              </p:ext>
            </p:extLst>
          </p:nvPr>
        </p:nvGraphicFramePr>
        <p:xfrm>
          <a:off x="7569504" y="1904141"/>
          <a:ext cx="4335462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5" imgW="4952381" imgH="2238687" progId="PBrush">
                  <p:embed/>
                </p:oleObj>
              </mc:Choice>
              <mc:Fallback>
                <p:oleObj r:id="rId5" imgW="4952381" imgH="2238687" progId="PBrush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504" y="1904141"/>
                        <a:ext cx="4335462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4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运算符进行格式化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x = 1235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"%o" % x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"2323"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"%x" % x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"4d3"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"%e" % x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"1.235000e+03"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chr(ord("3")+1)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"4"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"%s" % 65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"65"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"%d" % "555"</a:t>
            </a:r>
            <a:endParaRPr lang="zh-CN" altLang="en-U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TypeError: %d format: a number is required, not str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'%d,%c' % (68, 68)   #</a:t>
            </a:r>
            <a:r>
              <a:rPr lang="en-US" altLang="zh-CN" sz="2400" b="1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使用元组对字符串进行格式化，按位置进行对应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'68,D'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'%s' % set(range(5)) #</a:t>
            </a:r>
            <a:r>
              <a:rPr lang="en-US" altLang="zh-CN" sz="2400" b="1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把集合格式化为字符串</a:t>
            </a:r>
          </a:p>
          <a:p>
            <a:pPr>
              <a:lnSpc>
                <a:spcPct val="100000"/>
              </a:lnSpc>
              <a:spcBef>
                <a:spcPct val="0"/>
              </a:spcBef>
              <a:buSzPct val="70000"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'{0, 1, 2, 3, 4}'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64367"/>
              </p:ext>
            </p:extLst>
          </p:nvPr>
        </p:nvGraphicFramePr>
        <p:xfrm>
          <a:off x="7523906" y="1830721"/>
          <a:ext cx="4335463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4952381" imgH="2238687" progId="PBrush">
                  <p:embed/>
                </p:oleObj>
              </mc:Choice>
              <mc:Fallback>
                <p:oleObj r:id="rId5" imgW="4952381" imgH="2238687" progId="PBrus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906" y="1830721"/>
                        <a:ext cx="4335463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1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format()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方法进行格式化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3" y="1830721"/>
            <a:ext cx="11236143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1/3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0.3333333333333333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print('{0:.3f}'.format(1/3))         # 保留3位小数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0.333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'{0:%}'.format(3.5)                  # 格式化为百分数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'350.000000%'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‘{0:_},{0:_x}’.format(1000000)  # Python 3.6.0及更高版本支持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'1_000_000,f_4240'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‘{0:_},{0:_x}’.format(10000000)  # Python 3.6.0及更高版本支持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'10_000_000,98_9680'</a:t>
            </a:r>
            <a:endParaRPr lang="zh-CN" altLang="en-US" sz="2400" b="1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905" y="1529080"/>
            <a:ext cx="488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详阅：</a:t>
            </a:r>
            <a:r>
              <a:rPr lang="en-US" altLang="zh-CN" dirty="0" smtClean="0"/>
              <a:t>https</a:t>
            </a:r>
            <a:r>
              <a:rPr lang="en-US" altLang="zh-CN" dirty="0"/>
              <a:t>://www.jb51.net/article/226498.htm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8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format()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方法进行格式化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latin typeface="Consolas" panose="020B0609020204030204" charset="0"/>
                <a:sym typeface="+mn-ea"/>
              </a:rPr>
              <a:t>&gt;&gt;&gt; print("The number {0:,} in hex is: {0:#x}, the number {1} in oct is {1:#o}".format(5555,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 </a:t>
            </a:r>
            <a:r>
              <a:rPr lang="zh-CN" altLang="zh-CN" sz="2000" b="1" dirty="0">
                <a:latin typeface="Consolas" panose="020B0609020204030204" charset="0"/>
                <a:sym typeface="+mn-ea"/>
              </a:rPr>
              <a:t>55))</a:t>
            </a:r>
            <a:endParaRPr lang="zh-CN" altLang="zh-CN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The number 5,555 in hex is: 0x15b3, the number 55 in oct is 0o67</a:t>
            </a:r>
            <a:endParaRPr lang="zh-CN" altLang="zh-CN" sz="20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latin typeface="Consolas" panose="020B0609020204030204" charset="0"/>
                <a:sym typeface="+mn-ea"/>
              </a:rPr>
              <a:t>&gt;&gt;&gt; print("The number {1:,} in hex is: {1:#x}, the number {0} in oct is {0:o}".format(5555,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 </a:t>
            </a:r>
            <a:r>
              <a:rPr lang="zh-CN" altLang="zh-CN" sz="2000" b="1" dirty="0">
                <a:latin typeface="Consolas" panose="020B0609020204030204" charset="0"/>
                <a:sym typeface="+mn-ea"/>
              </a:rPr>
              <a:t>55))</a:t>
            </a:r>
            <a:endParaRPr lang="zh-CN" altLang="zh-CN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The number 55 in hex is: 0x37, the number 5555 in oct is 12663</a:t>
            </a:r>
            <a:endParaRPr lang="zh-CN" altLang="zh-CN" sz="20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latin typeface="Consolas" panose="020B0609020204030204" charset="0"/>
                <a:sym typeface="+mn-ea"/>
              </a:rPr>
              <a:t>&gt;&gt;&gt; print("my name is {name}, my age is {age}, and my QQ is {qq}".format(name</a:t>
            </a:r>
            <a:r>
              <a:rPr lang="zh-CN" altLang="zh-CN" sz="2000" b="1" dirty="0" smtClean="0">
                <a:latin typeface="Consolas" panose="020B0609020204030204" charset="0"/>
                <a:sym typeface="+mn-ea"/>
              </a:rPr>
              <a:t>="</a:t>
            </a:r>
            <a:r>
              <a:rPr lang="en-US" altLang="zh-CN" sz="2000" b="1" dirty="0"/>
              <a:t>Lao Li</a:t>
            </a:r>
            <a:r>
              <a:rPr lang="zh-CN" altLang="zh-CN" sz="2000" b="1" dirty="0" smtClean="0">
                <a:latin typeface="Consolas" panose="020B0609020204030204" charset="0"/>
                <a:sym typeface="+mn-ea"/>
              </a:rPr>
              <a:t>",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 </a:t>
            </a:r>
            <a:r>
              <a:rPr lang="zh-CN" altLang="zh-CN" sz="2000" b="1" dirty="0">
                <a:latin typeface="Consolas" panose="020B0609020204030204" charset="0"/>
                <a:sym typeface="+mn-ea"/>
              </a:rPr>
              <a:t>age=40,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 </a:t>
            </a:r>
            <a:r>
              <a:rPr lang="zh-CN" altLang="zh-CN" sz="2000" b="1" dirty="0">
                <a:latin typeface="Consolas" panose="020B0609020204030204" charset="0"/>
                <a:sym typeface="+mn-ea"/>
              </a:rPr>
              <a:t>qq="30646****"))</a:t>
            </a:r>
            <a:endParaRPr lang="zh-CN" altLang="zh-CN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my name is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Lao Li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, </a:t>
            </a:r>
            <a:r>
              <a:rPr lang="zh-CN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my age is 40, and my QQ is 30646****</a:t>
            </a:r>
            <a:endParaRPr lang="zh-CN" altLang="zh-CN" sz="2000" b="1" dirty="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latin typeface="Consolas" panose="020B0609020204030204" charset="0"/>
                <a:sym typeface="+mn-ea"/>
              </a:rPr>
              <a:t>&gt;&gt;&gt; position = (5, 8, 13</a:t>
            </a:r>
            <a:r>
              <a:rPr lang="zh-CN" altLang="zh-CN" sz="2000" b="1" dirty="0" smtClean="0">
                <a:latin typeface="Consolas" panose="020B0609020204030204" charset="0"/>
                <a:sym typeface="+mn-ea"/>
              </a:rPr>
              <a:t>)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    #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元组</a:t>
            </a:r>
            <a:endParaRPr lang="zh-CN" altLang="zh-CN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latin typeface="Consolas" panose="020B0609020204030204" charset="0"/>
                <a:sym typeface="+mn-ea"/>
              </a:rPr>
              <a:t>&gt;&gt;&gt; print("X:{0[0]};Y:{0[1]};Z:{0[2]}".format(position))</a:t>
            </a:r>
            <a:endParaRPr lang="zh-CN" altLang="zh-CN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70000"/>
              <a:buNone/>
            </a:pPr>
            <a:r>
              <a:rPr lang="zh-CN" altLang="zh-CN" sz="2000" b="1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X:5;Y:8;Z:13</a:t>
            </a:r>
            <a:endParaRPr lang="zh-CN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97785" y="2150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97785" y="89084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97785" y="160106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7785" y="230134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04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150956" y="215081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7150956" y="890842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字符串编码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7150956" y="1581606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转义字符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150956" y="2301341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字符串格式化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FCCDB2F-E67F-FB4D-A41F-757E7CB0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997785" y="2992058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50956" y="2992058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字符串常用方法与操作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97785" y="371116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06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50956" y="371116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997785" y="445095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07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150956" y="4450953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中英文分词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997785" y="51747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08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50956" y="517472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汉字到拼音的转换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150956" y="5868664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综合案例解析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997785" y="586866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09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format()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方法进行格式化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from datetime import datetime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now = datetime.now()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now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datetime.datetime(2021, 7, 8, 10, 56, 16, 239116)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'{0.year}-{0.month}-{0.day}'.format(now)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'2021-7-8'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# 在下面的代码中，+、-、#的位置表示填充字符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# &lt;表示左对齐，^表示居中对齐，&gt;表示右对齐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'{0:+&lt;8d},{0:-^8d},{0:#&gt;8d}'.format(666)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'666+++++,--666---,#####666'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格式化的字符串常量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600" b="1" dirty="0" err="1">
                <a:latin typeface="+mn-ea"/>
                <a:sym typeface="+mn-ea"/>
              </a:rPr>
              <a:t>从Python</a:t>
            </a:r>
            <a:r>
              <a:rPr lang="en-US" altLang="zh-CN" sz="2600" b="1" dirty="0">
                <a:latin typeface="+mn-ea"/>
                <a:sym typeface="+mn-ea"/>
              </a:rPr>
              <a:t> 3.6.x开始支持一种新的字符串格式化方式，官方叫做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  <a:sym typeface="+mn-ea"/>
              </a:rPr>
              <a:t>Formatted String Literals</a:t>
            </a:r>
            <a:r>
              <a:rPr lang="en-US" altLang="zh-CN" sz="2600" b="1" dirty="0">
                <a:latin typeface="+mn-ea"/>
                <a:sym typeface="+mn-ea"/>
              </a:rPr>
              <a:t>，</a:t>
            </a:r>
            <a:r>
              <a:rPr lang="zh-CN" altLang="en-US" sz="2600" b="1" dirty="0">
                <a:latin typeface="+mn-ea"/>
                <a:sym typeface="+mn-ea"/>
              </a:rPr>
              <a:t>简称</a:t>
            </a:r>
            <a:r>
              <a:rPr lang="en-US" altLang="zh-CN" sz="2600" b="1" dirty="0">
                <a:latin typeface="+mn-ea"/>
                <a:sym typeface="+mn-ea"/>
              </a:rPr>
              <a:t>f-</a:t>
            </a:r>
            <a:r>
              <a:rPr lang="zh-CN" altLang="en-US" sz="2600" b="1" dirty="0">
                <a:latin typeface="+mn-ea"/>
                <a:sym typeface="+mn-ea"/>
              </a:rPr>
              <a:t>字符串。形式上在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sym typeface="+mn-ea"/>
              </a:rPr>
              <a:t>字符串前加字母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  <a:sym typeface="+mn-ea"/>
              </a:rPr>
              <a:t>f</a:t>
            </a:r>
            <a:r>
              <a:rPr lang="zh-CN" altLang="en-US" sz="2600" b="1" dirty="0">
                <a:latin typeface="+mn-ea"/>
                <a:sym typeface="+mn-ea"/>
              </a:rPr>
              <a:t>，</a:t>
            </a:r>
            <a:r>
              <a:rPr lang="en-US" altLang="zh-CN" sz="2600" b="1" dirty="0" err="1">
                <a:latin typeface="+mn-ea"/>
                <a:sym typeface="+mn-ea"/>
              </a:rPr>
              <a:t>含义与字符串对象format</a:t>
            </a:r>
            <a:r>
              <a:rPr lang="en-US" altLang="zh-CN" sz="2600" b="1" dirty="0">
                <a:latin typeface="+mn-ea"/>
                <a:sym typeface="+mn-ea"/>
              </a:rPr>
              <a:t>()</a:t>
            </a:r>
            <a:r>
              <a:rPr lang="en-US" altLang="zh-CN" sz="2600" b="1" dirty="0" err="1">
                <a:latin typeface="+mn-ea"/>
                <a:sym typeface="+mn-ea"/>
              </a:rPr>
              <a:t>方法类似</a:t>
            </a:r>
            <a:r>
              <a:rPr lang="en-US" altLang="zh-CN" sz="2600" b="1" dirty="0">
                <a:latin typeface="+mn-ea"/>
                <a:sym typeface="+mn-ea"/>
              </a:rPr>
              <a:t>。</a:t>
            </a:r>
            <a:endParaRPr lang="en-US" altLang="zh-CN" sz="2600" b="1" noProof="1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name = </a:t>
            </a:r>
            <a:r>
              <a:rPr lang="en-US" altLang="zh-CN" sz="2000" b="1" dirty="0" smtClean="0">
                <a:latin typeface="Consolas" panose="020B0609020204030204" charset="0"/>
                <a:cs typeface="Consolas" panose="020B0609020204030204" charset="0"/>
                <a:sym typeface="+mn-ea"/>
              </a:rPr>
              <a:t>‘Li'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age = 39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zh-CN" sz="2000" b="1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f'My</a:t>
            </a: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 name is {name}, and I am {age} years old.'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'My name is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Li,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and I am 39 years old.'</a:t>
            </a:r>
            <a:endParaRPr lang="en-US" altLang="zh-CN" sz="2000" b="1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width = 10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precision = 4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value = 11/3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zh-CN" sz="2000" b="1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f'result</a:t>
            </a: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:{value:{width}.{precision}}'  # </a:t>
            </a: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精度：数字个数</a:t>
            </a:r>
            <a:endParaRPr lang="en-US" altLang="zh-CN" sz="2000" b="1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'result:     3.667'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f'result:{value:{width}.{precision}f}' </a:t>
            </a: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小数位数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'result:    3.6667'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3.4.3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格式化的字符串常量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value = 666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f'{value:+&lt;8d},{value:-^8d},{value:#&gt;8d}'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'666+++++,--666---,#####666'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from datetime import date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# 获取今天的日期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today = date.today()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f'{today.year}-{today.month}-{today.day}'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'2021-4-14'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# 也可以直接把日期对象转换为字符串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str(today)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'2021-04-14'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width, height = 3,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# 大括号内表达式后面带等于号的语法只适用于Python 3.8以及更新的版本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&gt;&gt;&gt; f'{width*height=}'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'width*height=15'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1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33576" y="5644929"/>
            <a:ext cx="3415182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3DCEA6-6119-8047-9A60-DCDB6E9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学习目标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CP936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等常见字符编码格式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了解转义字符和原始字符串的概念和用法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熟练运用字符串常用方法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熟练运用运算符和内置函数对字符串的操作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了解中文分词和拼音处理的扩展库基本用法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字符串简介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b="1" dirty="0"/>
              <a:t>在Python中，字符串属于</a:t>
            </a:r>
            <a:r>
              <a:rPr lang="zh-CN" altLang="en-US" b="1" dirty="0">
                <a:solidFill>
                  <a:srgbClr val="FF0000"/>
                </a:solidFill>
              </a:rPr>
              <a:t>不可变有序序列</a:t>
            </a:r>
            <a:r>
              <a:rPr lang="zh-CN" altLang="en-US" b="1" dirty="0"/>
              <a:t>，使用</a:t>
            </a:r>
            <a:r>
              <a:rPr lang="zh-CN" altLang="en-US" b="1" dirty="0">
                <a:solidFill>
                  <a:srgbClr val="FF0000"/>
                </a:solidFill>
              </a:rPr>
              <a:t>单引号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双引号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三单引号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三双引号</a:t>
            </a:r>
            <a:r>
              <a:rPr lang="zh-CN" altLang="en-US" b="1" dirty="0"/>
              <a:t>作为定界符，并且不同的</a:t>
            </a:r>
            <a:r>
              <a:rPr lang="zh-CN" altLang="en-US" b="1" dirty="0">
                <a:solidFill>
                  <a:srgbClr val="FF0000"/>
                </a:solidFill>
              </a:rPr>
              <a:t>定界符之间可以互相嵌套</a:t>
            </a:r>
            <a:r>
              <a:rPr lang="zh-CN" altLang="en-US" b="1" dirty="0"/>
              <a:t>。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Consolas" panose="020B0609020204030204" charset="0"/>
              </a:rPr>
              <a:t>'abc'、'123'、'中国'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Consolas" panose="020B0609020204030204" charset="0"/>
              </a:rPr>
              <a:t>"Python"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Consolas" panose="020B0609020204030204" charset="0"/>
              </a:rPr>
              <a:t>'''Tom said,"Let's go"'''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字符串简介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738124"/>
            <a:ext cx="10515600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除了支持</a:t>
            </a:r>
            <a:r>
              <a:rPr lang="zh-CN" altLang="en-US" b="1" dirty="0">
                <a:solidFill>
                  <a:srgbClr val="C00000"/>
                </a:solidFill>
              </a:rPr>
              <a:t>序列通用方法</a:t>
            </a:r>
            <a:r>
              <a:rPr lang="zh-CN" altLang="en-US" b="1" dirty="0"/>
              <a:t>（包括双向索引、比较大小、计算长度、元素访问、切片、成员测试等操作）以外，字符串类型还支持一些</a:t>
            </a:r>
            <a:r>
              <a:rPr lang="zh-CN" altLang="en-US" b="1" dirty="0">
                <a:solidFill>
                  <a:srgbClr val="C00000"/>
                </a:solidFill>
              </a:rPr>
              <a:t>特有的操作方法</a:t>
            </a:r>
            <a:r>
              <a:rPr lang="zh-CN" altLang="en-US" b="1" dirty="0"/>
              <a:t>，例如字符串格式化、查找、替换、排版等等。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字符串属于</a:t>
            </a:r>
            <a:r>
              <a:rPr lang="zh-CN" altLang="en-US" b="1" dirty="0">
                <a:solidFill>
                  <a:srgbClr val="FF0000"/>
                </a:solidFill>
              </a:rPr>
              <a:t>不可变</a:t>
            </a:r>
            <a:r>
              <a:rPr lang="zh-CN" altLang="en-US" b="1" dirty="0"/>
              <a:t>序列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不能</a:t>
            </a:r>
            <a:r>
              <a:rPr lang="zh-CN" altLang="en-US" sz="2800" b="1" dirty="0"/>
              <a:t>直接对字符串对象进行元素增加、修改与删除等操作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切片</a:t>
            </a:r>
            <a:r>
              <a:rPr lang="zh-CN" altLang="en-US" sz="2800" b="1" dirty="0">
                <a:solidFill>
                  <a:srgbClr val="C00000"/>
                </a:solidFill>
              </a:rPr>
              <a:t>操作</a:t>
            </a:r>
            <a:r>
              <a:rPr lang="zh-CN" altLang="en-US" sz="2800" b="1" dirty="0"/>
              <a:t>也只能访问其中的元素而无法使用切片来修改字符串中的字符。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字符串编码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itchFamily="2" charset="-122"/>
                <a:sym typeface="+mn-ea"/>
              </a:rPr>
              <a:t>最早的字符串编码是美国标准信息交换码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ASCII</a:t>
            </a:r>
            <a:r>
              <a:rPr lang="zh-CN" altLang="en-US" sz="3200" b="1" dirty="0">
                <a:latin typeface="宋体" pitchFamily="2" charset="-122"/>
                <a:sym typeface="+mn-ea"/>
              </a:rPr>
              <a:t>，</a:t>
            </a:r>
            <a:endParaRPr lang="en-US" altLang="zh-CN" sz="3200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b="1" dirty="0">
                <a:latin typeface="宋体" pitchFamily="2" charset="-122"/>
                <a:sym typeface="+mn-ea"/>
              </a:rPr>
              <a:t>仅对10个数字、26个大写英文字母、26个小写英文字母及一些其他符号进行了编码。</a:t>
            </a:r>
            <a:endParaRPr lang="en-US" altLang="zh-CN" sz="3200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b="1" dirty="0">
                <a:latin typeface="宋体" pitchFamily="2" charset="-122"/>
                <a:sym typeface="+mn-ea"/>
              </a:rPr>
              <a:t>ASCII码采用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1个字节</a:t>
            </a:r>
            <a:r>
              <a:rPr lang="zh-CN" altLang="en-US" sz="3200" b="1" dirty="0">
                <a:latin typeface="宋体" pitchFamily="2" charset="-122"/>
                <a:sym typeface="+mn-ea"/>
              </a:rPr>
              <a:t>来对字符进行编码，最多只能表示256个符号。</a:t>
            </a:r>
            <a:endParaRPr lang="zh-CN" alt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字符串编码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GB2312</a:t>
            </a:r>
            <a:r>
              <a:rPr lang="zh-CN" altLang="en-US" b="1" dirty="0">
                <a:latin typeface="宋体" pitchFamily="2" charset="-122"/>
                <a:sym typeface="+mn-ea"/>
              </a:rPr>
              <a:t>是我国制定的中文编码，</a:t>
            </a:r>
            <a:endParaRPr lang="en-US" altLang="zh-CN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itchFamily="2" charset="-122"/>
                <a:sym typeface="+mn-ea"/>
              </a:rPr>
              <a:t>使用1个字节表示英文，2个字节表示中文；</a:t>
            </a:r>
            <a:endParaRPr lang="en-US" altLang="zh-CN" sz="2800" b="1" dirty="0">
              <a:latin typeface="宋体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GBK</a:t>
            </a:r>
            <a:r>
              <a:rPr lang="zh-CN" altLang="en-US" b="1" dirty="0">
                <a:latin typeface="宋体" pitchFamily="2" charset="-122"/>
                <a:sym typeface="+mn-ea"/>
              </a:rPr>
              <a:t>是GB2312的扩充，</a:t>
            </a:r>
            <a:endParaRPr lang="en-US" altLang="zh-CN" b="1" dirty="0">
              <a:latin typeface="宋体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latin typeface="宋体" pitchFamily="2" charset="-122"/>
                <a:sym typeface="+mn-ea"/>
              </a:rPr>
              <a:t>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CP936</a:t>
            </a:r>
            <a:r>
              <a:rPr lang="zh-CN" altLang="en-US" b="1" dirty="0">
                <a:latin typeface="宋体" pitchFamily="2" charset="-122"/>
                <a:sym typeface="+mn-ea"/>
              </a:rPr>
              <a:t>是微软在GBK基础上开发的编码方式。</a:t>
            </a:r>
            <a:endParaRPr lang="en-US" altLang="zh-CN" b="1" dirty="0">
              <a:latin typeface="宋体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GB2312、GBK和CP936都是使用2个字节表示中文</a:t>
            </a:r>
            <a:r>
              <a:rPr lang="zh-CN" altLang="en-US" b="1" dirty="0">
                <a:latin typeface="宋体" pitchFamily="2" charset="-122"/>
                <a:sym typeface="+mn-ea"/>
              </a:rPr>
              <a:t>。</a:t>
            </a:r>
            <a:endParaRPr lang="en-US" altLang="en-US" b="1" dirty="0">
              <a:ea typeface="宋体" pitchFamily="2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3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字符串编码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2"/>
            <a:ext cx="10515600" cy="39103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UTF-8</a:t>
            </a:r>
            <a:r>
              <a:rPr lang="zh-CN" altLang="en-US" b="1" dirty="0">
                <a:latin typeface="宋体" pitchFamily="2" charset="-122"/>
                <a:sym typeface="+mn-ea"/>
              </a:rPr>
              <a:t>对全世界所有国家需要用到的字符进行了编码，</a:t>
            </a:r>
            <a:endParaRPr lang="en-US" altLang="zh-CN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itchFamily="2" charset="-122"/>
                <a:sym typeface="+mn-ea"/>
              </a:rPr>
              <a:t>以</a:t>
            </a: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  <a:sym typeface="+mn-ea"/>
              </a:rPr>
              <a:t>1个字节</a:t>
            </a:r>
            <a:r>
              <a:rPr lang="zh-CN" altLang="en-US" sz="2800" b="1" dirty="0">
                <a:latin typeface="宋体" pitchFamily="2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  <a:sym typeface="+mn-ea"/>
              </a:rPr>
              <a:t>英文字符</a:t>
            </a:r>
            <a:r>
              <a:rPr lang="zh-CN" altLang="en-US" sz="2800" b="1" dirty="0">
                <a:latin typeface="宋体" pitchFamily="2" charset="-122"/>
                <a:sym typeface="+mn-ea"/>
              </a:rPr>
              <a:t>(兼容ASCII)，</a:t>
            </a:r>
            <a:endParaRPr lang="en-US" altLang="zh-CN" sz="2800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itchFamily="2" charset="-122"/>
                <a:sym typeface="+mn-ea"/>
              </a:rPr>
              <a:t>以</a:t>
            </a:r>
            <a:r>
              <a:rPr lang="zh-CN" altLang="en-US" sz="2800" b="1" dirty="0">
                <a:solidFill>
                  <a:srgbClr val="C00000"/>
                </a:solidFill>
                <a:latin typeface="宋体" pitchFamily="2" charset="-122"/>
                <a:sym typeface="+mn-ea"/>
              </a:rPr>
              <a:t>3个字节</a:t>
            </a:r>
            <a:r>
              <a:rPr lang="zh-CN" altLang="en-US" sz="2800" b="1" dirty="0">
                <a:latin typeface="宋体" pitchFamily="2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中文文字</a:t>
            </a:r>
            <a:r>
              <a:rPr lang="zh-CN" altLang="en-US" sz="2800" b="1" dirty="0">
                <a:latin typeface="宋体" pitchFamily="2" charset="-122"/>
                <a:sym typeface="+mn-ea"/>
              </a:rPr>
              <a:t>，</a:t>
            </a:r>
            <a:endParaRPr lang="en-US" altLang="zh-CN" sz="2800" b="1" dirty="0">
              <a:latin typeface="宋体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800" b="1" dirty="0">
                <a:latin typeface="宋体" pitchFamily="2" charset="-122"/>
                <a:sym typeface="+mn-ea"/>
              </a:rPr>
              <a:t>还有些语言的符号使用2个字节（例如俄语和希腊语符号）或4个字节。</a:t>
            </a:r>
            <a:endParaRPr lang="zh-CN" alt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字符串编码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38200" y="1714974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itchFamily="2" charset="-122"/>
                <a:sym typeface="+mn-ea"/>
              </a:rPr>
              <a:t>不同编码格式之间相差很大，采用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不同的编码格式意味着不同的表示和存储形式</a:t>
            </a:r>
            <a:r>
              <a:rPr lang="zh-CN" altLang="en-US" sz="3200" b="1" dirty="0">
                <a:latin typeface="宋体" pitchFamily="2" charset="-122"/>
                <a:sym typeface="+mn-ea"/>
              </a:rPr>
              <a:t>，把同一字符存入文件时，写入的内容可能会不同，在试图理解其内容时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必须了解编码规则</a:t>
            </a:r>
            <a:r>
              <a:rPr lang="zh-CN" altLang="en-US" sz="3200" b="1" dirty="0">
                <a:latin typeface="宋体" pitchFamily="2" charset="-122"/>
                <a:sym typeface="+mn-ea"/>
              </a:rPr>
              <a:t>并进行正确的解码。</a:t>
            </a:r>
            <a:endParaRPr lang="en-US" altLang="zh-CN" sz="3200" b="1" dirty="0">
              <a:latin typeface="宋体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itchFamily="2" charset="-122"/>
                <a:sym typeface="+mn-ea"/>
              </a:rPr>
              <a:t>如果解码方法不正确就无法还原信息，从这个角度来讲，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sym typeface="+mn-ea"/>
              </a:rPr>
              <a:t>字符串编码也具有加密的效果</a:t>
            </a:r>
            <a:r>
              <a:rPr lang="zh-CN" altLang="en-US" sz="3200" b="1" dirty="0">
                <a:latin typeface="宋体" pitchFamily="2" charset="-122"/>
                <a:sym typeface="+mn-ea"/>
              </a:rPr>
              <a:t>。</a:t>
            </a:r>
            <a:endParaRPr lang="zh-CN" alt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5b562f-ab80-44b5-8e1e-625f0c91b98c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2003</Words>
  <Application>Microsoft Office PowerPoint</Application>
  <PresentationFormat>自定义</PresentationFormat>
  <Paragraphs>310</Paragraphs>
  <Slides>23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stsluy</cp:lastModifiedBy>
  <cp:revision>417</cp:revision>
  <dcterms:created xsi:type="dcterms:W3CDTF">2016-11-24T09:20:00Z</dcterms:created>
  <dcterms:modified xsi:type="dcterms:W3CDTF">2022-03-07T17:00:48Z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