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57" r:id="rId2"/>
    <p:sldId id="439" r:id="rId3"/>
    <p:sldId id="405" r:id="rId4"/>
    <p:sldId id="406" r:id="rId5"/>
    <p:sldId id="407" r:id="rId6"/>
    <p:sldId id="408" r:id="rId7"/>
    <p:sldId id="433" r:id="rId8"/>
    <p:sldId id="434" r:id="rId9"/>
    <p:sldId id="435" r:id="rId10"/>
    <p:sldId id="436" r:id="rId11"/>
    <p:sldId id="413" r:id="rId12"/>
    <p:sldId id="415" r:id="rId13"/>
    <p:sldId id="416" r:id="rId14"/>
    <p:sldId id="418" r:id="rId15"/>
    <p:sldId id="419" r:id="rId16"/>
    <p:sldId id="420" r:id="rId17"/>
    <p:sldId id="421" r:id="rId18"/>
    <p:sldId id="422" r:id="rId19"/>
    <p:sldId id="423" r:id="rId20"/>
    <p:sldId id="425" r:id="rId21"/>
    <p:sldId id="426" r:id="rId22"/>
    <p:sldId id="427" r:id="rId23"/>
    <p:sldId id="428" r:id="rId24"/>
    <p:sldId id="437" r:id="rId25"/>
    <p:sldId id="438" r:id="rId26"/>
    <p:sldId id="429" r:id="rId27"/>
    <p:sldId id="430" r:id="rId28"/>
    <p:sldId id="432" r:id="rId29"/>
    <p:sldId id="440"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2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723"/>
    <a:srgbClr val="014723"/>
    <a:srgbClr val="FF5D5D"/>
    <a:srgbClr val="C00000"/>
    <a:srgbClr val="CC3300"/>
    <a:srgbClr val="3A6695"/>
    <a:srgbClr val="9CC5FD"/>
    <a:srgbClr val="134263"/>
    <a:srgbClr val="1E2B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42" autoAdjust="0"/>
    <p:restoredTop sz="92937" autoAdjust="0"/>
  </p:normalViewPr>
  <p:slideViewPr>
    <p:cSldViewPr snapToGrid="0">
      <p:cViewPr>
        <p:scale>
          <a:sx n="75" d="100"/>
          <a:sy n="75" d="100"/>
        </p:scale>
        <p:origin x="-869" y="-134"/>
      </p:cViewPr>
      <p:guideLst>
        <p:guide orient="horz" pos="2160"/>
        <p:guide pos="3828"/>
      </p:guideLst>
    </p:cSldViewPr>
  </p:slideViewPr>
  <p:outlineViewPr>
    <p:cViewPr>
      <p:scale>
        <a:sx n="33" d="100"/>
        <a:sy n="33" d="100"/>
      </p:scale>
      <p:origin x="0" y="0"/>
    </p:cViewPr>
  </p:outlineViewPr>
  <p:notesTextViewPr>
    <p:cViewPr>
      <p:scale>
        <a:sx n="1" d="1"/>
        <a:sy n="1" d="1"/>
      </p:scale>
      <p:origin x="0" y="0"/>
    </p:cViewPr>
  </p:notesTextViewPr>
  <p:sorterViewPr>
    <p:cViewPr>
      <p:scale>
        <a:sx n="54" d="100"/>
        <a:sy n="54"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CE4261-0CDD-45A3-84C2-311859DE5B03}" type="datetimeFigureOut">
              <a:rPr lang="zh-CN" altLang="en-US" smtClean="0"/>
              <a:t>2022/3/8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F711DA-82CB-44C8-99EC-9CE596A896FB}" type="slidenum">
              <a:rPr lang="zh-CN" altLang="en-US" smtClean="0"/>
              <a:t>‹#›</a:t>
            </a:fld>
            <a:endParaRPr lang="zh-CN" altLang="en-US"/>
          </a:p>
        </p:txBody>
      </p:sp>
    </p:spTree>
    <p:extLst>
      <p:ext uri="{BB962C8B-B14F-4D97-AF65-F5344CB8AC3E}">
        <p14:creationId xmlns:p14="http://schemas.microsoft.com/office/powerpoint/2010/main" val="1628610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10</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11</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12</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13</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14</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15</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16</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17</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18</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19</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20</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21</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22</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23</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24</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25</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26</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27</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28</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a:solidFill>
                  <a:srgbClr val="C00000"/>
                </a:solidFill>
                <a:latin typeface="微软雅黑" panose="020B0503020204020204" pitchFamily="34" charset="-122"/>
                <a:ea typeface="微软雅黑" panose="020B0503020204020204" pitchFamily="34" charset="-122"/>
              </a:rPr>
              <a:t>公众号壹课</a:t>
            </a:r>
            <a:endParaRPr lang="zh-CN" altLang="en-US"/>
          </a:p>
          <a:p>
            <a:endParaRPr lang="en-US" altLang="zh-CN"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29</a:t>
            </a:fld>
            <a:endParaRPr lang="zh-CN" altLang="en-US"/>
          </a:p>
        </p:txBody>
      </p:sp>
    </p:spTree>
    <p:extLst>
      <p:ext uri="{BB962C8B-B14F-4D97-AF65-F5344CB8AC3E}">
        <p14:creationId xmlns:p14="http://schemas.microsoft.com/office/powerpoint/2010/main" val="2667499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3</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4</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5</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6</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7</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8</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9</a:t>
            </a:fld>
            <a:endParaRPr lang="zh-CN" altLang="en-US"/>
          </a:p>
        </p:txBody>
      </p:sp>
    </p:spTree>
    <p:extLst>
      <p:ext uri="{BB962C8B-B14F-4D97-AF65-F5344CB8AC3E}">
        <p14:creationId xmlns:p14="http://schemas.microsoft.com/office/powerpoint/2010/main" val="592241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69240694-744B-B149-A626-B0C934C085F8}" type="datetime1">
              <a:rPr lang="en-US" altLang="zh-CN" smtClean="0"/>
              <a:t>3/8/2022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8EAF249-FEF9-CF44-AE0A-B9634AB85FE6}" type="datetime1">
              <a:rPr lang="en-US" altLang="zh-CN" smtClean="0"/>
              <a:t>3/8/2022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42F9084-1478-C744-8AE4-34EBE69774DE}" type="datetime1">
              <a:rPr lang="en-US" altLang="zh-CN" smtClean="0"/>
              <a:t>3/8/2022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3F2C360-CDF2-8A40-AB8B-545A6855A318}" type="datetime1">
              <a:rPr lang="en-US" altLang="zh-CN" smtClean="0"/>
              <a:t>3/8/2022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C6493E5A-F618-8D49-BA94-B0BC7ED16001}" type="datetime1">
              <a:rPr lang="en-US" altLang="zh-CN" smtClean="0"/>
              <a:t>3/8/2022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8951522-1C1B-4F42-8F4E-0F8216EDF59E}" type="datetime1">
              <a:rPr lang="en-US" altLang="zh-CN" smtClean="0"/>
              <a:t>3/8/2022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DE76C04-D757-0C41-AA4D-FED604B1F487}" type="datetime1">
              <a:rPr lang="en-US" altLang="zh-CN" smtClean="0"/>
              <a:t>3/8/2022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882629A-72B5-DE41-A264-339E6D98782F}" type="datetime1">
              <a:rPr lang="en-US" altLang="zh-CN" smtClean="0"/>
              <a:t>3/8/2022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9B24252-7885-0F40-9FE1-B42F1665B078}" type="datetime1">
              <a:rPr lang="en-US" altLang="zh-CN" smtClean="0"/>
              <a:t>3/8/2022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7BBE621D-A6D8-2648-941B-4D1F27648862}" type="datetime1">
              <a:rPr lang="en-US" altLang="zh-CN" smtClean="0"/>
              <a:t>3/8/2022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9F9CF3F3-19B6-C944-8088-F91E4AD519E1}" type="datetime1">
              <a:rPr lang="en-US" altLang="zh-CN" smtClean="0"/>
              <a:t>3/8/2022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73F505-8FCC-734C-BCE7-C7F18969367C}" type="datetime1">
              <a:rPr lang="en-US" altLang="zh-CN" smtClean="0"/>
              <a:t>3/8/2022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537B7A-7510-410A-AA53-45D600DA0276}" type="slidenum">
              <a:rPr lang="zh-CN" altLang="en-US" smtClean="0"/>
              <a:t>‹#›</a:t>
            </a:fld>
            <a:endParaRPr lang="zh-CN" altLang="en-US"/>
          </a:p>
        </p:txBody>
      </p:sp>
      <p:sp>
        <p:nvSpPr>
          <p:cNvPr id="7" name="矩形 6"/>
          <p:cNvSpPr/>
          <p:nvPr userDrawn="1"/>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t="21604" b="46967"/>
          <a:stretch>
            <a:fillRect/>
          </a:stretch>
        </p:blipFill>
        <p:spPr>
          <a:xfrm>
            <a:off x="0" y="2176476"/>
            <a:ext cx="12209296" cy="2877923"/>
          </a:xfrm>
          <a:prstGeom prst="rect">
            <a:avLst/>
          </a:prstGeom>
        </p:spPr>
      </p:pic>
      <p:sp>
        <p:nvSpPr>
          <p:cNvPr id="8" name="矩形 7"/>
          <p:cNvSpPr/>
          <p:nvPr/>
        </p:nvSpPr>
        <p:spPr>
          <a:xfrm>
            <a:off x="0" y="2176477"/>
            <a:ext cx="12192000" cy="2877922"/>
          </a:xfrm>
          <a:prstGeom prst="rect">
            <a:avLst/>
          </a:prstGeom>
          <a:gradFill>
            <a:gsLst>
              <a:gs pos="0">
                <a:srgbClr val="014723"/>
              </a:gs>
              <a:gs pos="59000">
                <a:srgbClr val="014723">
                  <a:alpha val="60000"/>
                </a:srgbClr>
              </a:gs>
              <a:gs pos="100000">
                <a:srgbClr val="014723">
                  <a:alpha val="1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1203767" y="2793810"/>
            <a:ext cx="10035251" cy="1015663"/>
          </a:xfrm>
          <a:prstGeom prst="rect">
            <a:avLst/>
          </a:prstGeom>
          <a:noFill/>
        </p:spPr>
        <p:txBody>
          <a:bodyPr wrap="square" rtlCol="0">
            <a:spAutoFit/>
          </a:bodyPr>
          <a:lstStyle/>
          <a:p>
            <a:pPr algn="ctr"/>
            <a:r>
              <a:rPr lang="zh-CN" altLang="en-US" sz="6000" b="1" dirty="0" smtClean="0">
                <a:solidFill>
                  <a:schemeClr val="bg1">
                    <a:lumMod val="95000"/>
                  </a:schemeClr>
                </a:solidFill>
                <a:latin typeface="微软雅黑" panose="020B0503020204020204" pitchFamily="34" charset="-122"/>
                <a:ea typeface="微软雅黑" panose="020B0503020204020204" pitchFamily="34" charset="-122"/>
              </a:rPr>
              <a:t>第三章  </a:t>
            </a:r>
            <a:r>
              <a:rPr lang="zh-CN" altLang="en-US" sz="6000" b="1" dirty="0">
                <a:solidFill>
                  <a:schemeClr val="bg1">
                    <a:lumMod val="95000"/>
                  </a:schemeClr>
                </a:solidFill>
                <a:latin typeface="微软雅黑" panose="020B0503020204020204" pitchFamily="34" charset="-122"/>
                <a:ea typeface="微软雅黑" panose="020B0503020204020204" pitchFamily="34" charset="-122"/>
              </a:rPr>
              <a:t>字符串</a:t>
            </a:r>
          </a:p>
        </p:txBody>
      </p:sp>
      <p:sp>
        <p:nvSpPr>
          <p:cNvPr id="16" name="TextBox 10"/>
          <p:cNvSpPr txBox="1"/>
          <p:nvPr/>
        </p:nvSpPr>
        <p:spPr>
          <a:xfrm>
            <a:off x="2565806" y="3990096"/>
            <a:ext cx="7060388" cy="523196"/>
          </a:xfrm>
          <a:prstGeom prst="rect">
            <a:avLst/>
          </a:prstGeom>
          <a:noFill/>
        </p:spPr>
        <p:txBody>
          <a:bodyPr wrap="square" lIns="91416" tIns="45708" rIns="91416" bIns="45708" rtlCol="0">
            <a:spAutoFit/>
          </a:bodyPr>
          <a:lstStyle>
            <a:defPPr>
              <a:defRPr lang="zh-CN"/>
            </a:defPPr>
            <a:lvl1pPr>
              <a:defRPr sz="2000">
                <a:solidFill>
                  <a:schemeClr val="bg1"/>
                </a:solidFill>
                <a:latin typeface="微软雅黑" panose="020B0503020204020204" pitchFamily="34" charset="-122"/>
                <a:ea typeface="微软雅黑" panose="020B0503020204020204" pitchFamily="34" charset="-122"/>
              </a:defRPr>
            </a:lvl1pPr>
          </a:lstStyle>
          <a:p>
            <a:pPr algn="ctr"/>
            <a:r>
              <a:rPr lang="zh-CN" altLang="en-US" sz="2800" dirty="0">
                <a:solidFill>
                  <a:schemeClr val="bg1">
                    <a:lumMod val="95000"/>
                  </a:schemeClr>
                </a:solidFill>
                <a:latin typeface="微软雅黑" panose="020B0503020204020204" pitchFamily="34" charset="-122"/>
                <a:ea typeface="微软雅黑" panose="020B0503020204020204" pitchFamily="34" charset="-122"/>
              </a:rPr>
              <a:t>中山大学国际金融学院</a:t>
            </a:r>
            <a:endParaRPr lang="en-US" altLang="zh-CN"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3" name="TextBox 6"/>
          <p:cNvSpPr txBox="1"/>
          <p:nvPr/>
        </p:nvSpPr>
        <p:spPr>
          <a:xfrm>
            <a:off x="4266494" y="5644929"/>
            <a:ext cx="1723500" cy="400085"/>
          </a:xfrm>
          <a:prstGeom prst="rect">
            <a:avLst/>
          </a:prstGeom>
          <a:noFill/>
        </p:spPr>
        <p:txBody>
          <a:bodyPr wrap="none" lIns="91416" tIns="45708" rIns="91416" bIns="45708" rtlCol="0">
            <a:spAutoFit/>
          </a:bodyPr>
          <a:lstStyle>
            <a:defPPr>
              <a:defRPr lang="zh-CN"/>
            </a:defPPr>
            <a:lvl1pPr>
              <a:defRPr sz="2000">
                <a:solidFill>
                  <a:schemeClr val="accent2"/>
                </a:solidFill>
                <a:latin typeface="+mn-ea"/>
                <a:ea typeface="+mn-ea"/>
              </a:defRPr>
            </a:lvl1pPr>
          </a:lstStyle>
          <a:p>
            <a:pPr algn="ctr"/>
            <a:r>
              <a:rPr lang="zh-CN" altLang="en-US" b="1" dirty="0">
                <a:solidFill>
                  <a:srgbClr val="014723"/>
                </a:solidFill>
                <a:latin typeface="微软雅黑" panose="020B0503020204020204" pitchFamily="34" charset="-122"/>
                <a:ea typeface="微软雅黑" panose="020B0503020204020204" pitchFamily="34" charset="-122"/>
              </a:rPr>
              <a:t>主讲人</a:t>
            </a:r>
            <a:r>
              <a:rPr lang="zh-CN" altLang="en-US" dirty="0" smtClean="0">
                <a:solidFill>
                  <a:srgbClr val="014723"/>
                </a:solidFill>
                <a:latin typeface="微软雅黑" panose="020B0503020204020204" pitchFamily="34" charset="-122"/>
                <a:ea typeface="微软雅黑" panose="020B0503020204020204" pitchFamily="34" charset="-122"/>
              </a:rPr>
              <a:t>：陆勇</a:t>
            </a:r>
            <a:endParaRPr lang="zh-CN" altLang="en-US" dirty="0">
              <a:solidFill>
                <a:srgbClr val="014723"/>
              </a:solidFill>
              <a:latin typeface="微软雅黑" panose="020B0503020204020204" pitchFamily="34" charset="-122"/>
              <a:ea typeface="微软雅黑" panose="020B0503020204020204" pitchFamily="34" charset="-122"/>
            </a:endParaRPr>
          </a:p>
        </p:txBody>
      </p:sp>
      <p:sp>
        <p:nvSpPr>
          <p:cNvPr id="14" name="TextBox 7"/>
          <p:cNvSpPr txBox="1"/>
          <p:nvPr/>
        </p:nvSpPr>
        <p:spPr>
          <a:xfrm>
            <a:off x="6878186" y="5644929"/>
            <a:ext cx="2902220" cy="400085"/>
          </a:xfrm>
          <a:prstGeom prst="rect">
            <a:avLst/>
          </a:prstGeom>
          <a:noFill/>
        </p:spPr>
        <p:txBody>
          <a:bodyPr wrap="none" lIns="91416" tIns="45708" rIns="91416" bIns="45708" rtlCol="0">
            <a:spAutoFit/>
          </a:bodyPr>
          <a:lstStyle/>
          <a:p>
            <a:pPr algn="ctr"/>
            <a:r>
              <a:rPr lang="zh-CN" altLang="en-US" sz="2000" b="1" dirty="0">
                <a:solidFill>
                  <a:srgbClr val="014723"/>
                </a:solidFill>
                <a:latin typeface="微软雅黑" panose="020B0503020204020204" pitchFamily="34" charset="-122"/>
                <a:ea typeface="微软雅黑" panose="020B0503020204020204" pitchFamily="34" charset="-122"/>
              </a:rPr>
              <a:t>中山大学</a:t>
            </a:r>
            <a:r>
              <a:rPr lang="en-US" altLang="zh-CN" sz="2000" b="1" dirty="0">
                <a:solidFill>
                  <a:srgbClr val="014723"/>
                </a:solidFill>
                <a:latin typeface="微软雅黑" panose="020B0503020204020204" pitchFamily="34" charset="-122"/>
                <a:ea typeface="微软雅黑" panose="020B0503020204020204" pitchFamily="34" charset="-122"/>
              </a:rPr>
              <a:t>Python</a:t>
            </a:r>
            <a:r>
              <a:rPr lang="zh-CN" altLang="en-US" sz="2000" b="1" dirty="0">
                <a:solidFill>
                  <a:srgbClr val="014723"/>
                </a:solidFill>
                <a:latin typeface="微软雅黑" panose="020B0503020204020204" pitchFamily="34" charset="-122"/>
                <a:ea typeface="微软雅黑" panose="020B0503020204020204" pitchFamily="34" charset="-122"/>
              </a:rPr>
              <a:t>课程组</a:t>
            </a:r>
            <a:endParaRPr lang="zh-CN" altLang="en-US" sz="2000" dirty="0">
              <a:solidFill>
                <a:srgbClr val="014723"/>
              </a:solidFill>
              <a:latin typeface="微软雅黑" panose="020B0503020204020204" pitchFamily="34" charset="-122"/>
              <a:ea typeface="微软雅黑" panose="020B0503020204020204" pitchFamily="34" charset="-122"/>
            </a:endParaRPr>
          </a:p>
        </p:txBody>
      </p:sp>
      <p:sp>
        <p:nvSpPr>
          <p:cNvPr id="11" name="Freeform 7"/>
          <p:cNvSpPr>
            <a:spLocks noChangeAspect="1" noEditPoints="1"/>
          </p:cNvSpPr>
          <p:nvPr/>
        </p:nvSpPr>
        <p:spPr bwMode="auto">
          <a:xfrm>
            <a:off x="3416978" y="5611849"/>
            <a:ext cx="462900" cy="466244"/>
          </a:xfrm>
          <a:custGeom>
            <a:avLst/>
            <a:gdLst>
              <a:gd name="T0" fmla="*/ 661 w 904"/>
              <a:gd name="T1" fmla="*/ 461 h 905"/>
              <a:gd name="T2" fmla="*/ 661 w 904"/>
              <a:gd name="T3" fmla="*/ 339 h 905"/>
              <a:gd name="T4" fmla="*/ 605 w 904"/>
              <a:gd name="T5" fmla="*/ 339 h 905"/>
              <a:gd name="T6" fmla="*/ 605 w 904"/>
              <a:gd name="T7" fmla="*/ 461 h 905"/>
              <a:gd name="T8" fmla="*/ 456 w 904"/>
              <a:gd name="T9" fmla="*/ 610 h 905"/>
              <a:gd name="T10" fmla="*/ 453 w 904"/>
              <a:gd name="T11" fmla="*/ 610 h 905"/>
              <a:gd name="T12" fmla="*/ 452 w 904"/>
              <a:gd name="T13" fmla="*/ 610 h 905"/>
              <a:gd name="T14" fmla="*/ 451 w 904"/>
              <a:gd name="T15" fmla="*/ 610 h 905"/>
              <a:gd name="T16" fmla="*/ 448 w 904"/>
              <a:gd name="T17" fmla="*/ 610 h 905"/>
              <a:gd name="T18" fmla="*/ 299 w 904"/>
              <a:gd name="T19" fmla="*/ 461 h 905"/>
              <a:gd name="T20" fmla="*/ 299 w 904"/>
              <a:gd name="T21" fmla="*/ 339 h 905"/>
              <a:gd name="T22" fmla="*/ 244 w 904"/>
              <a:gd name="T23" fmla="*/ 339 h 905"/>
              <a:gd name="T24" fmla="*/ 244 w 904"/>
              <a:gd name="T25" fmla="*/ 461 h 905"/>
              <a:gd name="T26" fmla="*/ 419 w 904"/>
              <a:gd name="T27" fmla="*/ 664 h 905"/>
              <a:gd name="T28" fmla="*/ 419 w 904"/>
              <a:gd name="T29" fmla="*/ 752 h 905"/>
              <a:gd name="T30" fmla="*/ 295 w 904"/>
              <a:gd name="T31" fmla="*/ 787 h 905"/>
              <a:gd name="T32" fmla="*/ 610 w 904"/>
              <a:gd name="T33" fmla="*/ 787 h 905"/>
              <a:gd name="T34" fmla="*/ 484 w 904"/>
              <a:gd name="T35" fmla="*/ 751 h 905"/>
              <a:gd name="T36" fmla="*/ 484 w 904"/>
              <a:gd name="T37" fmla="*/ 664 h 905"/>
              <a:gd name="T38" fmla="*/ 661 w 904"/>
              <a:gd name="T39" fmla="*/ 461 h 905"/>
              <a:gd name="T40" fmla="*/ 450 w 904"/>
              <a:gd name="T41" fmla="*/ 558 h 905"/>
              <a:gd name="T42" fmla="*/ 452 w 904"/>
              <a:gd name="T43" fmla="*/ 558 h 905"/>
              <a:gd name="T44" fmla="*/ 454 w 904"/>
              <a:gd name="T45" fmla="*/ 558 h 905"/>
              <a:gd name="T46" fmla="*/ 554 w 904"/>
              <a:gd name="T47" fmla="*/ 459 h 905"/>
              <a:gd name="T48" fmla="*/ 554 w 904"/>
              <a:gd name="T49" fmla="*/ 218 h 905"/>
              <a:gd name="T50" fmla="*/ 454 w 904"/>
              <a:gd name="T51" fmla="*/ 118 h 905"/>
              <a:gd name="T52" fmla="*/ 452 w 904"/>
              <a:gd name="T53" fmla="*/ 118 h 905"/>
              <a:gd name="T54" fmla="*/ 450 w 904"/>
              <a:gd name="T55" fmla="*/ 118 h 905"/>
              <a:gd name="T56" fmla="*/ 351 w 904"/>
              <a:gd name="T57" fmla="*/ 218 h 905"/>
              <a:gd name="T58" fmla="*/ 351 w 904"/>
              <a:gd name="T59" fmla="*/ 459 h 905"/>
              <a:gd name="T60" fmla="*/ 450 w 904"/>
              <a:gd name="T61" fmla="*/ 558 h 905"/>
              <a:gd name="T62" fmla="*/ 452 w 904"/>
              <a:gd name="T63" fmla="*/ 0 h 905"/>
              <a:gd name="T64" fmla="*/ 904 w 904"/>
              <a:gd name="T65" fmla="*/ 453 h 905"/>
              <a:gd name="T66" fmla="*/ 452 w 904"/>
              <a:gd name="T67" fmla="*/ 905 h 905"/>
              <a:gd name="T68" fmla="*/ 0 w 904"/>
              <a:gd name="T69" fmla="*/ 453 h 905"/>
              <a:gd name="T70" fmla="*/ 452 w 904"/>
              <a:gd name="T71" fmla="*/ 0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04" h="905">
                <a:moveTo>
                  <a:pt x="661" y="461"/>
                </a:moveTo>
                <a:lnTo>
                  <a:pt x="661" y="339"/>
                </a:lnTo>
                <a:cubicBezTo>
                  <a:pt x="661" y="304"/>
                  <a:pt x="605" y="304"/>
                  <a:pt x="605" y="339"/>
                </a:cubicBezTo>
                <a:lnTo>
                  <a:pt x="605" y="461"/>
                </a:lnTo>
                <a:cubicBezTo>
                  <a:pt x="605" y="543"/>
                  <a:pt x="538" y="610"/>
                  <a:pt x="456" y="610"/>
                </a:cubicBezTo>
                <a:cubicBezTo>
                  <a:pt x="455" y="610"/>
                  <a:pt x="454" y="610"/>
                  <a:pt x="453" y="610"/>
                </a:cubicBezTo>
                <a:lnTo>
                  <a:pt x="452" y="610"/>
                </a:lnTo>
                <a:lnTo>
                  <a:pt x="451" y="610"/>
                </a:lnTo>
                <a:cubicBezTo>
                  <a:pt x="450" y="610"/>
                  <a:pt x="449" y="610"/>
                  <a:pt x="448" y="610"/>
                </a:cubicBezTo>
                <a:cubicBezTo>
                  <a:pt x="366" y="610"/>
                  <a:pt x="299" y="543"/>
                  <a:pt x="299" y="461"/>
                </a:cubicBezTo>
                <a:lnTo>
                  <a:pt x="299" y="339"/>
                </a:lnTo>
                <a:cubicBezTo>
                  <a:pt x="299" y="304"/>
                  <a:pt x="244" y="304"/>
                  <a:pt x="244" y="339"/>
                </a:cubicBezTo>
                <a:cubicBezTo>
                  <a:pt x="244" y="355"/>
                  <a:pt x="244" y="461"/>
                  <a:pt x="244" y="461"/>
                </a:cubicBezTo>
                <a:cubicBezTo>
                  <a:pt x="244" y="564"/>
                  <a:pt x="320" y="650"/>
                  <a:pt x="419" y="664"/>
                </a:cubicBezTo>
                <a:lnTo>
                  <a:pt x="419" y="752"/>
                </a:lnTo>
                <a:lnTo>
                  <a:pt x="295" y="787"/>
                </a:lnTo>
                <a:lnTo>
                  <a:pt x="610" y="787"/>
                </a:lnTo>
                <a:lnTo>
                  <a:pt x="484" y="751"/>
                </a:lnTo>
                <a:lnTo>
                  <a:pt x="484" y="664"/>
                </a:lnTo>
                <a:cubicBezTo>
                  <a:pt x="584" y="650"/>
                  <a:pt x="661" y="564"/>
                  <a:pt x="661" y="461"/>
                </a:cubicBezTo>
                <a:close/>
                <a:moveTo>
                  <a:pt x="450" y="558"/>
                </a:moveTo>
                <a:cubicBezTo>
                  <a:pt x="451" y="558"/>
                  <a:pt x="451" y="558"/>
                  <a:pt x="452" y="558"/>
                </a:cubicBezTo>
                <a:cubicBezTo>
                  <a:pt x="453" y="558"/>
                  <a:pt x="453" y="558"/>
                  <a:pt x="454" y="558"/>
                </a:cubicBezTo>
                <a:cubicBezTo>
                  <a:pt x="509" y="558"/>
                  <a:pt x="554" y="514"/>
                  <a:pt x="554" y="459"/>
                </a:cubicBezTo>
                <a:lnTo>
                  <a:pt x="554" y="218"/>
                </a:lnTo>
                <a:cubicBezTo>
                  <a:pt x="554" y="163"/>
                  <a:pt x="509" y="118"/>
                  <a:pt x="454" y="118"/>
                </a:cubicBezTo>
                <a:cubicBezTo>
                  <a:pt x="453" y="118"/>
                  <a:pt x="453" y="118"/>
                  <a:pt x="452" y="118"/>
                </a:cubicBezTo>
                <a:cubicBezTo>
                  <a:pt x="452" y="118"/>
                  <a:pt x="451" y="118"/>
                  <a:pt x="450" y="118"/>
                </a:cubicBezTo>
                <a:cubicBezTo>
                  <a:pt x="395" y="118"/>
                  <a:pt x="351" y="163"/>
                  <a:pt x="351" y="218"/>
                </a:cubicBezTo>
                <a:lnTo>
                  <a:pt x="351" y="459"/>
                </a:lnTo>
                <a:cubicBezTo>
                  <a:pt x="351" y="514"/>
                  <a:pt x="395" y="558"/>
                  <a:pt x="450" y="558"/>
                </a:cubicBezTo>
                <a:close/>
                <a:moveTo>
                  <a:pt x="452" y="0"/>
                </a:moveTo>
                <a:cubicBezTo>
                  <a:pt x="702" y="0"/>
                  <a:pt x="904" y="203"/>
                  <a:pt x="904" y="453"/>
                </a:cubicBezTo>
                <a:cubicBezTo>
                  <a:pt x="904" y="702"/>
                  <a:pt x="702" y="905"/>
                  <a:pt x="452" y="905"/>
                </a:cubicBezTo>
                <a:cubicBezTo>
                  <a:pt x="202" y="905"/>
                  <a:pt x="0" y="702"/>
                  <a:pt x="0" y="453"/>
                </a:cubicBezTo>
                <a:cubicBezTo>
                  <a:pt x="0" y="203"/>
                  <a:pt x="202" y="0"/>
                  <a:pt x="452" y="0"/>
                </a:cubicBezTo>
                <a:close/>
              </a:path>
            </a:pathLst>
          </a:custGeom>
          <a:solidFill>
            <a:srgbClr val="014723"/>
          </a:solidFill>
          <a:ln>
            <a:noFill/>
          </a:ln>
        </p:spPr>
        <p:txBody>
          <a:bodyPr vert="horz" wrap="square" lIns="91416" tIns="45708" rIns="91416" bIns="45708" numCol="1" anchor="t" anchorCtr="0" compatLnSpc="1"/>
          <a:lstStyle/>
          <a:p>
            <a:endParaRPr lang="zh-CN" altLang="en-US">
              <a:solidFill>
                <a:srgbClr val="C00000"/>
              </a:solidFill>
              <a:latin typeface="微软雅黑" panose="020B0503020204020204" pitchFamily="34" charset="-122"/>
              <a:ea typeface="微软雅黑" panose="020B0503020204020204" pitchFamily="34" charset="-122"/>
            </a:endParaRPr>
          </a:p>
        </p:txBody>
      </p:sp>
      <p:sp>
        <p:nvSpPr>
          <p:cNvPr id="12" name="Freeform 8"/>
          <p:cNvSpPr>
            <a:spLocks noChangeAspect="1" noEditPoints="1"/>
          </p:cNvSpPr>
          <p:nvPr/>
        </p:nvSpPr>
        <p:spPr bwMode="auto">
          <a:xfrm>
            <a:off x="6438230" y="5611848"/>
            <a:ext cx="464288" cy="466246"/>
          </a:xfrm>
          <a:custGeom>
            <a:avLst/>
            <a:gdLst>
              <a:gd name="T0" fmla="*/ 422 w 422"/>
              <a:gd name="T1" fmla="*/ 211 h 422"/>
              <a:gd name="T2" fmla="*/ 0 w 422"/>
              <a:gd name="T3" fmla="*/ 211 h 422"/>
              <a:gd name="T4" fmla="*/ 340 w 422"/>
              <a:gd name="T5" fmla="*/ 117 h 422"/>
              <a:gd name="T6" fmla="*/ 345 w 422"/>
              <a:gd name="T7" fmla="*/ 123 h 422"/>
              <a:gd name="T8" fmla="*/ 344 w 422"/>
              <a:gd name="T9" fmla="*/ 226 h 422"/>
              <a:gd name="T10" fmla="*/ 340 w 422"/>
              <a:gd name="T11" fmla="*/ 227 h 422"/>
              <a:gd name="T12" fmla="*/ 217 w 422"/>
              <a:gd name="T13" fmla="*/ 226 h 422"/>
              <a:gd name="T14" fmla="*/ 215 w 422"/>
              <a:gd name="T15" fmla="*/ 222 h 422"/>
              <a:gd name="T16" fmla="*/ 286 w 422"/>
              <a:gd name="T17" fmla="*/ 164 h 422"/>
              <a:gd name="T18" fmla="*/ 215 w 422"/>
              <a:gd name="T19" fmla="*/ 171 h 422"/>
              <a:gd name="T20" fmla="*/ 217 w 422"/>
              <a:gd name="T21" fmla="*/ 119 h 422"/>
              <a:gd name="T22" fmla="*/ 220 w 422"/>
              <a:gd name="T23" fmla="*/ 117 h 422"/>
              <a:gd name="T24" fmla="*/ 220 w 422"/>
              <a:gd name="T25" fmla="*/ 96 h 422"/>
              <a:gd name="T26" fmla="*/ 202 w 422"/>
              <a:gd name="T27" fmla="*/ 104 h 422"/>
              <a:gd name="T28" fmla="*/ 194 w 422"/>
              <a:gd name="T29" fmla="*/ 174 h 422"/>
              <a:gd name="T30" fmla="*/ 186 w 422"/>
              <a:gd name="T31" fmla="*/ 166 h 422"/>
              <a:gd name="T32" fmla="*/ 137 w 422"/>
              <a:gd name="T33" fmla="*/ 151 h 422"/>
              <a:gd name="T34" fmla="*/ 54 w 422"/>
              <a:gd name="T35" fmla="*/ 173 h 422"/>
              <a:gd name="T36" fmla="*/ 77 w 422"/>
              <a:gd name="T37" fmla="*/ 243 h 422"/>
              <a:gd name="T38" fmla="*/ 81 w 422"/>
              <a:gd name="T39" fmla="*/ 192 h 422"/>
              <a:gd name="T40" fmla="*/ 81 w 422"/>
              <a:gd name="T41" fmla="*/ 256 h 422"/>
              <a:gd name="T42" fmla="*/ 106 w 422"/>
              <a:gd name="T43" fmla="*/ 350 h 422"/>
              <a:gd name="T44" fmla="*/ 112 w 422"/>
              <a:gd name="T45" fmla="*/ 272 h 422"/>
              <a:gd name="T46" fmla="*/ 137 w 422"/>
              <a:gd name="T47" fmla="*/ 350 h 422"/>
              <a:gd name="T48" fmla="*/ 137 w 422"/>
              <a:gd name="T49" fmla="*/ 256 h 422"/>
              <a:gd name="T50" fmla="*/ 137 w 422"/>
              <a:gd name="T51" fmla="*/ 192 h 422"/>
              <a:gd name="T52" fmla="*/ 162 w 422"/>
              <a:gd name="T53" fmla="*/ 192 h 422"/>
              <a:gd name="T54" fmla="*/ 186 w 422"/>
              <a:gd name="T55" fmla="*/ 185 h 422"/>
              <a:gd name="T56" fmla="*/ 194 w 422"/>
              <a:gd name="T57" fmla="*/ 222 h 422"/>
              <a:gd name="T58" fmla="*/ 202 w 422"/>
              <a:gd name="T59" fmla="*/ 240 h 422"/>
              <a:gd name="T60" fmla="*/ 220 w 422"/>
              <a:gd name="T61" fmla="*/ 248 h 422"/>
              <a:gd name="T62" fmla="*/ 359 w 422"/>
              <a:gd name="T63" fmla="*/ 240 h 422"/>
              <a:gd name="T64" fmla="*/ 366 w 422"/>
              <a:gd name="T65" fmla="*/ 222 h 422"/>
              <a:gd name="T66" fmla="*/ 359 w 422"/>
              <a:gd name="T67" fmla="*/ 104 h 422"/>
              <a:gd name="T68" fmla="*/ 220 w 422"/>
              <a:gd name="T69" fmla="*/ 96 h 422"/>
              <a:gd name="T70" fmla="*/ 344 w 422"/>
              <a:gd name="T71" fmla="*/ 277 h 422"/>
              <a:gd name="T72" fmla="*/ 346 w 422"/>
              <a:gd name="T73" fmla="*/ 351 h 422"/>
              <a:gd name="T74" fmla="*/ 298 w 422"/>
              <a:gd name="T75" fmla="*/ 277 h 422"/>
              <a:gd name="T76" fmla="*/ 250 w 422"/>
              <a:gd name="T77" fmla="*/ 351 h 422"/>
              <a:gd name="T78" fmla="*/ 244 w 422"/>
              <a:gd name="T79" fmla="*/ 277 h 422"/>
              <a:gd name="T80" fmla="*/ 221 w 422"/>
              <a:gd name="T81" fmla="*/ 254 h 422"/>
              <a:gd name="T82" fmla="*/ 109 w 422"/>
              <a:gd name="T83" fmla="*/ 75 h 422"/>
              <a:gd name="T84" fmla="*/ 109 w 422"/>
              <a:gd name="T85" fmla="*/ 146 h 422"/>
              <a:gd name="T86" fmla="*/ 109 w 422"/>
              <a:gd name="T87" fmla="*/ 75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22" h="422">
                <a:moveTo>
                  <a:pt x="211" y="0"/>
                </a:moveTo>
                <a:cubicBezTo>
                  <a:pt x="327" y="0"/>
                  <a:pt x="422" y="94"/>
                  <a:pt x="422" y="211"/>
                </a:cubicBezTo>
                <a:cubicBezTo>
                  <a:pt x="422" y="327"/>
                  <a:pt x="327" y="422"/>
                  <a:pt x="211" y="422"/>
                </a:cubicBezTo>
                <a:cubicBezTo>
                  <a:pt x="94" y="422"/>
                  <a:pt x="0" y="327"/>
                  <a:pt x="0" y="211"/>
                </a:cubicBezTo>
                <a:cubicBezTo>
                  <a:pt x="0" y="94"/>
                  <a:pt x="94" y="0"/>
                  <a:pt x="211" y="0"/>
                </a:cubicBezTo>
                <a:close/>
                <a:moveTo>
                  <a:pt x="340" y="117"/>
                </a:moveTo>
                <a:cubicBezTo>
                  <a:pt x="341" y="117"/>
                  <a:pt x="343" y="118"/>
                  <a:pt x="344" y="119"/>
                </a:cubicBezTo>
                <a:cubicBezTo>
                  <a:pt x="345" y="120"/>
                  <a:pt x="345" y="121"/>
                  <a:pt x="345" y="123"/>
                </a:cubicBezTo>
                <a:lnTo>
                  <a:pt x="345" y="222"/>
                </a:lnTo>
                <a:cubicBezTo>
                  <a:pt x="345" y="223"/>
                  <a:pt x="345" y="225"/>
                  <a:pt x="344" y="226"/>
                </a:cubicBezTo>
                <a:lnTo>
                  <a:pt x="344" y="226"/>
                </a:lnTo>
                <a:cubicBezTo>
                  <a:pt x="343" y="227"/>
                  <a:pt x="341" y="227"/>
                  <a:pt x="340" y="227"/>
                </a:cubicBezTo>
                <a:lnTo>
                  <a:pt x="220" y="227"/>
                </a:lnTo>
                <a:cubicBezTo>
                  <a:pt x="219" y="227"/>
                  <a:pt x="218" y="227"/>
                  <a:pt x="217" y="226"/>
                </a:cubicBezTo>
                <a:lnTo>
                  <a:pt x="217" y="226"/>
                </a:lnTo>
                <a:cubicBezTo>
                  <a:pt x="216" y="225"/>
                  <a:pt x="215" y="223"/>
                  <a:pt x="215" y="222"/>
                </a:cubicBezTo>
                <a:lnTo>
                  <a:pt x="215" y="179"/>
                </a:lnTo>
                <a:lnTo>
                  <a:pt x="286" y="164"/>
                </a:lnTo>
                <a:lnTo>
                  <a:pt x="286" y="162"/>
                </a:lnTo>
                <a:lnTo>
                  <a:pt x="215" y="171"/>
                </a:lnTo>
                <a:lnTo>
                  <a:pt x="215" y="123"/>
                </a:lnTo>
                <a:cubicBezTo>
                  <a:pt x="215" y="121"/>
                  <a:pt x="216" y="120"/>
                  <a:pt x="217" y="119"/>
                </a:cubicBezTo>
                <a:lnTo>
                  <a:pt x="217" y="119"/>
                </a:lnTo>
                <a:cubicBezTo>
                  <a:pt x="218" y="118"/>
                  <a:pt x="219" y="117"/>
                  <a:pt x="220" y="117"/>
                </a:cubicBezTo>
                <a:lnTo>
                  <a:pt x="340" y="117"/>
                </a:lnTo>
                <a:close/>
                <a:moveTo>
                  <a:pt x="220" y="96"/>
                </a:moveTo>
                <a:cubicBezTo>
                  <a:pt x="213" y="96"/>
                  <a:pt x="206" y="99"/>
                  <a:pt x="202" y="104"/>
                </a:cubicBezTo>
                <a:lnTo>
                  <a:pt x="202" y="104"/>
                </a:lnTo>
                <a:cubicBezTo>
                  <a:pt x="197" y="109"/>
                  <a:pt x="194" y="115"/>
                  <a:pt x="194" y="123"/>
                </a:cubicBezTo>
                <a:lnTo>
                  <a:pt x="194" y="174"/>
                </a:lnTo>
                <a:lnTo>
                  <a:pt x="186" y="175"/>
                </a:lnTo>
                <a:lnTo>
                  <a:pt x="186" y="166"/>
                </a:lnTo>
                <a:lnTo>
                  <a:pt x="162" y="166"/>
                </a:lnTo>
                <a:lnTo>
                  <a:pt x="137" y="151"/>
                </a:lnTo>
                <a:lnTo>
                  <a:pt x="77" y="151"/>
                </a:lnTo>
                <a:cubicBezTo>
                  <a:pt x="64" y="151"/>
                  <a:pt x="54" y="161"/>
                  <a:pt x="54" y="173"/>
                </a:cubicBezTo>
                <a:lnTo>
                  <a:pt x="54" y="243"/>
                </a:lnTo>
                <a:lnTo>
                  <a:pt x="77" y="243"/>
                </a:lnTo>
                <a:lnTo>
                  <a:pt x="77" y="192"/>
                </a:lnTo>
                <a:lnTo>
                  <a:pt x="81" y="192"/>
                </a:lnTo>
                <a:lnTo>
                  <a:pt x="81" y="243"/>
                </a:lnTo>
                <a:lnTo>
                  <a:pt x="81" y="256"/>
                </a:lnTo>
                <a:lnTo>
                  <a:pt x="81" y="350"/>
                </a:lnTo>
                <a:lnTo>
                  <a:pt x="106" y="350"/>
                </a:lnTo>
                <a:lnTo>
                  <a:pt x="106" y="272"/>
                </a:lnTo>
                <a:lnTo>
                  <a:pt x="112" y="272"/>
                </a:lnTo>
                <a:lnTo>
                  <a:pt x="112" y="350"/>
                </a:lnTo>
                <a:lnTo>
                  <a:pt x="137" y="350"/>
                </a:lnTo>
                <a:lnTo>
                  <a:pt x="137" y="336"/>
                </a:lnTo>
                <a:lnTo>
                  <a:pt x="137" y="256"/>
                </a:lnTo>
                <a:lnTo>
                  <a:pt x="137" y="243"/>
                </a:lnTo>
                <a:lnTo>
                  <a:pt x="137" y="192"/>
                </a:lnTo>
                <a:lnTo>
                  <a:pt x="137" y="177"/>
                </a:lnTo>
                <a:lnTo>
                  <a:pt x="162" y="192"/>
                </a:lnTo>
                <a:lnTo>
                  <a:pt x="186" y="192"/>
                </a:lnTo>
                <a:lnTo>
                  <a:pt x="186" y="185"/>
                </a:lnTo>
                <a:lnTo>
                  <a:pt x="194" y="184"/>
                </a:lnTo>
                <a:lnTo>
                  <a:pt x="194" y="222"/>
                </a:lnTo>
                <a:cubicBezTo>
                  <a:pt x="194" y="229"/>
                  <a:pt x="197" y="236"/>
                  <a:pt x="202" y="240"/>
                </a:cubicBezTo>
                <a:lnTo>
                  <a:pt x="202" y="240"/>
                </a:lnTo>
                <a:lnTo>
                  <a:pt x="202" y="241"/>
                </a:lnTo>
                <a:cubicBezTo>
                  <a:pt x="207" y="245"/>
                  <a:pt x="213" y="248"/>
                  <a:pt x="220" y="248"/>
                </a:cubicBezTo>
                <a:lnTo>
                  <a:pt x="340" y="248"/>
                </a:lnTo>
                <a:cubicBezTo>
                  <a:pt x="347" y="248"/>
                  <a:pt x="354" y="245"/>
                  <a:pt x="359" y="240"/>
                </a:cubicBezTo>
                <a:lnTo>
                  <a:pt x="359" y="241"/>
                </a:lnTo>
                <a:cubicBezTo>
                  <a:pt x="363" y="236"/>
                  <a:pt x="366" y="229"/>
                  <a:pt x="366" y="222"/>
                </a:cubicBezTo>
                <a:lnTo>
                  <a:pt x="366" y="123"/>
                </a:lnTo>
                <a:cubicBezTo>
                  <a:pt x="366" y="115"/>
                  <a:pt x="363" y="109"/>
                  <a:pt x="359" y="104"/>
                </a:cubicBezTo>
                <a:cubicBezTo>
                  <a:pt x="354" y="99"/>
                  <a:pt x="347" y="96"/>
                  <a:pt x="340" y="96"/>
                </a:cubicBezTo>
                <a:lnTo>
                  <a:pt x="220" y="96"/>
                </a:lnTo>
                <a:close/>
                <a:moveTo>
                  <a:pt x="344" y="254"/>
                </a:moveTo>
                <a:lnTo>
                  <a:pt x="344" y="277"/>
                </a:lnTo>
                <a:lnTo>
                  <a:pt x="325" y="277"/>
                </a:lnTo>
                <a:lnTo>
                  <a:pt x="346" y="351"/>
                </a:lnTo>
                <a:lnTo>
                  <a:pt x="319" y="351"/>
                </a:lnTo>
                <a:lnTo>
                  <a:pt x="298" y="277"/>
                </a:lnTo>
                <a:lnTo>
                  <a:pt x="271" y="277"/>
                </a:lnTo>
                <a:lnTo>
                  <a:pt x="250" y="351"/>
                </a:lnTo>
                <a:lnTo>
                  <a:pt x="223" y="351"/>
                </a:lnTo>
                <a:lnTo>
                  <a:pt x="244" y="277"/>
                </a:lnTo>
                <a:lnTo>
                  <a:pt x="221" y="277"/>
                </a:lnTo>
                <a:lnTo>
                  <a:pt x="221" y="254"/>
                </a:lnTo>
                <a:lnTo>
                  <a:pt x="344" y="254"/>
                </a:lnTo>
                <a:close/>
                <a:moveTo>
                  <a:pt x="109" y="75"/>
                </a:moveTo>
                <a:cubicBezTo>
                  <a:pt x="129" y="75"/>
                  <a:pt x="145" y="91"/>
                  <a:pt x="145" y="111"/>
                </a:cubicBezTo>
                <a:cubicBezTo>
                  <a:pt x="145" y="130"/>
                  <a:pt x="129" y="146"/>
                  <a:pt x="109" y="146"/>
                </a:cubicBezTo>
                <a:cubicBezTo>
                  <a:pt x="90" y="146"/>
                  <a:pt x="74" y="130"/>
                  <a:pt x="74" y="111"/>
                </a:cubicBezTo>
                <a:cubicBezTo>
                  <a:pt x="74" y="91"/>
                  <a:pt x="90" y="75"/>
                  <a:pt x="109" y="75"/>
                </a:cubicBezTo>
                <a:close/>
              </a:path>
            </a:pathLst>
          </a:custGeom>
          <a:solidFill>
            <a:srgbClr val="014723"/>
          </a:solidFill>
          <a:ln>
            <a:noFill/>
          </a:ln>
        </p:spPr>
        <p:txBody>
          <a:bodyPr vert="horz" wrap="square" lIns="91416" tIns="45708" rIns="91416" bIns="45708" numCol="1" anchor="t" anchorCtr="0" compatLnSpc="1"/>
          <a:lstStyle/>
          <a:p>
            <a:endParaRPr lang="zh-CN" altLang="en-US" sz="2800">
              <a:solidFill>
                <a:srgbClr val="C00000"/>
              </a:solidFill>
              <a:latin typeface="微软雅黑" panose="020B0503020204020204" pitchFamily="34" charset="-122"/>
              <a:ea typeface="微软雅黑" panose="020B0503020204020204" pitchFamily="34" charset="-122"/>
            </a:endParaRPr>
          </a:p>
        </p:txBody>
      </p:sp>
      <p:pic>
        <p:nvPicPr>
          <p:cNvPr id="19" name="图片 18"/>
          <p:cNvPicPr>
            <a:picLocks noChangeAspect="1"/>
          </p:cNvPicPr>
          <p:nvPr/>
        </p:nvPicPr>
        <p:blipFill rotWithShape="1">
          <a:blip r:embed="rId4" cstate="print">
            <a:extLst>
              <a:ext uri="{28A0092B-C50C-407E-A947-70E740481C1C}">
                <a14:useLocalDpi xmlns:a14="http://schemas.microsoft.com/office/drawing/2010/main" val="0"/>
              </a:ext>
            </a:extLst>
          </a:blip>
          <a:srcRect t="21200" r="2284" b="11992"/>
          <a:stretch>
            <a:fillRect/>
          </a:stretch>
        </p:blipFill>
        <p:spPr>
          <a:xfrm>
            <a:off x="4339400" y="923192"/>
            <a:ext cx="3433000" cy="1072662"/>
          </a:xfrm>
          <a:prstGeom prst="rect">
            <a:avLst/>
          </a:prstGeom>
        </p:spPr>
      </p:pic>
      <p:sp>
        <p:nvSpPr>
          <p:cNvPr id="2" name="Slide Number Placeholder 1">
            <a:extLst>
              <a:ext uri="{FF2B5EF4-FFF2-40B4-BE49-F238E27FC236}">
                <a16:creationId xmlns="" xmlns:a16="http://schemas.microsoft.com/office/drawing/2014/main" id="{F220F706-EBFF-4C4E-9ACC-D12A4949C6D9}"/>
              </a:ext>
            </a:extLst>
          </p:cNvPr>
          <p:cNvSpPr>
            <a:spLocks noGrp="1"/>
          </p:cNvSpPr>
          <p:nvPr>
            <p:ph type="sldNum" sz="quarter" idx="12"/>
          </p:nvPr>
        </p:nvSpPr>
        <p:spPr/>
        <p:txBody>
          <a:bodyPr/>
          <a:lstStyle/>
          <a:p>
            <a:fld id="{A8537B7A-7510-410A-AA53-45D600DA0276}" type="slidenum">
              <a:rPr lang="zh-CN" altLang="en-US" smtClean="0"/>
              <a:t>1</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750"/>
                                        <p:tgtEl>
                                          <p:spTgt spid="8"/>
                                        </p:tgtEl>
                                      </p:cBhvr>
                                    </p:animEffect>
                                  </p:childTnLst>
                                </p:cTn>
                              </p:par>
                            </p:childTnLst>
                          </p:cTn>
                        </p:par>
                        <p:par>
                          <p:cTn id="8" fill="hold">
                            <p:stCondLst>
                              <p:cond delay="750"/>
                            </p:stCondLst>
                            <p:childTnLst>
                              <p:par>
                                <p:cTn id="9" presetID="50" presetClass="entr" presetSubtype="0" decel="100000" fill="hold" grpId="0" nodeType="afterEffect">
                                  <p:stCondLst>
                                    <p:cond delay="0"/>
                                  </p:stCondLst>
                                  <p:iterate type="lt">
                                    <p:tmPct val="10000"/>
                                  </p:iterate>
                                  <p:childTnLst>
                                    <p:set>
                                      <p:cBhvr>
                                        <p:cTn id="10" dur="1" fill="hold">
                                          <p:stCondLst>
                                            <p:cond delay="0"/>
                                          </p:stCondLst>
                                        </p:cTn>
                                        <p:tgtEl>
                                          <p:spTgt spid="15"/>
                                        </p:tgtEl>
                                        <p:attrNameLst>
                                          <p:attrName>style.visibility</p:attrName>
                                        </p:attrNameLst>
                                      </p:cBhvr>
                                      <p:to>
                                        <p:strVal val="visible"/>
                                      </p:to>
                                    </p:set>
                                    <p:anim calcmode="lin" valueType="num">
                                      <p:cBhvr>
                                        <p:cTn id="11" dur="1000" fill="hold"/>
                                        <p:tgtEl>
                                          <p:spTgt spid="15"/>
                                        </p:tgtEl>
                                        <p:attrNameLst>
                                          <p:attrName>ppt_w</p:attrName>
                                        </p:attrNameLst>
                                      </p:cBhvr>
                                      <p:tavLst>
                                        <p:tav tm="0">
                                          <p:val>
                                            <p:strVal val="#ppt_w+.3"/>
                                          </p:val>
                                        </p:tav>
                                        <p:tav tm="100000">
                                          <p:val>
                                            <p:strVal val="#ppt_w"/>
                                          </p:val>
                                        </p:tav>
                                      </p:tavLst>
                                    </p:anim>
                                    <p:anim calcmode="lin" valueType="num">
                                      <p:cBhvr>
                                        <p:cTn id="12" dur="1000" fill="hold"/>
                                        <p:tgtEl>
                                          <p:spTgt spid="15"/>
                                        </p:tgtEl>
                                        <p:attrNameLst>
                                          <p:attrName>ppt_h</p:attrName>
                                        </p:attrNameLst>
                                      </p:cBhvr>
                                      <p:tavLst>
                                        <p:tav tm="0">
                                          <p:val>
                                            <p:strVal val="#ppt_h"/>
                                          </p:val>
                                        </p:tav>
                                        <p:tav tm="100000">
                                          <p:val>
                                            <p:strVal val="#ppt_h"/>
                                          </p:val>
                                        </p:tav>
                                      </p:tavLst>
                                    </p:anim>
                                    <p:animEffect transition="in" filter="fade">
                                      <p:cBhvr>
                                        <p:cTn id="13" dur="1000"/>
                                        <p:tgtEl>
                                          <p:spTgt spid="15"/>
                                        </p:tgtEl>
                                      </p:cBhvr>
                                    </p:animEffect>
                                  </p:childTnLst>
                                </p:cTn>
                              </p:par>
                            </p:childTnLst>
                          </p:cTn>
                        </p:par>
                        <p:par>
                          <p:cTn id="14" fill="hold">
                            <p:stCondLst>
                              <p:cond delay="2250"/>
                            </p:stCondLst>
                            <p:childTnLst>
                              <p:par>
                                <p:cTn id="15" presetID="8" presetClass="entr" presetSubtype="32" fill="hold" grpId="0" nodeType="afterEffect">
                                  <p:stCondLst>
                                    <p:cond delay="0"/>
                                  </p:stCondLst>
                                  <p:iterate type="lt">
                                    <p:tmPct val="10000"/>
                                  </p:iterate>
                                  <p:childTnLst>
                                    <p:set>
                                      <p:cBhvr>
                                        <p:cTn id="16" dur="1" fill="hold">
                                          <p:stCondLst>
                                            <p:cond delay="0"/>
                                          </p:stCondLst>
                                        </p:cTn>
                                        <p:tgtEl>
                                          <p:spTgt spid="16"/>
                                        </p:tgtEl>
                                        <p:attrNameLst>
                                          <p:attrName>style.visibility</p:attrName>
                                        </p:attrNameLst>
                                      </p:cBhvr>
                                      <p:to>
                                        <p:strVal val="visible"/>
                                      </p:to>
                                    </p:set>
                                    <p:animEffect transition="in" filter="diamond(out)">
                                      <p:cBhvr>
                                        <p:cTn id="17" dur="1000"/>
                                        <p:tgtEl>
                                          <p:spTgt spid="16"/>
                                        </p:tgtEl>
                                      </p:cBhvr>
                                    </p:animEffect>
                                  </p:childTnLst>
                                </p:cTn>
                              </p:par>
                            </p:childTnLst>
                          </p:cTn>
                        </p:par>
                        <p:par>
                          <p:cTn id="18" fill="hold">
                            <p:stCondLst>
                              <p:cond delay="4150"/>
                            </p:stCondLst>
                            <p:childTnLst>
                              <p:par>
                                <p:cTn id="19" presetID="53" presetClass="entr" presetSubtype="16"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Effect transition="in" filter="fade">
                                      <p:cBhvr>
                                        <p:cTn id="23" dur="500"/>
                                        <p:tgtEl>
                                          <p:spTgt spid="11"/>
                                        </p:tgtEl>
                                      </p:cBhvr>
                                    </p:animEffect>
                                  </p:childTnLst>
                                </p:cTn>
                              </p:par>
                            </p:childTnLst>
                          </p:cTn>
                        </p:par>
                        <p:par>
                          <p:cTn id="24" fill="hold">
                            <p:stCondLst>
                              <p:cond delay="4650"/>
                            </p:stCondLst>
                            <p:childTnLst>
                              <p:par>
                                <p:cTn id="25" presetID="22" presetClass="entr" presetSubtype="8"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par>
                          <p:cTn id="28" fill="hold">
                            <p:stCondLst>
                              <p:cond delay="5150"/>
                            </p:stCondLst>
                            <p:childTnLst>
                              <p:par>
                                <p:cTn id="29" presetID="53" presetClass="entr" presetSubtype="16"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500" fill="hold"/>
                                        <p:tgtEl>
                                          <p:spTgt spid="12"/>
                                        </p:tgtEl>
                                        <p:attrNameLst>
                                          <p:attrName>ppt_w</p:attrName>
                                        </p:attrNameLst>
                                      </p:cBhvr>
                                      <p:tavLst>
                                        <p:tav tm="0">
                                          <p:val>
                                            <p:fltVal val="0"/>
                                          </p:val>
                                        </p:tav>
                                        <p:tav tm="100000">
                                          <p:val>
                                            <p:strVal val="#ppt_w"/>
                                          </p:val>
                                        </p:tav>
                                      </p:tavLst>
                                    </p:anim>
                                    <p:anim calcmode="lin" valueType="num">
                                      <p:cBhvr>
                                        <p:cTn id="32" dur="500" fill="hold"/>
                                        <p:tgtEl>
                                          <p:spTgt spid="12"/>
                                        </p:tgtEl>
                                        <p:attrNameLst>
                                          <p:attrName>ppt_h</p:attrName>
                                        </p:attrNameLst>
                                      </p:cBhvr>
                                      <p:tavLst>
                                        <p:tav tm="0">
                                          <p:val>
                                            <p:fltVal val="0"/>
                                          </p:val>
                                        </p:tav>
                                        <p:tav tm="100000">
                                          <p:val>
                                            <p:strVal val="#ppt_h"/>
                                          </p:val>
                                        </p:tav>
                                      </p:tavLst>
                                    </p:anim>
                                    <p:animEffect transition="in" filter="fade">
                                      <p:cBhvr>
                                        <p:cTn id="33" dur="500"/>
                                        <p:tgtEl>
                                          <p:spTgt spid="12"/>
                                        </p:tgtEl>
                                      </p:cBhvr>
                                    </p:animEffect>
                                  </p:childTnLst>
                                </p:cTn>
                              </p:par>
                            </p:childTnLst>
                          </p:cTn>
                        </p:par>
                        <p:par>
                          <p:cTn id="34" fill="hold">
                            <p:stCondLst>
                              <p:cond delay="5650"/>
                            </p:stCondLst>
                            <p:childTnLst>
                              <p:par>
                                <p:cTn id="35" presetID="22" presetClass="entr" presetSubtype="8"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p:bldP spid="16" grpId="0"/>
      <p:bldP spid="13" grpId="0"/>
      <p:bldP spid="14" grpId="0"/>
      <p:bldP spid="11" grpId="0" animBg="1"/>
      <p:bldP spid="1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smtClean="0">
                <a:solidFill>
                  <a:schemeClr val="bg1"/>
                </a:solidFill>
                <a:latin typeface="Times New Roman" pitchFamily="18" charset="0"/>
                <a:ea typeface="宋体" pitchFamily="2" charset="-122"/>
              </a:rPr>
              <a:t>3.5.2  </a:t>
            </a:r>
            <a:r>
              <a:rPr lang="zh-CN" altLang="en-US" sz="3600" b="1" dirty="0">
                <a:solidFill>
                  <a:schemeClr val="bg1"/>
                </a:solidFill>
                <a:latin typeface="Times New Roman" pitchFamily="18" charset="0"/>
                <a:ea typeface="宋体" pitchFamily="2" charset="-122"/>
              </a:rPr>
              <a:t>分割：</a:t>
            </a:r>
            <a:r>
              <a:rPr lang="en-US" altLang="zh-CN" sz="3600" b="1" dirty="0">
                <a:solidFill>
                  <a:schemeClr val="bg1"/>
                </a:solidFill>
                <a:latin typeface="Times New Roman" pitchFamily="18" charset="0"/>
                <a:ea typeface="宋体" pitchFamily="2" charset="-122"/>
              </a:rPr>
              <a:t>split()</a:t>
            </a:r>
            <a:r>
              <a:rPr lang="zh-CN" altLang="en-US" sz="3600" b="1" dirty="0">
                <a:solidFill>
                  <a:schemeClr val="bg1"/>
                </a:solidFill>
                <a:latin typeface="Times New Roman" pitchFamily="18" charset="0"/>
                <a:ea typeface="宋体" pitchFamily="2" charset="-122"/>
              </a:rPr>
              <a:t>、</a:t>
            </a:r>
            <a:r>
              <a:rPr lang="en-US" altLang="zh-CN" sz="3600" b="1" dirty="0" err="1">
                <a:solidFill>
                  <a:schemeClr val="bg1"/>
                </a:solidFill>
                <a:latin typeface="Times New Roman" pitchFamily="18" charset="0"/>
                <a:ea typeface="宋体" pitchFamily="2" charset="-122"/>
              </a:rPr>
              <a:t>rsplit</a:t>
            </a:r>
            <a:r>
              <a:rPr lang="en-US" altLang="zh-CN" sz="3600" b="1" dirty="0" smtClean="0">
                <a:solidFill>
                  <a:schemeClr val="bg1"/>
                </a:solidFill>
                <a:latin typeface="Times New Roman" pitchFamily="18" charset="0"/>
                <a:ea typeface="宋体" pitchFamily="2" charset="-122"/>
              </a:rPr>
              <a:t>()</a:t>
            </a:r>
            <a:endParaRPr lang="en-US" altLang="zh-CN" sz="36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8" name="内容占位符 2"/>
          <p:cNvSpPr txBox="1">
            <a:spLocks/>
          </p:cNvSpPr>
          <p:nvPr/>
        </p:nvSpPr>
        <p:spPr>
          <a:xfrm>
            <a:off x="813104" y="1830721"/>
            <a:ext cx="10515600" cy="463994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lnSpc>
                <a:spcPct val="150000"/>
              </a:lnSpc>
              <a:spcBef>
                <a:spcPts val="0"/>
              </a:spcBef>
              <a:buFont typeface="Wingdings" panose="05000000000000000000" charset="0"/>
              <a:buChar char=""/>
            </a:pPr>
            <a:r>
              <a:rPr lang="zh-CN" altLang="en-US" sz="2400" b="1" noProof="1">
                <a:solidFill>
                  <a:srgbClr val="FF0000"/>
                </a:solidFill>
              </a:rPr>
              <a:t>然而</a:t>
            </a:r>
            <a:r>
              <a:rPr lang="zh-CN" altLang="en-US" sz="2400" b="1" noProof="1"/>
              <a:t>，明确传递参数指定split()使用的分隔符时，情况是不一样的。</a:t>
            </a:r>
          </a:p>
          <a:p>
            <a:pPr marL="0" indent="0" fontAlgn="base">
              <a:buNone/>
            </a:pPr>
            <a:endParaRPr lang="zh-CN" altLang="en-US" sz="2400" b="1" noProof="1"/>
          </a:p>
          <a:p>
            <a:pPr marL="0" indent="0" fontAlgn="base">
              <a:lnSpc>
                <a:spcPct val="150000"/>
              </a:lnSpc>
              <a:spcBef>
                <a:spcPts val="0"/>
              </a:spcBef>
              <a:buNone/>
            </a:pPr>
            <a:r>
              <a:rPr lang="zh-CN" altLang="en-US" sz="2000" b="1" noProof="1">
                <a:latin typeface="Consolas" panose="020B0609020204030204" charset="0"/>
              </a:rPr>
              <a:t>&gt;&gt;&gt; 'a,,,bb,,ccc'.split(',')       # 每个逗号都被作为独立的分隔符</a:t>
            </a:r>
          </a:p>
          <a:p>
            <a:pPr marL="0" indent="0" fontAlgn="base">
              <a:lnSpc>
                <a:spcPct val="150000"/>
              </a:lnSpc>
              <a:spcBef>
                <a:spcPts val="0"/>
              </a:spcBef>
              <a:buNone/>
            </a:pPr>
            <a:r>
              <a:rPr lang="zh-CN" altLang="en-US" sz="2000" b="1" noProof="1">
                <a:solidFill>
                  <a:srgbClr val="00B0F0"/>
                </a:solidFill>
                <a:latin typeface="Consolas" panose="020B0609020204030204" charset="0"/>
              </a:rPr>
              <a:t>['a', '', '', 'bb', '', 'ccc']</a:t>
            </a:r>
          </a:p>
          <a:p>
            <a:pPr marL="0" indent="0" fontAlgn="base">
              <a:lnSpc>
                <a:spcPct val="150000"/>
              </a:lnSpc>
              <a:spcBef>
                <a:spcPts val="0"/>
              </a:spcBef>
              <a:buNone/>
            </a:pPr>
            <a:r>
              <a:rPr lang="zh-CN" altLang="en-US" sz="2000" b="1" noProof="1">
                <a:latin typeface="Consolas" panose="020B0609020204030204" charset="0"/>
              </a:rPr>
              <a:t>&gt;&gt;&gt; 'a\t\t\tbb\t\tccc'.split('\t') # 每个制表符都被作为独立的分隔符</a:t>
            </a:r>
          </a:p>
          <a:p>
            <a:pPr marL="0" indent="0" fontAlgn="base">
              <a:lnSpc>
                <a:spcPct val="150000"/>
              </a:lnSpc>
              <a:spcBef>
                <a:spcPts val="0"/>
              </a:spcBef>
              <a:buNone/>
            </a:pPr>
            <a:r>
              <a:rPr lang="zh-CN" altLang="en-US" sz="2000" b="1" noProof="1">
                <a:solidFill>
                  <a:srgbClr val="00B0F0"/>
                </a:solidFill>
                <a:latin typeface="Consolas" panose="020B0609020204030204" charset="0"/>
              </a:rPr>
              <a:t>['a', '', '', 'bb', '', 'ccc']</a:t>
            </a:r>
          </a:p>
          <a:p>
            <a:pPr marL="0" indent="0" fontAlgn="base">
              <a:lnSpc>
                <a:spcPct val="150000"/>
              </a:lnSpc>
              <a:spcBef>
                <a:spcPts val="0"/>
              </a:spcBef>
              <a:buNone/>
            </a:pPr>
            <a:r>
              <a:rPr lang="zh-CN" altLang="en-US" sz="2000" b="1" noProof="1">
                <a:latin typeface="Consolas" panose="020B0609020204030204" charset="0"/>
              </a:rPr>
              <a:t>&gt;&gt;&gt; 'a\t\t\tbb\t\tccc'.split()     # 连续多个制表符被作为一个分隔符</a:t>
            </a:r>
          </a:p>
          <a:p>
            <a:pPr marL="0" indent="0" fontAlgn="base">
              <a:lnSpc>
                <a:spcPct val="150000"/>
              </a:lnSpc>
              <a:spcBef>
                <a:spcPts val="0"/>
              </a:spcBef>
              <a:buNone/>
            </a:pPr>
            <a:r>
              <a:rPr lang="zh-CN" altLang="en-US" sz="2000" b="1" noProof="1">
                <a:solidFill>
                  <a:srgbClr val="00B0F0"/>
                </a:solidFill>
                <a:latin typeface="Consolas" panose="020B0609020204030204" charset="0"/>
              </a:rPr>
              <a:t>['a', 'bb', 'ccc']</a:t>
            </a:r>
          </a:p>
        </p:txBody>
      </p:sp>
      <p:sp>
        <p:nvSpPr>
          <p:cNvPr id="2" name="Slide Number Placeholder 1">
            <a:extLst>
              <a:ext uri="{FF2B5EF4-FFF2-40B4-BE49-F238E27FC236}">
                <a16:creationId xmlns="" xmlns:a16="http://schemas.microsoft.com/office/drawing/2014/main" id="{7D0AFAF3-2918-B640-9EDC-B0AB1B0F95AC}"/>
              </a:ext>
            </a:extLst>
          </p:cNvPr>
          <p:cNvSpPr>
            <a:spLocks noGrp="1"/>
          </p:cNvSpPr>
          <p:nvPr>
            <p:ph type="sldNum" sz="quarter" idx="12"/>
          </p:nvPr>
        </p:nvSpPr>
        <p:spPr/>
        <p:txBody>
          <a:bodyPr/>
          <a:lstStyle/>
          <a:p>
            <a:fld id="{A8537B7A-7510-410A-AA53-45D600DA0276}" type="slidenum">
              <a:rPr lang="zh-CN" altLang="en-US" smtClean="0"/>
              <a:t>10</a:t>
            </a:fld>
            <a:endParaRPr lang="zh-CN" altLang="en-US"/>
          </a:p>
        </p:txBody>
      </p:sp>
    </p:spTree>
    <p:extLst>
      <p:ext uri="{BB962C8B-B14F-4D97-AF65-F5344CB8AC3E}">
        <p14:creationId xmlns:p14="http://schemas.microsoft.com/office/powerpoint/2010/main" val="78146736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smtClean="0">
                <a:solidFill>
                  <a:schemeClr val="bg1"/>
                </a:solidFill>
                <a:latin typeface="Times New Roman" pitchFamily="18" charset="0"/>
                <a:ea typeface="宋体" pitchFamily="2" charset="-122"/>
              </a:rPr>
              <a:t>3.5.3 </a:t>
            </a:r>
            <a:r>
              <a:rPr lang="zh-CN" altLang="en-US" sz="3600" b="1" dirty="0">
                <a:solidFill>
                  <a:schemeClr val="bg1"/>
                </a:solidFill>
                <a:latin typeface="Times New Roman" pitchFamily="18" charset="0"/>
                <a:ea typeface="宋体" pitchFamily="2" charset="-122"/>
              </a:rPr>
              <a:t>连接：</a:t>
            </a:r>
            <a:r>
              <a:rPr lang="en-US" altLang="zh-CN" sz="3600" b="1" dirty="0">
                <a:solidFill>
                  <a:schemeClr val="bg1"/>
                </a:solidFill>
                <a:latin typeface="Times New Roman" pitchFamily="18" charset="0"/>
                <a:ea typeface="宋体" pitchFamily="2" charset="-122"/>
              </a:rPr>
              <a:t>join()</a:t>
            </a: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2" name="Slide Number Placeholder 1">
            <a:extLst>
              <a:ext uri="{FF2B5EF4-FFF2-40B4-BE49-F238E27FC236}">
                <a16:creationId xmlns="" xmlns:a16="http://schemas.microsoft.com/office/drawing/2014/main" id="{7D0AFAF3-2918-B640-9EDC-B0AB1B0F95AC}"/>
              </a:ext>
            </a:extLst>
          </p:cNvPr>
          <p:cNvSpPr>
            <a:spLocks noGrp="1"/>
          </p:cNvSpPr>
          <p:nvPr>
            <p:ph type="sldNum" sz="quarter" idx="12"/>
          </p:nvPr>
        </p:nvSpPr>
        <p:spPr/>
        <p:txBody>
          <a:bodyPr/>
          <a:lstStyle/>
          <a:p>
            <a:fld id="{A8537B7A-7510-410A-AA53-45D600DA0276}" type="slidenum">
              <a:rPr lang="zh-CN" altLang="en-US" smtClean="0"/>
              <a:t>11</a:t>
            </a:fld>
            <a:endParaRPr lang="zh-CN" altLang="en-US"/>
          </a:p>
        </p:txBody>
      </p:sp>
      <p:sp>
        <p:nvSpPr>
          <p:cNvPr id="9" name="文本占位符 36866"/>
          <p:cNvSpPr txBox="1">
            <a:spLocks/>
          </p:cNvSpPr>
          <p:nvPr/>
        </p:nvSpPr>
        <p:spPr>
          <a:xfrm>
            <a:off x="813104" y="1753191"/>
            <a:ext cx="10515600" cy="4640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ct val="70000"/>
              <a:buFont typeface="Wingdings" pitchFamily="2" charset="2"/>
              <a:buChar char=""/>
            </a:pPr>
            <a:r>
              <a:rPr lang="zh-CN" altLang="en-US" sz="2400" b="1" dirty="0" smtClean="0">
                <a:latin typeface="宋体" pitchFamily="2" charset="-122"/>
              </a:rPr>
              <a:t>字符串连接join()</a:t>
            </a:r>
          </a:p>
          <a:p>
            <a:pPr>
              <a:buSzPct val="70000"/>
              <a:buFont typeface="Wingdings" pitchFamily="2" charset="2"/>
              <a:buNone/>
            </a:pPr>
            <a:endParaRPr lang="zh-CN" altLang="en-US" sz="1800" dirty="0" smtClean="0">
              <a:latin typeface="Consolas" pitchFamily="49" charset="0"/>
            </a:endParaRPr>
          </a:p>
          <a:p>
            <a:pPr>
              <a:buSzPct val="70000"/>
              <a:buFont typeface="Wingdings" pitchFamily="2" charset="2"/>
              <a:buNone/>
            </a:pPr>
            <a:endParaRPr lang="zh-CN" altLang="en-US" sz="1800" dirty="0" smtClean="0">
              <a:latin typeface="Consolas" pitchFamily="49" charset="0"/>
            </a:endParaRPr>
          </a:p>
          <a:p>
            <a:pPr>
              <a:buSzPct val="70000"/>
              <a:buFont typeface="Wingdings" pitchFamily="2" charset="2"/>
              <a:buNone/>
            </a:pPr>
            <a:r>
              <a:rPr lang="zh-CN" altLang="en-US" sz="2000" dirty="0" smtClean="0">
                <a:latin typeface="Consolas" pitchFamily="49" charset="0"/>
              </a:rPr>
              <a:t>&gt;&gt;&gt; li = ["apple", "peach", "banana", "pear"]</a:t>
            </a:r>
          </a:p>
          <a:p>
            <a:pPr>
              <a:buSzPct val="70000"/>
              <a:buFont typeface="Wingdings" pitchFamily="2" charset="2"/>
              <a:buNone/>
            </a:pPr>
            <a:r>
              <a:rPr lang="zh-CN" altLang="en-US" sz="2000" dirty="0" smtClean="0">
                <a:latin typeface="Consolas" pitchFamily="49" charset="0"/>
              </a:rPr>
              <a:t>&gt;&gt;&gt; ','.join(li)</a:t>
            </a:r>
          </a:p>
          <a:p>
            <a:pPr>
              <a:buSzPct val="70000"/>
              <a:buFont typeface="Wingdings" pitchFamily="2" charset="2"/>
              <a:buNone/>
            </a:pPr>
            <a:r>
              <a:rPr lang="zh-CN" altLang="en-US" sz="2000" dirty="0" smtClean="0">
                <a:solidFill>
                  <a:srgbClr val="00B0F0"/>
                </a:solidFill>
                <a:latin typeface="Consolas" pitchFamily="49" charset="0"/>
              </a:rPr>
              <a:t>'apple,peach,banana,pear'</a:t>
            </a:r>
          </a:p>
          <a:p>
            <a:pPr>
              <a:buSzPct val="70000"/>
              <a:buFont typeface="Wingdings" pitchFamily="2" charset="2"/>
              <a:buNone/>
            </a:pPr>
            <a:r>
              <a:rPr lang="zh-CN" altLang="en-US" sz="2000" dirty="0" smtClean="0">
                <a:latin typeface="Consolas" pitchFamily="49" charset="0"/>
              </a:rPr>
              <a:t>&gt;&gt;&gt; '.'.join(li)</a:t>
            </a:r>
          </a:p>
          <a:p>
            <a:pPr>
              <a:buSzPct val="70000"/>
              <a:buFont typeface="Wingdings" pitchFamily="2" charset="2"/>
              <a:buNone/>
            </a:pPr>
            <a:r>
              <a:rPr lang="zh-CN" altLang="en-US" sz="2000" dirty="0" smtClean="0">
                <a:solidFill>
                  <a:srgbClr val="00B0F0"/>
                </a:solidFill>
                <a:latin typeface="Consolas" pitchFamily="49" charset="0"/>
              </a:rPr>
              <a:t>'apple.peach.banana.pear'</a:t>
            </a:r>
          </a:p>
          <a:p>
            <a:pPr>
              <a:buSzPct val="70000"/>
              <a:buFont typeface="Wingdings" pitchFamily="2" charset="2"/>
              <a:buNone/>
            </a:pPr>
            <a:r>
              <a:rPr lang="zh-CN" altLang="en-US" sz="2000" dirty="0" smtClean="0">
                <a:latin typeface="Consolas" pitchFamily="49" charset="0"/>
              </a:rPr>
              <a:t>&gt;&gt;&gt; '::'.join(li)</a:t>
            </a:r>
          </a:p>
          <a:p>
            <a:pPr>
              <a:buSzPct val="70000"/>
              <a:buFont typeface="Wingdings" pitchFamily="2" charset="2"/>
              <a:buNone/>
            </a:pPr>
            <a:r>
              <a:rPr lang="zh-CN" altLang="en-US" sz="2000" dirty="0" smtClean="0">
                <a:solidFill>
                  <a:srgbClr val="00B0F0"/>
                </a:solidFill>
                <a:latin typeface="Consolas" pitchFamily="49" charset="0"/>
              </a:rPr>
              <a:t>'apple::peach::banana::pear'</a:t>
            </a:r>
          </a:p>
        </p:txBody>
      </p:sp>
      <p:sp>
        <p:nvSpPr>
          <p:cNvPr id="10" name="线形标注 1 9"/>
          <p:cNvSpPr/>
          <p:nvPr/>
        </p:nvSpPr>
        <p:spPr>
          <a:xfrm>
            <a:off x="2732392" y="2515191"/>
            <a:ext cx="1138237" cy="457200"/>
          </a:xfrm>
          <a:prstGeom prst="borderCallout1">
            <a:avLst>
              <a:gd name="adj1" fmla="val 36893"/>
              <a:gd name="adj2" fmla="val -947"/>
              <a:gd name="adj3" fmla="val 206518"/>
              <a:gd name="adj4" fmla="val -96822"/>
            </a:avLst>
          </a:prstGeom>
          <a:ln>
            <a:headEnd type="none"/>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zh-CN" altLang="en-US" noProof="1">
                <a:solidFill>
                  <a:srgbClr val="FF0000"/>
                </a:solidFill>
              </a:rPr>
              <a:t>连接符</a:t>
            </a:r>
          </a:p>
        </p:txBody>
      </p:sp>
    </p:spTree>
    <p:extLst>
      <p:ext uri="{BB962C8B-B14F-4D97-AF65-F5344CB8AC3E}">
        <p14:creationId xmlns:p14="http://schemas.microsoft.com/office/powerpoint/2010/main" val="7989541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smtClean="0">
                <a:solidFill>
                  <a:schemeClr val="bg1"/>
                </a:solidFill>
                <a:latin typeface="Times New Roman" pitchFamily="18" charset="0"/>
                <a:ea typeface="宋体" pitchFamily="2" charset="-122"/>
              </a:rPr>
              <a:t>3.5.4  </a:t>
            </a:r>
            <a:r>
              <a:rPr lang="zh-CN" altLang="en-US" sz="3600" b="1" dirty="0">
                <a:solidFill>
                  <a:schemeClr val="bg1"/>
                </a:solidFill>
                <a:latin typeface="Times New Roman" pitchFamily="18" charset="0"/>
                <a:ea typeface="宋体" pitchFamily="2" charset="-122"/>
              </a:rPr>
              <a:t>大小写转换：</a:t>
            </a:r>
            <a:r>
              <a:rPr lang="en-US" altLang="zh-CN" sz="2800" b="1" dirty="0">
                <a:solidFill>
                  <a:schemeClr val="bg1"/>
                </a:solidFill>
                <a:latin typeface="Times New Roman" pitchFamily="18" charset="0"/>
                <a:ea typeface="宋体" pitchFamily="2" charset="-122"/>
              </a:rPr>
              <a:t>lower()</a:t>
            </a:r>
            <a:r>
              <a:rPr lang="zh-CN" altLang="en-US" sz="2800" b="1" dirty="0">
                <a:solidFill>
                  <a:schemeClr val="bg1"/>
                </a:solidFill>
                <a:latin typeface="Times New Roman" pitchFamily="18" charset="0"/>
                <a:ea typeface="宋体" pitchFamily="2" charset="-122"/>
              </a:rPr>
              <a:t>、</a:t>
            </a:r>
            <a:r>
              <a:rPr lang="en-US" altLang="zh-CN" sz="2800" b="1" dirty="0">
                <a:solidFill>
                  <a:schemeClr val="bg1"/>
                </a:solidFill>
                <a:latin typeface="Times New Roman" pitchFamily="18" charset="0"/>
                <a:ea typeface="宋体" pitchFamily="2" charset="-122"/>
              </a:rPr>
              <a:t>upper()</a:t>
            </a:r>
            <a:r>
              <a:rPr lang="zh-CN" altLang="en-US" sz="2800" b="1" dirty="0">
                <a:solidFill>
                  <a:schemeClr val="bg1"/>
                </a:solidFill>
                <a:latin typeface="Times New Roman" pitchFamily="18" charset="0"/>
                <a:ea typeface="宋体" pitchFamily="2" charset="-122"/>
              </a:rPr>
              <a:t>、</a:t>
            </a:r>
            <a:r>
              <a:rPr lang="en-US" altLang="zh-CN" sz="2800" b="1" dirty="0">
                <a:solidFill>
                  <a:schemeClr val="bg1"/>
                </a:solidFill>
                <a:latin typeface="Times New Roman" pitchFamily="18" charset="0"/>
                <a:ea typeface="宋体" pitchFamily="2" charset="-122"/>
              </a:rPr>
              <a:t>capitalize()</a:t>
            </a:r>
            <a:r>
              <a:rPr lang="zh-CN" altLang="en-US" sz="2800" b="1" dirty="0">
                <a:solidFill>
                  <a:schemeClr val="bg1"/>
                </a:solidFill>
                <a:latin typeface="Times New Roman" pitchFamily="18" charset="0"/>
                <a:ea typeface="宋体" pitchFamily="2" charset="-122"/>
              </a:rPr>
              <a:t>、</a:t>
            </a:r>
            <a:r>
              <a:rPr lang="en-US" altLang="zh-CN" sz="2800" b="1" dirty="0">
                <a:solidFill>
                  <a:schemeClr val="bg1"/>
                </a:solidFill>
                <a:latin typeface="Times New Roman" pitchFamily="18" charset="0"/>
                <a:ea typeface="宋体" pitchFamily="2" charset="-122"/>
              </a:rPr>
              <a:t>title()</a:t>
            </a:r>
            <a:r>
              <a:rPr lang="zh-CN" altLang="en-US" sz="2800" b="1" dirty="0">
                <a:solidFill>
                  <a:schemeClr val="bg1"/>
                </a:solidFill>
                <a:latin typeface="Times New Roman" pitchFamily="18" charset="0"/>
                <a:ea typeface="宋体" pitchFamily="2" charset="-122"/>
              </a:rPr>
              <a:t>、</a:t>
            </a:r>
            <a:r>
              <a:rPr lang="en-US" altLang="zh-CN" sz="2800" b="1" dirty="0" err="1">
                <a:solidFill>
                  <a:schemeClr val="bg1"/>
                </a:solidFill>
                <a:latin typeface="Times New Roman" pitchFamily="18" charset="0"/>
                <a:ea typeface="宋体" pitchFamily="2" charset="-122"/>
              </a:rPr>
              <a:t>swapcase</a:t>
            </a:r>
            <a:r>
              <a:rPr lang="en-US" altLang="zh-CN" sz="2800" b="1" dirty="0">
                <a:solidFill>
                  <a:schemeClr val="bg1"/>
                </a:solidFill>
                <a:latin typeface="Times New Roman" pitchFamily="18" charset="0"/>
                <a:ea typeface="宋体" pitchFamily="2" charset="-122"/>
              </a:rPr>
              <a:t>()</a:t>
            </a: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8" name="内容占位符 2"/>
          <p:cNvSpPr txBox="1">
            <a:spLocks/>
          </p:cNvSpPr>
          <p:nvPr/>
        </p:nvSpPr>
        <p:spPr>
          <a:xfrm>
            <a:off x="813104" y="1830721"/>
            <a:ext cx="10515600" cy="4639945"/>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SzPct val="70000"/>
              <a:buFont typeface="Wingdings" panose="05000000000000000000" charset="0"/>
              <a:buChar char=""/>
              <a:defRPr/>
            </a:pPr>
            <a:r>
              <a:rPr lang="zh-CN" altLang="en-US" sz="2400" dirty="0">
                <a:latin typeface="宋体" panose="02010600030101010101" pitchFamily="2" charset="-122"/>
              </a:rPr>
              <a:t>lower()、upper()、capitalize()、title()、swapcase()</a:t>
            </a:r>
          </a:p>
          <a:p>
            <a:pPr>
              <a:lnSpc>
                <a:spcPct val="80000"/>
              </a:lnSpc>
              <a:buSzPct val="70000"/>
              <a:buNone/>
              <a:defRPr/>
            </a:pPr>
            <a:endParaRPr lang="zh-CN" altLang="en-US" sz="2400" dirty="0">
              <a:latin typeface="宋体" panose="02010600030101010101" pitchFamily="2" charset="-122"/>
            </a:endParaRPr>
          </a:p>
          <a:p>
            <a:pPr>
              <a:lnSpc>
                <a:spcPct val="80000"/>
              </a:lnSpc>
              <a:buSzPct val="70000"/>
              <a:buNone/>
              <a:defRPr/>
            </a:pPr>
            <a:r>
              <a:rPr lang="zh-CN" altLang="en-US" sz="2400" dirty="0">
                <a:latin typeface="Consolas" panose="020B0609020204030204" charset="0"/>
              </a:rPr>
              <a:t>&gt;&gt;&gt; s = "What is Your Name?"</a:t>
            </a:r>
          </a:p>
          <a:p>
            <a:pPr>
              <a:lnSpc>
                <a:spcPct val="80000"/>
              </a:lnSpc>
              <a:buSzPct val="70000"/>
              <a:buNone/>
              <a:defRPr/>
            </a:pPr>
            <a:r>
              <a:rPr lang="zh-CN" altLang="en-US" sz="2400" dirty="0">
                <a:latin typeface="Consolas" panose="020B0609020204030204" charset="0"/>
              </a:rPr>
              <a:t>&gt;&gt;&gt; s.lower()                   #返回小写字符串</a:t>
            </a:r>
          </a:p>
          <a:p>
            <a:pPr>
              <a:lnSpc>
                <a:spcPct val="80000"/>
              </a:lnSpc>
              <a:buSzPct val="70000"/>
              <a:buNone/>
              <a:defRPr/>
            </a:pPr>
            <a:r>
              <a:rPr lang="zh-CN" altLang="en-US" sz="2400" dirty="0">
                <a:solidFill>
                  <a:srgbClr val="00B0F0"/>
                </a:solidFill>
                <a:latin typeface="Consolas" panose="020B0609020204030204" charset="0"/>
              </a:rPr>
              <a:t>'what is your name?'</a:t>
            </a:r>
          </a:p>
          <a:p>
            <a:pPr>
              <a:lnSpc>
                <a:spcPct val="80000"/>
              </a:lnSpc>
              <a:buSzPct val="70000"/>
              <a:buNone/>
              <a:defRPr/>
            </a:pPr>
            <a:r>
              <a:rPr lang="zh-CN" altLang="en-US" sz="2400" dirty="0">
                <a:latin typeface="Consolas" panose="020B0609020204030204" charset="0"/>
              </a:rPr>
              <a:t>&gt;&gt;&gt; s.upper()                   #返回大写字符串</a:t>
            </a:r>
          </a:p>
          <a:p>
            <a:pPr>
              <a:lnSpc>
                <a:spcPct val="80000"/>
              </a:lnSpc>
              <a:buSzPct val="70000"/>
              <a:buNone/>
              <a:defRPr/>
            </a:pPr>
            <a:r>
              <a:rPr lang="zh-CN" altLang="en-US" sz="2400" dirty="0">
                <a:solidFill>
                  <a:srgbClr val="00B0F0"/>
                </a:solidFill>
                <a:latin typeface="Consolas" panose="020B0609020204030204" charset="0"/>
              </a:rPr>
              <a:t>'WHAT IS YOUR NAME?'</a:t>
            </a:r>
          </a:p>
          <a:p>
            <a:pPr>
              <a:lnSpc>
                <a:spcPct val="80000"/>
              </a:lnSpc>
              <a:buSzPct val="70000"/>
              <a:buNone/>
              <a:defRPr/>
            </a:pPr>
            <a:r>
              <a:rPr lang="zh-CN" altLang="en-US" sz="2400" dirty="0">
                <a:latin typeface="Consolas" panose="020B0609020204030204" charset="0"/>
              </a:rPr>
              <a:t>&gt;&gt;&gt; s.capitalize()              #字符串首字符大写</a:t>
            </a:r>
          </a:p>
          <a:p>
            <a:pPr>
              <a:lnSpc>
                <a:spcPct val="80000"/>
              </a:lnSpc>
              <a:buSzPct val="70000"/>
              <a:buNone/>
              <a:defRPr/>
            </a:pPr>
            <a:r>
              <a:rPr lang="zh-CN" altLang="en-US" sz="2400" dirty="0">
                <a:solidFill>
                  <a:srgbClr val="00B0F0"/>
                </a:solidFill>
                <a:latin typeface="Consolas" panose="020B0609020204030204" charset="0"/>
              </a:rPr>
              <a:t>'What is your name?'</a:t>
            </a:r>
          </a:p>
          <a:p>
            <a:pPr>
              <a:lnSpc>
                <a:spcPct val="80000"/>
              </a:lnSpc>
              <a:buSzPct val="70000"/>
              <a:buNone/>
              <a:defRPr/>
            </a:pPr>
            <a:r>
              <a:rPr lang="zh-CN" altLang="en-US" sz="2400" dirty="0">
                <a:latin typeface="Consolas" panose="020B0609020204030204" charset="0"/>
              </a:rPr>
              <a:t>&gt;&gt;&gt; s.title()                   #每个单词的首字母大写</a:t>
            </a:r>
          </a:p>
          <a:p>
            <a:pPr>
              <a:lnSpc>
                <a:spcPct val="80000"/>
              </a:lnSpc>
              <a:buSzPct val="70000"/>
              <a:buNone/>
              <a:defRPr/>
            </a:pPr>
            <a:r>
              <a:rPr lang="zh-CN" altLang="en-US" sz="2400" dirty="0">
                <a:solidFill>
                  <a:srgbClr val="00B0F0"/>
                </a:solidFill>
                <a:latin typeface="Consolas" panose="020B0609020204030204" charset="0"/>
              </a:rPr>
              <a:t>'What Is Your Name?'</a:t>
            </a:r>
          </a:p>
          <a:p>
            <a:pPr>
              <a:lnSpc>
                <a:spcPct val="80000"/>
              </a:lnSpc>
              <a:buSzPct val="70000"/>
              <a:buNone/>
              <a:defRPr/>
            </a:pPr>
            <a:r>
              <a:rPr lang="zh-CN" altLang="en-US" sz="2400" dirty="0">
                <a:latin typeface="Consolas" panose="020B0609020204030204" charset="0"/>
              </a:rPr>
              <a:t>&gt;&gt;&gt; s.swapcase()                #大小写互换</a:t>
            </a:r>
          </a:p>
          <a:p>
            <a:pPr>
              <a:lnSpc>
                <a:spcPct val="80000"/>
              </a:lnSpc>
              <a:buSzPct val="70000"/>
              <a:buNone/>
              <a:defRPr/>
            </a:pPr>
            <a:r>
              <a:rPr lang="zh-CN" altLang="en-US" sz="2400" dirty="0">
                <a:solidFill>
                  <a:srgbClr val="00B0F0"/>
                </a:solidFill>
                <a:latin typeface="Consolas" panose="020B0609020204030204" charset="0"/>
              </a:rPr>
              <a:t>'wHAT IS yOUR nAME?'</a:t>
            </a:r>
          </a:p>
        </p:txBody>
      </p:sp>
      <p:sp>
        <p:nvSpPr>
          <p:cNvPr id="2" name="Slide Number Placeholder 1">
            <a:extLst>
              <a:ext uri="{FF2B5EF4-FFF2-40B4-BE49-F238E27FC236}">
                <a16:creationId xmlns="" xmlns:a16="http://schemas.microsoft.com/office/drawing/2014/main" id="{7D0AFAF3-2918-B640-9EDC-B0AB1B0F95AC}"/>
              </a:ext>
            </a:extLst>
          </p:cNvPr>
          <p:cNvSpPr>
            <a:spLocks noGrp="1"/>
          </p:cNvSpPr>
          <p:nvPr>
            <p:ph type="sldNum" sz="quarter" idx="12"/>
          </p:nvPr>
        </p:nvSpPr>
        <p:spPr/>
        <p:txBody>
          <a:bodyPr/>
          <a:lstStyle/>
          <a:p>
            <a:fld id="{A8537B7A-7510-410A-AA53-45D600DA0276}" type="slidenum">
              <a:rPr lang="zh-CN" altLang="en-US" smtClean="0"/>
              <a:t>12</a:t>
            </a:fld>
            <a:endParaRPr lang="zh-CN" altLang="en-US"/>
          </a:p>
        </p:txBody>
      </p:sp>
    </p:spTree>
    <p:extLst>
      <p:ext uri="{BB962C8B-B14F-4D97-AF65-F5344CB8AC3E}">
        <p14:creationId xmlns:p14="http://schemas.microsoft.com/office/powerpoint/2010/main" val="220717622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smtClean="0">
                <a:solidFill>
                  <a:schemeClr val="bg1"/>
                </a:solidFill>
                <a:latin typeface="Times New Roman" pitchFamily="18" charset="0"/>
                <a:ea typeface="宋体" pitchFamily="2" charset="-122"/>
              </a:rPr>
              <a:t>3.5.5  </a:t>
            </a:r>
            <a:r>
              <a:rPr lang="zh-CN" altLang="en-US" sz="3600" b="1" dirty="0">
                <a:solidFill>
                  <a:schemeClr val="bg1"/>
                </a:solidFill>
                <a:latin typeface="Times New Roman" pitchFamily="18" charset="0"/>
                <a:ea typeface="宋体" pitchFamily="2" charset="-122"/>
              </a:rPr>
              <a:t>替换：</a:t>
            </a:r>
            <a:r>
              <a:rPr lang="en-US" altLang="zh-CN" sz="3600" b="1" dirty="0">
                <a:solidFill>
                  <a:schemeClr val="bg1"/>
                </a:solidFill>
                <a:latin typeface="Times New Roman" pitchFamily="18" charset="0"/>
                <a:ea typeface="宋体" pitchFamily="2" charset="-122"/>
              </a:rPr>
              <a:t>replace()</a:t>
            </a:r>
            <a:r>
              <a:rPr lang="zh-CN" altLang="en-US" sz="3600" b="1" dirty="0">
                <a:solidFill>
                  <a:schemeClr val="bg1"/>
                </a:solidFill>
                <a:latin typeface="Times New Roman" pitchFamily="18" charset="0"/>
                <a:ea typeface="宋体" pitchFamily="2" charset="-122"/>
              </a:rPr>
              <a:t>、</a:t>
            </a:r>
            <a:r>
              <a:rPr lang="en-US" altLang="zh-CN" sz="3600" b="1" dirty="0" err="1">
                <a:solidFill>
                  <a:schemeClr val="bg1"/>
                </a:solidFill>
                <a:latin typeface="Times New Roman" pitchFamily="18" charset="0"/>
                <a:ea typeface="宋体" pitchFamily="2" charset="-122"/>
              </a:rPr>
              <a:t>maketrans</a:t>
            </a:r>
            <a:r>
              <a:rPr lang="en-US" altLang="zh-CN" sz="3600" b="1" dirty="0">
                <a:solidFill>
                  <a:schemeClr val="bg1"/>
                </a:solidFill>
                <a:latin typeface="Times New Roman" pitchFamily="18" charset="0"/>
                <a:ea typeface="宋体" pitchFamily="2" charset="-122"/>
              </a:rPr>
              <a:t>()</a:t>
            </a:r>
            <a:r>
              <a:rPr lang="zh-CN" altLang="en-US" sz="3600" b="1" dirty="0">
                <a:solidFill>
                  <a:schemeClr val="bg1"/>
                </a:solidFill>
                <a:latin typeface="Times New Roman" pitchFamily="18" charset="0"/>
                <a:ea typeface="宋体" pitchFamily="2" charset="-122"/>
              </a:rPr>
              <a:t>、</a:t>
            </a:r>
            <a:r>
              <a:rPr lang="en-US" altLang="zh-CN" sz="3600" b="1" dirty="0">
                <a:solidFill>
                  <a:schemeClr val="bg1"/>
                </a:solidFill>
                <a:latin typeface="Times New Roman" pitchFamily="18" charset="0"/>
                <a:ea typeface="宋体" pitchFamily="2" charset="-122"/>
              </a:rPr>
              <a:t>translate()</a:t>
            </a:r>
            <a:endParaRPr lang="en-US" altLang="zh-CN" sz="28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8" name="内容占位符 2"/>
          <p:cNvSpPr txBox="1">
            <a:spLocks/>
          </p:cNvSpPr>
          <p:nvPr/>
        </p:nvSpPr>
        <p:spPr>
          <a:xfrm>
            <a:off x="813104" y="1830721"/>
            <a:ext cx="10515600" cy="463994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ct val="70000"/>
              <a:buFont typeface="Wingdings" pitchFamily="2" charset="2"/>
              <a:buChar char=""/>
            </a:pPr>
            <a:r>
              <a:rPr lang="zh-CN" altLang="en-US" sz="2400" b="1" dirty="0">
                <a:latin typeface="宋体" pitchFamily="2" charset="-122"/>
              </a:rPr>
              <a:t>查找替换replace()，类似于</a:t>
            </a:r>
            <a:r>
              <a:rPr lang="en-US" altLang="zh-CN" sz="2400" b="1" dirty="0">
                <a:latin typeface="宋体" pitchFamily="2" charset="-122"/>
              </a:rPr>
              <a:t>Word</a:t>
            </a:r>
            <a:r>
              <a:rPr lang="zh-CN" altLang="en-US" sz="2400" b="1" dirty="0">
                <a:latin typeface="宋体" pitchFamily="2" charset="-122"/>
              </a:rPr>
              <a:t>中的</a:t>
            </a:r>
            <a:r>
              <a:rPr lang="en-US" altLang="zh-CN" sz="2400" b="1" dirty="0">
                <a:latin typeface="宋体" pitchFamily="2" charset="-122"/>
              </a:rPr>
              <a:t>“</a:t>
            </a:r>
            <a:r>
              <a:rPr lang="zh-CN" altLang="en-US" sz="2400" b="1" dirty="0">
                <a:latin typeface="宋体" pitchFamily="2" charset="-122"/>
              </a:rPr>
              <a:t>全部替换</a:t>
            </a:r>
            <a:r>
              <a:rPr lang="en-US" altLang="zh-CN" sz="2400" b="1" dirty="0">
                <a:latin typeface="宋体" pitchFamily="2" charset="-122"/>
              </a:rPr>
              <a:t>”</a:t>
            </a:r>
            <a:r>
              <a:rPr lang="zh-CN" altLang="en-US" sz="2400" b="1" dirty="0">
                <a:latin typeface="宋体" pitchFamily="2" charset="-122"/>
              </a:rPr>
              <a:t>功能。</a:t>
            </a:r>
          </a:p>
          <a:p>
            <a:pPr>
              <a:buSzPct val="70000"/>
              <a:buNone/>
            </a:pPr>
            <a:endParaRPr lang="zh-CN" altLang="en-US" sz="2000" dirty="0">
              <a:latin typeface="宋体" pitchFamily="2" charset="-122"/>
            </a:endParaRPr>
          </a:p>
          <a:p>
            <a:pPr>
              <a:buSzPct val="70000"/>
              <a:buNone/>
            </a:pPr>
            <a:r>
              <a:rPr lang="zh-CN" altLang="en-US" sz="2000" dirty="0">
                <a:latin typeface="Consolas" pitchFamily="49" charset="0"/>
              </a:rPr>
              <a:t>&gt;&gt;&gt; s = "中国，中国"</a:t>
            </a:r>
          </a:p>
          <a:p>
            <a:pPr>
              <a:buSzPct val="70000"/>
              <a:buNone/>
            </a:pPr>
            <a:r>
              <a:rPr lang="zh-CN" altLang="en-US" sz="2000" dirty="0">
                <a:latin typeface="Consolas" pitchFamily="49" charset="0"/>
              </a:rPr>
              <a:t>&gt;&gt;&gt; </a:t>
            </a:r>
            <a:r>
              <a:rPr lang="en-US" altLang="zh-CN" sz="2000" dirty="0">
                <a:latin typeface="Consolas" pitchFamily="49" charset="0"/>
              </a:rPr>
              <a:t>print(</a:t>
            </a:r>
            <a:r>
              <a:rPr lang="zh-CN" altLang="en-US" sz="2000" dirty="0">
                <a:latin typeface="Consolas" pitchFamily="49" charset="0"/>
              </a:rPr>
              <a:t>s</a:t>
            </a:r>
            <a:r>
              <a:rPr lang="en-US" altLang="zh-CN" sz="2000" dirty="0">
                <a:latin typeface="Consolas" pitchFamily="49" charset="0"/>
              </a:rPr>
              <a:t>)</a:t>
            </a:r>
          </a:p>
          <a:p>
            <a:pPr>
              <a:buSzPct val="70000"/>
              <a:buNone/>
            </a:pPr>
            <a:r>
              <a:rPr lang="zh-CN" altLang="en-US" sz="2000" dirty="0">
                <a:solidFill>
                  <a:srgbClr val="00B0F0"/>
                </a:solidFill>
                <a:latin typeface="Consolas" pitchFamily="49" charset="0"/>
              </a:rPr>
              <a:t>中国，中国</a:t>
            </a:r>
          </a:p>
          <a:p>
            <a:pPr>
              <a:buSzPct val="70000"/>
              <a:buNone/>
            </a:pPr>
            <a:r>
              <a:rPr lang="zh-CN" altLang="en-US" sz="2000" dirty="0">
                <a:latin typeface="Consolas" pitchFamily="49" charset="0"/>
              </a:rPr>
              <a:t>&gt;&gt;&gt; s2 = s.replace(“中国”, “中华人民共和国”)  </a:t>
            </a:r>
            <a:r>
              <a:rPr lang="en-US" altLang="zh-CN" sz="2000" dirty="0">
                <a:latin typeface="Consolas" pitchFamily="49" charset="0"/>
              </a:rPr>
              <a:t>#</a:t>
            </a:r>
            <a:r>
              <a:rPr lang="zh-CN" altLang="en-US" sz="2000" dirty="0">
                <a:latin typeface="Consolas" pitchFamily="49" charset="0"/>
              </a:rPr>
              <a:t>两个参数都作为一个整体</a:t>
            </a:r>
          </a:p>
          <a:p>
            <a:pPr>
              <a:buSzPct val="70000"/>
              <a:buNone/>
            </a:pPr>
            <a:r>
              <a:rPr lang="zh-CN" altLang="en-US" sz="2000" dirty="0">
                <a:latin typeface="Consolas" pitchFamily="49" charset="0"/>
              </a:rPr>
              <a:t>&gt;&gt;&gt; </a:t>
            </a:r>
            <a:r>
              <a:rPr lang="en-US" altLang="zh-CN" sz="2000" dirty="0">
                <a:latin typeface="Consolas" pitchFamily="49" charset="0"/>
              </a:rPr>
              <a:t>print(</a:t>
            </a:r>
            <a:r>
              <a:rPr lang="zh-CN" altLang="en-US" sz="2000" dirty="0">
                <a:latin typeface="Consolas" pitchFamily="49" charset="0"/>
              </a:rPr>
              <a:t>s2</a:t>
            </a:r>
            <a:r>
              <a:rPr lang="en-US" altLang="zh-CN" sz="2000" dirty="0">
                <a:latin typeface="Consolas" pitchFamily="49" charset="0"/>
              </a:rPr>
              <a:t>)</a:t>
            </a:r>
          </a:p>
          <a:p>
            <a:pPr>
              <a:buSzPct val="70000"/>
              <a:buNone/>
            </a:pPr>
            <a:r>
              <a:rPr lang="zh-CN" altLang="en-US" sz="2000" dirty="0">
                <a:solidFill>
                  <a:srgbClr val="00B0F0"/>
                </a:solidFill>
                <a:latin typeface="Consolas" pitchFamily="49" charset="0"/>
              </a:rPr>
              <a:t>中华人民共和国，中华人民共和国</a:t>
            </a:r>
          </a:p>
        </p:txBody>
      </p:sp>
      <p:sp>
        <p:nvSpPr>
          <p:cNvPr id="2" name="Slide Number Placeholder 1">
            <a:extLst>
              <a:ext uri="{FF2B5EF4-FFF2-40B4-BE49-F238E27FC236}">
                <a16:creationId xmlns="" xmlns:a16="http://schemas.microsoft.com/office/drawing/2014/main" id="{7D0AFAF3-2918-B640-9EDC-B0AB1B0F95AC}"/>
              </a:ext>
            </a:extLst>
          </p:cNvPr>
          <p:cNvSpPr>
            <a:spLocks noGrp="1"/>
          </p:cNvSpPr>
          <p:nvPr>
            <p:ph type="sldNum" sz="quarter" idx="12"/>
          </p:nvPr>
        </p:nvSpPr>
        <p:spPr/>
        <p:txBody>
          <a:bodyPr/>
          <a:lstStyle/>
          <a:p>
            <a:fld id="{A8537B7A-7510-410A-AA53-45D600DA0276}" type="slidenum">
              <a:rPr lang="zh-CN" altLang="en-US" smtClean="0"/>
              <a:t>13</a:t>
            </a:fld>
            <a:endParaRPr lang="zh-CN" altLang="en-US"/>
          </a:p>
        </p:txBody>
      </p:sp>
    </p:spTree>
    <p:extLst>
      <p:ext uri="{BB962C8B-B14F-4D97-AF65-F5344CB8AC3E}">
        <p14:creationId xmlns:p14="http://schemas.microsoft.com/office/powerpoint/2010/main" val="12908692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smtClean="0">
                <a:solidFill>
                  <a:schemeClr val="bg1"/>
                </a:solidFill>
                <a:latin typeface="Times New Roman" pitchFamily="18" charset="0"/>
                <a:ea typeface="宋体" pitchFamily="2" charset="-122"/>
              </a:rPr>
              <a:t>3.5.5  </a:t>
            </a:r>
            <a:r>
              <a:rPr lang="zh-CN" altLang="en-US" sz="3600" b="1" dirty="0">
                <a:solidFill>
                  <a:schemeClr val="bg1"/>
                </a:solidFill>
                <a:latin typeface="Times New Roman" pitchFamily="18" charset="0"/>
                <a:ea typeface="宋体" pitchFamily="2" charset="-122"/>
              </a:rPr>
              <a:t>替换：</a:t>
            </a:r>
            <a:r>
              <a:rPr lang="en-US" altLang="zh-CN" sz="3600" b="1" dirty="0">
                <a:solidFill>
                  <a:schemeClr val="bg1"/>
                </a:solidFill>
                <a:latin typeface="Times New Roman" pitchFamily="18" charset="0"/>
                <a:ea typeface="宋体" pitchFamily="2" charset="-122"/>
              </a:rPr>
              <a:t>replace()</a:t>
            </a:r>
            <a:r>
              <a:rPr lang="zh-CN" altLang="en-US" sz="3600" b="1" dirty="0">
                <a:solidFill>
                  <a:schemeClr val="bg1"/>
                </a:solidFill>
                <a:latin typeface="Times New Roman" pitchFamily="18" charset="0"/>
                <a:ea typeface="宋体" pitchFamily="2" charset="-122"/>
              </a:rPr>
              <a:t>、</a:t>
            </a:r>
            <a:r>
              <a:rPr lang="en-US" altLang="zh-CN" sz="3600" b="1" dirty="0" err="1">
                <a:solidFill>
                  <a:schemeClr val="bg1"/>
                </a:solidFill>
                <a:latin typeface="Times New Roman" pitchFamily="18" charset="0"/>
                <a:ea typeface="宋体" pitchFamily="2" charset="-122"/>
              </a:rPr>
              <a:t>maketrans</a:t>
            </a:r>
            <a:r>
              <a:rPr lang="en-US" altLang="zh-CN" sz="3600" b="1" dirty="0">
                <a:solidFill>
                  <a:schemeClr val="bg1"/>
                </a:solidFill>
                <a:latin typeface="Times New Roman" pitchFamily="18" charset="0"/>
                <a:ea typeface="宋体" pitchFamily="2" charset="-122"/>
              </a:rPr>
              <a:t>()</a:t>
            </a:r>
            <a:r>
              <a:rPr lang="zh-CN" altLang="en-US" sz="3600" b="1" dirty="0">
                <a:solidFill>
                  <a:schemeClr val="bg1"/>
                </a:solidFill>
                <a:latin typeface="Times New Roman" pitchFamily="18" charset="0"/>
                <a:ea typeface="宋体" pitchFamily="2" charset="-122"/>
              </a:rPr>
              <a:t>、</a:t>
            </a:r>
            <a:r>
              <a:rPr lang="en-US" altLang="zh-CN" sz="3600" b="1" dirty="0">
                <a:solidFill>
                  <a:schemeClr val="bg1"/>
                </a:solidFill>
                <a:latin typeface="Times New Roman" pitchFamily="18" charset="0"/>
                <a:ea typeface="宋体" pitchFamily="2" charset="-122"/>
              </a:rPr>
              <a:t>translate()</a:t>
            </a:r>
            <a:endParaRPr lang="en-US" altLang="zh-CN" sz="28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8" name="内容占位符 2"/>
          <p:cNvSpPr txBox="1">
            <a:spLocks/>
          </p:cNvSpPr>
          <p:nvPr/>
        </p:nvSpPr>
        <p:spPr>
          <a:xfrm>
            <a:off x="813104" y="1830721"/>
            <a:ext cx="10515600" cy="463994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buSzPct val="70000"/>
              <a:buFont typeface="Wingdings" panose="05000000000000000000" charset="0"/>
              <a:buChar char=""/>
              <a:defRPr/>
            </a:pPr>
            <a:r>
              <a:rPr lang="zh-CN" altLang="en-US" sz="2400" b="1" noProof="1">
                <a:latin typeface="宋体" panose="02010600030101010101" pitchFamily="2" charset="-122"/>
              </a:rPr>
              <a:t>字符串对象的</a:t>
            </a:r>
            <a:r>
              <a:rPr lang="en-US" altLang="zh-CN" sz="2400" b="1" noProof="1">
                <a:solidFill>
                  <a:srgbClr val="FF0000"/>
                </a:solidFill>
                <a:latin typeface="宋体" panose="02010600030101010101" pitchFamily="2" charset="-122"/>
              </a:rPr>
              <a:t>maketrans()</a:t>
            </a:r>
            <a:r>
              <a:rPr lang="zh-CN" altLang="en-US" sz="2400" b="1" noProof="1">
                <a:latin typeface="宋体" panose="02010600030101010101" pitchFamily="2" charset="-122"/>
              </a:rPr>
              <a:t>方法用来生成字符映射表，而</a:t>
            </a:r>
            <a:r>
              <a:rPr lang="en-US" altLang="zh-CN" sz="2400" b="1" noProof="1">
                <a:solidFill>
                  <a:srgbClr val="FF0000"/>
                </a:solidFill>
                <a:latin typeface="宋体" panose="02010600030101010101" pitchFamily="2" charset="-122"/>
              </a:rPr>
              <a:t>translate()</a:t>
            </a:r>
            <a:r>
              <a:rPr lang="zh-CN" altLang="en-US" sz="2400" b="1" noProof="1">
                <a:latin typeface="宋体" panose="02010600030101010101" pitchFamily="2" charset="-122"/>
              </a:rPr>
              <a:t>方法用来根据映射表中定义的对应关系转换字符串并替换其中的字符，使用这两个方法的组合</a:t>
            </a:r>
            <a:r>
              <a:rPr lang="zh-CN" altLang="en-US" sz="2400" b="1" noProof="1">
                <a:solidFill>
                  <a:srgbClr val="FF0000"/>
                </a:solidFill>
                <a:latin typeface="宋体" panose="02010600030101010101" pitchFamily="2" charset="-122"/>
              </a:rPr>
              <a:t>可以同时处理多个字符</a:t>
            </a:r>
            <a:r>
              <a:rPr lang="zh-CN" altLang="en-US" sz="2400" b="1" noProof="1" smtClean="0">
                <a:latin typeface="宋体" panose="02010600030101010101" pitchFamily="2" charset="-122"/>
              </a:rPr>
              <a:t>。</a:t>
            </a:r>
            <a:endParaRPr lang="en-US" altLang="zh-CN" sz="2400" b="1" noProof="1" smtClean="0">
              <a:latin typeface="宋体" panose="02010600030101010101" pitchFamily="2" charset="-122"/>
            </a:endParaRPr>
          </a:p>
          <a:p>
            <a:pPr>
              <a:lnSpc>
                <a:spcPct val="150000"/>
              </a:lnSpc>
              <a:spcBef>
                <a:spcPts val="0"/>
              </a:spcBef>
              <a:buSzPct val="70000"/>
              <a:buFont typeface="Wingdings" panose="05000000000000000000" charset="0"/>
              <a:buChar char=""/>
              <a:defRPr/>
            </a:pPr>
            <a:endParaRPr lang="zh-CN" altLang="en-US" sz="1050" b="1" noProof="1">
              <a:latin typeface="宋体" panose="02010600030101010101" pitchFamily="2" charset="-122"/>
            </a:endParaRPr>
          </a:p>
          <a:p>
            <a:pPr marL="0" indent="0">
              <a:buSzPct val="70000"/>
              <a:buNone/>
              <a:defRPr/>
            </a:pPr>
            <a:r>
              <a:rPr lang="en-US" altLang="zh-CN" sz="2000" noProof="1" smtClean="0">
                <a:latin typeface="Consolas" panose="020B0609020204030204" charset="0"/>
              </a:rPr>
              <a:t>#</a:t>
            </a:r>
            <a:r>
              <a:rPr lang="zh-CN" altLang="en-US" sz="2000" noProof="1">
                <a:latin typeface="Consolas" panose="020B0609020204030204" charset="0"/>
              </a:rPr>
              <a:t>创建映射表，将字符</a:t>
            </a:r>
            <a:r>
              <a:rPr lang="en-US" altLang="zh-CN" sz="2000" noProof="1">
                <a:latin typeface="Consolas" panose="020B0609020204030204" charset="0"/>
              </a:rPr>
              <a:t>"abcdef123"</a:t>
            </a:r>
            <a:r>
              <a:rPr lang="zh-CN" altLang="en-US" sz="2000" noProof="1">
                <a:latin typeface="Consolas" panose="020B0609020204030204" charset="0"/>
              </a:rPr>
              <a:t>一一对应地转换为</a:t>
            </a:r>
            <a:r>
              <a:rPr lang="en-US" altLang="zh-CN" sz="2000" noProof="1">
                <a:latin typeface="Consolas" panose="020B0609020204030204" charset="0"/>
              </a:rPr>
              <a:t>"uvwxyz</a:t>
            </a:r>
            <a:r>
              <a:rPr lang="en-US" altLang="zh-CN" sz="2000" noProof="1" smtClean="0">
                <a:latin typeface="Consolas" panose="020B0609020204030204" charset="0"/>
              </a:rPr>
              <a:t>@#$“</a:t>
            </a:r>
          </a:p>
          <a:p>
            <a:pPr marL="0" indent="0">
              <a:buSzPct val="70000"/>
              <a:buNone/>
              <a:defRPr/>
            </a:pPr>
            <a:endParaRPr lang="en-US" altLang="zh-CN" sz="1050" noProof="1">
              <a:latin typeface="Consolas" panose="020B0609020204030204" charset="0"/>
            </a:endParaRPr>
          </a:p>
          <a:p>
            <a:pPr>
              <a:buSzPct val="70000"/>
              <a:buNone/>
              <a:defRPr/>
            </a:pPr>
            <a:r>
              <a:rPr lang="en-US" altLang="zh-CN" sz="2000" noProof="1">
                <a:latin typeface="Consolas" panose="020B0609020204030204" charset="0"/>
              </a:rPr>
              <a:t>&gt;&gt;&gt; table = ''.maketrans('abcdef123', 'uvwxyz@#$')</a:t>
            </a:r>
          </a:p>
          <a:p>
            <a:pPr>
              <a:buSzPct val="70000"/>
              <a:buNone/>
              <a:defRPr/>
            </a:pPr>
            <a:r>
              <a:rPr lang="en-US" altLang="zh-CN" sz="2000" noProof="1">
                <a:latin typeface="Consolas" panose="020B0609020204030204" charset="0"/>
              </a:rPr>
              <a:t>&gt;&gt;&gt; s = "Python is a greate programming language. I like it!"</a:t>
            </a:r>
          </a:p>
          <a:p>
            <a:pPr>
              <a:buSzPct val="70000"/>
              <a:buNone/>
              <a:defRPr/>
            </a:pPr>
            <a:r>
              <a:rPr lang="en-US" altLang="zh-CN" sz="2000" noProof="1">
                <a:latin typeface="Consolas" panose="020B0609020204030204" charset="0"/>
              </a:rPr>
              <a:t>#</a:t>
            </a:r>
            <a:r>
              <a:rPr lang="zh-CN" altLang="en-US" sz="2000" noProof="1">
                <a:latin typeface="Consolas" panose="020B0609020204030204" charset="0"/>
              </a:rPr>
              <a:t>按映射表进行替换</a:t>
            </a:r>
          </a:p>
          <a:p>
            <a:pPr>
              <a:buSzPct val="70000"/>
              <a:buNone/>
              <a:defRPr/>
            </a:pPr>
            <a:r>
              <a:rPr lang="en-US" altLang="zh-CN" sz="2000" noProof="1">
                <a:latin typeface="Consolas" panose="020B0609020204030204" charset="0"/>
              </a:rPr>
              <a:t>&gt;&gt;&gt; s.translate(table)</a:t>
            </a:r>
          </a:p>
          <a:p>
            <a:pPr>
              <a:buSzPct val="70000"/>
              <a:buNone/>
              <a:defRPr/>
            </a:pPr>
            <a:r>
              <a:rPr lang="en-US" altLang="zh-CN" sz="2000" noProof="1">
                <a:solidFill>
                  <a:srgbClr val="00B0F0"/>
                </a:solidFill>
                <a:latin typeface="Consolas" panose="020B0609020204030204" charset="0"/>
              </a:rPr>
              <a:t>'Python is u gryuty progrumming lunguugy. I liky it!'</a:t>
            </a:r>
          </a:p>
        </p:txBody>
      </p:sp>
      <p:sp>
        <p:nvSpPr>
          <p:cNvPr id="2" name="Slide Number Placeholder 1">
            <a:extLst>
              <a:ext uri="{FF2B5EF4-FFF2-40B4-BE49-F238E27FC236}">
                <a16:creationId xmlns="" xmlns:a16="http://schemas.microsoft.com/office/drawing/2014/main" id="{7D0AFAF3-2918-B640-9EDC-B0AB1B0F95AC}"/>
              </a:ext>
            </a:extLst>
          </p:cNvPr>
          <p:cNvSpPr>
            <a:spLocks noGrp="1"/>
          </p:cNvSpPr>
          <p:nvPr>
            <p:ph type="sldNum" sz="quarter" idx="12"/>
          </p:nvPr>
        </p:nvSpPr>
        <p:spPr>
          <a:xfrm>
            <a:off x="8681720" y="6376670"/>
            <a:ext cx="2743200" cy="365125"/>
          </a:xfrm>
        </p:spPr>
        <p:txBody>
          <a:bodyPr/>
          <a:lstStyle/>
          <a:p>
            <a:fld id="{A8537B7A-7510-410A-AA53-45D600DA0276}" type="slidenum">
              <a:rPr lang="zh-CN" altLang="en-US" smtClean="0"/>
              <a:t>14</a:t>
            </a:fld>
            <a:endParaRPr lang="zh-CN" altLang="en-US"/>
          </a:p>
        </p:txBody>
      </p:sp>
      <p:sp>
        <p:nvSpPr>
          <p:cNvPr id="9" name="线形标注 1 8"/>
          <p:cNvSpPr/>
          <p:nvPr/>
        </p:nvSpPr>
        <p:spPr>
          <a:xfrm>
            <a:off x="9635810" y="3845893"/>
            <a:ext cx="2138363" cy="609600"/>
          </a:xfrm>
          <a:prstGeom prst="borderCallout1">
            <a:avLst>
              <a:gd name="adj1" fmla="val 50661"/>
              <a:gd name="adj2" fmla="val 1034"/>
              <a:gd name="adj3" fmla="val 164828"/>
              <a:gd name="adj4" fmla="val -192982"/>
            </a:avLst>
          </a:prstGeom>
          <a:ln>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zh-CN" altLang="en-US" noProof="1">
                <a:solidFill>
                  <a:srgbClr val="FF0000"/>
                </a:solidFill>
              </a:rPr>
              <a:t>这两个参数不是作为整体进行处理的</a:t>
            </a:r>
          </a:p>
        </p:txBody>
      </p:sp>
      <p:cxnSp>
        <p:nvCxnSpPr>
          <p:cNvPr id="10" name="直接箭头连接符 9"/>
          <p:cNvCxnSpPr>
            <a:stCxn id="9" idx="2"/>
          </p:cNvCxnSpPr>
          <p:nvPr/>
        </p:nvCxnSpPr>
        <p:spPr>
          <a:xfrm flipH="1">
            <a:off x="7478232" y="4150693"/>
            <a:ext cx="2157578" cy="683577"/>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65684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smtClean="0">
                <a:solidFill>
                  <a:schemeClr val="bg1"/>
                </a:solidFill>
                <a:latin typeface="Times New Roman" pitchFamily="18" charset="0"/>
                <a:ea typeface="宋体" pitchFamily="2" charset="-122"/>
              </a:rPr>
              <a:t>3.5.5  </a:t>
            </a:r>
            <a:r>
              <a:rPr lang="zh-CN" altLang="en-US" sz="3600" b="1" dirty="0">
                <a:solidFill>
                  <a:schemeClr val="bg1"/>
                </a:solidFill>
                <a:latin typeface="Times New Roman" pitchFamily="18" charset="0"/>
                <a:ea typeface="宋体" pitchFamily="2" charset="-122"/>
              </a:rPr>
              <a:t>替换：</a:t>
            </a:r>
            <a:r>
              <a:rPr lang="en-US" altLang="zh-CN" sz="3600" b="1" dirty="0">
                <a:solidFill>
                  <a:schemeClr val="bg1"/>
                </a:solidFill>
                <a:latin typeface="Times New Roman" pitchFamily="18" charset="0"/>
                <a:ea typeface="宋体" pitchFamily="2" charset="-122"/>
              </a:rPr>
              <a:t>replace()</a:t>
            </a:r>
            <a:r>
              <a:rPr lang="zh-CN" altLang="en-US" sz="3600" b="1" dirty="0">
                <a:solidFill>
                  <a:schemeClr val="bg1"/>
                </a:solidFill>
                <a:latin typeface="Times New Roman" pitchFamily="18" charset="0"/>
                <a:ea typeface="宋体" pitchFamily="2" charset="-122"/>
              </a:rPr>
              <a:t>、</a:t>
            </a:r>
            <a:r>
              <a:rPr lang="en-US" altLang="zh-CN" sz="3600" b="1" dirty="0" err="1">
                <a:solidFill>
                  <a:schemeClr val="bg1"/>
                </a:solidFill>
                <a:latin typeface="Times New Roman" pitchFamily="18" charset="0"/>
                <a:ea typeface="宋体" pitchFamily="2" charset="-122"/>
              </a:rPr>
              <a:t>maketrans</a:t>
            </a:r>
            <a:r>
              <a:rPr lang="en-US" altLang="zh-CN" sz="3600" b="1" dirty="0">
                <a:solidFill>
                  <a:schemeClr val="bg1"/>
                </a:solidFill>
                <a:latin typeface="Times New Roman" pitchFamily="18" charset="0"/>
                <a:ea typeface="宋体" pitchFamily="2" charset="-122"/>
              </a:rPr>
              <a:t>()</a:t>
            </a:r>
            <a:r>
              <a:rPr lang="zh-CN" altLang="en-US" sz="3600" b="1" dirty="0">
                <a:solidFill>
                  <a:schemeClr val="bg1"/>
                </a:solidFill>
                <a:latin typeface="Times New Roman" pitchFamily="18" charset="0"/>
                <a:ea typeface="宋体" pitchFamily="2" charset="-122"/>
              </a:rPr>
              <a:t>、</a:t>
            </a:r>
            <a:r>
              <a:rPr lang="en-US" altLang="zh-CN" sz="3600" b="1" dirty="0">
                <a:solidFill>
                  <a:schemeClr val="bg1"/>
                </a:solidFill>
                <a:latin typeface="Times New Roman" pitchFamily="18" charset="0"/>
                <a:ea typeface="宋体" pitchFamily="2" charset="-122"/>
              </a:rPr>
              <a:t>translate()</a:t>
            </a:r>
            <a:endParaRPr lang="en-US" altLang="zh-CN" sz="28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8" name="内容占位符 2"/>
          <p:cNvSpPr txBox="1">
            <a:spLocks/>
          </p:cNvSpPr>
          <p:nvPr/>
        </p:nvSpPr>
        <p:spPr>
          <a:xfrm>
            <a:off x="813104" y="1830721"/>
            <a:ext cx="10515600" cy="4639945"/>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26390" indent="-326390" fontAlgn="base">
              <a:lnSpc>
                <a:spcPct val="130000"/>
              </a:lnSpc>
              <a:spcBef>
                <a:spcPts val="0"/>
              </a:spcBef>
              <a:buSzPct val="70000"/>
              <a:buFont typeface="Wingdings" panose="05000000000000000000" charset="0"/>
              <a:buChar char="n"/>
            </a:pPr>
            <a:r>
              <a:rPr lang="zh-CN" altLang="en-US" sz="2600" b="1" dirty="0" smtClean="0">
                <a:sym typeface="+mn-ea"/>
              </a:rPr>
              <a:t>例</a:t>
            </a:r>
            <a:r>
              <a:rPr lang="en-US" altLang="zh-CN" sz="2600" b="1" dirty="0" smtClean="0">
                <a:sym typeface="+mn-ea"/>
              </a:rPr>
              <a:t>3-1</a:t>
            </a:r>
            <a:r>
              <a:rPr lang="zh-CN" altLang="en-US" sz="2600" b="1" dirty="0" smtClean="0">
                <a:sym typeface="+mn-ea"/>
              </a:rPr>
              <a:t>  </a:t>
            </a:r>
            <a:r>
              <a:rPr lang="zh-CN" altLang="en-US" sz="2600" b="1" dirty="0">
                <a:sym typeface="+mn-ea"/>
              </a:rPr>
              <a:t>使用</a:t>
            </a:r>
            <a:r>
              <a:rPr lang="en-US" altLang="zh-CN" sz="2600" b="1" dirty="0" err="1">
                <a:sym typeface="+mn-ea"/>
              </a:rPr>
              <a:t>maketrans</a:t>
            </a:r>
            <a:r>
              <a:rPr lang="en-US" altLang="zh-CN" sz="2600" b="1" dirty="0">
                <a:sym typeface="+mn-ea"/>
              </a:rPr>
              <a:t>()</a:t>
            </a:r>
            <a:r>
              <a:rPr lang="zh-CN" altLang="en-US" sz="2600" b="1" dirty="0">
                <a:sym typeface="+mn-ea"/>
              </a:rPr>
              <a:t>和</a:t>
            </a:r>
            <a:r>
              <a:rPr lang="en-US" altLang="zh-CN" sz="2600" b="1" dirty="0">
                <a:sym typeface="+mn-ea"/>
              </a:rPr>
              <a:t>translate()</a:t>
            </a:r>
            <a:r>
              <a:rPr lang="zh-CN" altLang="en-US" sz="2600" b="1" dirty="0">
                <a:sym typeface="+mn-ea"/>
              </a:rPr>
              <a:t>方法实现凯撒加密算法，其中</a:t>
            </a:r>
            <a:r>
              <a:rPr lang="en-US" altLang="zh-CN" sz="2600" b="1" dirty="0">
                <a:sym typeface="+mn-ea"/>
              </a:rPr>
              <a:t>k</a:t>
            </a:r>
            <a:r>
              <a:rPr lang="zh-CN" altLang="en-US" sz="2600" b="1" dirty="0">
                <a:sym typeface="+mn-ea"/>
              </a:rPr>
              <a:t>表示算法秘钥，也就是把每个英文字母变为其后面的第几个字母。</a:t>
            </a:r>
          </a:p>
          <a:p>
            <a:pPr marL="0" indent="0" fontAlgn="base">
              <a:lnSpc>
                <a:spcPct val="100000"/>
              </a:lnSpc>
              <a:spcBef>
                <a:spcPts val="0"/>
              </a:spcBef>
              <a:buSzPct val="70000"/>
              <a:buNone/>
            </a:pPr>
            <a:r>
              <a:rPr lang="en-US" altLang="zh-CN" sz="2400" dirty="0">
                <a:latin typeface="Consolas" panose="020B0609020204030204" charset="0"/>
                <a:sym typeface="+mn-ea"/>
              </a:rPr>
              <a:t>&gt;&gt;&gt; import string</a:t>
            </a:r>
            <a:endParaRPr lang="en-US" altLang="zh-CN" sz="2400" noProof="1">
              <a:latin typeface="Consolas" panose="020B0609020204030204" charset="0"/>
            </a:endParaRPr>
          </a:p>
          <a:p>
            <a:pPr marL="0" indent="0" fontAlgn="base">
              <a:lnSpc>
                <a:spcPct val="100000"/>
              </a:lnSpc>
              <a:spcBef>
                <a:spcPts val="0"/>
              </a:spcBef>
              <a:buSzPct val="70000"/>
              <a:buNone/>
            </a:pPr>
            <a:r>
              <a:rPr lang="en-US" altLang="zh-CN" sz="2400" dirty="0">
                <a:latin typeface="Consolas" panose="020B0609020204030204" charset="0"/>
                <a:sym typeface="+mn-ea"/>
              </a:rPr>
              <a:t>&gt;&gt;&gt; </a:t>
            </a:r>
            <a:r>
              <a:rPr lang="en-US" altLang="zh-CN" sz="2400" dirty="0" err="1">
                <a:latin typeface="Consolas" panose="020B0609020204030204" charset="0"/>
                <a:sym typeface="+mn-ea"/>
              </a:rPr>
              <a:t>def</a:t>
            </a:r>
            <a:r>
              <a:rPr lang="en-US" altLang="zh-CN" sz="2400" dirty="0">
                <a:latin typeface="Consolas" panose="020B0609020204030204" charset="0"/>
                <a:sym typeface="+mn-ea"/>
              </a:rPr>
              <a:t> </a:t>
            </a:r>
            <a:r>
              <a:rPr lang="en-US" altLang="zh-CN" sz="2400" dirty="0" err="1">
                <a:latin typeface="Consolas" panose="020B0609020204030204" charset="0"/>
                <a:sym typeface="+mn-ea"/>
              </a:rPr>
              <a:t>kaisa</a:t>
            </a:r>
            <a:r>
              <a:rPr lang="en-US" altLang="zh-CN" sz="2400" dirty="0">
                <a:latin typeface="Consolas" panose="020B0609020204030204" charset="0"/>
                <a:sym typeface="+mn-ea"/>
              </a:rPr>
              <a:t>(s, k):</a:t>
            </a:r>
            <a:endParaRPr lang="en-US" altLang="zh-CN" sz="2400" noProof="1">
              <a:latin typeface="Consolas" panose="020B0609020204030204" charset="0"/>
            </a:endParaRPr>
          </a:p>
          <a:p>
            <a:pPr marL="0" indent="0" fontAlgn="base">
              <a:lnSpc>
                <a:spcPct val="100000"/>
              </a:lnSpc>
              <a:spcBef>
                <a:spcPts val="0"/>
              </a:spcBef>
              <a:buSzPct val="70000"/>
              <a:buNone/>
            </a:pPr>
            <a:r>
              <a:rPr lang="en-US" altLang="zh-CN" sz="2400" dirty="0">
                <a:latin typeface="Consolas" panose="020B0609020204030204" charset="0"/>
                <a:sym typeface="+mn-ea"/>
              </a:rPr>
              <a:t>    lower = </a:t>
            </a:r>
            <a:r>
              <a:rPr lang="en-US" altLang="zh-CN" sz="2400" dirty="0" err="1">
                <a:latin typeface="Consolas" panose="020B0609020204030204" charset="0"/>
                <a:sym typeface="+mn-ea"/>
              </a:rPr>
              <a:t>string.ascii_lowercase</a:t>
            </a:r>
            <a:r>
              <a:rPr lang="en-US" altLang="zh-CN" sz="2400" dirty="0">
                <a:latin typeface="Consolas" panose="020B0609020204030204" charset="0"/>
                <a:sym typeface="+mn-ea"/>
              </a:rPr>
              <a:t>          # </a:t>
            </a:r>
            <a:r>
              <a:rPr lang="zh-CN" altLang="en-US" sz="2400" dirty="0">
                <a:latin typeface="Consolas" panose="020B0609020204030204" charset="0"/>
                <a:sym typeface="+mn-ea"/>
              </a:rPr>
              <a:t>小写字母</a:t>
            </a:r>
            <a:endParaRPr lang="zh-CN" altLang="en-US" sz="2400" noProof="1">
              <a:latin typeface="Consolas" panose="020B0609020204030204" charset="0"/>
            </a:endParaRPr>
          </a:p>
          <a:p>
            <a:pPr marL="0" indent="0" fontAlgn="base">
              <a:lnSpc>
                <a:spcPct val="100000"/>
              </a:lnSpc>
              <a:spcBef>
                <a:spcPts val="0"/>
              </a:spcBef>
              <a:buSzPct val="70000"/>
              <a:buNone/>
            </a:pPr>
            <a:r>
              <a:rPr lang="zh-CN" altLang="en-US" sz="2400" dirty="0">
                <a:latin typeface="Consolas" panose="020B0609020204030204" charset="0"/>
                <a:sym typeface="+mn-ea"/>
              </a:rPr>
              <a:t>    </a:t>
            </a:r>
            <a:r>
              <a:rPr lang="en-US" altLang="zh-CN" sz="2400" dirty="0">
                <a:latin typeface="Consolas" panose="020B0609020204030204" charset="0"/>
                <a:sym typeface="+mn-ea"/>
              </a:rPr>
              <a:t>upper = </a:t>
            </a:r>
            <a:r>
              <a:rPr lang="en-US" altLang="zh-CN" sz="2400" dirty="0" err="1">
                <a:latin typeface="Consolas" panose="020B0609020204030204" charset="0"/>
                <a:sym typeface="+mn-ea"/>
              </a:rPr>
              <a:t>string.ascii_uppercase</a:t>
            </a:r>
            <a:r>
              <a:rPr lang="en-US" altLang="zh-CN" sz="2400" dirty="0">
                <a:latin typeface="Consolas" panose="020B0609020204030204" charset="0"/>
                <a:sym typeface="+mn-ea"/>
              </a:rPr>
              <a:t>          # </a:t>
            </a:r>
            <a:r>
              <a:rPr lang="zh-CN" altLang="en-US" sz="2400" dirty="0">
                <a:latin typeface="Consolas" panose="020B0609020204030204" charset="0"/>
                <a:sym typeface="+mn-ea"/>
              </a:rPr>
              <a:t>大写字母</a:t>
            </a:r>
            <a:endParaRPr lang="zh-CN" altLang="en-US" sz="2400" noProof="1">
              <a:latin typeface="Consolas" panose="020B0609020204030204" charset="0"/>
            </a:endParaRPr>
          </a:p>
          <a:p>
            <a:pPr marL="0" indent="0" fontAlgn="base">
              <a:lnSpc>
                <a:spcPct val="100000"/>
              </a:lnSpc>
              <a:spcBef>
                <a:spcPts val="0"/>
              </a:spcBef>
              <a:buSzPct val="70000"/>
              <a:buNone/>
            </a:pPr>
            <a:r>
              <a:rPr lang="zh-CN" altLang="en-US" sz="2400" dirty="0">
                <a:latin typeface="Consolas" panose="020B0609020204030204" charset="0"/>
                <a:sym typeface="+mn-ea"/>
              </a:rPr>
              <a:t>    </a:t>
            </a:r>
            <a:r>
              <a:rPr lang="en-US" altLang="zh-CN" sz="2400" dirty="0">
                <a:latin typeface="Consolas" panose="020B0609020204030204" charset="0"/>
                <a:sym typeface="+mn-ea"/>
              </a:rPr>
              <a:t>before = </a:t>
            </a:r>
            <a:r>
              <a:rPr lang="en-US" altLang="zh-CN" sz="2400" dirty="0" err="1">
                <a:latin typeface="Consolas" panose="020B0609020204030204" charset="0"/>
                <a:sym typeface="+mn-ea"/>
              </a:rPr>
              <a:t>string.ascii_letters</a:t>
            </a:r>
            <a:endParaRPr lang="en-US" altLang="zh-CN" sz="2400" noProof="1">
              <a:latin typeface="Consolas" panose="020B0609020204030204" charset="0"/>
            </a:endParaRPr>
          </a:p>
          <a:p>
            <a:pPr marL="0" indent="0" fontAlgn="base">
              <a:lnSpc>
                <a:spcPct val="100000"/>
              </a:lnSpc>
              <a:spcBef>
                <a:spcPts val="0"/>
              </a:spcBef>
              <a:buSzPct val="70000"/>
              <a:buNone/>
            </a:pPr>
            <a:r>
              <a:rPr lang="en-US" altLang="zh-CN" sz="2400" dirty="0">
                <a:latin typeface="Consolas" panose="020B0609020204030204" charset="0"/>
                <a:sym typeface="+mn-ea"/>
              </a:rPr>
              <a:t>    after = lower[k:] + lower[:k] + upper[k:] + upper[:k]</a:t>
            </a:r>
            <a:endParaRPr lang="en-US" altLang="zh-CN" sz="2400" noProof="1">
              <a:latin typeface="Consolas" panose="020B0609020204030204" charset="0"/>
            </a:endParaRPr>
          </a:p>
          <a:p>
            <a:pPr marL="0" indent="0" fontAlgn="base">
              <a:lnSpc>
                <a:spcPct val="100000"/>
              </a:lnSpc>
              <a:spcBef>
                <a:spcPts val="0"/>
              </a:spcBef>
              <a:buSzPct val="70000"/>
              <a:buNone/>
            </a:pPr>
            <a:r>
              <a:rPr lang="en-US" altLang="zh-CN" sz="2400" dirty="0">
                <a:latin typeface="Consolas" panose="020B0609020204030204" charset="0"/>
                <a:sym typeface="+mn-ea"/>
              </a:rPr>
              <a:t>    table = ''.</a:t>
            </a:r>
            <a:r>
              <a:rPr lang="en-US" altLang="zh-CN" sz="2400" dirty="0" err="1">
                <a:latin typeface="Consolas" panose="020B0609020204030204" charset="0"/>
                <a:sym typeface="+mn-ea"/>
              </a:rPr>
              <a:t>maketrans</a:t>
            </a:r>
            <a:r>
              <a:rPr lang="en-US" altLang="zh-CN" sz="2400" dirty="0">
                <a:latin typeface="Consolas" panose="020B0609020204030204" charset="0"/>
                <a:sym typeface="+mn-ea"/>
              </a:rPr>
              <a:t>(before, after)     # </a:t>
            </a:r>
            <a:r>
              <a:rPr lang="zh-CN" altLang="en-US" sz="2400" dirty="0">
                <a:latin typeface="Consolas" panose="020B0609020204030204" charset="0"/>
                <a:sym typeface="+mn-ea"/>
              </a:rPr>
              <a:t>创建映射表</a:t>
            </a:r>
            <a:endParaRPr lang="zh-CN" altLang="en-US" sz="2400" noProof="1">
              <a:latin typeface="Consolas" panose="020B0609020204030204" charset="0"/>
            </a:endParaRPr>
          </a:p>
          <a:p>
            <a:pPr marL="0" indent="0" fontAlgn="base">
              <a:lnSpc>
                <a:spcPct val="100000"/>
              </a:lnSpc>
              <a:spcBef>
                <a:spcPts val="0"/>
              </a:spcBef>
              <a:buSzPct val="70000"/>
              <a:buNone/>
            </a:pPr>
            <a:r>
              <a:rPr lang="zh-CN" altLang="en-US" sz="2400" dirty="0">
                <a:latin typeface="Consolas" panose="020B0609020204030204" charset="0"/>
                <a:sym typeface="+mn-ea"/>
              </a:rPr>
              <a:t>    </a:t>
            </a:r>
            <a:r>
              <a:rPr lang="en-US" altLang="zh-CN" sz="2400" dirty="0">
                <a:latin typeface="Consolas" panose="020B0609020204030204" charset="0"/>
                <a:sym typeface="+mn-ea"/>
              </a:rPr>
              <a:t>return </a:t>
            </a:r>
            <a:r>
              <a:rPr lang="en-US" altLang="zh-CN" sz="2400" dirty="0" err="1">
                <a:latin typeface="Consolas" panose="020B0609020204030204" charset="0"/>
                <a:sym typeface="+mn-ea"/>
              </a:rPr>
              <a:t>s.translate</a:t>
            </a:r>
            <a:r>
              <a:rPr lang="en-US" altLang="zh-CN" sz="2400" dirty="0">
                <a:latin typeface="Consolas" panose="020B0609020204030204" charset="0"/>
                <a:sym typeface="+mn-ea"/>
              </a:rPr>
              <a:t>(table)</a:t>
            </a:r>
            <a:endParaRPr lang="en-US" altLang="zh-CN" sz="2400" noProof="1">
              <a:latin typeface="Consolas" panose="020B0609020204030204" charset="0"/>
            </a:endParaRPr>
          </a:p>
          <a:p>
            <a:pPr marL="0" indent="0" fontAlgn="base">
              <a:lnSpc>
                <a:spcPct val="100000"/>
              </a:lnSpc>
              <a:spcBef>
                <a:spcPts val="0"/>
              </a:spcBef>
              <a:buSzPct val="70000"/>
              <a:buNone/>
            </a:pPr>
            <a:endParaRPr lang="en-US" altLang="zh-CN" sz="2400" noProof="1">
              <a:latin typeface="Consolas" panose="020B0609020204030204" charset="0"/>
            </a:endParaRPr>
          </a:p>
          <a:p>
            <a:pPr marL="0" indent="0" fontAlgn="base">
              <a:lnSpc>
                <a:spcPct val="100000"/>
              </a:lnSpc>
              <a:spcBef>
                <a:spcPts val="0"/>
              </a:spcBef>
              <a:buSzPct val="70000"/>
              <a:buNone/>
            </a:pPr>
            <a:r>
              <a:rPr lang="en-US" altLang="zh-CN" sz="2400" dirty="0">
                <a:latin typeface="Consolas" panose="020B0609020204030204" charset="0"/>
                <a:sym typeface="+mn-ea"/>
              </a:rPr>
              <a:t>&gt;&gt;&gt; s = "Python is a great programming language. I like it!"</a:t>
            </a:r>
            <a:endParaRPr lang="en-US" altLang="zh-CN" sz="2400" noProof="1">
              <a:latin typeface="Consolas" panose="020B0609020204030204" charset="0"/>
            </a:endParaRPr>
          </a:p>
          <a:p>
            <a:pPr marL="0" indent="0" fontAlgn="base">
              <a:lnSpc>
                <a:spcPct val="100000"/>
              </a:lnSpc>
              <a:spcBef>
                <a:spcPts val="0"/>
              </a:spcBef>
              <a:buSzPct val="70000"/>
              <a:buNone/>
            </a:pPr>
            <a:r>
              <a:rPr lang="en-US" altLang="zh-CN" sz="2400" dirty="0">
                <a:latin typeface="Consolas" panose="020B0609020204030204" charset="0"/>
                <a:sym typeface="+mn-ea"/>
              </a:rPr>
              <a:t>&gt;&gt;&gt; </a:t>
            </a:r>
            <a:r>
              <a:rPr lang="en-US" altLang="zh-CN" sz="2400" dirty="0" err="1">
                <a:latin typeface="Consolas" panose="020B0609020204030204" charset="0"/>
                <a:sym typeface="+mn-ea"/>
              </a:rPr>
              <a:t>kaisa</a:t>
            </a:r>
            <a:r>
              <a:rPr lang="en-US" altLang="zh-CN" sz="2400" dirty="0">
                <a:latin typeface="Consolas" panose="020B0609020204030204" charset="0"/>
                <a:sym typeface="+mn-ea"/>
              </a:rPr>
              <a:t>(s, 3)</a:t>
            </a:r>
            <a:endParaRPr lang="en-US" altLang="zh-CN" sz="2400" noProof="1">
              <a:latin typeface="Consolas" panose="020B0609020204030204" charset="0"/>
            </a:endParaRPr>
          </a:p>
          <a:p>
            <a:pPr marL="0" indent="0" fontAlgn="base">
              <a:lnSpc>
                <a:spcPct val="100000"/>
              </a:lnSpc>
              <a:spcBef>
                <a:spcPts val="0"/>
              </a:spcBef>
              <a:buSzPct val="70000"/>
              <a:buNone/>
            </a:pPr>
            <a:r>
              <a:rPr lang="en-US" altLang="zh-CN" sz="2400" dirty="0">
                <a:solidFill>
                  <a:srgbClr val="00B0F0"/>
                </a:solidFill>
                <a:latin typeface="Consolas" panose="020B0609020204030204" charset="0"/>
                <a:sym typeface="+mn-ea"/>
              </a:rPr>
              <a:t>'</a:t>
            </a:r>
            <a:r>
              <a:rPr lang="en-US" altLang="zh-CN" sz="2400" dirty="0" err="1">
                <a:solidFill>
                  <a:srgbClr val="00B0F0"/>
                </a:solidFill>
                <a:latin typeface="Consolas" panose="020B0609020204030204" charset="0"/>
                <a:sym typeface="+mn-ea"/>
              </a:rPr>
              <a:t>Sbwkrq</a:t>
            </a:r>
            <a:r>
              <a:rPr lang="en-US" altLang="zh-CN" sz="2400" dirty="0">
                <a:solidFill>
                  <a:srgbClr val="00B0F0"/>
                </a:solidFill>
                <a:latin typeface="Consolas" panose="020B0609020204030204" charset="0"/>
                <a:sym typeface="+mn-ea"/>
              </a:rPr>
              <a:t> lv d </a:t>
            </a:r>
            <a:r>
              <a:rPr lang="en-US" altLang="zh-CN" sz="2400" dirty="0" err="1">
                <a:solidFill>
                  <a:srgbClr val="00B0F0"/>
                </a:solidFill>
                <a:latin typeface="Consolas" panose="020B0609020204030204" charset="0"/>
                <a:sym typeface="+mn-ea"/>
              </a:rPr>
              <a:t>juhdw</a:t>
            </a:r>
            <a:r>
              <a:rPr lang="en-US" altLang="zh-CN" sz="2400" dirty="0">
                <a:solidFill>
                  <a:srgbClr val="00B0F0"/>
                </a:solidFill>
                <a:latin typeface="Consolas" panose="020B0609020204030204" charset="0"/>
                <a:sym typeface="+mn-ea"/>
              </a:rPr>
              <a:t> </a:t>
            </a:r>
            <a:r>
              <a:rPr lang="en-US" altLang="zh-CN" sz="2400" dirty="0" err="1">
                <a:solidFill>
                  <a:srgbClr val="00B0F0"/>
                </a:solidFill>
                <a:latin typeface="Consolas" panose="020B0609020204030204" charset="0"/>
                <a:sym typeface="+mn-ea"/>
              </a:rPr>
              <a:t>surjudpplqj</a:t>
            </a:r>
            <a:r>
              <a:rPr lang="en-US" altLang="zh-CN" sz="2400" dirty="0">
                <a:solidFill>
                  <a:srgbClr val="00B0F0"/>
                </a:solidFill>
                <a:latin typeface="Consolas" panose="020B0609020204030204" charset="0"/>
                <a:sym typeface="+mn-ea"/>
              </a:rPr>
              <a:t> </a:t>
            </a:r>
            <a:r>
              <a:rPr lang="en-US" altLang="zh-CN" sz="2400" dirty="0" err="1">
                <a:solidFill>
                  <a:srgbClr val="00B0F0"/>
                </a:solidFill>
                <a:latin typeface="Consolas" panose="020B0609020204030204" charset="0"/>
                <a:sym typeface="+mn-ea"/>
              </a:rPr>
              <a:t>odqjxdjh</a:t>
            </a:r>
            <a:r>
              <a:rPr lang="en-US" altLang="zh-CN" sz="2400" dirty="0">
                <a:solidFill>
                  <a:srgbClr val="00B0F0"/>
                </a:solidFill>
                <a:latin typeface="Consolas" panose="020B0609020204030204" charset="0"/>
                <a:sym typeface="+mn-ea"/>
              </a:rPr>
              <a:t>. L </a:t>
            </a:r>
            <a:r>
              <a:rPr lang="en-US" altLang="zh-CN" sz="2400" dirty="0" err="1">
                <a:solidFill>
                  <a:srgbClr val="00B0F0"/>
                </a:solidFill>
                <a:latin typeface="Consolas" panose="020B0609020204030204" charset="0"/>
                <a:sym typeface="+mn-ea"/>
              </a:rPr>
              <a:t>olnh</a:t>
            </a:r>
            <a:r>
              <a:rPr lang="en-US" altLang="zh-CN" sz="2400" dirty="0">
                <a:solidFill>
                  <a:srgbClr val="00B0F0"/>
                </a:solidFill>
                <a:latin typeface="Consolas" panose="020B0609020204030204" charset="0"/>
                <a:sym typeface="+mn-ea"/>
              </a:rPr>
              <a:t> </a:t>
            </a:r>
            <a:r>
              <a:rPr lang="en-US" altLang="zh-CN" sz="2400" dirty="0" err="1">
                <a:solidFill>
                  <a:srgbClr val="00B0F0"/>
                </a:solidFill>
                <a:latin typeface="Consolas" panose="020B0609020204030204" charset="0"/>
                <a:sym typeface="+mn-ea"/>
              </a:rPr>
              <a:t>lw</a:t>
            </a:r>
            <a:r>
              <a:rPr lang="en-US" altLang="zh-CN" sz="2400" dirty="0">
                <a:solidFill>
                  <a:srgbClr val="00B0F0"/>
                </a:solidFill>
                <a:latin typeface="Consolas" panose="020B0609020204030204" charset="0"/>
                <a:sym typeface="+mn-ea"/>
              </a:rPr>
              <a:t>!'</a:t>
            </a:r>
            <a:endParaRPr lang="en-US" altLang="zh-CN" sz="2400" dirty="0">
              <a:latin typeface="Consolas" panose="020B0609020204030204" charset="0"/>
            </a:endParaRPr>
          </a:p>
        </p:txBody>
      </p:sp>
      <p:sp>
        <p:nvSpPr>
          <p:cNvPr id="2" name="Slide Number Placeholder 1">
            <a:extLst>
              <a:ext uri="{FF2B5EF4-FFF2-40B4-BE49-F238E27FC236}">
                <a16:creationId xmlns="" xmlns:a16="http://schemas.microsoft.com/office/drawing/2014/main" id="{7D0AFAF3-2918-B640-9EDC-B0AB1B0F95AC}"/>
              </a:ext>
            </a:extLst>
          </p:cNvPr>
          <p:cNvSpPr>
            <a:spLocks noGrp="1"/>
          </p:cNvSpPr>
          <p:nvPr>
            <p:ph type="sldNum" sz="quarter" idx="12"/>
          </p:nvPr>
        </p:nvSpPr>
        <p:spPr/>
        <p:txBody>
          <a:bodyPr/>
          <a:lstStyle/>
          <a:p>
            <a:fld id="{A8537B7A-7510-410A-AA53-45D600DA0276}" type="slidenum">
              <a:rPr lang="zh-CN" altLang="en-US" smtClean="0"/>
              <a:t>15</a:t>
            </a:fld>
            <a:endParaRPr lang="zh-CN" altLang="en-US"/>
          </a:p>
        </p:txBody>
      </p:sp>
    </p:spTree>
    <p:extLst>
      <p:ext uri="{BB962C8B-B14F-4D97-AF65-F5344CB8AC3E}">
        <p14:creationId xmlns:p14="http://schemas.microsoft.com/office/powerpoint/2010/main" val="276842861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smtClean="0">
                <a:solidFill>
                  <a:schemeClr val="bg1"/>
                </a:solidFill>
                <a:latin typeface="Times New Roman" pitchFamily="18" charset="0"/>
                <a:ea typeface="宋体" pitchFamily="2" charset="-122"/>
              </a:rPr>
              <a:t>3.5.6  </a:t>
            </a:r>
            <a:r>
              <a:rPr lang="zh-CN" altLang="en-US" sz="3600" b="1" dirty="0">
                <a:solidFill>
                  <a:schemeClr val="bg1"/>
                </a:solidFill>
                <a:latin typeface="Times New Roman" pitchFamily="18" charset="0"/>
                <a:ea typeface="宋体" pitchFamily="2" charset="-122"/>
              </a:rPr>
              <a:t>首尾截除：</a:t>
            </a:r>
            <a:r>
              <a:rPr lang="en-US" altLang="zh-CN" sz="3600" b="1" dirty="0">
                <a:solidFill>
                  <a:schemeClr val="bg1"/>
                </a:solidFill>
                <a:latin typeface="Times New Roman" pitchFamily="18" charset="0"/>
                <a:ea typeface="宋体" pitchFamily="2" charset="-122"/>
              </a:rPr>
              <a:t>strip()</a:t>
            </a:r>
            <a:r>
              <a:rPr lang="zh-CN" altLang="en-US" sz="3600" b="1" dirty="0">
                <a:solidFill>
                  <a:schemeClr val="bg1"/>
                </a:solidFill>
                <a:latin typeface="Times New Roman" pitchFamily="18" charset="0"/>
                <a:ea typeface="宋体" pitchFamily="2" charset="-122"/>
              </a:rPr>
              <a:t>、</a:t>
            </a:r>
            <a:r>
              <a:rPr lang="en-US" altLang="zh-CN" sz="3600" b="1" dirty="0" err="1">
                <a:solidFill>
                  <a:schemeClr val="bg1"/>
                </a:solidFill>
                <a:latin typeface="Times New Roman" pitchFamily="18" charset="0"/>
                <a:ea typeface="宋体" pitchFamily="2" charset="-122"/>
              </a:rPr>
              <a:t>rstrip</a:t>
            </a:r>
            <a:r>
              <a:rPr lang="en-US" altLang="zh-CN" sz="3600" b="1" dirty="0">
                <a:solidFill>
                  <a:schemeClr val="bg1"/>
                </a:solidFill>
                <a:latin typeface="Times New Roman" pitchFamily="18" charset="0"/>
                <a:ea typeface="宋体" pitchFamily="2" charset="-122"/>
              </a:rPr>
              <a:t>()</a:t>
            </a:r>
            <a:r>
              <a:rPr lang="zh-CN" altLang="en-US" sz="3600" b="1" dirty="0">
                <a:solidFill>
                  <a:schemeClr val="bg1"/>
                </a:solidFill>
                <a:latin typeface="Times New Roman" pitchFamily="18" charset="0"/>
                <a:ea typeface="宋体" pitchFamily="2" charset="-122"/>
              </a:rPr>
              <a:t>、</a:t>
            </a:r>
            <a:r>
              <a:rPr lang="en-US" altLang="zh-CN" sz="3600" b="1" dirty="0" err="1">
                <a:solidFill>
                  <a:schemeClr val="bg1"/>
                </a:solidFill>
                <a:latin typeface="Times New Roman" pitchFamily="18" charset="0"/>
                <a:ea typeface="宋体" pitchFamily="2" charset="-122"/>
              </a:rPr>
              <a:t>lstrip</a:t>
            </a:r>
            <a:r>
              <a:rPr lang="en-US" altLang="zh-CN" sz="3600" b="1" dirty="0">
                <a:solidFill>
                  <a:schemeClr val="bg1"/>
                </a:solidFill>
                <a:latin typeface="Times New Roman" pitchFamily="18" charset="0"/>
                <a:ea typeface="宋体" pitchFamily="2" charset="-122"/>
              </a:rPr>
              <a:t>()</a:t>
            </a:r>
            <a:endParaRPr lang="en-US" altLang="zh-CN" sz="28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8" name="内容占位符 2"/>
          <p:cNvSpPr txBox="1">
            <a:spLocks/>
          </p:cNvSpPr>
          <p:nvPr/>
        </p:nvSpPr>
        <p:spPr>
          <a:xfrm>
            <a:off x="813104" y="1830721"/>
            <a:ext cx="10515600" cy="4639945"/>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buSzPct val="70000"/>
              <a:buFont typeface="Wingdings" panose="05000000000000000000" charset="0"/>
              <a:buChar char=""/>
            </a:pPr>
            <a:r>
              <a:rPr lang="en-US" altLang="zh-CN" sz="2400" dirty="0">
                <a:latin typeface="宋体" panose="02010600030101010101" pitchFamily="2" charset="-122"/>
              </a:rPr>
              <a:t>strip()</a:t>
            </a:r>
            <a:r>
              <a:rPr lang="zh-CN" altLang="en-US" sz="2400" dirty="0">
                <a:latin typeface="宋体" panose="02010600030101010101" pitchFamily="2" charset="-122"/>
              </a:rPr>
              <a:t>、</a:t>
            </a:r>
            <a:r>
              <a:rPr lang="en-US" altLang="zh-CN" sz="2400" dirty="0" err="1">
                <a:latin typeface="宋体" panose="02010600030101010101" pitchFamily="2" charset="-122"/>
              </a:rPr>
              <a:t>rstrip</a:t>
            </a:r>
            <a:r>
              <a:rPr lang="en-US" altLang="zh-CN" sz="2400" dirty="0">
                <a:latin typeface="宋体" panose="02010600030101010101" pitchFamily="2" charset="-122"/>
              </a:rPr>
              <a:t>()</a:t>
            </a:r>
            <a:r>
              <a:rPr lang="zh-CN" altLang="en-US" sz="2400" dirty="0">
                <a:latin typeface="宋体" panose="02010600030101010101" pitchFamily="2" charset="-122"/>
              </a:rPr>
              <a:t>、</a:t>
            </a:r>
            <a:r>
              <a:rPr lang="en-US" altLang="zh-CN" sz="2400" dirty="0" err="1">
                <a:latin typeface="宋体" panose="02010600030101010101" pitchFamily="2" charset="-122"/>
              </a:rPr>
              <a:t>lstrip</a:t>
            </a:r>
            <a:r>
              <a:rPr lang="en-US" altLang="zh-CN" sz="2400" dirty="0">
                <a:latin typeface="宋体" panose="02010600030101010101" pitchFamily="2" charset="-122"/>
              </a:rPr>
              <a:t>()</a:t>
            </a:r>
          </a:p>
          <a:p>
            <a:pPr>
              <a:lnSpc>
                <a:spcPct val="100000"/>
              </a:lnSpc>
              <a:spcBef>
                <a:spcPts val="0"/>
              </a:spcBef>
              <a:buSzPct val="70000"/>
              <a:buNone/>
            </a:pPr>
            <a:endParaRPr lang="en-US" altLang="zh-CN" sz="2000" dirty="0">
              <a:latin typeface="Consolas" panose="020B0609020204030204" charset="0"/>
            </a:endParaRPr>
          </a:p>
          <a:p>
            <a:pPr>
              <a:lnSpc>
                <a:spcPct val="110000"/>
              </a:lnSpc>
              <a:spcBef>
                <a:spcPts val="0"/>
              </a:spcBef>
              <a:buSzPct val="70000"/>
              <a:buNone/>
            </a:pPr>
            <a:r>
              <a:rPr lang="en-US" altLang="zh-CN" sz="2400" dirty="0">
                <a:latin typeface="Consolas" panose="020B0609020204030204" charset="0"/>
              </a:rPr>
              <a:t>&gt;&gt;&gt; '\n\</a:t>
            </a:r>
            <a:r>
              <a:rPr lang="en-US" altLang="zh-CN" sz="2400" dirty="0" err="1">
                <a:latin typeface="Consolas" panose="020B0609020204030204" charset="0"/>
              </a:rPr>
              <a:t>nhello</a:t>
            </a:r>
            <a:r>
              <a:rPr lang="en-US" altLang="zh-CN" sz="2400" dirty="0">
                <a:latin typeface="Consolas" panose="020B0609020204030204" charset="0"/>
              </a:rPr>
              <a:t> world   \n\</a:t>
            </a:r>
            <a:r>
              <a:rPr lang="en-US" altLang="zh-CN" sz="2400" dirty="0" err="1">
                <a:latin typeface="Consolas" panose="020B0609020204030204" charset="0"/>
              </a:rPr>
              <a:t>n'.strip</a:t>
            </a:r>
            <a:r>
              <a:rPr lang="en-US" altLang="zh-CN" sz="2400" dirty="0">
                <a:latin typeface="Consolas" panose="020B0609020204030204" charset="0"/>
              </a:rPr>
              <a:t>()      # </a:t>
            </a:r>
            <a:r>
              <a:rPr lang="en-US" altLang="zh-CN" sz="2400" dirty="0" err="1">
                <a:latin typeface="Consolas" panose="020B0609020204030204" charset="0"/>
              </a:rPr>
              <a:t>删除空白字符</a:t>
            </a:r>
            <a:endParaRPr lang="en-US" altLang="zh-CN" sz="2400" dirty="0">
              <a:latin typeface="Consolas" panose="020B0609020204030204" charset="0"/>
            </a:endParaRPr>
          </a:p>
          <a:p>
            <a:pPr>
              <a:lnSpc>
                <a:spcPct val="110000"/>
              </a:lnSpc>
              <a:spcBef>
                <a:spcPts val="0"/>
              </a:spcBef>
              <a:buSzPct val="70000"/>
              <a:buNone/>
            </a:pPr>
            <a:r>
              <a:rPr lang="en-US" altLang="zh-CN" sz="2400" dirty="0">
                <a:solidFill>
                  <a:srgbClr val="00B0F0"/>
                </a:solidFill>
                <a:latin typeface="Consolas" panose="020B0609020204030204" charset="0"/>
              </a:rPr>
              <a:t>'hello world'</a:t>
            </a:r>
          </a:p>
          <a:p>
            <a:pPr>
              <a:lnSpc>
                <a:spcPct val="110000"/>
              </a:lnSpc>
              <a:spcBef>
                <a:spcPts val="0"/>
              </a:spcBef>
              <a:buSzPct val="70000"/>
              <a:buNone/>
            </a:pPr>
            <a:r>
              <a:rPr lang="en-US" altLang="zh-CN" sz="2400" dirty="0">
                <a:latin typeface="Consolas" panose="020B0609020204030204" charset="0"/>
              </a:rPr>
              <a:t>&gt;&gt;&gt; </a:t>
            </a:r>
            <a:r>
              <a:rPr lang="en-US" altLang="zh-CN" sz="2400" dirty="0">
                <a:latin typeface="Consolas" panose="020B0609020204030204" charset="0"/>
                <a:sym typeface="+mn-ea"/>
              </a:rPr>
              <a:t>'</a:t>
            </a:r>
            <a:r>
              <a:rPr lang="en-US" altLang="zh-CN" sz="2400" dirty="0" err="1">
                <a:latin typeface="Consolas" panose="020B0609020204030204" charset="0"/>
              </a:rPr>
              <a:t>aaaassddf</a:t>
            </a:r>
            <a:r>
              <a:rPr lang="en-US" altLang="zh-CN" sz="2400" dirty="0">
                <a:latin typeface="Consolas" panose="020B0609020204030204" charset="0"/>
                <a:sym typeface="+mn-ea"/>
              </a:rPr>
              <a:t>'</a:t>
            </a:r>
            <a:r>
              <a:rPr lang="en-US" altLang="zh-CN" sz="2400" dirty="0">
                <a:latin typeface="Consolas" panose="020B0609020204030204" charset="0"/>
              </a:rPr>
              <a:t>.strip(</a:t>
            </a:r>
            <a:r>
              <a:rPr lang="en-US" altLang="zh-CN" sz="2400" dirty="0">
                <a:latin typeface="Consolas" panose="020B0609020204030204" charset="0"/>
                <a:sym typeface="+mn-ea"/>
              </a:rPr>
              <a:t>'</a:t>
            </a:r>
            <a:r>
              <a:rPr lang="en-US" altLang="zh-CN" sz="2400" dirty="0">
                <a:latin typeface="Consolas" panose="020B0609020204030204" charset="0"/>
              </a:rPr>
              <a:t>a</a:t>
            </a:r>
            <a:r>
              <a:rPr lang="en-US" altLang="zh-CN" sz="2400" dirty="0">
                <a:latin typeface="Consolas" panose="020B0609020204030204" charset="0"/>
                <a:sym typeface="+mn-ea"/>
              </a:rPr>
              <a:t>'</a:t>
            </a:r>
            <a:r>
              <a:rPr lang="en-US" altLang="zh-CN" sz="2400" dirty="0">
                <a:latin typeface="Consolas" panose="020B0609020204030204" charset="0"/>
              </a:rPr>
              <a:t>)                # </a:t>
            </a:r>
            <a:r>
              <a:rPr lang="en-US" altLang="zh-CN" sz="2400" dirty="0" err="1">
                <a:latin typeface="Consolas" panose="020B0609020204030204" charset="0"/>
              </a:rPr>
              <a:t>删除指定字符</a:t>
            </a:r>
            <a:endParaRPr lang="en-US" altLang="zh-CN" sz="2400" dirty="0">
              <a:latin typeface="Consolas" panose="020B0609020204030204" charset="0"/>
            </a:endParaRPr>
          </a:p>
          <a:p>
            <a:pPr>
              <a:lnSpc>
                <a:spcPct val="110000"/>
              </a:lnSpc>
              <a:spcBef>
                <a:spcPts val="0"/>
              </a:spcBef>
              <a:buSzPct val="70000"/>
              <a:buNone/>
            </a:pPr>
            <a:r>
              <a:rPr lang="en-US" altLang="zh-CN" sz="2400" dirty="0">
                <a:solidFill>
                  <a:srgbClr val="00B0F0"/>
                </a:solidFill>
                <a:latin typeface="Consolas" panose="020B0609020204030204" charset="0"/>
                <a:sym typeface="宋体" panose="02010600030101010101" pitchFamily="2" charset="-122"/>
              </a:rPr>
              <a:t>'</a:t>
            </a:r>
            <a:r>
              <a:rPr lang="en-US" altLang="zh-CN" sz="2400" dirty="0" err="1">
                <a:solidFill>
                  <a:srgbClr val="00B0F0"/>
                </a:solidFill>
                <a:latin typeface="Consolas" panose="020B0609020204030204" charset="0"/>
              </a:rPr>
              <a:t>ssddf</a:t>
            </a:r>
            <a:r>
              <a:rPr lang="en-US" altLang="zh-CN" sz="2400" dirty="0">
                <a:solidFill>
                  <a:srgbClr val="00B0F0"/>
                </a:solidFill>
                <a:latin typeface="Consolas" panose="020B0609020204030204" charset="0"/>
                <a:sym typeface="宋体" panose="02010600030101010101" pitchFamily="2" charset="-122"/>
              </a:rPr>
              <a:t>'</a:t>
            </a:r>
            <a:endParaRPr lang="en-US" altLang="zh-CN" sz="2400" dirty="0">
              <a:solidFill>
                <a:srgbClr val="00B0F0"/>
              </a:solidFill>
              <a:latin typeface="Consolas" panose="020B0609020204030204" charset="0"/>
            </a:endParaRPr>
          </a:p>
          <a:p>
            <a:pPr>
              <a:lnSpc>
                <a:spcPct val="110000"/>
              </a:lnSpc>
              <a:spcBef>
                <a:spcPts val="0"/>
              </a:spcBef>
              <a:buSzPct val="70000"/>
              <a:buNone/>
            </a:pPr>
            <a:r>
              <a:rPr lang="en-US" altLang="zh-CN" sz="2400" dirty="0">
                <a:latin typeface="Consolas" panose="020B0609020204030204" charset="0"/>
              </a:rPr>
              <a:t>&gt;&gt;&gt; </a:t>
            </a:r>
            <a:r>
              <a:rPr lang="en-US" altLang="zh-CN" sz="2400" dirty="0">
                <a:latin typeface="Consolas" panose="020B0609020204030204" charset="0"/>
                <a:sym typeface="+mn-ea"/>
              </a:rPr>
              <a:t>'</a:t>
            </a:r>
            <a:r>
              <a:rPr lang="en-US" altLang="zh-CN" sz="2400" dirty="0" err="1">
                <a:latin typeface="Consolas" panose="020B0609020204030204" charset="0"/>
              </a:rPr>
              <a:t>aaaassddf</a:t>
            </a:r>
            <a:r>
              <a:rPr lang="en-US" altLang="zh-CN" sz="2400" dirty="0">
                <a:latin typeface="Consolas" panose="020B0609020204030204" charset="0"/>
                <a:sym typeface="+mn-ea"/>
              </a:rPr>
              <a:t>'</a:t>
            </a:r>
            <a:r>
              <a:rPr lang="en-US" altLang="zh-CN" sz="2400" dirty="0">
                <a:latin typeface="Consolas" panose="020B0609020204030204" charset="0"/>
              </a:rPr>
              <a:t>.strip(</a:t>
            </a:r>
            <a:r>
              <a:rPr lang="en-US" altLang="zh-CN" sz="2400" dirty="0">
                <a:latin typeface="Consolas" panose="020B0609020204030204" charset="0"/>
                <a:sym typeface="+mn-ea"/>
              </a:rPr>
              <a:t>'</a:t>
            </a:r>
            <a:r>
              <a:rPr lang="en-US" altLang="zh-CN" sz="2400" dirty="0" err="1">
                <a:latin typeface="Consolas" panose="020B0609020204030204" charset="0"/>
              </a:rPr>
              <a:t>af</a:t>
            </a:r>
            <a:r>
              <a:rPr lang="en-US" altLang="zh-CN" sz="2400" dirty="0">
                <a:latin typeface="Consolas" panose="020B0609020204030204" charset="0"/>
                <a:sym typeface="+mn-ea"/>
              </a:rPr>
              <a:t>'</a:t>
            </a:r>
            <a:r>
              <a:rPr lang="en-US" altLang="zh-CN" sz="2400" dirty="0">
                <a:latin typeface="Consolas" panose="020B0609020204030204" charset="0"/>
              </a:rPr>
              <a:t>)</a:t>
            </a:r>
          </a:p>
          <a:p>
            <a:pPr>
              <a:lnSpc>
                <a:spcPct val="110000"/>
              </a:lnSpc>
              <a:spcBef>
                <a:spcPts val="0"/>
              </a:spcBef>
              <a:buSzPct val="70000"/>
              <a:buNone/>
            </a:pPr>
            <a:r>
              <a:rPr lang="en-US" altLang="zh-CN" sz="2400" dirty="0">
                <a:solidFill>
                  <a:srgbClr val="00B0F0"/>
                </a:solidFill>
                <a:latin typeface="Consolas" panose="020B0609020204030204" charset="0"/>
                <a:sym typeface="宋体" panose="02010600030101010101" pitchFamily="2" charset="-122"/>
              </a:rPr>
              <a:t>'</a:t>
            </a:r>
            <a:r>
              <a:rPr lang="en-US" altLang="zh-CN" sz="2400" dirty="0" err="1">
                <a:solidFill>
                  <a:srgbClr val="00B0F0"/>
                </a:solidFill>
                <a:latin typeface="Consolas" panose="020B0609020204030204" charset="0"/>
              </a:rPr>
              <a:t>ssdd</a:t>
            </a:r>
            <a:r>
              <a:rPr lang="en-US" altLang="zh-CN" sz="2400" dirty="0">
                <a:solidFill>
                  <a:srgbClr val="00B0F0"/>
                </a:solidFill>
                <a:latin typeface="Consolas" panose="020B0609020204030204" charset="0"/>
              </a:rPr>
              <a:t>'</a:t>
            </a:r>
          </a:p>
          <a:p>
            <a:pPr>
              <a:lnSpc>
                <a:spcPct val="110000"/>
              </a:lnSpc>
              <a:spcBef>
                <a:spcPts val="0"/>
              </a:spcBef>
              <a:buSzPct val="70000"/>
              <a:buNone/>
            </a:pPr>
            <a:r>
              <a:rPr lang="en-US" altLang="zh-CN" sz="2400" dirty="0">
                <a:latin typeface="Consolas" panose="020B0609020204030204" charset="0"/>
              </a:rPr>
              <a:t>&gt;&gt;&gt; </a:t>
            </a:r>
            <a:r>
              <a:rPr lang="en-US" altLang="zh-CN" sz="2400" dirty="0">
                <a:latin typeface="Consolas" panose="020B0609020204030204" charset="0"/>
                <a:sym typeface="+mn-ea"/>
              </a:rPr>
              <a:t>'</a:t>
            </a:r>
            <a:r>
              <a:rPr lang="en-US" altLang="zh-CN" sz="2400" dirty="0" err="1">
                <a:latin typeface="Consolas" panose="020B0609020204030204" charset="0"/>
              </a:rPr>
              <a:t>aaaassddfaaa</a:t>
            </a:r>
            <a:r>
              <a:rPr lang="en-US" altLang="zh-CN" sz="2400" dirty="0">
                <a:latin typeface="Consolas" panose="020B0609020204030204" charset="0"/>
                <a:sym typeface="+mn-ea"/>
              </a:rPr>
              <a:t>'</a:t>
            </a:r>
            <a:r>
              <a:rPr lang="en-US" altLang="zh-CN" sz="2400" dirty="0">
                <a:latin typeface="Consolas" panose="020B0609020204030204" charset="0"/>
              </a:rPr>
              <a:t>.</a:t>
            </a:r>
            <a:r>
              <a:rPr lang="en-US" altLang="zh-CN" sz="2400" dirty="0" err="1">
                <a:latin typeface="Consolas" panose="020B0609020204030204" charset="0"/>
              </a:rPr>
              <a:t>rstrip</a:t>
            </a:r>
            <a:r>
              <a:rPr lang="en-US" altLang="zh-CN" sz="2400" dirty="0">
                <a:latin typeface="Consolas" panose="020B0609020204030204" charset="0"/>
              </a:rPr>
              <a:t>(</a:t>
            </a:r>
            <a:r>
              <a:rPr lang="en-US" altLang="zh-CN" sz="2400" dirty="0">
                <a:latin typeface="Consolas" panose="020B0609020204030204" charset="0"/>
                <a:sym typeface="+mn-ea"/>
              </a:rPr>
              <a:t>'</a:t>
            </a:r>
            <a:r>
              <a:rPr lang="en-US" altLang="zh-CN" sz="2400" dirty="0">
                <a:latin typeface="Consolas" panose="020B0609020204030204" charset="0"/>
              </a:rPr>
              <a:t>a</a:t>
            </a:r>
            <a:r>
              <a:rPr lang="en-US" altLang="zh-CN" sz="2400" dirty="0">
                <a:latin typeface="Consolas" panose="020B0609020204030204" charset="0"/>
                <a:sym typeface="+mn-ea"/>
              </a:rPr>
              <a:t>'</a:t>
            </a:r>
            <a:r>
              <a:rPr lang="en-US" altLang="zh-CN" sz="2400" dirty="0">
                <a:latin typeface="Consolas" panose="020B0609020204030204" charset="0"/>
              </a:rPr>
              <a:t>)            # </a:t>
            </a:r>
            <a:r>
              <a:rPr lang="en-US" altLang="zh-CN" sz="2400" dirty="0" err="1">
                <a:latin typeface="Consolas" panose="020B0609020204030204" charset="0"/>
              </a:rPr>
              <a:t>删除字符串右端指定字符</a:t>
            </a:r>
            <a:endParaRPr lang="en-US" altLang="zh-CN" sz="2400" dirty="0">
              <a:latin typeface="Consolas" panose="020B0609020204030204" charset="0"/>
            </a:endParaRPr>
          </a:p>
          <a:p>
            <a:pPr>
              <a:lnSpc>
                <a:spcPct val="110000"/>
              </a:lnSpc>
              <a:spcBef>
                <a:spcPts val="0"/>
              </a:spcBef>
              <a:buSzPct val="70000"/>
              <a:buNone/>
            </a:pPr>
            <a:r>
              <a:rPr lang="en-US" altLang="zh-CN" sz="2400" dirty="0">
                <a:solidFill>
                  <a:srgbClr val="00B0F0"/>
                </a:solidFill>
                <a:latin typeface="Consolas" panose="020B0609020204030204" charset="0"/>
              </a:rPr>
              <a:t>'</a:t>
            </a:r>
            <a:r>
              <a:rPr lang="en-US" altLang="zh-CN" sz="2400" dirty="0" err="1">
                <a:solidFill>
                  <a:srgbClr val="00B0F0"/>
                </a:solidFill>
                <a:latin typeface="Consolas" panose="020B0609020204030204" charset="0"/>
              </a:rPr>
              <a:t>aaaassddf</a:t>
            </a:r>
            <a:r>
              <a:rPr lang="en-US" altLang="zh-CN" sz="2400" dirty="0">
                <a:solidFill>
                  <a:srgbClr val="00B0F0"/>
                </a:solidFill>
                <a:latin typeface="Consolas" panose="020B0609020204030204" charset="0"/>
              </a:rPr>
              <a:t>'</a:t>
            </a:r>
          </a:p>
          <a:p>
            <a:pPr>
              <a:lnSpc>
                <a:spcPct val="110000"/>
              </a:lnSpc>
              <a:spcBef>
                <a:spcPts val="0"/>
              </a:spcBef>
              <a:buSzPct val="70000"/>
              <a:buNone/>
            </a:pPr>
            <a:r>
              <a:rPr lang="en-US" altLang="zh-CN" sz="2400" dirty="0">
                <a:latin typeface="Consolas" panose="020B0609020204030204" charset="0"/>
              </a:rPr>
              <a:t>&gt;&gt;&gt; </a:t>
            </a:r>
            <a:r>
              <a:rPr lang="en-US" altLang="zh-CN" sz="2400" dirty="0">
                <a:latin typeface="Consolas" panose="020B0609020204030204" charset="0"/>
                <a:sym typeface="+mn-ea"/>
              </a:rPr>
              <a:t>'</a:t>
            </a:r>
            <a:r>
              <a:rPr lang="en-US" altLang="zh-CN" sz="2400" dirty="0" err="1">
                <a:latin typeface="Consolas" panose="020B0609020204030204" charset="0"/>
              </a:rPr>
              <a:t>aaaassddfaaa</a:t>
            </a:r>
            <a:r>
              <a:rPr lang="en-US" altLang="zh-CN" sz="2400" dirty="0">
                <a:latin typeface="Consolas" panose="020B0609020204030204" charset="0"/>
                <a:sym typeface="+mn-ea"/>
              </a:rPr>
              <a:t>'</a:t>
            </a:r>
            <a:r>
              <a:rPr lang="en-US" altLang="zh-CN" sz="2400" dirty="0">
                <a:latin typeface="Consolas" panose="020B0609020204030204" charset="0"/>
              </a:rPr>
              <a:t>.</a:t>
            </a:r>
            <a:r>
              <a:rPr lang="en-US" altLang="zh-CN" sz="2400" dirty="0" err="1">
                <a:latin typeface="Consolas" panose="020B0609020204030204" charset="0"/>
              </a:rPr>
              <a:t>lstrip</a:t>
            </a:r>
            <a:r>
              <a:rPr lang="en-US" altLang="zh-CN" sz="2400" dirty="0">
                <a:latin typeface="Consolas" panose="020B0609020204030204" charset="0"/>
              </a:rPr>
              <a:t>(</a:t>
            </a:r>
            <a:r>
              <a:rPr lang="en-US" altLang="zh-CN" sz="2400" dirty="0">
                <a:latin typeface="Consolas" panose="020B0609020204030204" charset="0"/>
                <a:sym typeface="+mn-ea"/>
              </a:rPr>
              <a:t>'</a:t>
            </a:r>
            <a:r>
              <a:rPr lang="en-US" altLang="zh-CN" sz="2400" dirty="0">
                <a:latin typeface="Consolas" panose="020B0609020204030204" charset="0"/>
              </a:rPr>
              <a:t>a</a:t>
            </a:r>
            <a:r>
              <a:rPr lang="en-US" altLang="zh-CN" sz="2400" dirty="0">
                <a:latin typeface="Consolas" panose="020B0609020204030204" charset="0"/>
                <a:sym typeface="+mn-ea"/>
              </a:rPr>
              <a:t>'</a:t>
            </a:r>
            <a:r>
              <a:rPr lang="en-US" altLang="zh-CN" sz="2400" dirty="0">
                <a:latin typeface="Consolas" panose="020B0609020204030204" charset="0"/>
              </a:rPr>
              <a:t>)            # </a:t>
            </a:r>
            <a:r>
              <a:rPr lang="en-US" altLang="zh-CN" sz="2400" dirty="0" err="1">
                <a:latin typeface="Consolas" panose="020B0609020204030204" charset="0"/>
              </a:rPr>
              <a:t>删除字符串左端指定字符</a:t>
            </a:r>
            <a:endParaRPr lang="en-US" altLang="zh-CN" sz="2400" dirty="0">
              <a:latin typeface="Consolas" panose="020B0609020204030204" charset="0"/>
            </a:endParaRPr>
          </a:p>
          <a:p>
            <a:pPr>
              <a:lnSpc>
                <a:spcPct val="110000"/>
              </a:lnSpc>
              <a:spcBef>
                <a:spcPts val="0"/>
              </a:spcBef>
              <a:buSzPct val="70000"/>
              <a:buNone/>
            </a:pPr>
            <a:r>
              <a:rPr lang="en-US" altLang="zh-CN" sz="2400" dirty="0">
                <a:solidFill>
                  <a:srgbClr val="00B0F0"/>
                </a:solidFill>
                <a:latin typeface="Consolas" panose="020B0609020204030204" charset="0"/>
              </a:rPr>
              <a:t>'</a:t>
            </a:r>
            <a:r>
              <a:rPr lang="en-US" altLang="zh-CN" sz="2400" dirty="0" err="1">
                <a:solidFill>
                  <a:srgbClr val="00B0F0"/>
                </a:solidFill>
                <a:latin typeface="Consolas" panose="020B0609020204030204" charset="0"/>
              </a:rPr>
              <a:t>ssddfaaa</a:t>
            </a:r>
            <a:r>
              <a:rPr lang="en-US" altLang="zh-CN" sz="2400" dirty="0">
                <a:solidFill>
                  <a:srgbClr val="00B0F0"/>
                </a:solidFill>
                <a:latin typeface="Consolas" panose="020B0609020204030204" charset="0"/>
              </a:rPr>
              <a:t>'</a:t>
            </a:r>
          </a:p>
        </p:txBody>
      </p:sp>
      <p:sp>
        <p:nvSpPr>
          <p:cNvPr id="2" name="Slide Number Placeholder 1">
            <a:extLst>
              <a:ext uri="{FF2B5EF4-FFF2-40B4-BE49-F238E27FC236}">
                <a16:creationId xmlns="" xmlns:a16="http://schemas.microsoft.com/office/drawing/2014/main" id="{7D0AFAF3-2918-B640-9EDC-B0AB1B0F95AC}"/>
              </a:ext>
            </a:extLst>
          </p:cNvPr>
          <p:cNvSpPr>
            <a:spLocks noGrp="1"/>
          </p:cNvSpPr>
          <p:nvPr>
            <p:ph type="sldNum" sz="quarter" idx="12"/>
          </p:nvPr>
        </p:nvSpPr>
        <p:spPr/>
        <p:txBody>
          <a:bodyPr/>
          <a:lstStyle/>
          <a:p>
            <a:fld id="{A8537B7A-7510-410A-AA53-45D600DA0276}" type="slidenum">
              <a:rPr lang="zh-CN" altLang="en-US" smtClean="0"/>
              <a:t>16</a:t>
            </a:fld>
            <a:endParaRPr lang="zh-CN" altLang="en-US"/>
          </a:p>
        </p:txBody>
      </p:sp>
    </p:spTree>
    <p:extLst>
      <p:ext uri="{BB962C8B-B14F-4D97-AF65-F5344CB8AC3E}">
        <p14:creationId xmlns:p14="http://schemas.microsoft.com/office/powerpoint/2010/main" val="143330523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smtClean="0">
                <a:solidFill>
                  <a:schemeClr val="bg1"/>
                </a:solidFill>
                <a:latin typeface="Times New Roman" pitchFamily="18" charset="0"/>
                <a:ea typeface="宋体" pitchFamily="2" charset="-122"/>
              </a:rPr>
              <a:t>3.5.6  </a:t>
            </a:r>
            <a:r>
              <a:rPr lang="zh-CN" altLang="en-US" sz="3600" b="1" dirty="0">
                <a:solidFill>
                  <a:schemeClr val="bg1"/>
                </a:solidFill>
                <a:latin typeface="Times New Roman" pitchFamily="18" charset="0"/>
                <a:ea typeface="宋体" pitchFamily="2" charset="-122"/>
              </a:rPr>
              <a:t>首尾截除：</a:t>
            </a:r>
            <a:r>
              <a:rPr lang="en-US" altLang="zh-CN" sz="3600" b="1" dirty="0">
                <a:solidFill>
                  <a:schemeClr val="bg1"/>
                </a:solidFill>
                <a:latin typeface="Times New Roman" pitchFamily="18" charset="0"/>
                <a:ea typeface="宋体" pitchFamily="2" charset="-122"/>
              </a:rPr>
              <a:t>strip()</a:t>
            </a:r>
            <a:r>
              <a:rPr lang="zh-CN" altLang="en-US" sz="3600" b="1" dirty="0">
                <a:solidFill>
                  <a:schemeClr val="bg1"/>
                </a:solidFill>
                <a:latin typeface="Times New Roman" pitchFamily="18" charset="0"/>
                <a:ea typeface="宋体" pitchFamily="2" charset="-122"/>
              </a:rPr>
              <a:t>、</a:t>
            </a:r>
            <a:r>
              <a:rPr lang="en-US" altLang="zh-CN" sz="3600" b="1" dirty="0" err="1">
                <a:solidFill>
                  <a:schemeClr val="bg1"/>
                </a:solidFill>
                <a:latin typeface="Times New Roman" pitchFamily="18" charset="0"/>
                <a:ea typeface="宋体" pitchFamily="2" charset="-122"/>
              </a:rPr>
              <a:t>rstrip</a:t>
            </a:r>
            <a:r>
              <a:rPr lang="en-US" altLang="zh-CN" sz="3600" b="1" dirty="0">
                <a:solidFill>
                  <a:schemeClr val="bg1"/>
                </a:solidFill>
                <a:latin typeface="Times New Roman" pitchFamily="18" charset="0"/>
                <a:ea typeface="宋体" pitchFamily="2" charset="-122"/>
              </a:rPr>
              <a:t>()</a:t>
            </a:r>
            <a:r>
              <a:rPr lang="zh-CN" altLang="en-US" sz="3600" b="1" dirty="0">
                <a:solidFill>
                  <a:schemeClr val="bg1"/>
                </a:solidFill>
                <a:latin typeface="Times New Roman" pitchFamily="18" charset="0"/>
                <a:ea typeface="宋体" pitchFamily="2" charset="-122"/>
              </a:rPr>
              <a:t>、</a:t>
            </a:r>
            <a:r>
              <a:rPr lang="en-US" altLang="zh-CN" sz="3600" b="1" dirty="0" err="1">
                <a:solidFill>
                  <a:schemeClr val="bg1"/>
                </a:solidFill>
                <a:latin typeface="Times New Roman" pitchFamily="18" charset="0"/>
                <a:ea typeface="宋体" pitchFamily="2" charset="-122"/>
              </a:rPr>
              <a:t>lstrip</a:t>
            </a:r>
            <a:r>
              <a:rPr lang="en-US" altLang="zh-CN" sz="3600" b="1" dirty="0">
                <a:solidFill>
                  <a:schemeClr val="bg1"/>
                </a:solidFill>
                <a:latin typeface="Times New Roman" pitchFamily="18" charset="0"/>
                <a:ea typeface="宋体" pitchFamily="2" charset="-122"/>
              </a:rPr>
              <a:t>()</a:t>
            </a:r>
            <a:endParaRPr lang="en-US" altLang="zh-CN" sz="28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8" name="内容占位符 2"/>
          <p:cNvSpPr txBox="1">
            <a:spLocks/>
          </p:cNvSpPr>
          <p:nvPr/>
        </p:nvSpPr>
        <p:spPr>
          <a:xfrm>
            <a:off x="813104" y="1830721"/>
            <a:ext cx="10515600" cy="463994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98475" indent="-471170" fontAlgn="base">
              <a:lnSpc>
                <a:spcPct val="130000"/>
              </a:lnSpc>
              <a:spcBef>
                <a:spcPts val="0"/>
              </a:spcBef>
              <a:buFont typeface="Wingdings" panose="05000000000000000000" charset="0"/>
              <a:buChar char=""/>
            </a:pPr>
            <a:r>
              <a:rPr lang="zh-CN" altLang="en-US" sz="2400" b="1" noProof="1"/>
              <a:t>这三个方法的</a:t>
            </a:r>
            <a:r>
              <a:rPr lang="zh-CN" altLang="en-US" sz="2400" b="1" noProof="1">
                <a:solidFill>
                  <a:srgbClr val="FF0000"/>
                </a:solidFill>
              </a:rPr>
              <a:t>参数指定的字符串并不作为一个整体对待</a:t>
            </a:r>
            <a:r>
              <a:rPr lang="zh-CN" altLang="en-US" sz="2400" b="1" noProof="1"/>
              <a:t>，而是在原字符串的两侧、右侧、左侧删除参数字符串中包含的所有字符，</a:t>
            </a:r>
            <a:r>
              <a:rPr lang="zh-CN" altLang="en-US" sz="2400" b="1" noProof="1">
                <a:solidFill>
                  <a:srgbClr val="FF0000"/>
                </a:solidFill>
              </a:rPr>
              <a:t>一层一层地从外往里扒</a:t>
            </a:r>
            <a:r>
              <a:rPr lang="zh-CN" altLang="en-US" sz="2400" b="1" noProof="1"/>
              <a:t>。</a:t>
            </a:r>
          </a:p>
          <a:p>
            <a:pPr marL="0" indent="0" fontAlgn="base">
              <a:lnSpc>
                <a:spcPct val="100000"/>
              </a:lnSpc>
              <a:spcBef>
                <a:spcPts val="0"/>
              </a:spcBef>
              <a:buNone/>
            </a:pPr>
            <a:endParaRPr lang="zh-CN" altLang="en-US" sz="2000" noProof="1">
              <a:latin typeface="Consolas" panose="020B0609020204030204" charset="0"/>
            </a:endParaRPr>
          </a:p>
          <a:p>
            <a:pPr marL="0" indent="0" fontAlgn="base">
              <a:lnSpc>
                <a:spcPct val="100000"/>
              </a:lnSpc>
              <a:spcBef>
                <a:spcPts val="0"/>
              </a:spcBef>
              <a:buNone/>
            </a:pPr>
            <a:r>
              <a:rPr lang="zh-CN" altLang="en-US" sz="2000" noProof="1">
                <a:latin typeface="Consolas" panose="020B0609020204030204" charset="0"/>
              </a:rPr>
              <a:t>&gt;&gt;&gt; 'aabbccddeeeffg'.strip('gbaefcd')</a:t>
            </a:r>
          </a:p>
          <a:p>
            <a:pPr marL="0" indent="0" fontAlgn="base">
              <a:lnSpc>
                <a:spcPct val="100000"/>
              </a:lnSpc>
              <a:spcBef>
                <a:spcPts val="0"/>
              </a:spcBef>
              <a:buNone/>
            </a:pPr>
            <a:r>
              <a:rPr lang="zh-CN" altLang="en-US" sz="2000" noProof="1" smtClean="0">
                <a:solidFill>
                  <a:srgbClr val="00B0F0"/>
                </a:solidFill>
                <a:latin typeface="Consolas" panose="020B0609020204030204" charset="0"/>
              </a:rPr>
              <a:t>''</a:t>
            </a:r>
            <a:endParaRPr lang="zh-CN" altLang="en-US" sz="2000" noProof="1">
              <a:solidFill>
                <a:srgbClr val="00B0F0"/>
              </a:solidFill>
              <a:latin typeface="Consolas" panose="020B0609020204030204" charset="0"/>
            </a:endParaRPr>
          </a:p>
        </p:txBody>
      </p:sp>
      <p:sp>
        <p:nvSpPr>
          <p:cNvPr id="2" name="Slide Number Placeholder 1">
            <a:extLst>
              <a:ext uri="{FF2B5EF4-FFF2-40B4-BE49-F238E27FC236}">
                <a16:creationId xmlns="" xmlns:a16="http://schemas.microsoft.com/office/drawing/2014/main" id="{7D0AFAF3-2918-B640-9EDC-B0AB1B0F95AC}"/>
              </a:ext>
            </a:extLst>
          </p:cNvPr>
          <p:cNvSpPr>
            <a:spLocks noGrp="1"/>
          </p:cNvSpPr>
          <p:nvPr>
            <p:ph type="sldNum" sz="quarter" idx="12"/>
          </p:nvPr>
        </p:nvSpPr>
        <p:spPr/>
        <p:txBody>
          <a:bodyPr/>
          <a:lstStyle/>
          <a:p>
            <a:fld id="{A8537B7A-7510-410A-AA53-45D600DA0276}" type="slidenum">
              <a:rPr lang="zh-CN" altLang="en-US" smtClean="0"/>
              <a:t>17</a:t>
            </a:fld>
            <a:endParaRPr lang="zh-CN" altLang="en-US"/>
          </a:p>
        </p:txBody>
      </p:sp>
    </p:spTree>
    <p:extLst>
      <p:ext uri="{BB962C8B-B14F-4D97-AF65-F5344CB8AC3E}">
        <p14:creationId xmlns:p14="http://schemas.microsoft.com/office/powerpoint/2010/main" val="295794738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smtClean="0">
                <a:solidFill>
                  <a:schemeClr val="bg1"/>
                </a:solidFill>
                <a:latin typeface="Times New Roman" pitchFamily="18" charset="0"/>
                <a:ea typeface="宋体" pitchFamily="2" charset="-122"/>
              </a:rPr>
              <a:t>3.5.7 </a:t>
            </a:r>
            <a:r>
              <a:rPr lang="zh-CN" altLang="en-US" sz="3600" b="1" dirty="0">
                <a:solidFill>
                  <a:schemeClr val="bg1"/>
                </a:solidFill>
                <a:latin typeface="Times New Roman" pitchFamily="18" charset="0"/>
                <a:ea typeface="宋体" pitchFamily="2" charset="-122"/>
              </a:rPr>
              <a:t>首尾判断： </a:t>
            </a:r>
            <a:r>
              <a:rPr lang="en-US" altLang="zh-CN" sz="3600" b="1" dirty="0" err="1">
                <a:solidFill>
                  <a:schemeClr val="bg1"/>
                </a:solidFill>
                <a:latin typeface="Times New Roman" pitchFamily="18" charset="0"/>
                <a:ea typeface="宋体" pitchFamily="2" charset="-122"/>
              </a:rPr>
              <a:t>startswith</a:t>
            </a:r>
            <a:r>
              <a:rPr lang="en-US" altLang="zh-CN" sz="3600" b="1" dirty="0">
                <a:solidFill>
                  <a:schemeClr val="bg1"/>
                </a:solidFill>
                <a:latin typeface="Times New Roman" pitchFamily="18" charset="0"/>
                <a:ea typeface="宋体" pitchFamily="2" charset="-122"/>
              </a:rPr>
              <a:t>()</a:t>
            </a:r>
            <a:r>
              <a:rPr lang="zh-CN" altLang="en-US" sz="3600" b="1" dirty="0">
                <a:solidFill>
                  <a:schemeClr val="bg1"/>
                </a:solidFill>
                <a:latin typeface="Times New Roman" pitchFamily="18" charset="0"/>
                <a:ea typeface="宋体" pitchFamily="2" charset="-122"/>
              </a:rPr>
              <a:t>、</a:t>
            </a:r>
            <a:r>
              <a:rPr lang="en-US" altLang="zh-CN" sz="3600" b="1" dirty="0" err="1">
                <a:solidFill>
                  <a:schemeClr val="bg1"/>
                </a:solidFill>
                <a:latin typeface="Times New Roman" pitchFamily="18" charset="0"/>
                <a:ea typeface="宋体" pitchFamily="2" charset="-122"/>
              </a:rPr>
              <a:t>endswith</a:t>
            </a:r>
            <a:r>
              <a:rPr lang="en-US" altLang="zh-CN" sz="3600" b="1" dirty="0">
                <a:solidFill>
                  <a:schemeClr val="bg1"/>
                </a:solidFill>
                <a:latin typeface="Times New Roman" pitchFamily="18" charset="0"/>
                <a:ea typeface="宋体" pitchFamily="2" charset="-122"/>
              </a:rPr>
              <a:t>()</a:t>
            </a:r>
            <a:endParaRPr lang="en-US" altLang="zh-CN" sz="28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8" name="内容占位符 2"/>
          <p:cNvSpPr txBox="1">
            <a:spLocks/>
          </p:cNvSpPr>
          <p:nvPr/>
        </p:nvSpPr>
        <p:spPr>
          <a:xfrm>
            <a:off x="813103" y="1830721"/>
            <a:ext cx="11173333" cy="463994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ct val="0"/>
              </a:spcBef>
              <a:buSzPct val="70000"/>
              <a:buFont typeface="Wingdings" pitchFamily="2" charset="2"/>
              <a:buChar char=""/>
            </a:pPr>
            <a:r>
              <a:rPr lang="en-US" altLang="zh-CN" sz="2400" b="1" dirty="0" err="1">
                <a:latin typeface="宋体" pitchFamily="2" charset="-122"/>
                <a:sym typeface="Arial" pitchFamily="34" charset="0"/>
              </a:rPr>
              <a:t>s.start</a:t>
            </a:r>
            <a:r>
              <a:rPr lang="zh-CN" altLang="en-US" sz="2400" b="1" dirty="0">
                <a:latin typeface="宋体" pitchFamily="2" charset="-122"/>
                <a:sym typeface="Arial" pitchFamily="34" charset="0"/>
              </a:rPr>
              <a:t>s</a:t>
            </a:r>
            <a:r>
              <a:rPr lang="en-US" altLang="zh-CN" sz="2400" b="1" dirty="0">
                <a:latin typeface="宋体" pitchFamily="2" charset="-122"/>
                <a:sym typeface="Arial" pitchFamily="34" charset="0"/>
              </a:rPr>
              <a:t>with(t)</a:t>
            </a:r>
            <a:r>
              <a:rPr lang="zh-CN" altLang="en-US" sz="2400" b="1" dirty="0">
                <a:latin typeface="宋体" pitchFamily="2" charset="-122"/>
                <a:sym typeface="Arial" pitchFamily="34" charset="0"/>
              </a:rPr>
              <a:t>、</a:t>
            </a:r>
            <a:r>
              <a:rPr lang="en-US" altLang="zh-CN" sz="2400" b="1" dirty="0" err="1">
                <a:latin typeface="宋体" pitchFamily="2" charset="-122"/>
                <a:sym typeface="Arial" pitchFamily="34" charset="0"/>
              </a:rPr>
              <a:t>s.endswith</a:t>
            </a:r>
            <a:r>
              <a:rPr lang="en-US" altLang="zh-CN" sz="2400" b="1" dirty="0">
                <a:latin typeface="宋体" pitchFamily="2" charset="-122"/>
                <a:sym typeface="Arial" pitchFamily="34" charset="0"/>
              </a:rPr>
              <a:t>(t)</a:t>
            </a:r>
            <a:r>
              <a:rPr lang="zh-CN" altLang="en-US" sz="2400" b="1" dirty="0">
                <a:latin typeface="宋体" pitchFamily="2" charset="-122"/>
                <a:sym typeface="Arial" pitchFamily="34" charset="0"/>
              </a:rPr>
              <a:t>，判断字符串是否以指定字符串开始或结束</a:t>
            </a:r>
            <a:endParaRPr lang="zh-CN" altLang="en-US" sz="2400" b="1" dirty="0">
              <a:latin typeface="宋体" pitchFamily="2" charset="-122"/>
            </a:endParaRPr>
          </a:p>
          <a:p>
            <a:pPr>
              <a:lnSpc>
                <a:spcPct val="100000"/>
              </a:lnSpc>
              <a:spcBef>
                <a:spcPct val="0"/>
              </a:spcBef>
              <a:buSzPct val="70000"/>
              <a:buNone/>
            </a:pPr>
            <a:endParaRPr lang="zh-CN" altLang="en-US" sz="2000" dirty="0">
              <a:latin typeface="Times New Roman" pitchFamily="18" charset="0"/>
              <a:sym typeface="Arial" pitchFamily="34" charset="0"/>
            </a:endParaRPr>
          </a:p>
          <a:p>
            <a:pPr>
              <a:lnSpc>
                <a:spcPct val="100000"/>
              </a:lnSpc>
              <a:spcBef>
                <a:spcPct val="0"/>
              </a:spcBef>
              <a:buSzPct val="70000"/>
              <a:buNone/>
            </a:pPr>
            <a:r>
              <a:rPr lang="zh-CN" altLang="en-US" sz="2000" dirty="0">
                <a:latin typeface="Times New Roman" pitchFamily="18" charset="0"/>
                <a:sym typeface="Arial" pitchFamily="34" charset="0"/>
              </a:rPr>
              <a:t>&gt;&gt;&gt; s = 'Beautiful is better than ugly.'</a:t>
            </a:r>
          </a:p>
          <a:p>
            <a:pPr>
              <a:lnSpc>
                <a:spcPct val="100000"/>
              </a:lnSpc>
              <a:spcBef>
                <a:spcPct val="0"/>
              </a:spcBef>
              <a:buSzPct val="70000"/>
              <a:buNone/>
            </a:pPr>
            <a:r>
              <a:rPr lang="zh-CN" altLang="en-US" sz="2000" dirty="0">
                <a:latin typeface="Times New Roman" pitchFamily="18" charset="0"/>
                <a:sym typeface="Arial" pitchFamily="34" charset="0"/>
              </a:rPr>
              <a:t>&gt;&gt;&gt; s.startswith('Be')             #检测整个字符串</a:t>
            </a:r>
          </a:p>
          <a:p>
            <a:pPr>
              <a:lnSpc>
                <a:spcPct val="100000"/>
              </a:lnSpc>
              <a:spcBef>
                <a:spcPct val="0"/>
              </a:spcBef>
              <a:buSzPct val="70000"/>
              <a:buNone/>
            </a:pPr>
            <a:r>
              <a:rPr lang="zh-CN" altLang="en-US" sz="2000" dirty="0">
                <a:solidFill>
                  <a:srgbClr val="00B0F0"/>
                </a:solidFill>
                <a:latin typeface="Times New Roman" pitchFamily="18" charset="0"/>
                <a:sym typeface="Arial" pitchFamily="34" charset="0"/>
              </a:rPr>
              <a:t>True</a:t>
            </a:r>
          </a:p>
          <a:p>
            <a:pPr>
              <a:lnSpc>
                <a:spcPct val="100000"/>
              </a:lnSpc>
              <a:spcBef>
                <a:spcPct val="0"/>
              </a:spcBef>
              <a:buSzPct val="70000"/>
              <a:buNone/>
            </a:pPr>
            <a:r>
              <a:rPr lang="zh-CN" altLang="en-US" sz="2000" dirty="0">
                <a:latin typeface="Times New Roman" pitchFamily="18" charset="0"/>
                <a:sym typeface="Arial" pitchFamily="34" charset="0"/>
              </a:rPr>
              <a:t>&gt;&gt;&gt; s.startswith('Be', 5)         #指定检测范围起始位置</a:t>
            </a:r>
          </a:p>
          <a:p>
            <a:pPr>
              <a:lnSpc>
                <a:spcPct val="100000"/>
              </a:lnSpc>
              <a:spcBef>
                <a:spcPct val="0"/>
              </a:spcBef>
              <a:buSzPct val="70000"/>
              <a:buNone/>
            </a:pPr>
            <a:r>
              <a:rPr lang="zh-CN" altLang="en-US" sz="2000" dirty="0">
                <a:solidFill>
                  <a:srgbClr val="00B0F0"/>
                </a:solidFill>
                <a:latin typeface="Times New Roman" pitchFamily="18" charset="0"/>
                <a:sym typeface="Arial" pitchFamily="34" charset="0"/>
              </a:rPr>
              <a:t>False</a:t>
            </a:r>
          </a:p>
          <a:p>
            <a:pPr>
              <a:lnSpc>
                <a:spcPct val="100000"/>
              </a:lnSpc>
              <a:spcBef>
                <a:spcPct val="0"/>
              </a:spcBef>
              <a:buSzPct val="70000"/>
              <a:buNone/>
            </a:pPr>
            <a:r>
              <a:rPr lang="zh-CN" altLang="en-US" sz="2000" dirty="0">
                <a:latin typeface="Times New Roman" pitchFamily="18" charset="0"/>
                <a:sym typeface="Arial" pitchFamily="34" charset="0"/>
              </a:rPr>
              <a:t>&gt;&gt;&gt; s.startswith('Be', 0, 5)     #指定检测范围起始和结束位置</a:t>
            </a:r>
          </a:p>
          <a:p>
            <a:pPr>
              <a:lnSpc>
                <a:spcPct val="100000"/>
              </a:lnSpc>
              <a:spcBef>
                <a:spcPct val="0"/>
              </a:spcBef>
              <a:buSzPct val="70000"/>
              <a:buNone/>
            </a:pPr>
            <a:r>
              <a:rPr lang="zh-CN" altLang="en-US" sz="2000" dirty="0">
                <a:solidFill>
                  <a:srgbClr val="00B0F0"/>
                </a:solidFill>
                <a:latin typeface="Times New Roman" pitchFamily="18" charset="0"/>
                <a:sym typeface="Arial" pitchFamily="34" charset="0"/>
              </a:rPr>
              <a:t>True</a:t>
            </a:r>
          </a:p>
          <a:p>
            <a:pPr>
              <a:lnSpc>
                <a:spcPct val="100000"/>
              </a:lnSpc>
              <a:spcBef>
                <a:spcPct val="0"/>
              </a:spcBef>
              <a:buSzPct val="70000"/>
              <a:buNone/>
            </a:pPr>
            <a:r>
              <a:rPr lang="zh-CN" altLang="en-US" sz="2000" dirty="0">
                <a:latin typeface="Times New Roman" pitchFamily="18" charset="0"/>
                <a:sym typeface="Arial" pitchFamily="34" charset="0"/>
              </a:rPr>
              <a:t>&gt;&gt;&gt; import os</a:t>
            </a:r>
            <a:endParaRPr lang="zh-CN" altLang="en-US" sz="2000" dirty="0">
              <a:latin typeface="Times New Roman" pitchFamily="18" charset="0"/>
            </a:endParaRPr>
          </a:p>
          <a:p>
            <a:pPr>
              <a:lnSpc>
                <a:spcPct val="100000"/>
              </a:lnSpc>
              <a:spcBef>
                <a:spcPct val="0"/>
              </a:spcBef>
              <a:buSzPct val="70000"/>
              <a:buNone/>
            </a:pPr>
            <a:r>
              <a:rPr lang="zh-CN" altLang="en-US" sz="2000" dirty="0">
                <a:latin typeface="Times New Roman" pitchFamily="18" charset="0"/>
                <a:sym typeface="Arial" pitchFamily="34" charset="0"/>
              </a:rPr>
              <a:t>&gt;&gt;&gt; [filename for filename in os.listdir('c:\\') if filename.endswith(('.bmp','.jpg','.gif'))]</a:t>
            </a:r>
            <a:endParaRPr lang="zh-CN" altLang="en-US" sz="2000" dirty="0">
              <a:latin typeface="Times New Roman" pitchFamily="18" charset="0"/>
            </a:endParaRPr>
          </a:p>
        </p:txBody>
      </p:sp>
      <p:sp>
        <p:nvSpPr>
          <p:cNvPr id="2" name="Slide Number Placeholder 1">
            <a:extLst>
              <a:ext uri="{FF2B5EF4-FFF2-40B4-BE49-F238E27FC236}">
                <a16:creationId xmlns="" xmlns:a16="http://schemas.microsoft.com/office/drawing/2014/main" id="{7D0AFAF3-2918-B640-9EDC-B0AB1B0F95AC}"/>
              </a:ext>
            </a:extLst>
          </p:cNvPr>
          <p:cNvSpPr>
            <a:spLocks noGrp="1"/>
          </p:cNvSpPr>
          <p:nvPr>
            <p:ph type="sldNum" sz="quarter" idx="12"/>
          </p:nvPr>
        </p:nvSpPr>
        <p:spPr/>
        <p:txBody>
          <a:bodyPr/>
          <a:lstStyle/>
          <a:p>
            <a:fld id="{A8537B7A-7510-410A-AA53-45D600DA0276}" type="slidenum">
              <a:rPr lang="zh-CN" altLang="en-US" smtClean="0"/>
              <a:t>18</a:t>
            </a:fld>
            <a:endParaRPr lang="zh-CN" altLang="en-US"/>
          </a:p>
        </p:txBody>
      </p:sp>
    </p:spTree>
    <p:extLst>
      <p:ext uri="{BB962C8B-B14F-4D97-AF65-F5344CB8AC3E}">
        <p14:creationId xmlns:p14="http://schemas.microsoft.com/office/powerpoint/2010/main" val="293711602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smtClean="0">
                <a:solidFill>
                  <a:schemeClr val="bg1"/>
                </a:solidFill>
                <a:latin typeface="Times New Roman" pitchFamily="18" charset="0"/>
                <a:ea typeface="宋体" pitchFamily="2" charset="-122"/>
              </a:rPr>
              <a:t>3.5.8  </a:t>
            </a:r>
            <a:r>
              <a:rPr lang="zh-CN" altLang="en-US" sz="3600" b="1" dirty="0">
                <a:solidFill>
                  <a:schemeClr val="bg1"/>
                </a:solidFill>
                <a:latin typeface="Times New Roman" pitchFamily="18" charset="0"/>
                <a:ea typeface="宋体" pitchFamily="2" charset="-122"/>
              </a:rPr>
              <a:t>字符分类：</a:t>
            </a:r>
            <a:r>
              <a:rPr lang="en-US" altLang="zh-CN" sz="1600" b="1" dirty="0" err="1">
                <a:solidFill>
                  <a:schemeClr val="bg1"/>
                </a:solidFill>
                <a:latin typeface="Times New Roman" pitchFamily="18" charset="0"/>
                <a:ea typeface="宋体" pitchFamily="2" charset="-122"/>
              </a:rPr>
              <a:t>isalnum</a:t>
            </a:r>
            <a:r>
              <a:rPr lang="en-US" altLang="zh-CN" sz="1600" b="1" dirty="0">
                <a:solidFill>
                  <a:schemeClr val="bg1"/>
                </a:solidFill>
                <a:latin typeface="Times New Roman" pitchFamily="18" charset="0"/>
                <a:ea typeface="宋体" pitchFamily="2" charset="-122"/>
              </a:rPr>
              <a:t>()</a:t>
            </a:r>
            <a:r>
              <a:rPr lang="zh-CN" altLang="en-US" sz="1600" b="1" dirty="0">
                <a:solidFill>
                  <a:schemeClr val="bg1"/>
                </a:solidFill>
                <a:latin typeface="Times New Roman" pitchFamily="18" charset="0"/>
                <a:ea typeface="宋体" pitchFamily="2" charset="-122"/>
              </a:rPr>
              <a:t>、</a:t>
            </a:r>
            <a:r>
              <a:rPr lang="en-US" altLang="zh-CN" sz="1600" b="1" dirty="0" err="1">
                <a:solidFill>
                  <a:schemeClr val="bg1"/>
                </a:solidFill>
                <a:latin typeface="Times New Roman" pitchFamily="18" charset="0"/>
                <a:ea typeface="宋体" pitchFamily="2" charset="-122"/>
              </a:rPr>
              <a:t>isalpha</a:t>
            </a:r>
            <a:r>
              <a:rPr lang="en-US" altLang="zh-CN" sz="1600" b="1" dirty="0">
                <a:solidFill>
                  <a:schemeClr val="bg1"/>
                </a:solidFill>
                <a:latin typeface="Times New Roman" pitchFamily="18" charset="0"/>
                <a:ea typeface="宋体" pitchFamily="2" charset="-122"/>
              </a:rPr>
              <a:t>()</a:t>
            </a:r>
            <a:r>
              <a:rPr lang="zh-CN" altLang="en-US" sz="1600" b="1" dirty="0">
                <a:solidFill>
                  <a:schemeClr val="bg1"/>
                </a:solidFill>
                <a:latin typeface="Times New Roman" pitchFamily="18" charset="0"/>
                <a:ea typeface="宋体" pitchFamily="2" charset="-122"/>
              </a:rPr>
              <a:t>、</a:t>
            </a:r>
            <a:r>
              <a:rPr lang="en-US" altLang="zh-CN" sz="1600" b="1" dirty="0" err="1">
                <a:solidFill>
                  <a:schemeClr val="bg1"/>
                </a:solidFill>
                <a:latin typeface="Times New Roman" pitchFamily="18" charset="0"/>
                <a:ea typeface="宋体" pitchFamily="2" charset="-122"/>
              </a:rPr>
              <a:t>isdigit</a:t>
            </a:r>
            <a:r>
              <a:rPr lang="en-US" altLang="zh-CN" sz="1600" b="1" dirty="0">
                <a:solidFill>
                  <a:schemeClr val="bg1"/>
                </a:solidFill>
                <a:latin typeface="Times New Roman" pitchFamily="18" charset="0"/>
                <a:ea typeface="宋体" pitchFamily="2" charset="-122"/>
              </a:rPr>
              <a:t>()</a:t>
            </a:r>
            <a:r>
              <a:rPr lang="zh-CN" altLang="en-US" sz="1600" b="1" dirty="0">
                <a:solidFill>
                  <a:schemeClr val="bg1"/>
                </a:solidFill>
                <a:latin typeface="Times New Roman" pitchFamily="18" charset="0"/>
                <a:ea typeface="宋体" pitchFamily="2" charset="-122"/>
              </a:rPr>
              <a:t>、</a:t>
            </a:r>
            <a:r>
              <a:rPr lang="en-US" altLang="zh-CN" sz="1600" b="1" dirty="0" err="1">
                <a:solidFill>
                  <a:schemeClr val="bg1"/>
                </a:solidFill>
                <a:latin typeface="Times New Roman" pitchFamily="18" charset="0"/>
                <a:ea typeface="宋体" pitchFamily="2" charset="-122"/>
              </a:rPr>
              <a:t>isdecimal</a:t>
            </a:r>
            <a:r>
              <a:rPr lang="en-US" altLang="zh-CN" sz="1600" b="1" dirty="0">
                <a:solidFill>
                  <a:schemeClr val="bg1"/>
                </a:solidFill>
                <a:latin typeface="Times New Roman" pitchFamily="18" charset="0"/>
                <a:ea typeface="宋体" pitchFamily="2" charset="-122"/>
              </a:rPr>
              <a:t>()</a:t>
            </a:r>
            <a:r>
              <a:rPr lang="zh-CN" altLang="en-US" sz="1600" b="1" dirty="0">
                <a:solidFill>
                  <a:schemeClr val="bg1"/>
                </a:solidFill>
                <a:latin typeface="Times New Roman" pitchFamily="18" charset="0"/>
                <a:ea typeface="宋体" pitchFamily="2" charset="-122"/>
              </a:rPr>
              <a:t>、</a:t>
            </a:r>
            <a:r>
              <a:rPr lang="en-US" altLang="zh-CN" sz="1600" b="1" dirty="0" err="1">
                <a:solidFill>
                  <a:schemeClr val="bg1"/>
                </a:solidFill>
                <a:latin typeface="Times New Roman" pitchFamily="18" charset="0"/>
                <a:ea typeface="宋体" pitchFamily="2" charset="-122"/>
              </a:rPr>
              <a:t>isnumeric</a:t>
            </a:r>
            <a:r>
              <a:rPr lang="en-US" altLang="zh-CN" sz="1600" b="1" dirty="0">
                <a:solidFill>
                  <a:schemeClr val="bg1"/>
                </a:solidFill>
                <a:latin typeface="Times New Roman" pitchFamily="18" charset="0"/>
                <a:ea typeface="宋体" pitchFamily="2" charset="-122"/>
              </a:rPr>
              <a:t>()</a:t>
            </a:r>
            <a:r>
              <a:rPr lang="zh-CN" altLang="en-US" sz="1600" b="1" dirty="0">
                <a:solidFill>
                  <a:schemeClr val="bg1"/>
                </a:solidFill>
                <a:latin typeface="Times New Roman" pitchFamily="18" charset="0"/>
                <a:ea typeface="宋体" pitchFamily="2" charset="-122"/>
              </a:rPr>
              <a:t>、</a:t>
            </a:r>
            <a:r>
              <a:rPr lang="en-US" altLang="zh-CN" sz="1600" b="1" dirty="0" err="1">
                <a:solidFill>
                  <a:schemeClr val="bg1"/>
                </a:solidFill>
                <a:latin typeface="Times New Roman" pitchFamily="18" charset="0"/>
                <a:ea typeface="宋体" pitchFamily="2" charset="-122"/>
              </a:rPr>
              <a:t>isspace</a:t>
            </a:r>
            <a:r>
              <a:rPr lang="en-US" altLang="zh-CN" sz="1600" b="1" dirty="0">
                <a:solidFill>
                  <a:schemeClr val="bg1"/>
                </a:solidFill>
                <a:latin typeface="Times New Roman" pitchFamily="18" charset="0"/>
                <a:ea typeface="宋体" pitchFamily="2" charset="-122"/>
              </a:rPr>
              <a:t>()</a:t>
            </a:r>
            <a:r>
              <a:rPr lang="zh-CN" altLang="en-US" sz="1600" b="1" dirty="0">
                <a:solidFill>
                  <a:schemeClr val="bg1"/>
                </a:solidFill>
                <a:latin typeface="Times New Roman" pitchFamily="18" charset="0"/>
                <a:ea typeface="宋体" pitchFamily="2" charset="-122"/>
              </a:rPr>
              <a:t>、</a:t>
            </a:r>
            <a:r>
              <a:rPr lang="en-US" altLang="zh-CN" sz="1600" b="1" dirty="0" err="1">
                <a:solidFill>
                  <a:schemeClr val="bg1"/>
                </a:solidFill>
                <a:latin typeface="Times New Roman" pitchFamily="18" charset="0"/>
                <a:ea typeface="宋体" pitchFamily="2" charset="-122"/>
              </a:rPr>
              <a:t>isupper</a:t>
            </a:r>
            <a:r>
              <a:rPr lang="en-US" altLang="zh-CN" sz="1600" b="1" dirty="0">
                <a:solidFill>
                  <a:schemeClr val="bg1"/>
                </a:solidFill>
                <a:latin typeface="Times New Roman" pitchFamily="18" charset="0"/>
                <a:ea typeface="宋体" pitchFamily="2" charset="-122"/>
              </a:rPr>
              <a:t>()</a:t>
            </a:r>
            <a:r>
              <a:rPr lang="zh-CN" altLang="en-US" sz="1600" b="1" dirty="0">
                <a:solidFill>
                  <a:schemeClr val="bg1"/>
                </a:solidFill>
                <a:latin typeface="Times New Roman" pitchFamily="18" charset="0"/>
                <a:ea typeface="宋体" pitchFamily="2" charset="-122"/>
              </a:rPr>
              <a:t>、</a:t>
            </a:r>
            <a:r>
              <a:rPr lang="en-US" altLang="zh-CN" sz="1600" b="1" dirty="0" err="1">
                <a:solidFill>
                  <a:schemeClr val="bg1"/>
                </a:solidFill>
                <a:latin typeface="Times New Roman" pitchFamily="18" charset="0"/>
                <a:ea typeface="宋体" pitchFamily="2" charset="-122"/>
              </a:rPr>
              <a:t>islower</a:t>
            </a:r>
            <a:r>
              <a:rPr lang="en-US" altLang="zh-CN" sz="1600" b="1" dirty="0">
                <a:solidFill>
                  <a:schemeClr val="bg1"/>
                </a:solidFill>
                <a:latin typeface="Times New Roman" pitchFamily="18" charset="0"/>
                <a:ea typeface="宋体" pitchFamily="2" charset="-122"/>
              </a:rPr>
              <a:t>()</a:t>
            </a:r>
            <a:endParaRPr lang="en-US" altLang="zh-CN" sz="12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8" name="内容占位符 2"/>
          <p:cNvSpPr txBox="1">
            <a:spLocks/>
          </p:cNvSpPr>
          <p:nvPr/>
        </p:nvSpPr>
        <p:spPr>
          <a:xfrm>
            <a:off x="813104" y="1830721"/>
            <a:ext cx="10515600" cy="4639945"/>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38785" indent="-438785">
              <a:lnSpc>
                <a:spcPct val="150000"/>
              </a:lnSpc>
              <a:spcBef>
                <a:spcPts val="0"/>
              </a:spcBef>
              <a:buFont typeface="Wingdings" panose="05000000000000000000" charset="0"/>
              <a:buChar char="n"/>
              <a:defRPr/>
            </a:pPr>
            <a:r>
              <a:rPr lang="zh-CN" altLang="en-US" sz="2600" noProof="1"/>
              <a:t>isalnum()、isalpha()、isdigit()、isdecimal()、isnumeric()、isspace()、isupper()、islower()，</a:t>
            </a:r>
            <a:r>
              <a:rPr lang="zh-CN" altLang="en-US" sz="2600" b="1" noProof="1"/>
              <a:t>用来测试字符串是否为数字或字母、是否为字母、是否为数字字符、是否为空白字符、是否为大写字母以及是否为小写字母。</a:t>
            </a:r>
          </a:p>
          <a:p>
            <a:pPr marL="0" indent="0">
              <a:spcBef>
                <a:spcPts val="0"/>
              </a:spcBef>
              <a:buNone/>
              <a:defRPr/>
            </a:pPr>
            <a:endParaRPr lang="zh-CN" altLang="en-US" sz="2400" noProof="1">
              <a:latin typeface="Consolas" panose="020B0609020204030204" charset="0"/>
            </a:endParaRPr>
          </a:p>
          <a:p>
            <a:pPr marL="0" indent="0">
              <a:spcBef>
                <a:spcPts val="0"/>
              </a:spcBef>
              <a:buNone/>
              <a:defRPr/>
            </a:pPr>
            <a:r>
              <a:rPr lang="zh-CN" altLang="en-US" sz="2400" noProof="1">
                <a:latin typeface="Consolas" panose="020B0609020204030204" charset="0"/>
              </a:rPr>
              <a:t>&gt;&gt;&gt; '1234abcd'.isalnum()</a:t>
            </a:r>
          </a:p>
          <a:p>
            <a:pPr marL="0" indent="0">
              <a:spcBef>
                <a:spcPts val="0"/>
              </a:spcBef>
              <a:buNone/>
              <a:defRPr/>
            </a:pPr>
            <a:r>
              <a:rPr lang="zh-CN" altLang="en-US" sz="2400" noProof="1">
                <a:solidFill>
                  <a:srgbClr val="00B0F0"/>
                </a:solidFill>
                <a:latin typeface="Consolas" panose="020B0609020204030204" charset="0"/>
              </a:rPr>
              <a:t>True</a:t>
            </a:r>
          </a:p>
          <a:p>
            <a:pPr marL="0" indent="0">
              <a:spcBef>
                <a:spcPts val="0"/>
              </a:spcBef>
              <a:buNone/>
              <a:defRPr/>
            </a:pPr>
            <a:r>
              <a:rPr lang="zh-CN" altLang="en-US" sz="2400" noProof="1">
                <a:latin typeface="Consolas" panose="020B0609020204030204" charset="0"/>
              </a:rPr>
              <a:t>&gt;&gt;&gt; '1234abcd'.isalpha()         #全部为英文字母时返回True</a:t>
            </a:r>
          </a:p>
          <a:p>
            <a:pPr marL="0" indent="0">
              <a:spcBef>
                <a:spcPts val="0"/>
              </a:spcBef>
              <a:buNone/>
              <a:defRPr/>
            </a:pPr>
            <a:r>
              <a:rPr lang="zh-CN" altLang="en-US" sz="2400" noProof="1">
                <a:solidFill>
                  <a:srgbClr val="00B0F0"/>
                </a:solidFill>
                <a:latin typeface="Consolas" panose="020B0609020204030204" charset="0"/>
              </a:rPr>
              <a:t>False</a:t>
            </a:r>
          </a:p>
          <a:p>
            <a:pPr marL="0" indent="0">
              <a:spcBef>
                <a:spcPts val="0"/>
              </a:spcBef>
              <a:buNone/>
              <a:defRPr/>
            </a:pPr>
            <a:r>
              <a:rPr lang="zh-CN" altLang="en-US" sz="2400" noProof="1">
                <a:latin typeface="Consolas" panose="020B0609020204030204" charset="0"/>
              </a:rPr>
              <a:t>&gt;&gt;&gt; '1234abcd'.isdigit()         #全部为数字时返回True</a:t>
            </a:r>
          </a:p>
          <a:p>
            <a:pPr marL="0" indent="0">
              <a:spcBef>
                <a:spcPts val="0"/>
              </a:spcBef>
              <a:buNone/>
              <a:defRPr/>
            </a:pPr>
            <a:r>
              <a:rPr lang="zh-CN" altLang="en-US" sz="2400" noProof="1">
                <a:solidFill>
                  <a:srgbClr val="00B0F0"/>
                </a:solidFill>
                <a:latin typeface="Consolas" panose="020B0609020204030204" charset="0"/>
              </a:rPr>
              <a:t>False</a:t>
            </a:r>
          </a:p>
          <a:p>
            <a:pPr marL="0" indent="0">
              <a:spcBef>
                <a:spcPts val="0"/>
              </a:spcBef>
              <a:buNone/>
              <a:defRPr/>
            </a:pPr>
            <a:r>
              <a:rPr lang="zh-CN" altLang="en-US" sz="2400" noProof="1">
                <a:latin typeface="Consolas" panose="020B0609020204030204" charset="0"/>
              </a:rPr>
              <a:t>&gt;&gt;&gt; 'abcd'.isalpha()</a:t>
            </a:r>
          </a:p>
          <a:p>
            <a:pPr marL="0" indent="0">
              <a:spcBef>
                <a:spcPts val="0"/>
              </a:spcBef>
              <a:buNone/>
              <a:defRPr/>
            </a:pPr>
            <a:r>
              <a:rPr lang="zh-CN" altLang="en-US" sz="2400" noProof="1">
                <a:solidFill>
                  <a:srgbClr val="00B0F0"/>
                </a:solidFill>
                <a:latin typeface="Consolas" panose="020B0609020204030204" charset="0"/>
              </a:rPr>
              <a:t>True</a:t>
            </a:r>
          </a:p>
          <a:p>
            <a:pPr marL="0" indent="0">
              <a:spcBef>
                <a:spcPts val="0"/>
              </a:spcBef>
              <a:buNone/>
              <a:defRPr/>
            </a:pPr>
            <a:r>
              <a:rPr lang="zh-CN" altLang="en-US" sz="2400" noProof="1">
                <a:latin typeface="Consolas" panose="020B0609020204030204" charset="0"/>
              </a:rPr>
              <a:t>&gt;&gt;&gt; '1234.0'.isdigit()</a:t>
            </a:r>
          </a:p>
          <a:p>
            <a:pPr marL="0" indent="0">
              <a:spcBef>
                <a:spcPts val="0"/>
              </a:spcBef>
              <a:buNone/>
              <a:defRPr/>
            </a:pPr>
            <a:r>
              <a:rPr lang="zh-CN" altLang="en-US" sz="2400" noProof="1">
                <a:solidFill>
                  <a:srgbClr val="00B0F0"/>
                </a:solidFill>
                <a:latin typeface="Consolas" panose="020B0609020204030204" charset="0"/>
              </a:rPr>
              <a:t>False</a:t>
            </a:r>
          </a:p>
        </p:txBody>
      </p:sp>
      <p:sp>
        <p:nvSpPr>
          <p:cNvPr id="2" name="Slide Number Placeholder 1">
            <a:extLst>
              <a:ext uri="{FF2B5EF4-FFF2-40B4-BE49-F238E27FC236}">
                <a16:creationId xmlns="" xmlns:a16="http://schemas.microsoft.com/office/drawing/2014/main" id="{7D0AFAF3-2918-B640-9EDC-B0AB1B0F95AC}"/>
              </a:ext>
            </a:extLst>
          </p:cNvPr>
          <p:cNvSpPr>
            <a:spLocks noGrp="1"/>
          </p:cNvSpPr>
          <p:nvPr>
            <p:ph type="sldNum" sz="quarter" idx="12"/>
          </p:nvPr>
        </p:nvSpPr>
        <p:spPr/>
        <p:txBody>
          <a:bodyPr/>
          <a:lstStyle/>
          <a:p>
            <a:fld id="{A8537B7A-7510-410A-AA53-45D600DA0276}" type="slidenum">
              <a:rPr lang="zh-CN" altLang="en-US" smtClean="0"/>
              <a:t>19</a:t>
            </a:fld>
            <a:endParaRPr lang="zh-CN" altLang="en-US"/>
          </a:p>
        </p:txBody>
      </p:sp>
    </p:spTree>
    <p:extLst>
      <p:ext uri="{BB962C8B-B14F-4D97-AF65-F5344CB8AC3E}">
        <p14:creationId xmlns:p14="http://schemas.microsoft.com/office/powerpoint/2010/main" val="74494141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1791046" y="1892300"/>
            <a:ext cx="5651845" cy="307340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C3300"/>
              </a:solidFill>
            </a:endParaRPr>
          </a:p>
        </p:txBody>
      </p:sp>
      <p:sp>
        <p:nvSpPr>
          <p:cNvPr id="2" name="圆角矩形 1"/>
          <p:cNvSpPr/>
          <p:nvPr/>
        </p:nvSpPr>
        <p:spPr>
          <a:xfrm>
            <a:off x="-1556426" y="1998319"/>
            <a:ext cx="5261917" cy="2861362"/>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5997785" y="215081"/>
            <a:ext cx="9111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2000" b="1">
                <a:solidFill>
                  <a:prstClr val="white"/>
                </a:solidFill>
                <a:latin typeface="华文楷体" panose="02010600040101010101" pitchFamily="2" charset="-122"/>
                <a:ea typeface="华文楷体" panose="02010600040101010101" pitchFamily="2" charset="-122"/>
              </a:rPr>
              <a:t>01</a:t>
            </a:r>
            <a:endParaRPr lang="zh-CN" altLang="en-US" sz="2000" b="1" dirty="0">
              <a:solidFill>
                <a:prstClr val="white"/>
              </a:solidFill>
              <a:latin typeface="华文楷体" panose="02010600040101010101" pitchFamily="2" charset="-122"/>
              <a:ea typeface="华文楷体" panose="02010600040101010101" pitchFamily="2" charset="-122"/>
            </a:endParaRPr>
          </a:p>
        </p:txBody>
      </p:sp>
      <p:sp>
        <p:nvSpPr>
          <p:cNvPr id="6" name="圆角矩形 5"/>
          <p:cNvSpPr/>
          <p:nvPr/>
        </p:nvSpPr>
        <p:spPr>
          <a:xfrm>
            <a:off x="5997785" y="890842"/>
            <a:ext cx="9111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2000" b="1">
                <a:solidFill>
                  <a:prstClr val="white"/>
                </a:solidFill>
                <a:latin typeface="华文楷体" panose="02010600040101010101" pitchFamily="2" charset="-122"/>
                <a:ea typeface="华文楷体" panose="02010600040101010101" pitchFamily="2" charset="-122"/>
              </a:rPr>
              <a:t>02</a:t>
            </a:r>
            <a:endParaRPr lang="zh-CN" altLang="en-US" sz="2000" b="1" dirty="0">
              <a:solidFill>
                <a:prstClr val="white"/>
              </a:solidFill>
              <a:latin typeface="华文楷体" panose="02010600040101010101" pitchFamily="2" charset="-122"/>
              <a:ea typeface="华文楷体" panose="02010600040101010101" pitchFamily="2" charset="-122"/>
            </a:endParaRPr>
          </a:p>
        </p:txBody>
      </p:sp>
      <p:sp>
        <p:nvSpPr>
          <p:cNvPr id="7" name="圆角矩形 6"/>
          <p:cNvSpPr/>
          <p:nvPr/>
        </p:nvSpPr>
        <p:spPr>
          <a:xfrm>
            <a:off x="5997785" y="1601067"/>
            <a:ext cx="9111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2000" b="1" dirty="0">
                <a:solidFill>
                  <a:prstClr val="white"/>
                </a:solidFill>
                <a:latin typeface="华文楷体" panose="02010600040101010101" pitchFamily="2" charset="-122"/>
                <a:ea typeface="华文楷体" panose="02010600040101010101" pitchFamily="2" charset="-122"/>
              </a:rPr>
              <a:t>03</a:t>
            </a:r>
            <a:endParaRPr lang="zh-CN" altLang="en-US" sz="2000" b="1" dirty="0">
              <a:solidFill>
                <a:prstClr val="white"/>
              </a:solidFill>
              <a:latin typeface="华文楷体" panose="02010600040101010101" pitchFamily="2" charset="-122"/>
              <a:ea typeface="华文楷体" panose="02010600040101010101" pitchFamily="2" charset="-122"/>
            </a:endParaRPr>
          </a:p>
        </p:txBody>
      </p:sp>
      <p:sp>
        <p:nvSpPr>
          <p:cNvPr id="8" name="圆角矩形 7"/>
          <p:cNvSpPr/>
          <p:nvPr/>
        </p:nvSpPr>
        <p:spPr>
          <a:xfrm>
            <a:off x="5997785" y="2301341"/>
            <a:ext cx="9111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2000" b="1" dirty="0">
                <a:solidFill>
                  <a:prstClr val="white"/>
                </a:solidFill>
                <a:latin typeface="华文楷体" panose="02010600040101010101" pitchFamily="2" charset="-122"/>
                <a:ea typeface="华文楷体" panose="02010600040101010101" pitchFamily="2" charset="-122"/>
              </a:rPr>
              <a:t>04</a:t>
            </a:r>
            <a:endParaRPr lang="zh-CN" altLang="en-US" sz="2000" b="1" dirty="0">
              <a:solidFill>
                <a:prstClr val="white"/>
              </a:solidFill>
              <a:latin typeface="华文楷体" panose="02010600040101010101" pitchFamily="2" charset="-122"/>
              <a:ea typeface="华文楷体" panose="02010600040101010101" pitchFamily="2" charset="-122"/>
            </a:endParaRPr>
          </a:p>
        </p:txBody>
      </p:sp>
      <p:sp>
        <p:nvSpPr>
          <p:cNvPr id="59" name="圆角矩形 58"/>
          <p:cNvSpPr/>
          <p:nvPr/>
        </p:nvSpPr>
        <p:spPr>
          <a:xfrm>
            <a:off x="7150956" y="215081"/>
            <a:ext cx="4295304"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prstClr val="white"/>
                </a:solidFill>
                <a:latin typeface="华文楷体" panose="02010600040101010101" pitchFamily="2" charset="-122"/>
                <a:ea typeface="华文楷体" panose="02010600040101010101" pitchFamily="2" charset="-122"/>
              </a:rPr>
              <a:t>字符串</a:t>
            </a:r>
            <a:r>
              <a:rPr lang="zh-CN" altLang="en-US" sz="2400" b="1" dirty="0">
                <a:solidFill>
                  <a:prstClr val="white"/>
                </a:solidFill>
                <a:latin typeface="华文楷体" panose="02010600040101010101" pitchFamily="2" charset="-122"/>
                <a:ea typeface="华文楷体" panose="02010600040101010101" pitchFamily="2" charset="-122"/>
              </a:rPr>
              <a:t>简介</a:t>
            </a:r>
          </a:p>
        </p:txBody>
      </p:sp>
      <p:sp>
        <p:nvSpPr>
          <p:cNvPr id="60" name="圆角矩形 59"/>
          <p:cNvSpPr/>
          <p:nvPr/>
        </p:nvSpPr>
        <p:spPr>
          <a:xfrm>
            <a:off x="7150956" y="890842"/>
            <a:ext cx="4295304"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400" b="1" dirty="0">
                <a:solidFill>
                  <a:prstClr val="white"/>
                </a:solidFill>
                <a:latin typeface="华文楷体" panose="02010600040101010101" pitchFamily="2" charset="-122"/>
                <a:ea typeface="华文楷体" panose="02010600040101010101" pitchFamily="2" charset="-122"/>
                <a:sym typeface="+mn-ea"/>
              </a:rPr>
              <a:t>字符串编码</a:t>
            </a:r>
          </a:p>
        </p:txBody>
      </p:sp>
      <p:sp>
        <p:nvSpPr>
          <p:cNvPr id="61" name="圆角矩形 60"/>
          <p:cNvSpPr/>
          <p:nvPr/>
        </p:nvSpPr>
        <p:spPr>
          <a:xfrm>
            <a:off x="7150956" y="1581606"/>
            <a:ext cx="4295304"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400" b="1" dirty="0">
                <a:solidFill>
                  <a:prstClr val="white"/>
                </a:solidFill>
                <a:latin typeface="华文楷体" panose="02010600040101010101" pitchFamily="2" charset="-122"/>
                <a:ea typeface="华文楷体" panose="02010600040101010101" pitchFamily="2" charset="-122"/>
              </a:rPr>
              <a:t>转义字符</a:t>
            </a:r>
          </a:p>
        </p:txBody>
      </p:sp>
      <p:sp>
        <p:nvSpPr>
          <p:cNvPr id="62" name="圆角矩形 61"/>
          <p:cNvSpPr/>
          <p:nvPr/>
        </p:nvSpPr>
        <p:spPr>
          <a:xfrm>
            <a:off x="7150956" y="2301341"/>
            <a:ext cx="4295304"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400" b="1" dirty="0">
                <a:solidFill>
                  <a:prstClr val="white"/>
                </a:solidFill>
                <a:latin typeface="华文楷体" panose="02010600040101010101" pitchFamily="2" charset="-122"/>
                <a:ea typeface="华文楷体" panose="02010600040101010101" pitchFamily="2" charset="-122"/>
              </a:rPr>
              <a:t>字符串格式化</a:t>
            </a:r>
          </a:p>
        </p:txBody>
      </p:sp>
      <p:sp>
        <p:nvSpPr>
          <p:cNvPr id="64" name="TextBox 78"/>
          <p:cNvSpPr txBox="1"/>
          <p:nvPr/>
        </p:nvSpPr>
        <p:spPr>
          <a:xfrm>
            <a:off x="565975" y="3733289"/>
            <a:ext cx="2063385" cy="502766"/>
          </a:xfrm>
          <a:prstGeom prst="rect">
            <a:avLst/>
          </a:prstGeom>
          <a:noFill/>
        </p:spPr>
        <p:txBody>
          <a:bodyPr wrap="none" rtlCol="0">
            <a:spAutoFit/>
          </a:bodyPr>
          <a:lstStyle/>
          <a:p>
            <a:pPr algn="ctr"/>
            <a:r>
              <a:rPr lang="en-US" altLang="zh-CN" sz="2665" b="1" dirty="0">
                <a:solidFill>
                  <a:schemeClr val="bg1"/>
                </a:solidFill>
                <a:latin typeface="Impact MT Std" pitchFamily="34" charset="0"/>
                <a:ea typeface="微软雅黑" panose="020B0503020204020204" pitchFamily="34" charset="-122"/>
              </a:rPr>
              <a:t>CONTENTS</a:t>
            </a:r>
            <a:endParaRPr lang="zh-CN" altLang="en-US" sz="2665" b="1" dirty="0">
              <a:solidFill>
                <a:schemeClr val="bg1"/>
              </a:solidFill>
              <a:latin typeface="Impact MT Std" pitchFamily="34" charset="0"/>
              <a:ea typeface="微软雅黑" panose="020B0503020204020204" pitchFamily="34" charset="-122"/>
            </a:endParaRPr>
          </a:p>
        </p:txBody>
      </p:sp>
      <p:sp>
        <p:nvSpPr>
          <p:cNvPr id="65" name="TextBox 79"/>
          <p:cNvSpPr txBox="1"/>
          <p:nvPr/>
        </p:nvSpPr>
        <p:spPr>
          <a:xfrm>
            <a:off x="641317" y="2677173"/>
            <a:ext cx="1912703" cy="995209"/>
          </a:xfrm>
          <a:prstGeom prst="rect">
            <a:avLst/>
          </a:prstGeom>
          <a:noFill/>
        </p:spPr>
        <p:txBody>
          <a:bodyPr wrap="none" rtlCol="0">
            <a:spAutoFit/>
          </a:bodyPr>
          <a:lstStyle/>
          <a:p>
            <a:pPr algn="ctr"/>
            <a:r>
              <a:rPr lang="zh-CN" altLang="en-US" sz="5865" b="1" dirty="0">
                <a:solidFill>
                  <a:schemeClr val="bg1"/>
                </a:solidFill>
                <a:latin typeface="微软雅黑" panose="020B0503020204020204" pitchFamily="34" charset="-122"/>
                <a:ea typeface="微软雅黑" panose="020B0503020204020204" pitchFamily="34" charset="-122"/>
              </a:rPr>
              <a:t>目 录</a:t>
            </a:r>
          </a:p>
        </p:txBody>
      </p:sp>
      <p:sp>
        <p:nvSpPr>
          <p:cNvPr id="3" name="Slide Number Placeholder 2">
            <a:extLst>
              <a:ext uri="{FF2B5EF4-FFF2-40B4-BE49-F238E27FC236}">
                <a16:creationId xmlns="" xmlns:a16="http://schemas.microsoft.com/office/drawing/2014/main" id="{FFCCDB2F-E67F-FB4D-A41F-757E7CB06EA8}"/>
              </a:ext>
            </a:extLst>
          </p:cNvPr>
          <p:cNvSpPr>
            <a:spLocks noGrp="1"/>
          </p:cNvSpPr>
          <p:nvPr>
            <p:ph type="sldNum" sz="quarter" idx="12"/>
          </p:nvPr>
        </p:nvSpPr>
        <p:spPr/>
        <p:txBody>
          <a:bodyPr/>
          <a:lstStyle/>
          <a:p>
            <a:fld id="{A8537B7A-7510-410A-AA53-45D600DA0276}" type="slidenum">
              <a:rPr lang="zh-CN" altLang="en-US" smtClean="0"/>
              <a:t>2</a:t>
            </a:fld>
            <a:endParaRPr lang="zh-CN" altLang="en-US"/>
          </a:p>
        </p:txBody>
      </p:sp>
      <p:sp>
        <p:nvSpPr>
          <p:cNvPr id="15" name="圆角矩形 14"/>
          <p:cNvSpPr/>
          <p:nvPr/>
        </p:nvSpPr>
        <p:spPr>
          <a:xfrm>
            <a:off x="5997785" y="2992058"/>
            <a:ext cx="9111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2000" b="1" dirty="0" smtClean="0">
                <a:solidFill>
                  <a:prstClr val="white"/>
                </a:solidFill>
                <a:latin typeface="华文楷体" panose="02010600040101010101" pitchFamily="2" charset="-122"/>
                <a:ea typeface="华文楷体" panose="02010600040101010101" pitchFamily="2" charset="-122"/>
              </a:rPr>
              <a:t>05</a:t>
            </a:r>
            <a:endParaRPr lang="zh-CN" altLang="en-US" sz="2000" b="1" dirty="0">
              <a:solidFill>
                <a:prstClr val="white"/>
              </a:solidFill>
              <a:latin typeface="华文楷体" panose="02010600040101010101" pitchFamily="2" charset="-122"/>
              <a:ea typeface="华文楷体" panose="02010600040101010101" pitchFamily="2" charset="-122"/>
            </a:endParaRPr>
          </a:p>
        </p:txBody>
      </p:sp>
      <p:sp>
        <p:nvSpPr>
          <p:cNvPr id="16" name="圆角矩形 15"/>
          <p:cNvSpPr/>
          <p:nvPr/>
        </p:nvSpPr>
        <p:spPr>
          <a:xfrm>
            <a:off x="7150956" y="2992058"/>
            <a:ext cx="4295304"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400" b="1" dirty="0">
                <a:solidFill>
                  <a:prstClr val="white"/>
                </a:solidFill>
                <a:latin typeface="华文楷体" panose="02010600040101010101" pitchFamily="2" charset="-122"/>
                <a:ea typeface="华文楷体" panose="02010600040101010101" pitchFamily="2" charset="-122"/>
              </a:rPr>
              <a:t>字符串常用方法与操作</a:t>
            </a:r>
          </a:p>
        </p:txBody>
      </p:sp>
      <p:sp>
        <p:nvSpPr>
          <p:cNvPr id="18" name="圆角矩形 17"/>
          <p:cNvSpPr/>
          <p:nvPr/>
        </p:nvSpPr>
        <p:spPr>
          <a:xfrm>
            <a:off x="5997785" y="3711167"/>
            <a:ext cx="9111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2000" b="1" dirty="0" smtClean="0">
                <a:solidFill>
                  <a:prstClr val="white"/>
                </a:solidFill>
                <a:latin typeface="华文楷体" panose="02010600040101010101" pitchFamily="2" charset="-122"/>
                <a:ea typeface="华文楷体" panose="02010600040101010101" pitchFamily="2" charset="-122"/>
              </a:rPr>
              <a:t>06</a:t>
            </a:r>
            <a:endParaRPr lang="zh-CN" altLang="en-US" sz="2000" b="1" dirty="0">
              <a:solidFill>
                <a:prstClr val="white"/>
              </a:solidFill>
              <a:latin typeface="华文楷体" panose="02010600040101010101" pitchFamily="2" charset="-122"/>
              <a:ea typeface="华文楷体" panose="02010600040101010101" pitchFamily="2" charset="-122"/>
            </a:endParaRPr>
          </a:p>
        </p:txBody>
      </p:sp>
      <p:sp>
        <p:nvSpPr>
          <p:cNvPr id="19" name="圆角矩形 18"/>
          <p:cNvSpPr/>
          <p:nvPr/>
        </p:nvSpPr>
        <p:spPr>
          <a:xfrm>
            <a:off x="7150956" y="3711167"/>
            <a:ext cx="4295304"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400" b="1" dirty="0" smtClean="0">
                <a:solidFill>
                  <a:prstClr val="white"/>
                </a:solidFill>
                <a:latin typeface="华文楷体" panose="02010600040101010101" pitchFamily="2" charset="-122"/>
                <a:ea typeface="华文楷体" panose="02010600040101010101" pitchFamily="2" charset="-122"/>
              </a:rPr>
              <a:t>字符串</a:t>
            </a:r>
            <a:r>
              <a:rPr lang="zh-CN" altLang="en-US" sz="2400" b="1" dirty="0">
                <a:solidFill>
                  <a:prstClr val="white"/>
                </a:solidFill>
                <a:latin typeface="华文楷体" panose="02010600040101010101" pitchFamily="2" charset="-122"/>
                <a:ea typeface="华文楷体" panose="02010600040101010101" pitchFamily="2" charset="-122"/>
              </a:rPr>
              <a:t>常量</a:t>
            </a:r>
          </a:p>
        </p:txBody>
      </p:sp>
      <p:sp>
        <p:nvSpPr>
          <p:cNvPr id="20" name="圆角矩形 19"/>
          <p:cNvSpPr/>
          <p:nvPr/>
        </p:nvSpPr>
        <p:spPr>
          <a:xfrm>
            <a:off x="5997785" y="4450953"/>
            <a:ext cx="9111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2000" b="1" dirty="0" smtClean="0">
                <a:solidFill>
                  <a:prstClr val="white"/>
                </a:solidFill>
                <a:latin typeface="华文楷体" panose="02010600040101010101" pitchFamily="2" charset="-122"/>
                <a:ea typeface="华文楷体" panose="02010600040101010101" pitchFamily="2" charset="-122"/>
              </a:rPr>
              <a:t>07</a:t>
            </a:r>
            <a:endParaRPr lang="zh-CN" altLang="en-US" sz="2000" b="1" dirty="0">
              <a:solidFill>
                <a:prstClr val="white"/>
              </a:solidFill>
              <a:latin typeface="华文楷体" panose="02010600040101010101" pitchFamily="2" charset="-122"/>
              <a:ea typeface="华文楷体" panose="02010600040101010101" pitchFamily="2" charset="-122"/>
            </a:endParaRPr>
          </a:p>
        </p:txBody>
      </p:sp>
      <p:sp>
        <p:nvSpPr>
          <p:cNvPr id="21" name="圆角矩形 20"/>
          <p:cNvSpPr/>
          <p:nvPr/>
        </p:nvSpPr>
        <p:spPr>
          <a:xfrm>
            <a:off x="7150956" y="4450953"/>
            <a:ext cx="4295304"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400" b="1" dirty="0">
                <a:solidFill>
                  <a:prstClr val="white"/>
                </a:solidFill>
                <a:latin typeface="华文楷体" panose="02010600040101010101" pitchFamily="2" charset="-122"/>
                <a:ea typeface="华文楷体" panose="02010600040101010101" pitchFamily="2" charset="-122"/>
              </a:rPr>
              <a:t>中英文分词</a:t>
            </a:r>
          </a:p>
        </p:txBody>
      </p:sp>
      <p:sp>
        <p:nvSpPr>
          <p:cNvPr id="22" name="圆角矩形 21"/>
          <p:cNvSpPr/>
          <p:nvPr/>
        </p:nvSpPr>
        <p:spPr>
          <a:xfrm>
            <a:off x="5997785" y="5174727"/>
            <a:ext cx="9111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2000" b="1" dirty="0" smtClean="0">
                <a:solidFill>
                  <a:prstClr val="white"/>
                </a:solidFill>
                <a:latin typeface="华文楷体" panose="02010600040101010101" pitchFamily="2" charset="-122"/>
                <a:ea typeface="华文楷体" panose="02010600040101010101" pitchFamily="2" charset="-122"/>
              </a:rPr>
              <a:t>08</a:t>
            </a:r>
            <a:endParaRPr lang="zh-CN" altLang="en-US" sz="2000" b="1" dirty="0">
              <a:solidFill>
                <a:prstClr val="white"/>
              </a:solidFill>
              <a:latin typeface="华文楷体" panose="02010600040101010101" pitchFamily="2" charset="-122"/>
              <a:ea typeface="华文楷体" panose="02010600040101010101" pitchFamily="2" charset="-122"/>
            </a:endParaRPr>
          </a:p>
        </p:txBody>
      </p:sp>
      <p:sp>
        <p:nvSpPr>
          <p:cNvPr id="23" name="圆角矩形 22"/>
          <p:cNvSpPr/>
          <p:nvPr/>
        </p:nvSpPr>
        <p:spPr>
          <a:xfrm>
            <a:off x="7150956" y="5174727"/>
            <a:ext cx="4295304"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400" b="1" dirty="0">
                <a:solidFill>
                  <a:prstClr val="white"/>
                </a:solidFill>
                <a:latin typeface="华文楷体" panose="02010600040101010101" pitchFamily="2" charset="-122"/>
                <a:ea typeface="华文楷体" panose="02010600040101010101" pitchFamily="2" charset="-122"/>
              </a:rPr>
              <a:t>汉字到拼音的转换</a:t>
            </a:r>
          </a:p>
        </p:txBody>
      </p:sp>
      <p:sp>
        <p:nvSpPr>
          <p:cNvPr id="24" name="圆角矩形 23"/>
          <p:cNvSpPr/>
          <p:nvPr/>
        </p:nvSpPr>
        <p:spPr>
          <a:xfrm>
            <a:off x="7150956" y="5868664"/>
            <a:ext cx="4295304"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400" b="1" dirty="0">
                <a:solidFill>
                  <a:prstClr val="white"/>
                </a:solidFill>
                <a:latin typeface="华文楷体" panose="02010600040101010101" pitchFamily="2" charset="-122"/>
                <a:ea typeface="华文楷体" panose="02010600040101010101" pitchFamily="2" charset="-122"/>
              </a:rPr>
              <a:t>综合案例解析</a:t>
            </a:r>
          </a:p>
        </p:txBody>
      </p:sp>
      <p:sp>
        <p:nvSpPr>
          <p:cNvPr id="25" name="圆角矩形 24"/>
          <p:cNvSpPr/>
          <p:nvPr/>
        </p:nvSpPr>
        <p:spPr>
          <a:xfrm>
            <a:off x="5997785" y="5868664"/>
            <a:ext cx="9111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2000" b="1" dirty="0" smtClean="0">
                <a:solidFill>
                  <a:prstClr val="white"/>
                </a:solidFill>
                <a:latin typeface="华文楷体" panose="02010600040101010101" pitchFamily="2" charset="-122"/>
                <a:ea typeface="华文楷体" panose="02010600040101010101" pitchFamily="2" charset="-122"/>
              </a:rPr>
              <a:t>09</a:t>
            </a:r>
            <a:endParaRPr lang="zh-CN" altLang="en-US" sz="2000" b="1" dirty="0">
              <a:solidFill>
                <a:prstClr val="white"/>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23708235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533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0-#ppt_w/2"/>
                                          </p:val>
                                        </p:tav>
                                        <p:tav tm="100000">
                                          <p:val>
                                            <p:strVal val="#ppt_x"/>
                                          </p:val>
                                        </p:tav>
                                      </p:tavLst>
                                    </p:anim>
                                    <p:anim calcmode="lin" valueType="num">
                                      <p:cBhvr additive="base">
                                        <p:cTn id="12" dur="750" fill="hold"/>
                                        <p:tgtEl>
                                          <p:spTgt spid="17"/>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65"/>
                                        </p:tgtEl>
                                        <p:attrNameLst>
                                          <p:attrName>style.visibility</p:attrName>
                                        </p:attrNameLst>
                                      </p:cBhvr>
                                      <p:to>
                                        <p:strVal val="visible"/>
                                      </p:to>
                                    </p:set>
                                    <p:anim calcmode="lin" valueType="num">
                                      <p:cBhvr>
                                        <p:cTn id="16" dur="500" fill="hold"/>
                                        <p:tgtEl>
                                          <p:spTgt spid="65"/>
                                        </p:tgtEl>
                                        <p:attrNameLst>
                                          <p:attrName>ppt_w</p:attrName>
                                        </p:attrNameLst>
                                      </p:cBhvr>
                                      <p:tavLst>
                                        <p:tav tm="0">
                                          <p:val>
                                            <p:fltVal val="0"/>
                                          </p:val>
                                        </p:tav>
                                        <p:tav tm="100000">
                                          <p:val>
                                            <p:strVal val="#ppt_w"/>
                                          </p:val>
                                        </p:tav>
                                      </p:tavLst>
                                    </p:anim>
                                    <p:anim calcmode="lin" valueType="num">
                                      <p:cBhvr>
                                        <p:cTn id="17" dur="500" fill="hold"/>
                                        <p:tgtEl>
                                          <p:spTgt spid="65"/>
                                        </p:tgtEl>
                                        <p:attrNameLst>
                                          <p:attrName>ppt_h</p:attrName>
                                        </p:attrNameLst>
                                      </p:cBhvr>
                                      <p:tavLst>
                                        <p:tav tm="0">
                                          <p:val>
                                            <p:fltVal val="0"/>
                                          </p:val>
                                        </p:tav>
                                        <p:tav tm="100000">
                                          <p:val>
                                            <p:strVal val="#ppt_h"/>
                                          </p:val>
                                        </p:tav>
                                      </p:tavLst>
                                    </p:anim>
                                    <p:animEffect transition="in" filter="fade">
                                      <p:cBhvr>
                                        <p:cTn id="18" dur="500"/>
                                        <p:tgtEl>
                                          <p:spTgt spid="65"/>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64"/>
                                        </p:tgtEl>
                                        <p:attrNameLst>
                                          <p:attrName>style.visibility</p:attrName>
                                        </p:attrNameLst>
                                      </p:cBhvr>
                                      <p:to>
                                        <p:strVal val="visible"/>
                                      </p:to>
                                    </p:set>
                                    <p:anim calcmode="lin" valueType="num">
                                      <p:cBhvr>
                                        <p:cTn id="21" dur="500" fill="hold"/>
                                        <p:tgtEl>
                                          <p:spTgt spid="64"/>
                                        </p:tgtEl>
                                        <p:attrNameLst>
                                          <p:attrName>ppt_w</p:attrName>
                                        </p:attrNameLst>
                                      </p:cBhvr>
                                      <p:tavLst>
                                        <p:tav tm="0">
                                          <p:val>
                                            <p:fltVal val="0"/>
                                          </p:val>
                                        </p:tav>
                                        <p:tav tm="100000">
                                          <p:val>
                                            <p:strVal val="#ppt_w"/>
                                          </p:val>
                                        </p:tav>
                                      </p:tavLst>
                                    </p:anim>
                                    <p:anim calcmode="lin" valueType="num">
                                      <p:cBhvr>
                                        <p:cTn id="22" dur="500" fill="hold"/>
                                        <p:tgtEl>
                                          <p:spTgt spid="64"/>
                                        </p:tgtEl>
                                        <p:attrNameLst>
                                          <p:attrName>ppt_h</p:attrName>
                                        </p:attrNameLst>
                                      </p:cBhvr>
                                      <p:tavLst>
                                        <p:tav tm="0">
                                          <p:val>
                                            <p:fltVal val="0"/>
                                          </p:val>
                                        </p:tav>
                                        <p:tav tm="100000">
                                          <p:val>
                                            <p:strVal val="#ppt_h"/>
                                          </p:val>
                                        </p:tav>
                                      </p:tavLst>
                                    </p:anim>
                                    <p:animEffect transition="in" filter="fade">
                                      <p:cBhvr>
                                        <p:cTn id="23" dur="500"/>
                                        <p:tgtEl>
                                          <p:spTgt spid="64"/>
                                        </p:tgtEl>
                                      </p:cBhvr>
                                    </p:animEffect>
                                  </p:childTnLst>
                                </p:cTn>
                              </p:par>
                            </p:childTnLst>
                          </p:cTn>
                        </p:par>
                        <p:par>
                          <p:cTn id="24" fill="hold">
                            <p:stCondLst>
                              <p:cond delay="1500"/>
                            </p:stCondLst>
                            <p:childTnLst>
                              <p:par>
                                <p:cTn id="25" presetID="53" presetClass="entr" presetSubtype="16"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par>
                                <p:cTn id="30" presetID="2" presetClass="entr" presetSubtype="2" decel="53300" fill="hold" grpId="0" nodeType="withEffect">
                                  <p:stCondLst>
                                    <p:cond delay="250"/>
                                  </p:stCondLst>
                                  <p:childTnLst>
                                    <p:set>
                                      <p:cBhvr>
                                        <p:cTn id="31" dur="1" fill="hold">
                                          <p:stCondLst>
                                            <p:cond delay="0"/>
                                          </p:stCondLst>
                                        </p:cTn>
                                        <p:tgtEl>
                                          <p:spTgt spid="59"/>
                                        </p:tgtEl>
                                        <p:attrNameLst>
                                          <p:attrName>style.visibility</p:attrName>
                                        </p:attrNameLst>
                                      </p:cBhvr>
                                      <p:to>
                                        <p:strVal val="visible"/>
                                      </p:to>
                                    </p:set>
                                    <p:anim calcmode="lin" valueType="num">
                                      <p:cBhvr additive="base">
                                        <p:cTn id="32" dur="750" fill="hold"/>
                                        <p:tgtEl>
                                          <p:spTgt spid="59"/>
                                        </p:tgtEl>
                                        <p:attrNameLst>
                                          <p:attrName>ppt_x</p:attrName>
                                        </p:attrNameLst>
                                      </p:cBhvr>
                                      <p:tavLst>
                                        <p:tav tm="0">
                                          <p:val>
                                            <p:strVal val="1+#ppt_w/2"/>
                                          </p:val>
                                        </p:tav>
                                        <p:tav tm="100000">
                                          <p:val>
                                            <p:strVal val="#ppt_x"/>
                                          </p:val>
                                        </p:tav>
                                      </p:tavLst>
                                    </p:anim>
                                    <p:anim calcmode="lin" valueType="num">
                                      <p:cBhvr additive="base">
                                        <p:cTn id="33" dur="750" fill="hold"/>
                                        <p:tgtEl>
                                          <p:spTgt spid="59"/>
                                        </p:tgtEl>
                                        <p:attrNameLst>
                                          <p:attrName>ppt_y</p:attrName>
                                        </p:attrNameLst>
                                      </p:cBhvr>
                                      <p:tavLst>
                                        <p:tav tm="0">
                                          <p:val>
                                            <p:strVal val="#ppt_y"/>
                                          </p:val>
                                        </p:tav>
                                        <p:tav tm="100000">
                                          <p:val>
                                            <p:strVal val="#ppt_y"/>
                                          </p:val>
                                        </p:tav>
                                      </p:tavLst>
                                    </p:anim>
                                  </p:childTnLst>
                                </p:cTn>
                              </p:par>
                            </p:childTnLst>
                          </p:cTn>
                        </p:par>
                        <p:par>
                          <p:cTn id="34" fill="hold">
                            <p:stCondLst>
                              <p:cond delay="2000"/>
                            </p:stCondLst>
                            <p:childTnLst>
                              <p:par>
                                <p:cTn id="35" presetID="53" presetClass="entr" presetSubtype="16" fill="hold" grpId="0" nodeType="after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p:cTn id="37" dur="500" fill="hold"/>
                                        <p:tgtEl>
                                          <p:spTgt spid="6"/>
                                        </p:tgtEl>
                                        <p:attrNameLst>
                                          <p:attrName>ppt_w</p:attrName>
                                        </p:attrNameLst>
                                      </p:cBhvr>
                                      <p:tavLst>
                                        <p:tav tm="0">
                                          <p:val>
                                            <p:fltVal val="0"/>
                                          </p:val>
                                        </p:tav>
                                        <p:tav tm="100000">
                                          <p:val>
                                            <p:strVal val="#ppt_w"/>
                                          </p:val>
                                        </p:tav>
                                      </p:tavLst>
                                    </p:anim>
                                    <p:anim calcmode="lin" valueType="num">
                                      <p:cBhvr>
                                        <p:cTn id="38" dur="500" fill="hold"/>
                                        <p:tgtEl>
                                          <p:spTgt spid="6"/>
                                        </p:tgtEl>
                                        <p:attrNameLst>
                                          <p:attrName>ppt_h</p:attrName>
                                        </p:attrNameLst>
                                      </p:cBhvr>
                                      <p:tavLst>
                                        <p:tav tm="0">
                                          <p:val>
                                            <p:fltVal val="0"/>
                                          </p:val>
                                        </p:tav>
                                        <p:tav tm="100000">
                                          <p:val>
                                            <p:strVal val="#ppt_h"/>
                                          </p:val>
                                        </p:tav>
                                      </p:tavLst>
                                    </p:anim>
                                    <p:animEffect transition="in" filter="fade">
                                      <p:cBhvr>
                                        <p:cTn id="39" dur="500"/>
                                        <p:tgtEl>
                                          <p:spTgt spid="6"/>
                                        </p:tgtEl>
                                      </p:cBhvr>
                                    </p:animEffect>
                                  </p:childTnLst>
                                </p:cTn>
                              </p:par>
                              <p:par>
                                <p:cTn id="40" presetID="2" presetClass="entr" presetSubtype="2" decel="53300" fill="hold" grpId="0" nodeType="withEffect">
                                  <p:stCondLst>
                                    <p:cond delay="250"/>
                                  </p:stCondLst>
                                  <p:childTnLst>
                                    <p:set>
                                      <p:cBhvr>
                                        <p:cTn id="41" dur="1" fill="hold">
                                          <p:stCondLst>
                                            <p:cond delay="0"/>
                                          </p:stCondLst>
                                        </p:cTn>
                                        <p:tgtEl>
                                          <p:spTgt spid="60"/>
                                        </p:tgtEl>
                                        <p:attrNameLst>
                                          <p:attrName>style.visibility</p:attrName>
                                        </p:attrNameLst>
                                      </p:cBhvr>
                                      <p:to>
                                        <p:strVal val="visible"/>
                                      </p:to>
                                    </p:set>
                                    <p:anim calcmode="lin" valueType="num">
                                      <p:cBhvr additive="base">
                                        <p:cTn id="42" dur="750" fill="hold"/>
                                        <p:tgtEl>
                                          <p:spTgt spid="60"/>
                                        </p:tgtEl>
                                        <p:attrNameLst>
                                          <p:attrName>ppt_x</p:attrName>
                                        </p:attrNameLst>
                                      </p:cBhvr>
                                      <p:tavLst>
                                        <p:tav tm="0">
                                          <p:val>
                                            <p:strVal val="1+#ppt_w/2"/>
                                          </p:val>
                                        </p:tav>
                                        <p:tav tm="100000">
                                          <p:val>
                                            <p:strVal val="#ppt_x"/>
                                          </p:val>
                                        </p:tav>
                                      </p:tavLst>
                                    </p:anim>
                                    <p:anim calcmode="lin" valueType="num">
                                      <p:cBhvr additive="base">
                                        <p:cTn id="43" dur="750" fill="hold"/>
                                        <p:tgtEl>
                                          <p:spTgt spid="60"/>
                                        </p:tgtEl>
                                        <p:attrNameLst>
                                          <p:attrName>ppt_y</p:attrName>
                                        </p:attrNameLst>
                                      </p:cBhvr>
                                      <p:tavLst>
                                        <p:tav tm="0">
                                          <p:val>
                                            <p:strVal val="#ppt_y"/>
                                          </p:val>
                                        </p:tav>
                                        <p:tav tm="100000">
                                          <p:val>
                                            <p:strVal val="#ppt_y"/>
                                          </p:val>
                                        </p:tav>
                                      </p:tavLst>
                                    </p:anim>
                                  </p:childTnLst>
                                </p:cTn>
                              </p:par>
                            </p:childTnLst>
                          </p:cTn>
                        </p:par>
                        <p:par>
                          <p:cTn id="44" fill="hold">
                            <p:stCondLst>
                              <p:cond delay="2500"/>
                            </p:stCondLst>
                            <p:childTnLst>
                              <p:par>
                                <p:cTn id="45" presetID="53" presetClass="entr" presetSubtype="16" fill="hold" grpId="0" nodeType="after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p:cTn id="47" dur="500" fill="hold"/>
                                        <p:tgtEl>
                                          <p:spTgt spid="7"/>
                                        </p:tgtEl>
                                        <p:attrNameLst>
                                          <p:attrName>ppt_w</p:attrName>
                                        </p:attrNameLst>
                                      </p:cBhvr>
                                      <p:tavLst>
                                        <p:tav tm="0">
                                          <p:val>
                                            <p:fltVal val="0"/>
                                          </p:val>
                                        </p:tav>
                                        <p:tav tm="100000">
                                          <p:val>
                                            <p:strVal val="#ppt_w"/>
                                          </p:val>
                                        </p:tav>
                                      </p:tavLst>
                                    </p:anim>
                                    <p:anim calcmode="lin" valueType="num">
                                      <p:cBhvr>
                                        <p:cTn id="48" dur="500" fill="hold"/>
                                        <p:tgtEl>
                                          <p:spTgt spid="7"/>
                                        </p:tgtEl>
                                        <p:attrNameLst>
                                          <p:attrName>ppt_h</p:attrName>
                                        </p:attrNameLst>
                                      </p:cBhvr>
                                      <p:tavLst>
                                        <p:tav tm="0">
                                          <p:val>
                                            <p:fltVal val="0"/>
                                          </p:val>
                                        </p:tav>
                                        <p:tav tm="100000">
                                          <p:val>
                                            <p:strVal val="#ppt_h"/>
                                          </p:val>
                                        </p:tav>
                                      </p:tavLst>
                                    </p:anim>
                                    <p:animEffect transition="in" filter="fade">
                                      <p:cBhvr>
                                        <p:cTn id="49" dur="500"/>
                                        <p:tgtEl>
                                          <p:spTgt spid="7"/>
                                        </p:tgtEl>
                                      </p:cBhvr>
                                    </p:animEffect>
                                  </p:childTnLst>
                                </p:cTn>
                              </p:par>
                              <p:par>
                                <p:cTn id="50" presetID="2" presetClass="entr" presetSubtype="2" decel="53300" fill="hold" grpId="0" nodeType="withEffect">
                                  <p:stCondLst>
                                    <p:cond delay="250"/>
                                  </p:stCondLst>
                                  <p:childTnLst>
                                    <p:set>
                                      <p:cBhvr>
                                        <p:cTn id="51" dur="1" fill="hold">
                                          <p:stCondLst>
                                            <p:cond delay="0"/>
                                          </p:stCondLst>
                                        </p:cTn>
                                        <p:tgtEl>
                                          <p:spTgt spid="61"/>
                                        </p:tgtEl>
                                        <p:attrNameLst>
                                          <p:attrName>style.visibility</p:attrName>
                                        </p:attrNameLst>
                                      </p:cBhvr>
                                      <p:to>
                                        <p:strVal val="visible"/>
                                      </p:to>
                                    </p:set>
                                    <p:anim calcmode="lin" valueType="num">
                                      <p:cBhvr additive="base">
                                        <p:cTn id="52" dur="750" fill="hold"/>
                                        <p:tgtEl>
                                          <p:spTgt spid="61"/>
                                        </p:tgtEl>
                                        <p:attrNameLst>
                                          <p:attrName>ppt_x</p:attrName>
                                        </p:attrNameLst>
                                      </p:cBhvr>
                                      <p:tavLst>
                                        <p:tav tm="0">
                                          <p:val>
                                            <p:strVal val="1+#ppt_w/2"/>
                                          </p:val>
                                        </p:tav>
                                        <p:tav tm="100000">
                                          <p:val>
                                            <p:strVal val="#ppt_x"/>
                                          </p:val>
                                        </p:tav>
                                      </p:tavLst>
                                    </p:anim>
                                    <p:anim calcmode="lin" valueType="num">
                                      <p:cBhvr additive="base">
                                        <p:cTn id="53" dur="750" fill="hold"/>
                                        <p:tgtEl>
                                          <p:spTgt spid="61"/>
                                        </p:tgtEl>
                                        <p:attrNameLst>
                                          <p:attrName>ppt_y</p:attrName>
                                        </p:attrNameLst>
                                      </p:cBhvr>
                                      <p:tavLst>
                                        <p:tav tm="0">
                                          <p:val>
                                            <p:strVal val="#ppt_y"/>
                                          </p:val>
                                        </p:tav>
                                        <p:tav tm="100000">
                                          <p:val>
                                            <p:strVal val="#ppt_y"/>
                                          </p:val>
                                        </p:tav>
                                      </p:tavLst>
                                    </p:anim>
                                  </p:childTnLst>
                                </p:cTn>
                              </p:par>
                            </p:childTnLst>
                          </p:cTn>
                        </p:par>
                        <p:par>
                          <p:cTn id="54" fill="hold">
                            <p:stCondLst>
                              <p:cond delay="3500"/>
                            </p:stCondLst>
                            <p:childTnLst>
                              <p:par>
                                <p:cTn id="55" presetID="53" presetClass="entr" presetSubtype="16" fill="hold" grpId="0" nodeType="afterEffect">
                                  <p:stCondLst>
                                    <p:cond delay="0"/>
                                  </p:stCondLst>
                                  <p:childTnLst>
                                    <p:set>
                                      <p:cBhvr>
                                        <p:cTn id="56" dur="1" fill="hold">
                                          <p:stCondLst>
                                            <p:cond delay="0"/>
                                          </p:stCondLst>
                                        </p:cTn>
                                        <p:tgtEl>
                                          <p:spTgt spid="8"/>
                                        </p:tgtEl>
                                        <p:attrNameLst>
                                          <p:attrName>style.visibility</p:attrName>
                                        </p:attrNameLst>
                                      </p:cBhvr>
                                      <p:to>
                                        <p:strVal val="visible"/>
                                      </p:to>
                                    </p:set>
                                    <p:anim calcmode="lin" valueType="num">
                                      <p:cBhvr>
                                        <p:cTn id="57" dur="500" fill="hold"/>
                                        <p:tgtEl>
                                          <p:spTgt spid="8"/>
                                        </p:tgtEl>
                                        <p:attrNameLst>
                                          <p:attrName>ppt_w</p:attrName>
                                        </p:attrNameLst>
                                      </p:cBhvr>
                                      <p:tavLst>
                                        <p:tav tm="0">
                                          <p:val>
                                            <p:fltVal val="0"/>
                                          </p:val>
                                        </p:tav>
                                        <p:tav tm="100000">
                                          <p:val>
                                            <p:strVal val="#ppt_w"/>
                                          </p:val>
                                        </p:tav>
                                      </p:tavLst>
                                    </p:anim>
                                    <p:anim calcmode="lin" valueType="num">
                                      <p:cBhvr>
                                        <p:cTn id="58" dur="500" fill="hold"/>
                                        <p:tgtEl>
                                          <p:spTgt spid="8"/>
                                        </p:tgtEl>
                                        <p:attrNameLst>
                                          <p:attrName>ppt_h</p:attrName>
                                        </p:attrNameLst>
                                      </p:cBhvr>
                                      <p:tavLst>
                                        <p:tav tm="0">
                                          <p:val>
                                            <p:fltVal val="0"/>
                                          </p:val>
                                        </p:tav>
                                        <p:tav tm="100000">
                                          <p:val>
                                            <p:strVal val="#ppt_h"/>
                                          </p:val>
                                        </p:tav>
                                      </p:tavLst>
                                    </p:anim>
                                    <p:animEffect transition="in" filter="fade">
                                      <p:cBhvr>
                                        <p:cTn id="59" dur="500"/>
                                        <p:tgtEl>
                                          <p:spTgt spid="8"/>
                                        </p:tgtEl>
                                      </p:cBhvr>
                                    </p:animEffect>
                                  </p:childTnLst>
                                </p:cTn>
                              </p:par>
                              <p:par>
                                <p:cTn id="60" presetID="2" presetClass="entr" presetSubtype="2" decel="53300" fill="hold" grpId="0" nodeType="withEffect">
                                  <p:stCondLst>
                                    <p:cond delay="250"/>
                                  </p:stCondLst>
                                  <p:childTnLst>
                                    <p:set>
                                      <p:cBhvr>
                                        <p:cTn id="61" dur="1" fill="hold">
                                          <p:stCondLst>
                                            <p:cond delay="0"/>
                                          </p:stCondLst>
                                        </p:cTn>
                                        <p:tgtEl>
                                          <p:spTgt spid="62"/>
                                        </p:tgtEl>
                                        <p:attrNameLst>
                                          <p:attrName>style.visibility</p:attrName>
                                        </p:attrNameLst>
                                      </p:cBhvr>
                                      <p:to>
                                        <p:strVal val="visible"/>
                                      </p:to>
                                    </p:set>
                                    <p:anim calcmode="lin" valueType="num">
                                      <p:cBhvr additive="base">
                                        <p:cTn id="62" dur="750" fill="hold"/>
                                        <p:tgtEl>
                                          <p:spTgt spid="62"/>
                                        </p:tgtEl>
                                        <p:attrNameLst>
                                          <p:attrName>ppt_x</p:attrName>
                                        </p:attrNameLst>
                                      </p:cBhvr>
                                      <p:tavLst>
                                        <p:tav tm="0">
                                          <p:val>
                                            <p:strVal val="1+#ppt_w/2"/>
                                          </p:val>
                                        </p:tav>
                                        <p:tav tm="100000">
                                          <p:val>
                                            <p:strVal val="#ppt_x"/>
                                          </p:val>
                                        </p:tav>
                                      </p:tavLst>
                                    </p:anim>
                                    <p:anim calcmode="lin" valueType="num">
                                      <p:cBhvr additive="base">
                                        <p:cTn id="63" dur="750" fill="hold"/>
                                        <p:tgtEl>
                                          <p:spTgt spid="62"/>
                                        </p:tgtEl>
                                        <p:attrNameLst>
                                          <p:attrName>ppt_y</p:attrName>
                                        </p:attrNameLst>
                                      </p:cBhvr>
                                      <p:tavLst>
                                        <p:tav tm="0">
                                          <p:val>
                                            <p:strVal val="#ppt_y"/>
                                          </p:val>
                                        </p:tav>
                                        <p:tav tm="100000">
                                          <p:val>
                                            <p:strVal val="#ppt_y"/>
                                          </p:val>
                                        </p:tav>
                                      </p:tavLst>
                                    </p:anim>
                                  </p:childTnLst>
                                </p:cTn>
                              </p:par>
                            </p:childTnLst>
                          </p:cTn>
                        </p:par>
                        <p:par>
                          <p:cTn id="64" fill="hold">
                            <p:stCondLst>
                              <p:cond delay="4500"/>
                            </p:stCondLst>
                            <p:childTnLst>
                              <p:par>
                                <p:cTn id="65" presetID="53" presetClass="entr" presetSubtype="16" fill="hold" grpId="0" nodeType="after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p:cTn id="67" dur="500" fill="hold"/>
                                        <p:tgtEl>
                                          <p:spTgt spid="15"/>
                                        </p:tgtEl>
                                        <p:attrNameLst>
                                          <p:attrName>ppt_w</p:attrName>
                                        </p:attrNameLst>
                                      </p:cBhvr>
                                      <p:tavLst>
                                        <p:tav tm="0">
                                          <p:val>
                                            <p:fltVal val="0"/>
                                          </p:val>
                                        </p:tav>
                                        <p:tav tm="100000">
                                          <p:val>
                                            <p:strVal val="#ppt_w"/>
                                          </p:val>
                                        </p:tav>
                                      </p:tavLst>
                                    </p:anim>
                                    <p:anim calcmode="lin" valueType="num">
                                      <p:cBhvr>
                                        <p:cTn id="68" dur="500" fill="hold"/>
                                        <p:tgtEl>
                                          <p:spTgt spid="15"/>
                                        </p:tgtEl>
                                        <p:attrNameLst>
                                          <p:attrName>ppt_h</p:attrName>
                                        </p:attrNameLst>
                                      </p:cBhvr>
                                      <p:tavLst>
                                        <p:tav tm="0">
                                          <p:val>
                                            <p:fltVal val="0"/>
                                          </p:val>
                                        </p:tav>
                                        <p:tav tm="100000">
                                          <p:val>
                                            <p:strVal val="#ppt_h"/>
                                          </p:val>
                                        </p:tav>
                                      </p:tavLst>
                                    </p:anim>
                                    <p:animEffect transition="in" filter="fade">
                                      <p:cBhvr>
                                        <p:cTn id="69" dur="500"/>
                                        <p:tgtEl>
                                          <p:spTgt spid="15"/>
                                        </p:tgtEl>
                                      </p:cBhvr>
                                    </p:animEffect>
                                  </p:childTnLst>
                                </p:cTn>
                              </p:par>
                              <p:par>
                                <p:cTn id="70" presetID="2" presetClass="entr" presetSubtype="2" decel="53300" fill="hold" grpId="0" nodeType="withEffect">
                                  <p:stCondLst>
                                    <p:cond delay="250"/>
                                  </p:stCondLst>
                                  <p:childTnLst>
                                    <p:set>
                                      <p:cBhvr>
                                        <p:cTn id="71" dur="1" fill="hold">
                                          <p:stCondLst>
                                            <p:cond delay="0"/>
                                          </p:stCondLst>
                                        </p:cTn>
                                        <p:tgtEl>
                                          <p:spTgt spid="16"/>
                                        </p:tgtEl>
                                        <p:attrNameLst>
                                          <p:attrName>style.visibility</p:attrName>
                                        </p:attrNameLst>
                                      </p:cBhvr>
                                      <p:to>
                                        <p:strVal val="visible"/>
                                      </p:to>
                                    </p:set>
                                    <p:anim calcmode="lin" valueType="num">
                                      <p:cBhvr additive="base">
                                        <p:cTn id="72" dur="750" fill="hold"/>
                                        <p:tgtEl>
                                          <p:spTgt spid="16"/>
                                        </p:tgtEl>
                                        <p:attrNameLst>
                                          <p:attrName>ppt_x</p:attrName>
                                        </p:attrNameLst>
                                      </p:cBhvr>
                                      <p:tavLst>
                                        <p:tav tm="0">
                                          <p:val>
                                            <p:strVal val="1+#ppt_w/2"/>
                                          </p:val>
                                        </p:tav>
                                        <p:tav tm="100000">
                                          <p:val>
                                            <p:strVal val="#ppt_x"/>
                                          </p:val>
                                        </p:tav>
                                      </p:tavLst>
                                    </p:anim>
                                    <p:anim calcmode="lin" valueType="num">
                                      <p:cBhvr additive="base">
                                        <p:cTn id="73" dur="750" fill="hold"/>
                                        <p:tgtEl>
                                          <p:spTgt spid="16"/>
                                        </p:tgtEl>
                                        <p:attrNameLst>
                                          <p:attrName>ppt_y</p:attrName>
                                        </p:attrNameLst>
                                      </p:cBhvr>
                                      <p:tavLst>
                                        <p:tav tm="0">
                                          <p:val>
                                            <p:strVal val="#ppt_y"/>
                                          </p:val>
                                        </p:tav>
                                        <p:tav tm="100000">
                                          <p:val>
                                            <p:strVal val="#ppt_y"/>
                                          </p:val>
                                        </p:tav>
                                      </p:tavLst>
                                    </p:anim>
                                  </p:childTnLst>
                                </p:cTn>
                              </p:par>
                            </p:childTnLst>
                          </p:cTn>
                        </p:par>
                        <p:par>
                          <p:cTn id="74" fill="hold">
                            <p:stCondLst>
                              <p:cond delay="5500"/>
                            </p:stCondLst>
                            <p:childTnLst>
                              <p:par>
                                <p:cTn id="75" presetID="53" presetClass="entr" presetSubtype="16" fill="hold" grpId="0" nodeType="afterEffect">
                                  <p:stCondLst>
                                    <p:cond delay="0"/>
                                  </p:stCondLst>
                                  <p:childTnLst>
                                    <p:set>
                                      <p:cBhvr>
                                        <p:cTn id="76" dur="1" fill="hold">
                                          <p:stCondLst>
                                            <p:cond delay="0"/>
                                          </p:stCondLst>
                                        </p:cTn>
                                        <p:tgtEl>
                                          <p:spTgt spid="18"/>
                                        </p:tgtEl>
                                        <p:attrNameLst>
                                          <p:attrName>style.visibility</p:attrName>
                                        </p:attrNameLst>
                                      </p:cBhvr>
                                      <p:to>
                                        <p:strVal val="visible"/>
                                      </p:to>
                                    </p:set>
                                    <p:anim calcmode="lin" valueType="num">
                                      <p:cBhvr>
                                        <p:cTn id="77" dur="500" fill="hold"/>
                                        <p:tgtEl>
                                          <p:spTgt spid="18"/>
                                        </p:tgtEl>
                                        <p:attrNameLst>
                                          <p:attrName>ppt_w</p:attrName>
                                        </p:attrNameLst>
                                      </p:cBhvr>
                                      <p:tavLst>
                                        <p:tav tm="0">
                                          <p:val>
                                            <p:fltVal val="0"/>
                                          </p:val>
                                        </p:tav>
                                        <p:tav tm="100000">
                                          <p:val>
                                            <p:strVal val="#ppt_w"/>
                                          </p:val>
                                        </p:tav>
                                      </p:tavLst>
                                    </p:anim>
                                    <p:anim calcmode="lin" valueType="num">
                                      <p:cBhvr>
                                        <p:cTn id="78" dur="500" fill="hold"/>
                                        <p:tgtEl>
                                          <p:spTgt spid="18"/>
                                        </p:tgtEl>
                                        <p:attrNameLst>
                                          <p:attrName>ppt_h</p:attrName>
                                        </p:attrNameLst>
                                      </p:cBhvr>
                                      <p:tavLst>
                                        <p:tav tm="0">
                                          <p:val>
                                            <p:fltVal val="0"/>
                                          </p:val>
                                        </p:tav>
                                        <p:tav tm="100000">
                                          <p:val>
                                            <p:strVal val="#ppt_h"/>
                                          </p:val>
                                        </p:tav>
                                      </p:tavLst>
                                    </p:anim>
                                    <p:animEffect transition="in" filter="fade">
                                      <p:cBhvr>
                                        <p:cTn id="79" dur="500"/>
                                        <p:tgtEl>
                                          <p:spTgt spid="18"/>
                                        </p:tgtEl>
                                      </p:cBhvr>
                                    </p:animEffect>
                                  </p:childTnLst>
                                </p:cTn>
                              </p:par>
                              <p:par>
                                <p:cTn id="80" presetID="2" presetClass="entr" presetSubtype="2" decel="53300" fill="hold" grpId="0" nodeType="withEffect">
                                  <p:stCondLst>
                                    <p:cond delay="250"/>
                                  </p:stCondLst>
                                  <p:childTnLst>
                                    <p:set>
                                      <p:cBhvr>
                                        <p:cTn id="81" dur="1" fill="hold">
                                          <p:stCondLst>
                                            <p:cond delay="0"/>
                                          </p:stCondLst>
                                        </p:cTn>
                                        <p:tgtEl>
                                          <p:spTgt spid="19"/>
                                        </p:tgtEl>
                                        <p:attrNameLst>
                                          <p:attrName>style.visibility</p:attrName>
                                        </p:attrNameLst>
                                      </p:cBhvr>
                                      <p:to>
                                        <p:strVal val="visible"/>
                                      </p:to>
                                    </p:set>
                                    <p:anim calcmode="lin" valueType="num">
                                      <p:cBhvr additive="base">
                                        <p:cTn id="82" dur="750" fill="hold"/>
                                        <p:tgtEl>
                                          <p:spTgt spid="19"/>
                                        </p:tgtEl>
                                        <p:attrNameLst>
                                          <p:attrName>ppt_x</p:attrName>
                                        </p:attrNameLst>
                                      </p:cBhvr>
                                      <p:tavLst>
                                        <p:tav tm="0">
                                          <p:val>
                                            <p:strVal val="1+#ppt_w/2"/>
                                          </p:val>
                                        </p:tav>
                                        <p:tav tm="100000">
                                          <p:val>
                                            <p:strVal val="#ppt_x"/>
                                          </p:val>
                                        </p:tav>
                                      </p:tavLst>
                                    </p:anim>
                                    <p:anim calcmode="lin" valueType="num">
                                      <p:cBhvr additive="base">
                                        <p:cTn id="83" dur="750" fill="hold"/>
                                        <p:tgtEl>
                                          <p:spTgt spid="19"/>
                                        </p:tgtEl>
                                        <p:attrNameLst>
                                          <p:attrName>ppt_y</p:attrName>
                                        </p:attrNameLst>
                                      </p:cBhvr>
                                      <p:tavLst>
                                        <p:tav tm="0">
                                          <p:val>
                                            <p:strVal val="#ppt_y"/>
                                          </p:val>
                                        </p:tav>
                                        <p:tav tm="100000">
                                          <p:val>
                                            <p:strVal val="#ppt_y"/>
                                          </p:val>
                                        </p:tav>
                                      </p:tavLst>
                                    </p:anim>
                                  </p:childTnLst>
                                </p:cTn>
                              </p:par>
                            </p:childTnLst>
                          </p:cTn>
                        </p:par>
                        <p:par>
                          <p:cTn id="84" fill="hold">
                            <p:stCondLst>
                              <p:cond delay="6500"/>
                            </p:stCondLst>
                            <p:childTnLst>
                              <p:par>
                                <p:cTn id="85" presetID="53" presetClass="entr" presetSubtype="16" fill="hold" grpId="0" nodeType="afterEffect">
                                  <p:stCondLst>
                                    <p:cond delay="0"/>
                                  </p:stCondLst>
                                  <p:childTnLst>
                                    <p:set>
                                      <p:cBhvr>
                                        <p:cTn id="86" dur="1" fill="hold">
                                          <p:stCondLst>
                                            <p:cond delay="0"/>
                                          </p:stCondLst>
                                        </p:cTn>
                                        <p:tgtEl>
                                          <p:spTgt spid="20"/>
                                        </p:tgtEl>
                                        <p:attrNameLst>
                                          <p:attrName>style.visibility</p:attrName>
                                        </p:attrNameLst>
                                      </p:cBhvr>
                                      <p:to>
                                        <p:strVal val="visible"/>
                                      </p:to>
                                    </p:set>
                                    <p:anim calcmode="lin" valueType="num">
                                      <p:cBhvr>
                                        <p:cTn id="87" dur="500" fill="hold"/>
                                        <p:tgtEl>
                                          <p:spTgt spid="20"/>
                                        </p:tgtEl>
                                        <p:attrNameLst>
                                          <p:attrName>ppt_w</p:attrName>
                                        </p:attrNameLst>
                                      </p:cBhvr>
                                      <p:tavLst>
                                        <p:tav tm="0">
                                          <p:val>
                                            <p:fltVal val="0"/>
                                          </p:val>
                                        </p:tav>
                                        <p:tav tm="100000">
                                          <p:val>
                                            <p:strVal val="#ppt_w"/>
                                          </p:val>
                                        </p:tav>
                                      </p:tavLst>
                                    </p:anim>
                                    <p:anim calcmode="lin" valueType="num">
                                      <p:cBhvr>
                                        <p:cTn id="88" dur="500" fill="hold"/>
                                        <p:tgtEl>
                                          <p:spTgt spid="20"/>
                                        </p:tgtEl>
                                        <p:attrNameLst>
                                          <p:attrName>ppt_h</p:attrName>
                                        </p:attrNameLst>
                                      </p:cBhvr>
                                      <p:tavLst>
                                        <p:tav tm="0">
                                          <p:val>
                                            <p:fltVal val="0"/>
                                          </p:val>
                                        </p:tav>
                                        <p:tav tm="100000">
                                          <p:val>
                                            <p:strVal val="#ppt_h"/>
                                          </p:val>
                                        </p:tav>
                                      </p:tavLst>
                                    </p:anim>
                                    <p:animEffect transition="in" filter="fade">
                                      <p:cBhvr>
                                        <p:cTn id="89" dur="500"/>
                                        <p:tgtEl>
                                          <p:spTgt spid="20"/>
                                        </p:tgtEl>
                                      </p:cBhvr>
                                    </p:animEffect>
                                  </p:childTnLst>
                                </p:cTn>
                              </p:par>
                              <p:par>
                                <p:cTn id="90" presetID="2" presetClass="entr" presetSubtype="2" decel="53300" fill="hold" grpId="0" nodeType="withEffect">
                                  <p:stCondLst>
                                    <p:cond delay="250"/>
                                  </p:stCondLst>
                                  <p:childTnLst>
                                    <p:set>
                                      <p:cBhvr>
                                        <p:cTn id="91" dur="1" fill="hold">
                                          <p:stCondLst>
                                            <p:cond delay="0"/>
                                          </p:stCondLst>
                                        </p:cTn>
                                        <p:tgtEl>
                                          <p:spTgt spid="21"/>
                                        </p:tgtEl>
                                        <p:attrNameLst>
                                          <p:attrName>style.visibility</p:attrName>
                                        </p:attrNameLst>
                                      </p:cBhvr>
                                      <p:to>
                                        <p:strVal val="visible"/>
                                      </p:to>
                                    </p:set>
                                    <p:anim calcmode="lin" valueType="num">
                                      <p:cBhvr additive="base">
                                        <p:cTn id="92" dur="750" fill="hold"/>
                                        <p:tgtEl>
                                          <p:spTgt spid="21"/>
                                        </p:tgtEl>
                                        <p:attrNameLst>
                                          <p:attrName>ppt_x</p:attrName>
                                        </p:attrNameLst>
                                      </p:cBhvr>
                                      <p:tavLst>
                                        <p:tav tm="0">
                                          <p:val>
                                            <p:strVal val="1+#ppt_w/2"/>
                                          </p:val>
                                        </p:tav>
                                        <p:tav tm="100000">
                                          <p:val>
                                            <p:strVal val="#ppt_x"/>
                                          </p:val>
                                        </p:tav>
                                      </p:tavLst>
                                    </p:anim>
                                    <p:anim calcmode="lin" valueType="num">
                                      <p:cBhvr additive="base">
                                        <p:cTn id="93" dur="750" fill="hold"/>
                                        <p:tgtEl>
                                          <p:spTgt spid="21"/>
                                        </p:tgtEl>
                                        <p:attrNameLst>
                                          <p:attrName>ppt_y</p:attrName>
                                        </p:attrNameLst>
                                      </p:cBhvr>
                                      <p:tavLst>
                                        <p:tav tm="0">
                                          <p:val>
                                            <p:strVal val="#ppt_y"/>
                                          </p:val>
                                        </p:tav>
                                        <p:tav tm="100000">
                                          <p:val>
                                            <p:strVal val="#ppt_y"/>
                                          </p:val>
                                        </p:tav>
                                      </p:tavLst>
                                    </p:anim>
                                  </p:childTnLst>
                                </p:cTn>
                              </p:par>
                            </p:childTnLst>
                          </p:cTn>
                        </p:par>
                        <p:par>
                          <p:cTn id="94" fill="hold">
                            <p:stCondLst>
                              <p:cond delay="7500"/>
                            </p:stCondLst>
                            <p:childTnLst>
                              <p:par>
                                <p:cTn id="95" presetID="53" presetClass="entr" presetSubtype="16" fill="hold" grpId="0" nodeType="afterEffect">
                                  <p:stCondLst>
                                    <p:cond delay="0"/>
                                  </p:stCondLst>
                                  <p:childTnLst>
                                    <p:set>
                                      <p:cBhvr>
                                        <p:cTn id="96" dur="1" fill="hold">
                                          <p:stCondLst>
                                            <p:cond delay="0"/>
                                          </p:stCondLst>
                                        </p:cTn>
                                        <p:tgtEl>
                                          <p:spTgt spid="22"/>
                                        </p:tgtEl>
                                        <p:attrNameLst>
                                          <p:attrName>style.visibility</p:attrName>
                                        </p:attrNameLst>
                                      </p:cBhvr>
                                      <p:to>
                                        <p:strVal val="visible"/>
                                      </p:to>
                                    </p:set>
                                    <p:anim calcmode="lin" valueType="num">
                                      <p:cBhvr>
                                        <p:cTn id="97" dur="500" fill="hold"/>
                                        <p:tgtEl>
                                          <p:spTgt spid="22"/>
                                        </p:tgtEl>
                                        <p:attrNameLst>
                                          <p:attrName>ppt_w</p:attrName>
                                        </p:attrNameLst>
                                      </p:cBhvr>
                                      <p:tavLst>
                                        <p:tav tm="0">
                                          <p:val>
                                            <p:fltVal val="0"/>
                                          </p:val>
                                        </p:tav>
                                        <p:tav tm="100000">
                                          <p:val>
                                            <p:strVal val="#ppt_w"/>
                                          </p:val>
                                        </p:tav>
                                      </p:tavLst>
                                    </p:anim>
                                    <p:anim calcmode="lin" valueType="num">
                                      <p:cBhvr>
                                        <p:cTn id="98" dur="500" fill="hold"/>
                                        <p:tgtEl>
                                          <p:spTgt spid="22"/>
                                        </p:tgtEl>
                                        <p:attrNameLst>
                                          <p:attrName>ppt_h</p:attrName>
                                        </p:attrNameLst>
                                      </p:cBhvr>
                                      <p:tavLst>
                                        <p:tav tm="0">
                                          <p:val>
                                            <p:fltVal val="0"/>
                                          </p:val>
                                        </p:tav>
                                        <p:tav tm="100000">
                                          <p:val>
                                            <p:strVal val="#ppt_h"/>
                                          </p:val>
                                        </p:tav>
                                      </p:tavLst>
                                    </p:anim>
                                    <p:animEffect transition="in" filter="fade">
                                      <p:cBhvr>
                                        <p:cTn id="99" dur="500"/>
                                        <p:tgtEl>
                                          <p:spTgt spid="22"/>
                                        </p:tgtEl>
                                      </p:cBhvr>
                                    </p:animEffect>
                                  </p:childTnLst>
                                </p:cTn>
                              </p:par>
                              <p:par>
                                <p:cTn id="100" presetID="2" presetClass="entr" presetSubtype="2" decel="53300" fill="hold" grpId="0" nodeType="withEffect">
                                  <p:stCondLst>
                                    <p:cond delay="250"/>
                                  </p:stCondLst>
                                  <p:childTnLst>
                                    <p:set>
                                      <p:cBhvr>
                                        <p:cTn id="101" dur="1" fill="hold">
                                          <p:stCondLst>
                                            <p:cond delay="0"/>
                                          </p:stCondLst>
                                        </p:cTn>
                                        <p:tgtEl>
                                          <p:spTgt spid="23"/>
                                        </p:tgtEl>
                                        <p:attrNameLst>
                                          <p:attrName>style.visibility</p:attrName>
                                        </p:attrNameLst>
                                      </p:cBhvr>
                                      <p:to>
                                        <p:strVal val="visible"/>
                                      </p:to>
                                    </p:set>
                                    <p:anim calcmode="lin" valueType="num">
                                      <p:cBhvr additive="base">
                                        <p:cTn id="102" dur="750" fill="hold"/>
                                        <p:tgtEl>
                                          <p:spTgt spid="23"/>
                                        </p:tgtEl>
                                        <p:attrNameLst>
                                          <p:attrName>ppt_x</p:attrName>
                                        </p:attrNameLst>
                                      </p:cBhvr>
                                      <p:tavLst>
                                        <p:tav tm="0">
                                          <p:val>
                                            <p:strVal val="1+#ppt_w/2"/>
                                          </p:val>
                                        </p:tav>
                                        <p:tav tm="100000">
                                          <p:val>
                                            <p:strVal val="#ppt_x"/>
                                          </p:val>
                                        </p:tav>
                                      </p:tavLst>
                                    </p:anim>
                                    <p:anim calcmode="lin" valueType="num">
                                      <p:cBhvr additive="base">
                                        <p:cTn id="103" dur="750" fill="hold"/>
                                        <p:tgtEl>
                                          <p:spTgt spid="23"/>
                                        </p:tgtEl>
                                        <p:attrNameLst>
                                          <p:attrName>ppt_y</p:attrName>
                                        </p:attrNameLst>
                                      </p:cBhvr>
                                      <p:tavLst>
                                        <p:tav tm="0">
                                          <p:val>
                                            <p:strVal val="#ppt_y"/>
                                          </p:val>
                                        </p:tav>
                                        <p:tav tm="100000">
                                          <p:val>
                                            <p:strVal val="#ppt_y"/>
                                          </p:val>
                                        </p:tav>
                                      </p:tavLst>
                                    </p:anim>
                                  </p:childTnLst>
                                </p:cTn>
                              </p:par>
                              <p:par>
                                <p:cTn id="104" presetID="2" presetClass="entr" presetSubtype="2" decel="53300" fill="hold" grpId="0" nodeType="withEffect">
                                  <p:stCondLst>
                                    <p:cond delay="250"/>
                                  </p:stCondLst>
                                  <p:childTnLst>
                                    <p:set>
                                      <p:cBhvr>
                                        <p:cTn id="105" dur="1" fill="hold">
                                          <p:stCondLst>
                                            <p:cond delay="0"/>
                                          </p:stCondLst>
                                        </p:cTn>
                                        <p:tgtEl>
                                          <p:spTgt spid="24"/>
                                        </p:tgtEl>
                                        <p:attrNameLst>
                                          <p:attrName>style.visibility</p:attrName>
                                        </p:attrNameLst>
                                      </p:cBhvr>
                                      <p:to>
                                        <p:strVal val="visible"/>
                                      </p:to>
                                    </p:set>
                                    <p:anim calcmode="lin" valueType="num">
                                      <p:cBhvr additive="base">
                                        <p:cTn id="106" dur="750" fill="hold"/>
                                        <p:tgtEl>
                                          <p:spTgt spid="24"/>
                                        </p:tgtEl>
                                        <p:attrNameLst>
                                          <p:attrName>ppt_x</p:attrName>
                                        </p:attrNameLst>
                                      </p:cBhvr>
                                      <p:tavLst>
                                        <p:tav tm="0">
                                          <p:val>
                                            <p:strVal val="1+#ppt_w/2"/>
                                          </p:val>
                                        </p:tav>
                                        <p:tav tm="100000">
                                          <p:val>
                                            <p:strVal val="#ppt_x"/>
                                          </p:val>
                                        </p:tav>
                                      </p:tavLst>
                                    </p:anim>
                                    <p:anim calcmode="lin" valueType="num">
                                      <p:cBhvr additive="base">
                                        <p:cTn id="107" dur="750" fill="hold"/>
                                        <p:tgtEl>
                                          <p:spTgt spid="24"/>
                                        </p:tgtEl>
                                        <p:attrNameLst>
                                          <p:attrName>ppt_y</p:attrName>
                                        </p:attrNameLst>
                                      </p:cBhvr>
                                      <p:tavLst>
                                        <p:tav tm="0">
                                          <p:val>
                                            <p:strVal val="#ppt_y"/>
                                          </p:val>
                                        </p:tav>
                                        <p:tav tm="100000">
                                          <p:val>
                                            <p:strVal val="#ppt_y"/>
                                          </p:val>
                                        </p:tav>
                                      </p:tavLst>
                                    </p:anim>
                                  </p:childTnLst>
                                </p:cTn>
                              </p:par>
                            </p:childTnLst>
                          </p:cTn>
                        </p:par>
                        <p:par>
                          <p:cTn id="108" fill="hold">
                            <p:stCondLst>
                              <p:cond delay="8500"/>
                            </p:stCondLst>
                            <p:childTnLst>
                              <p:par>
                                <p:cTn id="109" presetID="53" presetClass="entr" presetSubtype="16" fill="hold" grpId="0" nodeType="afterEffect">
                                  <p:stCondLst>
                                    <p:cond delay="0"/>
                                  </p:stCondLst>
                                  <p:childTnLst>
                                    <p:set>
                                      <p:cBhvr>
                                        <p:cTn id="110" dur="1" fill="hold">
                                          <p:stCondLst>
                                            <p:cond delay="0"/>
                                          </p:stCondLst>
                                        </p:cTn>
                                        <p:tgtEl>
                                          <p:spTgt spid="25"/>
                                        </p:tgtEl>
                                        <p:attrNameLst>
                                          <p:attrName>style.visibility</p:attrName>
                                        </p:attrNameLst>
                                      </p:cBhvr>
                                      <p:to>
                                        <p:strVal val="visible"/>
                                      </p:to>
                                    </p:set>
                                    <p:anim calcmode="lin" valueType="num">
                                      <p:cBhvr>
                                        <p:cTn id="111" dur="500" fill="hold"/>
                                        <p:tgtEl>
                                          <p:spTgt spid="25"/>
                                        </p:tgtEl>
                                        <p:attrNameLst>
                                          <p:attrName>ppt_w</p:attrName>
                                        </p:attrNameLst>
                                      </p:cBhvr>
                                      <p:tavLst>
                                        <p:tav tm="0">
                                          <p:val>
                                            <p:fltVal val="0"/>
                                          </p:val>
                                        </p:tav>
                                        <p:tav tm="100000">
                                          <p:val>
                                            <p:strVal val="#ppt_w"/>
                                          </p:val>
                                        </p:tav>
                                      </p:tavLst>
                                    </p:anim>
                                    <p:anim calcmode="lin" valueType="num">
                                      <p:cBhvr>
                                        <p:cTn id="112" dur="500" fill="hold"/>
                                        <p:tgtEl>
                                          <p:spTgt spid="25"/>
                                        </p:tgtEl>
                                        <p:attrNameLst>
                                          <p:attrName>ppt_h</p:attrName>
                                        </p:attrNameLst>
                                      </p:cBhvr>
                                      <p:tavLst>
                                        <p:tav tm="0">
                                          <p:val>
                                            <p:fltVal val="0"/>
                                          </p:val>
                                        </p:tav>
                                        <p:tav tm="100000">
                                          <p:val>
                                            <p:strVal val="#ppt_h"/>
                                          </p:val>
                                        </p:tav>
                                      </p:tavLst>
                                    </p:anim>
                                    <p:animEffect transition="in" filter="fade">
                                      <p:cBhvr>
                                        <p:cTn id="11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 grpId="0" animBg="1"/>
      <p:bldP spid="5" grpId="0" animBg="1"/>
      <p:bldP spid="6" grpId="0" animBg="1"/>
      <p:bldP spid="7" grpId="0" animBg="1"/>
      <p:bldP spid="8" grpId="0" animBg="1"/>
      <p:bldP spid="59" grpId="0" animBg="1"/>
      <p:bldP spid="60" grpId="0" animBg="1"/>
      <p:bldP spid="61" grpId="0" animBg="1"/>
      <p:bldP spid="62" grpId="0" animBg="1"/>
      <p:bldP spid="64" grpId="0"/>
      <p:bldP spid="65" grpId="0"/>
      <p:bldP spid="15" grpId="0" animBg="1"/>
      <p:bldP spid="16"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smtClean="0">
                <a:solidFill>
                  <a:schemeClr val="bg1"/>
                </a:solidFill>
                <a:latin typeface="Times New Roman" pitchFamily="18" charset="0"/>
                <a:ea typeface="宋体" pitchFamily="2" charset="-122"/>
              </a:rPr>
              <a:t>3.5.9 </a:t>
            </a:r>
            <a:r>
              <a:rPr lang="zh-CN" altLang="en-US" sz="3600" b="1" dirty="0">
                <a:solidFill>
                  <a:schemeClr val="bg1"/>
                </a:solidFill>
                <a:latin typeface="Times New Roman" pitchFamily="18" charset="0"/>
                <a:ea typeface="宋体" pitchFamily="2" charset="-122"/>
              </a:rPr>
              <a:t>填充：</a:t>
            </a:r>
            <a:r>
              <a:rPr lang="en-US" altLang="zh-CN" sz="3600" b="1" dirty="0">
                <a:solidFill>
                  <a:schemeClr val="bg1"/>
                </a:solidFill>
                <a:latin typeface="Times New Roman" pitchFamily="18" charset="0"/>
                <a:ea typeface="宋体" pitchFamily="2" charset="-122"/>
              </a:rPr>
              <a:t>center()</a:t>
            </a:r>
            <a:r>
              <a:rPr lang="zh-CN" altLang="en-US" sz="3600" b="1" dirty="0">
                <a:solidFill>
                  <a:schemeClr val="bg1"/>
                </a:solidFill>
                <a:latin typeface="Times New Roman" pitchFamily="18" charset="0"/>
                <a:ea typeface="宋体" pitchFamily="2" charset="-122"/>
              </a:rPr>
              <a:t>、</a:t>
            </a:r>
            <a:r>
              <a:rPr lang="en-US" altLang="zh-CN" sz="3600" b="1" dirty="0" err="1">
                <a:solidFill>
                  <a:schemeClr val="bg1"/>
                </a:solidFill>
                <a:latin typeface="Times New Roman" pitchFamily="18" charset="0"/>
                <a:ea typeface="宋体" pitchFamily="2" charset="-122"/>
              </a:rPr>
              <a:t>ljust</a:t>
            </a:r>
            <a:r>
              <a:rPr lang="en-US" altLang="zh-CN" sz="3600" b="1" dirty="0">
                <a:solidFill>
                  <a:schemeClr val="bg1"/>
                </a:solidFill>
                <a:latin typeface="Times New Roman" pitchFamily="18" charset="0"/>
                <a:ea typeface="宋体" pitchFamily="2" charset="-122"/>
              </a:rPr>
              <a:t>()</a:t>
            </a:r>
            <a:r>
              <a:rPr lang="zh-CN" altLang="en-US" sz="3600" b="1" dirty="0">
                <a:solidFill>
                  <a:schemeClr val="bg1"/>
                </a:solidFill>
                <a:latin typeface="Times New Roman" pitchFamily="18" charset="0"/>
                <a:ea typeface="宋体" pitchFamily="2" charset="-122"/>
              </a:rPr>
              <a:t>、</a:t>
            </a:r>
            <a:r>
              <a:rPr lang="en-US" altLang="zh-CN" sz="3600" b="1" dirty="0" err="1">
                <a:solidFill>
                  <a:schemeClr val="bg1"/>
                </a:solidFill>
                <a:latin typeface="Times New Roman" pitchFamily="18" charset="0"/>
                <a:ea typeface="宋体" pitchFamily="2" charset="-122"/>
              </a:rPr>
              <a:t>rjust</a:t>
            </a:r>
            <a:r>
              <a:rPr lang="en-US" altLang="zh-CN" sz="3600" b="1" dirty="0" smtClean="0">
                <a:solidFill>
                  <a:schemeClr val="bg1"/>
                </a:solidFill>
                <a:latin typeface="Times New Roman" pitchFamily="18" charset="0"/>
                <a:ea typeface="宋体" pitchFamily="2" charset="-122"/>
              </a:rPr>
              <a:t>()</a:t>
            </a:r>
            <a:endParaRPr lang="en-US" altLang="zh-CN" sz="12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8" name="内容占位符 2"/>
          <p:cNvSpPr txBox="1">
            <a:spLocks/>
          </p:cNvSpPr>
          <p:nvPr/>
        </p:nvSpPr>
        <p:spPr>
          <a:xfrm>
            <a:off x="813104" y="1830721"/>
            <a:ext cx="10515600" cy="463994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29260" indent="-401955" fontAlgn="base">
              <a:lnSpc>
                <a:spcPct val="120000"/>
              </a:lnSpc>
              <a:spcBef>
                <a:spcPts val="0"/>
              </a:spcBef>
              <a:buFont typeface="Wingdings" panose="05000000000000000000" charset="0"/>
              <a:buChar char=""/>
            </a:pPr>
            <a:r>
              <a:rPr lang="en-US" altLang="zh-CN" sz="2400" noProof="1">
                <a:latin typeface="宋体" panose="02010600030101010101" pitchFamily="2" charset="-122"/>
              </a:rPr>
              <a:t>center()</a:t>
            </a:r>
            <a:r>
              <a:rPr lang="zh-CN" altLang="en-US" sz="2400" noProof="1">
                <a:latin typeface="宋体" panose="02010600030101010101" pitchFamily="2" charset="-122"/>
              </a:rPr>
              <a:t>、</a:t>
            </a:r>
            <a:r>
              <a:rPr lang="en-US" altLang="zh-CN" sz="2400" noProof="1">
                <a:latin typeface="宋体" panose="02010600030101010101" pitchFamily="2" charset="-122"/>
              </a:rPr>
              <a:t>ljust()</a:t>
            </a:r>
            <a:r>
              <a:rPr lang="zh-CN" altLang="en-US" sz="2400" noProof="1">
                <a:latin typeface="宋体" panose="02010600030101010101" pitchFamily="2" charset="-122"/>
              </a:rPr>
              <a:t>、</a:t>
            </a:r>
            <a:r>
              <a:rPr lang="en-US" altLang="zh-CN" sz="2400" noProof="1">
                <a:latin typeface="宋体" panose="02010600030101010101" pitchFamily="2" charset="-122"/>
              </a:rPr>
              <a:t>rjust()</a:t>
            </a:r>
            <a:r>
              <a:rPr lang="zh-CN" altLang="en-US" sz="2400" noProof="1">
                <a:latin typeface="宋体" panose="02010600030101010101" pitchFamily="2" charset="-122"/>
              </a:rPr>
              <a:t>，</a:t>
            </a:r>
            <a:r>
              <a:rPr lang="zh-CN" altLang="en-US" sz="2400" b="1" noProof="1">
                <a:latin typeface="宋体" panose="02010600030101010101" pitchFamily="2" charset="-122"/>
              </a:rPr>
              <a:t>返回指定宽度的新字符串，原字符串</a:t>
            </a:r>
            <a:r>
              <a:rPr lang="zh-CN" altLang="en-US" sz="2400" b="1" noProof="1">
                <a:solidFill>
                  <a:srgbClr val="FF0000"/>
                </a:solidFill>
                <a:latin typeface="宋体" panose="02010600030101010101" pitchFamily="2" charset="-122"/>
              </a:rPr>
              <a:t>居中</a:t>
            </a:r>
            <a:r>
              <a:rPr lang="zh-CN" altLang="en-US" sz="2400" b="1" noProof="1">
                <a:latin typeface="宋体" panose="02010600030101010101" pitchFamily="2" charset="-122"/>
              </a:rPr>
              <a:t>、</a:t>
            </a:r>
            <a:r>
              <a:rPr lang="zh-CN" altLang="en-US" sz="2400" b="1" noProof="1">
                <a:solidFill>
                  <a:srgbClr val="FF0000"/>
                </a:solidFill>
                <a:latin typeface="宋体" panose="02010600030101010101" pitchFamily="2" charset="-122"/>
              </a:rPr>
              <a:t>左对齐</a:t>
            </a:r>
            <a:r>
              <a:rPr lang="zh-CN" altLang="en-US" sz="2400" b="1" noProof="1">
                <a:latin typeface="宋体" panose="02010600030101010101" pitchFamily="2" charset="-122"/>
              </a:rPr>
              <a:t>或</a:t>
            </a:r>
            <a:r>
              <a:rPr lang="zh-CN" altLang="en-US" sz="2400" b="1" noProof="1">
                <a:solidFill>
                  <a:srgbClr val="FF0000"/>
                </a:solidFill>
                <a:latin typeface="宋体" panose="02010600030101010101" pitchFamily="2" charset="-122"/>
              </a:rPr>
              <a:t>右对齐</a:t>
            </a:r>
            <a:r>
              <a:rPr lang="zh-CN" altLang="en-US" sz="2400" b="1" noProof="1">
                <a:latin typeface="宋体" panose="02010600030101010101" pitchFamily="2" charset="-122"/>
              </a:rPr>
              <a:t>出现在新字符串中，如果指定宽度大于字符串长度，则使用指定的字符（默认为空格）进行填充</a:t>
            </a:r>
            <a:r>
              <a:rPr lang="zh-CN" altLang="en-US" sz="2400" noProof="1">
                <a:latin typeface="宋体" panose="02010600030101010101" pitchFamily="2" charset="-122"/>
              </a:rPr>
              <a:t>。</a:t>
            </a:r>
          </a:p>
          <a:p>
            <a:pPr marL="1905" indent="0" fontAlgn="base">
              <a:lnSpc>
                <a:spcPct val="100000"/>
              </a:lnSpc>
              <a:spcBef>
                <a:spcPts val="0"/>
              </a:spcBef>
              <a:buNone/>
            </a:pPr>
            <a:endParaRPr lang="en-US" altLang="zh-CN" sz="2000" noProof="1">
              <a:latin typeface="Consolas" panose="020B0609020204030204" charset="0"/>
            </a:endParaRPr>
          </a:p>
          <a:p>
            <a:pPr marL="1905" indent="0" fontAlgn="base">
              <a:lnSpc>
                <a:spcPct val="100000"/>
              </a:lnSpc>
              <a:spcBef>
                <a:spcPts val="0"/>
              </a:spcBef>
              <a:buNone/>
            </a:pPr>
            <a:r>
              <a:rPr lang="en-US" altLang="zh-CN" sz="2400" noProof="1">
                <a:latin typeface="Consolas" panose="020B0609020204030204" charset="0"/>
              </a:rPr>
              <a:t>&gt;&gt;&gt; 'Hello world!'.center(20)        # 居中，以空格进行填充</a:t>
            </a:r>
          </a:p>
          <a:p>
            <a:pPr marL="1905" indent="0" fontAlgn="base">
              <a:lnSpc>
                <a:spcPct val="100000"/>
              </a:lnSpc>
              <a:spcBef>
                <a:spcPts val="0"/>
              </a:spcBef>
              <a:buNone/>
            </a:pPr>
            <a:r>
              <a:rPr lang="en-US" altLang="zh-CN" sz="2400" noProof="1">
                <a:solidFill>
                  <a:srgbClr val="00B0F0"/>
                </a:solidFill>
                <a:latin typeface="Consolas" panose="020B0609020204030204" charset="0"/>
              </a:rPr>
              <a:t>'    Hello world!    '</a:t>
            </a:r>
          </a:p>
          <a:p>
            <a:pPr marL="1905" indent="0" fontAlgn="base">
              <a:lnSpc>
                <a:spcPct val="100000"/>
              </a:lnSpc>
              <a:spcBef>
                <a:spcPts val="0"/>
              </a:spcBef>
              <a:buNone/>
            </a:pPr>
            <a:r>
              <a:rPr lang="en-US" altLang="zh-CN" sz="2400" noProof="1">
                <a:latin typeface="Consolas" panose="020B0609020204030204" charset="0"/>
              </a:rPr>
              <a:t>&gt;&gt;&gt; 'Hello world!'.center(20, '=')   # 居中，以字符=进行填充</a:t>
            </a:r>
          </a:p>
          <a:p>
            <a:pPr marL="1905" indent="0" fontAlgn="base">
              <a:lnSpc>
                <a:spcPct val="100000"/>
              </a:lnSpc>
              <a:spcBef>
                <a:spcPts val="0"/>
              </a:spcBef>
              <a:buNone/>
            </a:pPr>
            <a:r>
              <a:rPr lang="en-US" altLang="zh-CN" sz="2400" noProof="1">
                <a:solidFill>
                  <a:srgbClr val="00B0F0"/>
                </a:solidFill>
                <a:latin typeface="Consolas" panose="020B0609020204030204" charset="0"/>
              </a:rPr>
              <a:t>'====Hello world!===='</a:t>
            </a:r>
          </a:p>
          <a:p>
            <a:pPr marL="1905" indent="0" fontAlgn="base">
              <a:lnSpc>
                <a:spcPct val="100000"/>
              </a:lnSpc>
              <a:spcBef>
                <a:spcPts val="0"/>
              </a:spcBef>
              <a:buNone/>
            </a:pPr>
            <a:r>
              <a:rPr lang="en-US" altLang="zh-CN" sz="2400" noProof="1">
                <a:latin typeface="Consolas" panose="020B0609020204030204" charset="0"/>
              </a:rPr>
              <a:t>&gt;&gt;&gt; 'Hello world!'.ljust(20, '=')    # </a:t>
            </a:r>
            <a:r>
              <a:rPr lang="zh-CN" altLang="en-US" sz="2400" noProof="1">
                <a:latin typeface="Consolas" panose="020B0609020204030204" charset="0"/>
              </a:rPr>
              <a:t>居</a:t>
            </a:r>
            <a:r>
              <a:rPr lang="en-US" altLang="zh-CN" sz="2400" noProof="1">
                <a:latin typeface="Consolas" panose="020B0609020204030204" charset="0"/>
              </a:rPr>
              <a:t>左</a:t>
            </a:r>
          </a:p>
          <a:p>
            <a:pPr marL="1905" indent="0" fontAlgn="base">
              <a:lnSpc>
                <a:spcPct val="100000"/>
              </a:lnSpc>
              <a:spcBef>
                <a:spcPts val="0"/>
              </a:spcBef>
              <a:buNone/>
            </a:pPr>
            <a:r>
              <a:rPr lang="en-US" altLang="zh-CN" sz="2400" noProof="1">
                <a:solidFill>
                  <a:srgbClr val="00B0F0"/>
                </a:solidFill>
                <a:latin typeface="Consolas" panose="020B0609020204030204" charset="0"/>
              </a:rPr>
              <a:t>'Hello world!========'</a:t>
            </a:r>
          </a:p>
          <a:p>
            <a:pPr marL="1905" indent="0" fontAlgn="base">
              <a:lnSpc>
                <a:spcPct val="100000"/>
              </a:lnSpc>
              <a:spcBef>
                <a:spcPts val="0"/>
              </a:spcBef>
              <a:buNone/>
            </a:pPr>
            <a:r>
              <a:rPr lang="en-US" altLang="zh-CN" sz="2400" noProof="1">
                <a:latin typeface="Consolas" panose="020B0609020204030204" charset="0"/>
              </a:rPr>
              <a:t>&gt;&gt;&gt; 'Hello world!'.rjust(20, '=')    # </a:t>
            </a:r>
            <a:r>
              <a:rPr lang="zh-CN" altLang="en-US" sz="2400" noProof="1">
                <a:latin typeface="Consolas" panose="020B0609020204030204" charset="0"/>
              </a:rPr>
              <a:t>居</a:t>
            </a:r>
            <a:r>
              <a:rPr lang="en-US" altLang="zh-CN" sz="2400" noProof="1">
                <a:latin typeface="Consolas" panose="020B0609020204030204" charset="0"/>
              </a:rPr>
              <a:t>右</a:t>
            </a:r>
          </a:p>
          <a:p>
            <a:pPr marL="1905" indent="0" fontAlgn="base">
              <a:lnSpc>
                <a:spcPct val="100000"/>
              </a:lnSpc>
              <a:spcBef>
                <a:spcPts val="0"/>
              </a:spcBef>
              <a:buNone/>
            </a:pPr>
            <a:r>
              <a:rPr lang="en-US" altLang="zh-CN" sz="2400" noProof="1">
                <a:solidFill>
                  <a:srgbClr val="00B0F0"/>
                </a:solidFill>
                <a:latin typeface="Consolas" panose="020B0609020204030204" charset="0"/>
              </a:rPr>
              <a:t>'========Hello world!'</a:t>
            </a:r>
          </a:p>
        </p:txBody>
      </p:sp>
      <p:sp>
        <p:nvSpPr>
          <p:cNvPr id="2" name="Slide Number Placeholder 1">
            <a:extLst>
              <a:ext uri="{FF2B5EF4-FFF2-40B4-BE49-F238E27FC236}">
                <a16:creationId xmlns="" xmlns:a16="http://schemas.microsoft.com/office/drawing/2014/main" id="{7D0AFAF3-2918-B640-9EDC-B0AB1B0F95AC}"/>
              </a:ext>
            </a:extLst>
          </p:cNvPr>
          <p:cNvSpPr>
            <a:spLocks noGrp="1"/>
          </p:cNvSpPr>
          <p:nvPr>
            <p:ph type="sldNum" sz="quarter" idx="12"/>
          </p:nvPr>
        </p:nvSpPr>
        <p:spPr/>
        <p:txBody>
          <a:bodyPr/>
          <a:lstStyle/>
          <a:p>
            <a:fld id="{A8537B7A-7510-410A-AA53-45D600DA0276}" type="slidenum">
              <a:rPr lang="zh-CN" altLang="en-US" smtClean="0"/>
              <a:t>20</a:t>
            </a:fld>
            <a:endParaRPr lang="zh-CN" altLang="en-US"/>
          </a:p>
        </p:txBody>
      </p:sp>
    </p:spTree>
    <p:extLst>
      <p:ext uri="{BB962C8B-B14F-4D97-AF65-F5344CB8AC3E}">
        <p14:creationId xmlns:p14="http://schemas.microsoft.com/office/powerpoint/2010/main" val="342361675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smtClean="0">
                <a:solidFill>
                  <a:schemeClr val="bg1"/>
                </a:solidFill>
                <a:latin typeface="Times New Roman" pitchFamily="18" charset="0"/>
                <a:ea typeface="宋体" pitchFamily="2" charset="-122"/>
              </a:rPr>
              <a:t>3.5.10  </a:t>
            </a:r>
            <a:r>
              <a:rPr lang="zh-CN" altLang="en-US" sz="3600" b="1" dirty="0">
                <a:solidFill>
                  <a:schemeClr val="bg1"/>
                </a:solidFill>
                <a:latin typeface="Times New Roman" pitchFamily="18" charset="0"/>
                <a:ea typeface="宋体" pitchFamily="2" charset="-122"/>
              </a:rPr>
              <a:t>字符串对象支持的运算符</a:t>
            </a:r>
            <a:endParaRPr lang="en-US" altLang="zh-CN" sz="12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8" name="内容占位符 2"/>
          <p:cNvSpPr txBox="1">
            <a:spLocks/>
          </p:cNvSpPr>
          <p:nvPr/>
        </p:nvSpPr>
        <p:spPr>
          <a:xfrm>
            <a:off x="813104" y="1830721"/>
            <a:ext cx="10515600" cy="463994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42595" indent="-442595">
              <a:lnSpc>
                <a:spcPct val="150000"/>
              </a:lnSpc>
              <a:spcBef>
                <a:spcPts val="0"/>
              </a:spcBef>
              <a:buFont typeface="Wingdings" panose="05000000000000000000" charset="0"/>
              <a:buChar char=""/>
              <a:defRPr/>
            </a:pPr>
            <a:r>
              <a:rPr lang="en-US" altLang="zh-CN" sz="2400" b="1" noProof="1"/>
              <a:t>Python字符串支持</a:t>
            </a:r>
            <a:r>
              <a:rPr lang="zh-CN" altLang="en-US" sz="2400" b="1" noProof="1"/>
              <a:t>加法运算符，表示两个字符串连接，生成</a:t>
            </a:r>
            <a:r>
              <a:rPr lang="zh-CN" altLang="en-US" sz="2400" b="1" noProof="1">
                <a:solidFill>
                  <a:srgbClr val="FF0000"/>
                </a:solidFill>
              </a:rPr>
              <a:t>新字符串</a:t>
            </a:r>
            <a:r>
              <a:rPr lang="en-US" altLang="zh-CN" sz="2400" b="1" noProof="1"/>
              <a:t>。</a:t>
            </a:r>
          </a:p>
          <a:p>
            <a:pPr marL="0" indent="0">
              <a:buNone/>
              <a:defRPr/>
            </a:pPr>
            <a:endParaRPr lang="en-US" altLang="zh-CN" sz="2400" noProof="1"/>
          </a:p>
          <a:p>
            <a:pPr marL="0" indent="0">
              <a:buNone/>
              <a:defRPr/>
            </a:pPr>
            <a:r>
              <a:rPr lang="en-US" altLang="zh-CN" sz="2400" noProof="1">
                <a:latin typeface="Consolas" panose="020B0609020204030204" charset="0"/>
              </a:rPr>
              <a:t>&gt;&gt;&gt; 'hello ' + 'world'</a:t>
            </a:r>
          </a:p>
          <a:p>
            <a:pPr marL="0" indent="0">
              <a:buNone/>
              <a:defRPr/>
            </a:pPr>
            <a:r>
              <a:rPr lang="en-US" altLang="zh-CN" sz="2400" noProof="1">
                <a:solidFill>
                  <a:srgbClr val="00B0F0"/>
                </a:solidFill>
                <a:latin typeface="Consolas" panose="020B0609020204030204" charset="0"/>
              </a:rPr>
              <a:t>'hello world'</a:t>
            </a:r>
          </a:p>
        </p:txBody>
      </p:sp>
      <p:sp>
        <p:nvSpPr>
          <p:cNvPr id="2" name="Slide Number Placeholder 1">
            <a:extLst>
              <a:ext uri="{FF2B5EF4-FFF2-40B4-BE49-F238E27FC236}">
                <a16:creationId xmlns="" xmlns:a16="http://schemas.microsoft.com/office/drawing/2014/main" id="{7D0AFAF3-2918-B640-9EDC-B0AB1B0F95AC}"/>
              </a:ext>
            </a:extLst>
          </p:cNvPr>
          <p:cNvSpPr>
            <a:spLocks noGrp="1"/>
          </p:cNvSpPr>
          <p:nvPr>
            <p:ph type="sldNum" sz="quarter" idx="12"/>
          </p:nvPr>
        </p:nvSpPr>
        <p:spPr/>
        <p:txBody>
          <a:bodyPr/>
          <a:lstStyle/>
          <a:p>
            <a:fld id="{A8537B7A-7510-410A-AA53-45D600DA0276}" type="slidenum">
              <a:rPr lang="zh-CN" altLang="en-US" smtClean="0"/>
              <a:t>21</a:t>
            </a:fld>
            <a:endParaRPr lang="zh-CN" altLang="en-US"/>
          </a:p>
        </p:txBody>
      </p:sp>
    </p:spTree>
    <p:extLst>
      <p:ext uri="{BB962C8B-B14F-4D97-AF65-F5344CB8AC3E}">
        <p14:creationId xmlns:p14="http://schemas.microsoft.com/office/powerpoint/2010/main" val="45349511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smtClean="0">
                <a:solidFill>
                  <a:schemeClr val="bg1"/>
                </a:solidFill>
                <a:latin typeface="Times New Roman" pitchFamily="18" charset="0"/>
                <a:ea typeface="宋体" pitchFamily="2" charset="-122"/>
              </a:rPr>
              <a:t>3.5.10  </a:t>
            </a:r>
            <a:r>
              <a:rPr lang="zh-CN" altLang="en-US" sz="3600" b="1" dirty="0">
                <a:solidFill>
                  <a:schemeClr val="bg1"/>
                </a:solidFill>
                <a:latin typeface="Times New Roman" pitchFamily="18" charset="0"/>
                <a:ea typeface="宋体" pitchFamily="2" charset="-122"/>
              </a:rPr>
              <a:t>字符串对象支持的运算符</a:t>
            </a:r>
            <a:endParaRPr lang="en-US" altLang="zh-CN" sz="12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8" name="内容占位符 2"/>
          <p:cNvSpPr txBox="1">
            <a:spLocks/>
          </p:cNvSpPr>
          <p:nvPr/>
        </p:nvSpPr>
        <p:spPr>
          <a:xfrm>
            <a:off x="813104" y="1830721"/>
            <a:ext cx="10515600" cy="463994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SzPct val="70000"/>
              <a:buFont typeface="Wingdings" pitchFamily="2" charset="2"/>
              <a:buChar char=""/>
            </a:pPr>
            <a:r>
              <a:rPr lang="zh-CN" altLang="en-US" sz="2400" b="1" dirty="0" smtClean="0">
                <a:latin typeface="宋体" pitchFamily="2" charset="-122"/>
                <a:sym typeface="Arial" pitchFamily="34" charset="0"/>
              </a:rPr>
              <a:t>成员（</a:t>
            </a:r>
            <a:r>
              <a:rPr lang="en-US" altLang="zh-CN" sz="2400" b="1" dirty="0" smtClean="0">
                <a:latin typeface="宋体" pitchFamily="2" charset="-122"/>
                <a:sym typeface="Arial" pitchFamily="34" charset="0"/>
              </a:rPr>
              <a:t>/</a:t>
            </a:r>
            <a:r>
              <a:rPr lang="zh-CN" altLang="en-US" sz="2400" b="1" dirty="0">
                <a:latin typeface="宋体" pitchFamily="2" charset="-122"/>
                <a:sym typeface="Arial" pitchFamily="34" charset="0"/>
              </a:rPr>
              <a:t>子串）判断，关键字</a:t>
            </a:r>
            <a:r>
              <a:rPr lang="en-US" altLang="zh-CN" sz="2400" b="1" dirty="0">
                <a:latin typeface="宋体" pitchFamily="2" charset="-122"/>
                <a:sym typeface="Arial" pitchFamily="34" charset="0"/>
              </a:rPr>
              <a:t>in</a:t>
            </a:r>
          </a:p>
          <a:p>
            <a:pPr>
              <a:lnSpc>
                <a:spcPct val="80000"/>
              </a:lnSpc>
              <a:buSzPct val="70000"/>
              <a:buNone/>
            </a:pPr>
            <a:endParaRPr lang="en-US" altLang="zh-CN" sz="2000" dirty="0">
              <a:latin typeface="Consolas" pitchFamily="49" charset="0"/>
            </a:endParaRPr>
          </a:p>
          <a:p>
            <a:pPr>
              <a:lnSpc>
                <a:spcPct val="80000"/>
              </a:lnSpc>
              <a:buSzPct val="70000"/>
              <a:buNone/>
            </a:pPr>
            <a:r>
              <a:rPr lang="en-US" altLang="zh-CN" sz="2400" dirty="0">
                <a:latin typeface="Consolas" pitchFamily="49" charset="0"/>
              </a:rPr>
              <a:t>&gt;&gt;&gt; "a" in "</a:t>
            </a:r>
            <a:r>
              <a:rPr lang="en-US" altLang="zh-CN" sz="2400" dirty="0" err="1">
                <a:latin typeface="Consolas" pitchFamily="49" charset="0"/>
              </a:rPr>
              <a:t>abcde</a:t>
            </a:r>
            <a:r>
              <a:rPr lang="en-US" altLang="zh-CN" sz="2400" dirty="0">
                <a:latin typeface="Consolas" pitchFamily="49" charset="0"/>
              </a:rPr>
              <a:t>"     #</a:t>
            </a:r>
            <a:r>
              <a:rPr lang="zh-CN" altLang="en-US" sz="2400" dirty="0">
                <a:latin typeface="Consolas" pitchFamily="49" charset="0"/>
              </a:rPr>
              <a:t>测试一个字符中是否存在于另一个字符串中</a:t>
            </a:r>
          </a:p>
          <a:p>
            <a:pPr>
              <a:lnSpc>
                <a:spcPct val="80000"/>
              </a:lnSpc>
              <a:buSzPct val="70000"/>
              <a:buNone/>
            </a:pPr>
            <a:r>
              <a:rPr lang="en-US" altLang="zh-CN" sz="2400" dirty="0">
                <a:solidFill>
                  <a:srgbClr val="00B0F0"/>
                </a:solidFill>
                <a:latin typeface="Consolas" pitchFamily="49" charset="0"/>
              </a:rPr>
              <a:t>True</a:t>
            </a:r>
          </a:p>
          <a:p>
            <a:pPr>
              <a:lnSpc>
                <a:spcPct val="80000"/>
              </a:lnSpc>
              <a:buSzPct val="70000"/>
              <a:buNone/>
            </a:pPr>
            <a:r>
              <a:rPr lang="en-US" altLang="zh-CN" sz="2400" dirty="0">
                <a:latin typeface="Consolas" pitchFamily="49" charset="0"/>
              </a:rPr>
              <a:t>&gt;&gt;&gt; 'ab' in '</a:t>
            </a:r>
            <a:r>
              <a:rPr lang="en-US" altLang="zh-CN" sz="2400" dirty="0" err="1">
                <a:latin typeface="Consolas" pitchFamily="49" charset="0"/>
              </a:rPr>
              <a:t>abcde</a:t>
            </a:r>
            <a:r>
              <a:rPr lang="en-US" altLang="zh-CN" sz="2400" dirty="0">
                <a:latin typeface="Consolas" pitchFamily="49" charset="0"/>
              </a:rPr>
              <a:t>'</a:t>
            </a:r>
          </a:p>
          <a:p>
            <a:pPr>
              <a:lnSpc>
                <a:spcPct val="80000"/>
              </a:lnSpc>
              <a:buSzPct val="70000"/>
              <a:buNone/>
            </a:pPr>
            <a:r>
              <a:rPr lang="en-US" altLang="zh-CN" sz="2400" dirty="0">
                <a:solidFill>
                  <a:srgbClr val="00B0F0"/>
                </a:solidFill>
                <a:latin typeface="Consolas" pitchFamily="49" charset="0"/>
              </a:rPr>
              <a:t>True</a:t>
            </a:r>
          </a:p>
          <a:p>
            <a:pPr>
              <a:lnSpc>
                <a:spcPct val="80000"/>
              </a:lnSpc>
              <a:buSzPct val="70000"/>
              <a:buNone/>
            </a:pPr>
            <a:r>
              <a:rPr lang="en-US" altLang="zh-CN" sz="2400" dirty="0">
                <a:latin typeface="Consolas" pitchFamily="49" charset="0"/>
              </a:rPr>
              <a:t>&gt;&gt;&gt; 'ac' in '</a:t>
            </a:r>
            <a:r>
              <a:rPr lang="en-US" altLang="zh-CN" sz="2400" dirty="0" err="1">
                <a:latin typeface="Consolas" pitchFamily="49" charset="0"/>
              </a:rPr>
              <a:t>abcde</a:t>
            </a:r>
            <a:r>
              <a:rPr lang="en-US" altLang="zh-CN" sz="2400" dirty="0">
                <a:latin typeface="Consolas" pitchFamily="49" charset="0"/>
              </a:rPr>
              <a:t>'    #</a:t>
            </a:r>
            <a:r>
              <a:rPr lang="zh-CN" altLang="en-US" sz="2400" dirty="0">
                <a:latin typeface="Consolas" pitchFamily="49" charset="0"/>
              </a:rPr>
              <a:t>关键字</a:t>
            </a:r>
            <a:r>
              <a:rPr lang="en-US" altLang="zh-CN" sz="2400" dirty="0">
                <a:latin typeface="Consolas" pitchFamily="49" charset="0"/>
              </a:rPr>
              <a:t>in</a:t>
            </a:r>
            <a:r>
              <a:rPr lang="zh-CN" altLang="en-US" sz="2400" dirty="0">
                <a:latin typeface="Consolas" pitchFamily="49" charset="0"/>
              </a:rPr>
              <a:t>左边的字符串作为一个整体对待</a:t>
            </a:r>
          </a:p>
          <a:p>
            <a:pPr>
              <a:lnSpc>
                <a:spcPct val="80000"/>
              </a:lnSpc>
              <a:buSzPct val="70000"/>
              <a:buNone/>
            </a:pPr>
            <a:r>
              <a:rPr lang="en-US" altLang="zh-CN" sz="2400" dirty="0">
                <a:solidFill>
                  <a:srgbClr val="00B0F0"/>
                </a:solidFill>
                <a:latin typeface="Consolas" pitchFamily="49" charset="0"/>
              </a:rPr>
              <a:t>False</a:t>
            </a:r>
          </a:p>
          <a:p>
            <a:pPr>
              <a:lnSpc>
                <a:spcPct val="80000"/>
              </a:lnSpc>
              <a:buSzPct val="70000"/>
              <a:buNone/>
            </a:pPr>
            <a:r>
              <a:rPr lang="en-US" altLang="zh-CN" sz="2400" dirty="0">
                <a:latin typeface="Consolas" pitchFamily="49" charset="0"/>
              </a:rPr>
              <a:t>&gt;&gt;&gt; "j" in "</a:t>
            </a:r>
            <a:r>
              <a:rPr lang="en-US" altLang="zh-CN" sz="2400" dirty="0" err="1">
                <a:latin typeface="Consolas" pitchFamily="49" charset="0"/>
              </a:rPr>
              <a:t>abcde</a:t>
            </a:r>
            <a:r>
              <a:rPr lang="en-US" altLang="zh-CN" sz="2400" dirty="0">
                <a:latin typeface="Consolas" pitchFamily="49" charset="0"/>
              </a:rPr>
              <a:t>"</a:t>
            </a:r>
          </a:p>
          <a:p>
            <a:pPr>
              <a:lnSpc>
                <a:spcPct val="80000"/>
              </a:lnSpc>
              <a:buSzPct val="70000"/>
              <a:buNone/>
            </a:pPr>
            <a:r>
              <a:rPr lang="en-US" altLang="zh-CN" sz="2400" dirty="0">
                <a:solidFill>
                  <a:srgbClr val="00B0F0"/>
                </a:solidFill>
                <a:latin typeface="Consolas" pitchFamily="49" charset="0"/>
              </a:rPr>
              <a:t>False</a:t>
            </a:r>
          </a:p>
        </p:txBody>
      </p:sp>
      <p:sp>
        <p:nvSpPr>
          <p:cNvPr id="2" name="Slide Number Placeholder 1">
            <a:extLst>
              <a:ext uri="{FF2B5EF4-FFF2-40B4-BE49-F238E27FC236}">
                <a16:creationId xmlns="" xmlns:a16="http://schemas.microsoft.com/office/drawing/2014/main" id="{7D0AFAF3-2918-B640-9EDC-B0AB1B0F95AC}"/>
              </a:ext>
            </a:extLst>
          </p:cNvPr>
          <p:cNvSpPr>
            <a:spLocks noGrp="1"/>
          </p:cNvSpPr>
          <p:nvPr>
            <p:ph type="sldNum" sz="quarter" idx="12"/>
          </p:nvPr>
        </p:nvSpPr>
        <p:spPr/>
        <p:txBody>
          <a:bodyPr/>
          <a:lstStyle/>
          <a:p>
            <a:fld id="{A8537B7A-7510-410A-AA53-45D600DA0276}" type="slidenum">
              <a:rPr lang="zh-CN" altLang="en-US" smtClean="0"/>
              <a:t>22</a:t>
            </a:fld>
            <a:endParaRPr lang="zh-CN" altLang="en-US"/>
          </a:p>
        </p:txBody>
      </p:sp>
    </p:spTree>
    <p:extLst>
      <p:ext uri="{BB962C8B-B14F-4D97-AF65-F5344CB8AC3E}">
        <p14:creationId xmlns:p14="http://schemas.microsoft.com/office/powerpoint/2010/main" val="317444936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smtClean="0">
                <a:solidFill>
                  <a:schemeClr val="bg1"/>
                </a:solidFill>
                <a:latin typeface="Times New Roman" pitchFamily="18" charset="0"/>
                <a:ea typeface="宋体" pitchFamily="2" charset="-122"/>
              </a:rPr>
              <a:t>3.5.10  </a:t>
            </a:r>
            <a:r>
              <a:rPr lang="zh-CN" altLang="en-US" sz="3600" b="1" dirty="0">
                <a:solidFill>
                  <a:schemeClr val="bg1"/>
                </a:solidFill>
                <a:latin typeface="Times New Roman" pitchFamily="18" charset="0"/>
                <a:ea typeface="宋体" pitchFamily="2" charset="-122"/>
              </a:rPr>
              <a:t>字符串对象支持的运算符</a:t>
            </a:r>
            <a:endParaRPr lang="en-US" altLang="zh-CN" sz="12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8" name="内容占位符 2"/>
          <p:cNvSpPr txBox="1">
            <a:spLocks/>
          </p:cNvSpPr>
          <p:nvPr/>
        </p:nvSpPr>
        <p:spPr>
          <a:xfrm>
            <a:off x="813104" y="1830721"/>
            <a:ext cx="10515600" cy="463994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42595" indent="-442595">
              <a:lnSpc>
                <a:spcPct val="150000"/>
              </a:lnSpc>
              <a:spcBef>
                <a:spcPts val="0"/>
              </a:spcBef>
              <a:buFont typeface="Wingdings" panose="05000000000000000000" charset="0"/>
              <a:buChar char=""/>
              <a:defRPr/>
            </a:pPr>
            <a:r>
              <a:rPr lang="en-US" altLang="zh-CN" sz="2400" b="1" noProof="1"/>
              <a:t>Python字符串支持与</a:t>
            </a:r>
            <a:r>
              <a:rPr lang="en-US" altLang="zh-CN" sz="2400" b="1" noProof="1">
                <a:solidFill>
                  <a:srgbClr val="FF0000"/>
                </a:solidFill>
              </a:rPr>
              <a:t>整数</a:t>
            </a:r>
            <a:r>
              <a:rPr lang="en-US" altLang="zh-CN" sz="2400" b="1" noProof="1"/>
              <a:t>的乘法运算，表示序列重复，也就是</a:t>
            </a:r>
            <a:r>
              <a:rPr lang="en-US" altLang="zh-CN" sz="2400" b="1" noProof="1">
                <a:solidFill>
                  <a:srgbClr val="FF0000"/>
                </a:solidFill>
              </a:rPr>
              <a:t>字符串内容的重复</a:t>
            </a:r>
            <a:r>
              <a:rPr lang="zh-CN" altLang="en-US" sz="2400" b="1" noProof="1">
                <a:solidFill>
                  <a:srgbClr val="FF0000"/>
                </a:solidFill>
              </a:rPr>
              <a:t>，得到新字符串</a:t>
            </a:r>
            <a:r>
              <a:rPr lang="en-US" altLang="zh-CN" sz="2400" b="1" noProof="1"/>
              <a:t>。</a:t>
            </a:r>
          </a:p>
          <a:p>
            <a:pPr marL="0" indent="0">
              <a:buNone/>
              <a:defRPr/>
            </a:pPr>
            <a:endParaRPr lang="en-US" altLang="zh-CN" sz="2400" noProof="1"/>
          </a:p>
          <a:p>
            <a:pPr marL="0" indent="0">
              <a:buNone/>
              <a:defRPr/>
            </a:pPr>
            <a:r>
              <a:rPr lang="en-US" altLang="zh-CN" sz="2000" noProof="1">
                <a:latin typeface="Consolas" panose="020B0609020204030204" charset="0"/>
              </a:rPr>
              <a:t>&gt;&gt;&gt; 'abcd' * 3</a:t>
            </a:r>
          </a:p>
          <a:p>
            <a:pPr marL="0" indent="0">
              <a:buNone/>
              <a:defRPr/>
            </a:pPr>
            <a:r>
              <a:rPr lang="en-US" altLang="zh-CN" sz="2000" noProof="1">
                <a:solidFill>
                  <a:srgbClr val="00B0F0"/>
                </a:solidFill>
                <a:latin typeface="Consolas" panose="020B0609020204030204" charset="0"/>
              </a:rPr>
              <a:t>'abcdabcdabcd'</a:t>
            </a:r>
          </a:p>
        </p:txBody>
      </p:sp>
      <p:sp>
        <p:nvSpPr>
          <p:cNvPr id="2" name="Slide Number Placeholder 1">
            <a:extLst>
              <a:ext uri="{FF2B5EF4-FFF2-40B4-BE49-F238E27FC236}">
                <a16:creationId xmlns="" xmlns:a16="http://schemas.microsoft.com/office/drawing/2014/main" id="{7D0AFAF3-2918-B640-9EDC-B0AB1B0F95AC}"/>
              </a:ext>
            </a:extLst>
          </p:cNvPr>
          <p:cNvSpPr>
            <a:spLocks noGrp="1"/>
          </p:cNvSpPr>
          <p:nvPr>
            <p:ph type="sldNum" sz="quarter" idx="12"/>
          </p:nvPr>
        </p:nvSpPr>
        <p:spPr/>
        <p:txBody>
          <a:bodyPr/>
          <a:lstStyle/>
          <a:p>
            <a:fld id="{A8537B7A-7510-410A-AA53-45D600DA0276}" type="slidenum">
              <a:rPr lang="zh-CN" altLang="en-US" smtClean="0"/>
              <a:t>23</a:t>
            </a:fld>
            <a:endParaRPr lang="zh-CN" altLang="en-US"/>
          </a:p>
        </p:txBody>
      </p:sp>
    </p:spTree>
    <p:extLst>
      <p:ext uri="{BB962C8B-B14F-4D97-AF65-F5344CB8AC3E}">
        <p14:creationId xmlns:p14="http://schemas.microsoft.com/office/powerpoint/2010/main" val="261667231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smtClean="0">
                <a:solidFill>
                  <a:schemeClr val="bg1"/>
                </a:solidFill>
                <a:latin typeface="Times New Roman" pitchFamily="18" charset="0"/>
                <a:ea typeface="宋体" pitchFamily="2" charset="-122"/>
              </a:rPr>
              <a:t>3.5.10  </a:t>
            </a:r>
            <a:r>
              <a:rPr lang="zh-CN" altLang="en-US" sz="3600" b="1" dirty="0">
                <a:solidFill>
                  <a:schemeClr val="bg1"/>
                </a:solidFill>
                <a:latin typeface="Times New Roman" pitchFamily="18" charset="0"/>
                <a:ea typeface="宋体" pitchFamily="2" charset="-122"/>
              </a:rPr>
              <a:t>字符串对象支持的运算符</a:t>
            </a:r>
            <a:endParaRPr lang="en-US" altLang="zh-CN" sz="12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8" name="内容占位符 2"/>
          <p:cNvSpPr txBox="1">
            <a:spLocks/>
          </p:cNvSpPr>
          <p:nvPr/>
        </p:nvSpPr>
        <p:spPr>
          <a:xfrm>
            <a:off x="813104" y="1830721"/>
            <a:ext cx="10515600" cy="4639945"/>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altLang="zh-CN" sz="2600" b="1" dirty="0" smtClean="0"/>
              <a:t>例3-2  </a:t>
            </a:r>
            <a:r>
              <a:rPr lang="en-US" altLang="zh-CN" sz="2600" b="1" dirty="0" err="1"/>
              <a:t>检测用户输入中是否有不允许的敏感字词，如果有就提示非法，否则提示正常</a:t>
            </a:r>
            <a:r>
              <a:rPr lang="en-US" altLang="zh-CN" sz="2600" b="1" dirty="0"/>
              <a:t>。</a:t>
            </a:r>
          </a:p>
          <a:p>
            <a:pPr marL="0" indent="0" fontAlgn="auto">
              <a:lnSpc>
                <a:spcPct val="100000"/>
              </a:lnSpc>
              <a:spcBef>
                <a:spcPts val="0"/>
              </a:spcBef>
              <a:buNone/>
            </a:pPr>
            <a:endParaRPr lang="en-US" altLang="zh-CN" sz="2400" dirty="0"/>
          </a:p>
          <a:p>
            <a:pPr marL="0" indent="0" fontAlgn="auto">
              <a:lnSpc>
                <a:spcPct val="100000"/>
              </a:lnSpc>
              <a:spcBef>
                <a:spcPts val="0"/>
              </a:spcBef>
              <a:buNone/>
            </a:pPr>
            <a:r>
              <a:rPr lang="en-US" altLang="zh-CN" sz="2400" dirty="0">
                <a:latin typeface="Consolas" panose="020B0609020204030204" charset="0"/>
                <a:cs typeface="Consolas" panose="020B0609020204030204" charset="0"/>
              </a:rPr>
              <a:t>&gt;&gt;&gt; words = ('</a:t>
            </a:r>
            <a:r>
              <a:rPr lang="en-US" altLang="zh-CN" sz="2400" dirty="0" err="1">
                <a:latin typeface="Consolas" panose="020B0609020204030204" charset="0"/>
                <a:cs typeface="Consolas" panose="020B0609020204030204" charset="0"/>
              </a:rPr>
              <a:t>测试</a:t>
            </a:r>
            <a:r>
              <a:rPr lang="en-US" altLang="zh-CN" sz="2400" dirty="0">
                <a:latin typeface="Consolas" panose="020B0609020204030204" charset="0"/>
                <a:cs typeface="Consolas" panose="020B0609020204030204" charset="0"/>
              </a:rPr>
              <a:t>', '</a:t>
            </a:r>
            <a:r>
              <a:rPr lang="en-US" altLang="zh-CN" sz="2400" dirty="0" err="1">
                <a:latin typeface="Consolas" panose="020B0609020204030204" charset="0"/>
                <a:cs typeface="Consolas" panose="020B0609020204030204" charset="0"/>
              </a:rPr>
              <a:t>非法</a:t>
            </a:r>
            <a:r>
              <a:rPr lang="en-US" altLang="zh-CN" sz="2400" dirty="0">
                <a:latin typeface="Consolas" panose="020B0609020204030204" charset="0"/>
                <a:cs typeface="Consolas" panose="020B0609020204030204" charset="0"/>
              </a:rPr>
              <a:t>', '</a:t>
            </a:r>
            <a:r>
              <a:rPr lang="en-US" altLang="zh-CN" sz="2400" dirty="0" err="1">
                <a:latin typeface="Consolas" panose="020B0609020204030204" charset="0"/>
                <a:cs typeface="Consolas" panose="020B0609020204030204" charset="0"/>
              </a:rPr>
              <a:t>暴力</a:t>
            </a:r>
            <a:r>
              <a:rPr lang="en-US" altLang="zh-CN" sz="2400" dirty="0">
                <a:latin typeface="Consolas" panose="020B0609020204030204" charset="0"/>
                <a:cs typeface="Consolas" panose="020B0609020204030204" charset="0"/>
              </a:rPr>
              <a:t>')</a:t>
            </a:r>
          </a:p>
          <a:p>
            <a:pPr marL="0" indent="0" fontAlgn="auto">
              <a:lnSpc>
                <a:spcPct val="100000"/>
              </a:lnSpc>
              <a:spcBef>
                <a:spcPts val="0"/>
              </a:spcBef>
              <a:buNone/>
            </a:pPr>
            <a:r>
              <a:rPr lang="en-US" altLang="zh-CN" sz="2400" dirty="0">
                <a:latin typeface="Consolas" panose="020B0609020204030204" charset="0"/>
                <a:cs typeface="Consolas" panose="020B0609020204030204" charset="0"/>
              </a:rPr>
              <a:t>&gt;&gt;&gt; text = '</a:t>
            </a:r>
            <a:r>
              <a:rPr lang="en-US" altLang="zh-CN" sz="2400" dirty="0" err="1">
                <a:latin typeface="Consolas" panose="020B0609020204030204" charset="0"/>
                <a:cs typeface="Consolas" panose="020B0609020204030204" charset="0"/>
              </a:rPr>
              <a:t>这句话里含有非法内容</a:t>
            </a:r>
            <a:r>
              <a:rPr lang="en-US" altLang="zh-CN" sz="2400" dirty="0">
                <a:latin typeface="Consolas" panose="020B0609020204030204" charset="0"/>
                <a:cs typeface="Consolas" panose="020B0609020204030204" charset="0"/>
              </a:rPr>
              <a:t>'</a:t>
            </a:r>
          </a:p>
          <a:p>
            <a:pPr marL="0" indent="0" fontAlgn="auto">
              <a:lnSpc>
                <a:spcPct val="100000"/>
              </a:lnSpc>
              <a:spcBef>
                <a:spcPts val="0"/>
              </a:spcBef>
              <a:buNone/>
            </a:pPr>
            <a:r>
              <a:rPr lang="en-US" altLang="zh-CN" sz="2400" dirty="0">
                <a:latin typeface="Consolas" panose="020B0609020204030204" charset="0"/>
                <a:cs typeface="Consolas" panose="020B0609020204030204" charset="0"/>
              </a:rPr>
              <a:t>&gt;&gt;&gt; for word in words:</a:t>
            </a:r>
          </a:p>
          <a:p>
            <a:pPr marL="0" indent="0" fontAlgn="auto">
              <a:lnSpc>
                <a:spcPct val="100000"/>
              </a:lnSpc>
              <a:spcBef>
                <a:spcPts val="0"/>
              </a:spcBef>
              <a:buNone/>
            </a:pPr>
            <a:r>
              <a:rPr lang="en-US" altLang="zh-CN" sz="2400" dirty="0">
                <a:latin typeface="Consolas" panose="020B0609020204030204" charset="0"/>
                <a:cs typeface="Consolas" panose="020B0609020204030204" charset="0"/>
              </a:rPr>
              <a:t>    if word in text:</a:t>
            </a:r>
          </a:p>
          <a:p>
            <a:pPr marL="0" indent="0" fontAlgn="auto">
              <a:lnSpc>
                <a:spcPct val="100000"/>
              </a:lnSpc>
              <a:spcBef>
                <a:spcPts val="0"/>
              </a:spcBef>
              <a:buNone/>
            </a:pPr>
            <a:r>
              <a:rPr lang="en-US" altLang="zh-CN" sz="2400" dirty="0">
                <a:latin typeface="Consolas" panose="020B0609020204030204" charset="0"/>
                <a:cs typeface="Consolas" panose="020B0609020204030204" charset="0"/>
                <a:sym typeface="+mn-ea"/>
              </a:rPr>
              <a:t>        </a:t>
            </a:r>
            <a:r>
              <a:rPr lang="en-US" altLang="zh-CN" sz="2400" dirty="0">
                <a:latin typeface="Consolas" panose="020B0609020204030204" charset="0"/>
                <a:cs typeface="Consolas" panose="020B0609020204030204" charset="0"/>
              </a:rPr>
              <a:t>print('</a:t>
            </a:r>
            <a:r>
              <a:rPr lang="en-US" altLang="zh-CN" sz="2400" dirty="0" err="1">
                <a:latin typeface="Consolas" panose="020B0609020204030204" charset="0"/>
                <a:cs typeface="Consolas" panose="020B0609020204030204" charset="0"/>
              </a:rPr>
              <a:t>非法</a:t>
            </a:r>
            <a:r>
              <a:rPr lang="en-US" altLang="zh-CN" sz="2400" dirty="0">
                <a:latin typeface="Consolas" panose="020B0609020204030204" charset="0"/>
                <a:cs typeface="Consolas" panose="020B0609020204030204" charset="0"/>
              </a:rPr>
              <a:t>')</a:t>
            </a:r>
          </a:p>
          <a:p>
            <a:pPr marL="0" indent="0" fontAlgn="auto">
              <a:lnSpc>
                <a:spcPct val="100000"/>
              </a:lnSpc>
              <a:spcBef>
                <a:spcPts val="0"/>
              </a:spcBef>
              <a:buNone/>
            </a:pPr>
            <a:r>
              <a:rPr lang="en-US" altLang="zh-CN" sz="2400" dirty="0">
                <a:latin typeface="Consolas" panose="020B0609020204030204" charset="0"/>
                <a:cs typeface="Consolas" panose="020B0609020204030204" charset="0"/>
                <a:sym typeface="+mn-ea"/>
              </a:rPr>
              <a:t>        </a:t>
            </a:r>
            <a:r>
              <a:rPr lang="en-US" altLang="zh-CN" sz="2400" dirty="0">
                <a:latin typeface="Consolas" panose="020B0609020204030204" charset="0"/>
                <a:cs typeface="Consolas" panose="020B0609020204030204" charset="0"/>
              </a:rPr>
              <a:t>break</a:t>
            </a:r>
          </a:p>
          <a:p>
            <a:pPr marL="0" indent="0" fontAlgn="auto">
              <a:lnSpc>
                <a:spcPct val="100000"/>
              </a:lnSpc>
              <a:spcBef>
                <a:spcPts val="0"/>
              </a:spcBef>
              <a:buNone/>
            </a:pPr>
            <a:r>
              <a:rPr lang="en-US" altLang="zh-CN" sz="2400" dirty="0" smtClean="0">
                <a:latin typeface="Consolas" panose="020B0609020204030204" charset="0"/>
                <a:cs typeface="Consolas" panose="020B0609020204030204" charset="0"/>
              </a:rPr>
              <a:t>    else</a:t>
            </a:r>
            <a:r>
              <a:rPr lang="en-US" altLang="zh-CN" sz="2400" dirty="0">
                <a:latin typeface="Consolas" panose="020B0609020204030204" charset="0"/>
                <a:cs typeface="Consolas" panose="020B0609020204030204" charset="0"/>
              </a:rPr>
              <a:t>:</a:t>
            </a:r>
          </a:p>
          <a:p>
            <a:pPr marL="0" indent="0" fontAlgn="auto">
              <a:lnSpc>
                <a:spcPct val="100000"/>
              </a:lnSpc>
              <a:spcBef>
                <a:spcPts val="0"/>
              </a:spcBef>
              <a:buNone/>
            </a:pPr>
            <a:r>
              <a:rPr lang="en-US" altLang="zh-CN" sz="2400" dirty="0">
                <a:latin typeface="Consolas" panose="020B0609020204030204" charset="0"/>
                <a:cs typeface="Consolas" panose="020B0609020204030204" charset="0"/>
                <a:sym typeface="+mn-ea"/>
              </a:rPr>
              <a:t>    </a:t>
            </a:r>
            <a:r>
              <a:rPr lang="en-US" altLang="zh-CN" sz="2400" dirty="0" smtClean="0">
                <a:latin typeface="Consolas" panose="020B0609020204030204" charset="0"/>
                <a:cs typeface="Consolas" panose="020B0609020204030204" charset="0"/>
                <a:sym typeface="+mn-ea"/>
              </a:rPr>
              <a:t>    </a:t>
            </a:r>
            <a:r>
              <a:rPr lang="en-US" altLang="zh-CN" sz="2400" dirty="0" smtClean="0">
                <a:latin typeface="Consolas" panose="020B0609020204030204" charset="0"/>
                <a:cs typeface="Consolas" panose="020B0609020204030204" charset="0"/>
              </a:rPr>
              <a:t>print</a:t>
            </a:r>
            <a:r>
              <a:rPr lang="en-US" altLang="zh-CN" sz="2400" dirty="0">
                <a:latin typeface="Consolas" panose="020B0609020204030204" charset="0"/>
                <a:cs typeface="Consolas" panose="020B0609020204030204" charset="0"/>
              </a:rPr>
              <a:t>('</a:t>
            </a:r>
            <a:r>
              <a:rPr lang="en-US" altLang="zh-CN" sz="2400" dirty="0" err="1">
                <a:latin typeface="Consolas" panose="020B0609020204030204" charset="0"/>
                <a:cs typeface="Consolas" panose="020B0609020204030204" charset="0"/>
              </a:rPr>
              <a:t>正常</a:t>
            </a:r>
            <a:r>
              <a:rPr lang="en-US" altLang="zh-CN" sz="2400" dirty="0">
                <a:latin typeface="Consolas" panose="020B0609020204030204" charset="0"/>
                <a:cs typeface="Consolas" panose="020B0609020204030204" charset="0"/>
              </a:rPr>
              <a:t>')</a:t>
            </a:r>
          </a:p>
          <a:p>
            <a:pPr marL="0" indent="0" fontAlgn="auto">
              <a:lnSpc>
                <a:spcPct val="100000"/>
              </a:lnSpc>
              <a:spcBef>
                <a:spcPts val="0"/>
              </a:spcBef>
              <a:buNone/>
            </a:pPr>
            <a:endParaRPr lang="en-US" altLang="zh-CN" sz="2400" dirty="0">
              <a:latin typeface="Consolas" panose="020B0609020204030204" charset="0"/>
              <a:cs typeface="Consolas" panose="020B0609020204030204" charset="0"/>
            </a:endParaRPr>
          </a:p>
          <a:p>
            <a:pPr marL="0" indent="0" fontAlgn="auto">
              <a:lnSpc>
                <a:spcPct val="100000"/>
              </a:lnSpc>
              <a:spcBef>
                <a:spcPts val="0"/>
              </a:spcBef>
              <a:buNone/>
            </a:pPr>
            <a:r>
              <a:rPr lang="en-US" altLang="zh-CN" sz="2400" dirty="0">
                <a:latin typeface="Consolas" panose="020B0609020204030204" charset="0"/>
                <a:cs typeface="Consolas" panose="020B0609020204030204" charset="0"/>
              </a:rPr>
              <a:t>	</a:t>
            </a:r>
          </a:p>
          <a:p>
            <a:pPr marL="0" indent="0" fontAlgn="auto">
              <a:lnSpc>
                <a:spcPct val="100000"/>
              </a:lnSpc>
              <a:spcBef>
                <a:spcPts val="0"/>
              </a:spcBef>
              <a:buNone/>
            </a:pPr>
            <a:r>
              <a:rPr lang="en-US" altLang="zh-CN" sz="2400" dirty="0" err="1">
                <a:solidFill>
                  <a:srgbClr val="00B0F0"/>
                </a:solidFill>
                <a:latin typeface="Consolas" panose="020B0609020204030204" charset="0"/>
                <a:cs typeface="Consolas" panose="020B0609020204030204" charset="0"/>
              </a:rPr>
              <a:t>非法</a:t>
            </a:r>
            <a:endParaRPr lang="en-US" altLang="zh-CN" sz="2400" dirty="0">
              <a:solidFill>
                <a:srgbClr val="00B0F0"/>
              </a:solidFill>
              <a:latin typeface="Consolas" panose="020B0609020204030204" charset="0"/>
              <a:cs typeface="Consolas" panose="020B0609020204030204" charset="0"/>
            </a:endParaRPr>
          </a:p>
        </p:txBody>
      </p:sp>
      <p:sp>
        <p:nvSpPr>
          <p:cNvPr id="2" name="Slide Number Placeholder 1">
            <a:extLst>
              <a:ext uri="{FF2B5EF4-FFF2-40B4-BE49-F238E27FC236}">
                <a16:creationId xmlns="" xmlns:a16="http://schemas.microsoft.com/office/drawing/2014/main" id="{7D0AFAF3-2918-B640-9EDC-B0AB1B0F95AC}"/>
              </a:ext>
            </a:extLst>
          </p:cNvPr>
          <p:cNvSpPr>
            <a:spLocks noGrp="1"/>
          </p:cNvSpPr>
          <p:nvPr>
            <p:ph type="sldNum" sz="quarter" idx="12"/>
          </p:nvPr>
        </p:nvSpPr>
        <p:spPr/>
        <p:txBody>
          <a:bodyPr/>
          <a:lstStyle/>
          <a:p>
            <a:fld id="{A8537B7A-7510-410A-AA53-45D600DA0276}" type="slidenum">
              <a:rPr lang="zh-CN" altLang="en-US" smtClean="0"/>
              <a:t>24</a:t>
            </a:fld>
            <a:endParaRPr lang="zh-CN" altLang="en-US"/>
          </a:p>
        </p:txBody>
      </p:sp>
    </p:spTree>
    <p:extLst>
      <p:ext uri="{BB962C8B-B14F-4D97-AF65-F5344CB8AC3E}">
        <p14:creationId xmlns:p14="http://schemas.microsoft.com/office/powerpoint/2010/main" val="394017973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smtClean="0">
                <a:solidFill>
                  <a:schemeClr val="bg1"/>
                </a:solidFill>
                <a:latin typeface="Times New Roman" pitchFamily="18" charset="0"/>
                <a:ea typeface="宋体" pitchFamily="2" charset="-122"/>
              </a:rPr>
              <a:t>3.5.10  </a:t>
            </a:r>
            <a:r>
              <a:rPr lang="zh-CN" altLang="en-US" sz="3600" b="1" dirty="0">
                <a:solidFill>
                  <a:schemeClr val="bg1"/>
                </a:solidFill>
                <a:latin typeface="Times New Roman" pitchFamily="18" charset="0"/>
                <a:ea typeface="宋体" pitchFamily="2" charset="-122"/>
              </a:rPr>
              <a:t>字符串对象支持的运算符</a:t>
            </a:r>
            <a:endParaRPr lang="en-US" altLang="zh-CN" sz="12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8" name="内容占位符 2"/>
          <p:cNvSpPr txBox="1">
            <a:spLocks/>
          </p:cNvSpPr>
          <p:nvPr/>
        </p:nvSpPr>
        <p:spPr>
          <a:xfrm>
            <a:off x="813104" y="1830721"/>
            <a:ext cx="10515600" cy="463994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altLang="zh-CN" sz="2400" b="1" dirty="0" smtClean="0"/>
              <a:t>例3-3  </a:t>
            </a:r>
            <a:r>
              <a:rPr lang="en-US" altLang="zh-CN" sz="2400" b="1" dirty="0"/>
              <a:t>测试用户输入中是否有敏感词，如果有的话就把敏感词替换为3个星号***。</a:t>
            </a:r>
          </a:p>
          <a:p>
            <a:pPr marL="0" indent="0">
              <a:buNone/>
            </a:pPr>
            <a:endParaRPr lang="en-US" altLang="zh-CN" sz="2400" dirty="0"/>
          </a:p>
          <a:p>
            <a:pPr marL="0" indent="0" fontAlgn="auto">
              <a:lnSpc>
                <a:spcPct val="100000"/>
              </a:lnSpc>
              <a:spcBef>
                <a:spcPts val="0"/>
              </a:spcBef>
              <a:buNone/>
            </a:pPr>
            <a:r>
              <a:rPr lang="en-US" altLang="zh-CN" sz="2400" dirty="0">
                <a:latin typeface="Consolas" panose="020B0609020204030204" charset="0"/>
              </a:rPr>
              <a:t>&gt;&gt;&gt; words = ('</a:t>
            </a:r>
            <a:r>
              <a:rPr lang="en-US" altLang="zh-CN" sz="2400" dirty="0" err="1">
                <a:latin typeface="Consolas" panose="020B0609020204030204" charset="0"/>
              </a:rPr>
              <a:t>测试</a:t>
            </a:r>
            <a:r>
              <a:rPr lang="en-US" altLang="zh-CN" sz="2400" dirty="0">
                <a:latin typeface="Consolas" panose="020B0609020204030204" charset="0"/>
              </a:rPr>
              <a:t>', '</a:t>
            </a:r>
            <a:r>
              <a:rPr lang="en-US" altLang="zh-CN" sz="2400" dirty="0" err="1">
                <a:latin typeface="Consolas" panose="020B0609020204030204" charset="0"/>
              </a:rPr>
              <a:t>非法</a:t>
            </a:r>
            <a:r>
              <a:rPr lang="en-US" altLang="zh-CN" sz="2400" dirty="0">
                <a:latin typeface="Consolas" panose="020B0609020204030204" charset="0"/>
              </a:rPr>
              <a:t>', '</a:t>
            </a:r>
            <a:r>
              <a:rPr lang="en-US" altLang="zh-CN" sz="2400" dirty="0" err="1">
                <a:latin typeface="Consolas" panose="020B0609020204030204" charset="0"/>
              </a:rPr>
              <a:t>暴力</a:t>
            </a:r>
            <a:r>
              <a:rPr lang="en-US" altLang="zh-CN" sz="2400" dirty="0">
                <a:latin typeface="Consolas" panose="020B0609020204030204" charset="0"/>
              </a:rPr>
              <a:t>', '话')</a:t>
            </a:r>
          </a:p>
          <a:p>
            <a:pPr marL="0" indent="0" fontAlgn="auto">
              <a:lnSpc>
                <a:spcPct val="100000"/>
              </a:lnSpc>
              <a:spcBef>
                <a:spcPts val="0"/>
              </a:spcBef>
              <a:buNone/>
            </a:pPr>
            <a:r>
              <a:rPr lang="en-US" altLang="zh-CN" sz="2400" dirty="0">
                <a:latin typeface="Consolas" panose="020B0609020204030204" charset="0"/>
              </a:rPr>
              <a:t>&gt;&gt;&gt; text = '</a:t>
            </a:r>
            <a:r>
              <a:rPr lang="en-US" altLang="zh-CN" sz="2400" dirty="0" err="1">
                <a:latin typeface="Consolas" panose="020B0609020204030204" charset="0"/>
              </a:rPr>
              <a:t>这句话里含有非法内容</a:t>
            </a:r>
            <a:r>
              <a:rPr lang="en-US" altLang="zh-CN" sz="2400" dirty="0">
                <a:latin typeface="Consolas" panose="020B0609020204030204" charset="0"/>
              </a:rPr>
              <a:t>'</a:t>
            </a:r>
          </a:p>
          <a:p>
            <a:pPr marL="0" indent="0" fontAlgn="auto">
              <a:lnSpc>
                <a:spcPct val="100000"/>
              </a:lnSpc>
              <a:spcBef>
                <a:spcPts val="0"/>
              </a:spcBef>
              <a:buNone/>
            </a:pPr>
            <a:r>
              <a:rPr lang="en-US" altLang="zh-CN" sz="2400" dirty="0">
                <a:latin typeface="Consolas" panose="020B0609020204030204" charset="0"/>
              </a:rPr>
              <a:t>&gt;&gt;&gt; for word in words:</a:t>
            </a:r>
          </a:p>
          <a:p>
            <a:pPr marL="0" indent="0" fontAlgn="auto">
              <a:lnSpc>
                <a:spcPct val="100000"/>
              </a:lnSpc>
              <a:spcBef>
                <a:spcPts val="0"/>
              </a:spcBef>
              <a:buNone/>
            </a:pPr>
            <a:r>
              <a:rPr lang="en-US" altLang="zh-CN" sz="2400" dirty="0">
                <a:latin typeface="Consolas" panose="020B0609020204030204" charset="0"/>
              </a:rPr>
              <a:t>    if word in text:</a:t>
            </a:r>
          </a:p>
          <a:p>
            <a:pPr marL="0" indent="0" fontAlgn="auto">
              <a:lnSpc>
                <a:spcPct val="100000"/>
              </a:lnSpc>
              <a:spcBef>
                <a:spcPts val="0"/>
              </a:spcBef>
              <a:buNone/>
            </a:pPr>
            <a:r>
              <a:rPr lang="en-US" altLang="zh-CN" sz="2400" dirty="0">
                <a:latin typeface="Consolas" panose="020B0609020204030204" charset="0"/>
              </a:rPr>
              <a:t>        text = </a:t>
            </a:r>
            <a:r>
              <a:rPr lang="en-US" altLang="zh-CN" sz="2400" dirty="0" err="1">
                <a:latin typeface="Consolas" panose="020B0609020204030204" charset="0"/>
              </a:rPr>
              <a:t>text.replace</a:t>
            </a:r>
            <a:r>
              <a:rPr lang="en-US" altLang="zh-CN" sz="2400" dirty="0">
                <a:latin typeface="Consolas" panose="020B0609020204030204" charset="0"/>
              </a:rPr>
              <a:t>(word, '***')</a:t>
            </a:r>
          </a:p>
          <a:p>
            <a:pPr marL="0" indent="0" fontAlgn="auto">
              <a:lnSpc>
                <a:spcPct val="100000"/>
              </a:lnSpc>
              <a:spcBef>
                <a:spcPts val="0"/>
              </a:spcBef>
              <a:buNone/>
            </a:pPr>
            <a:endParaRPr lang="en-US" altLang="zh-CN" sz="2400" dirty="0">
              <a:latin typeface="Consolas" panose="020B0609020204030204" charset="0"/>
            </a:endParaRPr>
          </a:p>
          <a:p>
            <a:pPr marL="0" indent="0" fontAlgn="auto">
              <a:lnSpc>
                <a:spcPct val="100000"/>
              </a:lnSpc>
              <a:spcBef>
                <a:spcPts val="0"/>
              </a:spcBef>
              <a:buNone/>
            </a:pPr>
            <a:r>
              <a:rPr lang="en-US" altLang="zh-CN" sz="2400" dirty="0">
                <a:latin typeface="Consolas" panose="020B0609020204030204" charset="0"/>
              </a:rPr>
              <a:t>&gt;&gt;&gt; text</a:t>
            </a:r>
          </a:p>
          <a:p>
            <a:pPr marL="0" indent="0" fontAlgn="auto">
              <a:lnSpc>
                <a:spcPct val="100000"/>
              </a:lnSpc>
              <a:spcBef>
                <a:spcPts val="0"/>
              </a:spcBef>
              <a:buNone/>
            </a:pPr>
            <a:r>
              <a:rPr lang="en-US" altLang="zh-CN" sz="2400" dirty="0">
                <a:solidFill>
                  <a:srgbClr val="00B0F0"/>
                </a:solidFill>
                <a:latin typeface="Consolas" panose="020B0609020204030204" charset="0"/>
              </a:rPr>
              <a:t>'</a:t>
            </a:r>
            <a:r>
              <a:rPr lang="en-US" altLang="zh-CN" sz="2400" dirty="0" err="1">
                <a:solidFill>
                  <a:srgbClr val="00B0F0"/>
                </a:solidFill>
                <a:latin typeface="Consolas" panose="020B0609020204030204" charset="0"/>
              </a:rPr>
              <a:t>这句</a:t>
            </a:r>
            <a:r>
              <a:rPr lang="en-US" altLang="zh-CN" sz="2400" dirty="0">
                <a:solidFill>
                  <a:srgbClr val="00B0F0"/>
                </a:solidFill>
                <a:latin typeface="Consolas" panose="020B0609020204030204" charset="0"/>
              </a:rPr>
              <a:t>***</a:t>
            </a:r>
            <a:r>
              <a:rPr lang="en-US" altLang="zh-CN" sz="2400" dirty="0" err="1">
                <a:solidFill>
                  <a:srgbClr val="00B0F0"/>
                </a:solidFill>
                <a:latin typeface="Consolas" panose="020B0609020204030204" charset="0"/>
              </a:rPr>
              <a:t>里含有</a:t>
            </a:r>
            <a:r>
              <a:rPr lang="en-US" altLang="zh-CN" sz="2400" dirty="0">
                <a:solidFill>
                  <a:srgbClr val="00B0F0"/>
                </a:solidFill>
                <a:latin typeface="Consolas" panose="020B0609020204030204" charset="0"/>
              </a:rPr>
              <a:t>***</a:t>
            </a:r>
            <a:r>
              <a:rPr lang="en-US" altLang="zh-CN" sz="2400" dirty="0" err="1">
                <a:solidFill>
                  <a:srgbClr val="00B0F0"/>
                </a:solidFill>
                <a:latin typeface="Consolas" panose="020B0609020204030204" charset="0"/>
              </a:rPr>
              <a:t>内容</a:t>
            </a:r>
            <a:r>
              <a:rPr lang="en-US" altLang="zh-CN" sz="2400" dirty="0">
                <a:solidFill>
                  <a:srgbClr val="00B0F0"/>
                </a:solidFill>
                <a:latin typeface="Consolas" panose="020B0609020204030204" charset="0"/>
              </a:rPr>
              <a:t>'</a:t>
            </a:r>
          </a:p>
        </p:txBody>
      </p:sp>
      <p:sp>
        <p:nvSpPr>
          <p:cNvPr id="2" name="Slide Number Placeholder 1">
            <a:extLst>
              <a:ext uri="{FF2B5EF4-FFF2-40B4-BE49-F238E27FC236}">
                <a16:creationId xmlns="" xmlns:a16="http://schemas.microsoft.com/office/drawing/2014/main" id="{7D0AFAF3-2918-B640-9EDC-B0AB1B0F95AC}"/>
              </a:ext>
            </a:extLst>
          </p:cNvPr>
          <p:cNvSpPr>
            <a:spLocks noGrp="1"/>
          </p:cNvSpPr>
          <p:nvPr>
            <p:ph type="sldNum" sz="quarter" idx="12"/>
          </p:nvPr>
        </p:nvSpPr>
        <p:spPr/>
        <p:txBody>
          <a:bodyPr/>
          <a:lstStyle/>
          <a:p>
            <a:fld id="{A8537B7A-7510-410A-AA53-45D600DA0276}" type="slidenum">
              <a:rPr lang="zh-CN" altLang="en-US" smtClean="0"/>
              <a:t>25</a:t>
            </a:fld>
            <a:endParaRPr lang="zh-CN" altLang="en-US"/>
          </a:p>
        </p:txBody>
      </p:sp>
    </p:spTree>
    <p:extLst>
      <p:ext uri="{BB962C8B-B14F-4D97-AF65-F5344CB8AC3E}">
        <p14:creationId xmlns:p14="http://schemas.microsoft.com/office/powerpoint/2010/main" val="14963413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smtClean="0">
                <a:solidFill>
                  <a:schemeClr val="bg1"/>
                </a:solidFill>
                <a:latin typeface="Times New Roman" pitchFamily="18" charset="0"/>
                <a:ea typeface="宋体" pitchFamily="2" charset="-122"/>
              </a:rPr>
              <a:t>3.5.11  </a:t>
            </a:r>
            <a:r>
              <a:rPr lang="zh-CN" altLang="en-US" sz="3600" b="1" dirty="0">
                <a:solidFill>
                  <a:schemeClr val="bg1"/>
                </a:solidFill>
                <a:latin typeface="Times New Roman" pitchFamily="18" charset="0"/>
                <a:ea typeface="宋体" pitchFamily="2" charset="-122"/>
              </a:rPr>
              <a:t>适用于字符串对象的内置函数</a:t>
            </a:r>
            <a:endParaRPr lang="en-US" altLang="zh-CN" sz="12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8" name="内容占位符 2"/>
          <p:cNvSpPr txBox="1">
            <a:spLocks/>
          </p:cNvSpPr>
          <p:nvPr/>
        </p:nvSpPr>
        <p:spPr>
          <a:xfrm>
            <a:off x="813104" y="1830721"/>
            <a:ext cx="10515600" cy="4639945"/>
          </a:xfrm>
          <a:prstGeom prst="rect">
            <a:avLst/>
          </a:prstGeom>
        </p:spPr>
        <p:txBody>
          <a:bodyPr>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00000"/>
              </a:lnSpc>
              <a:spcBef>
                <a:spcPts val="0"/>
              </a:spcBef>
              <a:buNone/>
            </a:pPr>
            <a:r>
              <a:rPr lang="zh-CN" altLang="en-US" sz="2400" dirty="0">
                <a:latin typeface="Consolas" panose="020B0609020204030204" charset="0"/>
                <a:cs typeface="Consolas" panose="020B0609020204030204" charset="0"/>
              </a:rPr>
              <a:t>&gt;&gt;&gt; x = 'Hello world.'</a:t>
            </a:r>
          </a:p>
          <a:p>
            <a:pPr marL="0" indent="0" fontAlgn="auto">
              <a:lnSpc>
                <a:spcPct val="100000"/>
              </a:lnSpc>
              <a:spcBef>
                <a:spcPts val="0"/>
              </a:spcBef>
              <a:buNone/>
            </a:pPr>
            <a:r>
              <a:rPr lang="zh-CN" altLang="en-US" sz="2400" dirty="0">
                <a:latin typeface="Consolas" panose="020B0609020204030204" charset="0"/>
                <a:cs typeface="Consolas" panose="020B0609020204030204" charset="0"/>
              </a:rPr>
              <a:t>&gt;&gt;&gt; len(x)</a:t>
            </a:r>
            <a:r>
              <a:rPr lang="en-US" altLang="zh-CN" sz="2400" dirty="0">
                <a:latin typeface="Consolas" panose="020B0609020204030204" charset="0"/>
                <a:cs typeface="Consolas" panose="020B0609020204030204" charset="0"/>
              </a:rPr>
              <a:t>, </a:t>
            </a:r>
            <a:r>
              <a:rPr lang="zh-CN" altLang="en-US" sz="2400" dirty="0">
                <a:latin typeface="Consolas" panose="020B0609020204030204" charset="0"/>
                <a:cs typeface="Consolas" panose="020B0609020204030204" charset="0"/>
                <a:sym typeface="+mn-ea"/>
              </a:rPr>
              <a:t>max(x)</a:t>
            </a:r>
            <a:r>
              <a:rPr lang="en-US" altLang="zh-CN" sz="2400" dirty="0">
                <a:latin typeface="Consolas" panose="020B0609020204030204" charset="0"/>
                <a:cs typeface="Consolas" panose="020B0609020204030204" charset="0"/>
                <a:sym typeface="+mn-ea"/>
              </a:rPr>
              <a:t>, </a:t>
            </a:r>
            <a:r>
              <a:rPr lang="zh-CN" altLang="en-US" sz="2400" dirty="0">
                <a:latin typeface="Consolas" panose="020B0609020204030204" charset="0"/>
                <a:cs typeface="Consolas" panose="020B0609020204030204" charset="0"/>
                <a:sym typeface="+mn-ea"/>
              </a:rPr>
              <a:t>min(x)</a:t>
            </a:r>
            <a:endParaRPr lang="zh-CN" altLang="en-US" sz="2400" dirty="0">
              <a:latin typeface="Consolas" panose="020B0609020204030204" charset="0"/>
              <a:cs typeface="Consolas" panose="020B0609020204030204" charset="0"/>
            </a:endParaRPr>
          </a:p>
          <a:p>
            <a:pPr marL="0" indent="0" fontAlgn="auto">
              <a:lnSpc>
                <a:spcPct val="100000"/>
              </a:lnSpc>
              <a:spcBef>
                <a:spcPts val="0"/>
              </a:spcBef>
              <a:buNone/>
            </a:pPr>
            <a:r>
              <a:rPr lang="en-US" altLang="zh-CN" sz="2400" dirty="0">
                <a:solidFill>
                  <a:srgbClr val="00B0F0"/>
                </a:solidFill>
                <a:latin typeface="Consolas" panose="020B0609020204030204" charset="0"/>
                <a:cs typeface="Consolas" panose="020B0609020204030204" charset="0"/>
              </a:rPr>
              <a:t>(</a:t>
            </a:r>
            <a:r>
              <a:rPr lang="zh-CN" altLang="en-US" sz="2400" dirty="0">
                <a:solidFill>
                  <a:srgbClr val="00B0F0"/>
                </a:solidFill>
                <a:latin typeface="Consolas" panose="020B0609020204030204" charset="0"/>
                <a:cs typeface="Consolas" panose="020B0609020204030204" charset="0"/>
              </a:rPr>
              <a:t>12</a:t>
            </a:r>
            <a:r>
              <a:rPr lang="en-US" altLang="zh-CN" sz="2400" dirty="0">
                <a:latin typeface="Consolas" panose="020B0609020204030204" charset="0"/>
                <a:cs typeface="Consolas" panose="020B0609020204030204" charset="0"/>
              </a:rPr>
              <a:t>, </a:t>
            </a:r>
            <a:r>
              <a:rPr lang="zh-CN" altLang="en-US" sz="2400" dirty="0">
                <a:solidFill>
                  <a:srgbClr val="00B0F0"/>
                </a:solidFill>
                <a:latin typeface="Consolas" panose="020B0609020204030204" charset="0"/>
                <a:cs typeface="Consolas" panose="020B0609020204030204" charset="0"/>
              </a:rPr>
              <a:t>'w'</a:t>
            </a:r>
            <a:r>
              <a:rPr lang="en-US" altLang="zh-CN" sz="2400" dirty="0">
                <a:solidFill>
                  <a:srgbClr val="00B0F0"/>
                </a:solidFill>
                <a:latin typeface="Consolas" panose="020B0609020204030204" charset="0"/>
                <a:cs typeface="Consolas" panose="020B0609020204030204" charset="0"/>
              </a:rPr>
              <a:t>, </a:t>
            </a:r>
            <a:r>
              <a:rPr lang="zh-CN" altLang="en-US" sz="2400" dirty="0">
                <a:solidFill>
                  <a:srgbClr val="00B0F0"/>
                </a:solidFill>
                <a:latin typeface="Consolas" panose="020B0609020204030204" charset="0"/>
                <a:cs typeface="Consolas" panose="020B0609020204030204" charset="0"/>
              </a:rPr>
              <a:t>' '</a:t>
            </a:r>
            <a:r>
              <a:rPr lang="en-US" altLang="zh-CN" sz="2400" dirty="0">
                <a:solidFill>
                  <a:srgbClr val="00B0F0"/>
                </a:solidFill>
                <a:latin typeface="Consolas" panose="020B0609020204030204" charset="0"/>
                <a:cs typeface="Consolas" panose="020B0609020204030204" charset="0"/>
              </a:rPr>
              <a:t>)</a:t>
            </a:r>
            <a:endParaRPr lang="zh-CN" altLang="en-US" sz="2400" dirty="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2400" dirty="0">
                <a:latin typeface="Consolas" panose="020B0609020204030204" charset="0"/>
                <a:cs typeface="Consolas" panose="020B0609020204030204" charset="0"/>
              </a:rPr>
              <a:t>&gt;&gt;&gt; list(zip(x,x))               # zip()也可以作用于字符串</a:t>
            </a:r>
          </a:p>
          <a:p>
            <a:pPr marL="0" indent="0" fontAlgn="auto">
              <a:lnSpc>
                <a:spcPct val="100000"/>
              </a:lnSpc>
              <a:spcBef>
                <a:spcPts val="0"/>
              </a:spcBef>
              <a:buNone/>
            </a:pPr>
            <a:r>
              <a:rPr lang="zh-CN" altLang="en-US" sz="2400" dirty="0">
                <a:solidFill>
                  <a:srgbClr val="00B0F0"/>
                </a:solidFill>
                <a:latin typeface="Consolas" panose="020B0609020204030204" charset="0"/>
                <a:cs typeface="Consolas" panose="020B0609020204030204" charset="0"/>
              </a:rPr>
              <a:t>[('H', 'H'), ('e', 'e'), ('l', 'l'), ('l', 'l'), ('o', 'o'), (' ', ' '), ('w', 'w'), ('o', 'o'), ('r', 'r'), ('l', 'l'), ('d', 'd'), ('.', '.')]</a:t>
            </a:r>
          </a:p>
          <a:p>
            <a:pPr marL="0" indent="0" fontAlgn="auto">
              <a:lnSpc>
                <a:spcPct val="100000"/>
              </a:lnSpc>
              <a:spcBef>
                <a:spcPts val="0"/>
              </a:spcBef>
              <a:buNone/>
            </a:pPr>
            <a:r>
              <a:rPr lang="zh-CN" altLang="en-US" sz="2400" dirty="0">
                <a:latin typeface="Consolas" panose="020B0609020204030204" charset="0"/>
                <a:cs typeface="Consolas" panose="020B0609020204030204" charset="0"/>
              </a:rPr>
              <a:t>&gt;&gt;&gt; sorted(x)</a:t>
            </a:r>
          </a:p>
          <a:p>
            <a:pPr marL="0" indent="0" fontAlgn="auto">
              <a:lnSpc>
                <a:spcPct val="100000"/>
              </a:lnSpc>
              <a:spcBef>
                <a:spcPts val="0"/>
              </a:spcBef>
              <a:buNone/>
            </a:pPr>
            <a:r>
              <a:rPr lang="zh-CN" altLang="en-US" sz="2400" dirty="0">
                <a:solidFill>
                  <a:srgbClr val="00B0F0"/>
                </a:solidFill>
                <a:latin typeface="Consolas" panose="020B0609020204030204" charset="0"/>
                <a:cs typeface="Consolas" panose="020B0609020204030204" charset="0"/>
              </a:rPr>
              <a:t>[' ', '.', 'H', 'd', 'e', 'l', 'l', 'l', 'o', 'o', 'r', 'w']</a:t>
            </a:r>
          </a:p>
          <a:p>
            <a:pPr marL="0" indent="0" fontAlgn="auto">
              <a:lnSpc>
                <a:spcPct val="100000"/>
              </a:lnSpc>
              <a:spcBef>
                <a:spcPts val="0"/>
              </a:spcBef>
              <a:buNone/>
            </a:pPr>
            <a:r>
              <a:rPr lang="zh-CN" altLang="en-US" sz="2400" dirty="0">
                <a:latin typeface="Consolas" panose="020B0609020204030204" charset="0"/>
                <a:cs typeface="Consolas" panose="020B0609020204030204" charset="0"/>
              </a:rPr>
              <a:t>&gt;&gt;&gt; list(reversed(x))</a:t>
            </a:r>
          </a:p>
          <a:p>
            <a:pPr marL="0" indent="0" fontAlgn="auto">
              <a:lnSpc>
                <a:spcPct val="100000"/>
              </a:lnSpc>
              <a:spcBef>
                <a:spcPts val="0"/>
              </a:spcBef>
              <a:buNone/>
            </a:pPr>
            <a:r>
              <a:rPr lang="zh-CN" altLang="en-US" sz="2400" dirty="0">
                <a:solidFill>
                  <a:srgbClr val="00B0F0"/>
                </a:solidFill>
                <a:latin typeface="Consolas" panose="020B0609020204030204" charset="0"/>
                <a:cs typeface="Consolas" panose="020B0609020204030204" charset="0"/>
              </a:rPr>
              <a:t>['.', 'd', 'l', 'r', 'o', 'w', ' ', 'o', 'l', 'l', 'e', 'H']</a:t>
            </a:r>
          </a:p>
          <a:p>
            <a:pPr marL="0" indent="0" fontAlgn="auto">
              <a:lnSpc>
                <a:spcPct val="100000"/>
              </a:lnSpc>
              <a:spcBef>
                <a:spcPts val="0"/>
              </a:spcBef>
              <a:buNone/>
            </a:pPr>
            <a:r>
              <a:rPr lang="zh-CN" altLang="en-US" sz="2400" dirty="0">
                <a:latin typeface="Consolas" panose="020B0609020204030204" charset="0"/>
                <a:cs typeface="Consolas" panose="020B0609020204030204" charset="0"/>
              </a:rPr>
              <a:t>&gt;&gt;&gt; list(enumerate(x))</a:t>
            </a:r>
          </a:p>
          <a:p>
            <a:pPr marL="0" indent="0" fontAlgn="auto">
              <a:lnSpc>
                <a:spcPct val="100000"/>
              </a:lnSpc>
              <a:spcBef>
                <a:spcPts val="0"/>
              </a:spcBef>
              <a:buNone/>
            </a:pPr>
            <a:r>
              <a:rPr lang="zh-CN" altLang="en-US" sz="2400" dirty="0">
                <a:solidFill>
                  <a:srgbClr val="00B0F0"/>
                </a:solidFill>
                <a:latin typeface="Consolas" panose="020B0609020204030204" charset="0"/>
                <a:cs typeface="Consolas" panose="020B0609020204030204" charset="0"/>
              </a:rPr>
              <a:t>[(0, 'H'), (1, 'e'), (2, 'l'), (3, 'l'), (4, 'o'), (5, ' '), (6, 'w'), (7, 'o'), (8, 'r'), (9, 'l'), (10, 'd'), (11, '.')]</a:t>
            </a:r>
          </a:p>
          <a:p>
            <a:pPr marL="0" indent="0" fontAlgn="auto">
              <a:lnSpc>
                <a:spcPct val="100000"/>
              </a:lnSpc>
              <a:spcBef>
                <a:spcPts val="0"/>
              </a:spcBef>
              <a:buNone/>
            </a:pPr>
            <a:r>
              <a:rPr lang="en-US" altLang="zh-CN" sz="2400" dirty="0">
                <a:latin typeface="Consolas" panose="020B0609020204030204" charset="0"/>
                <a:cs typeface="Consolas" panose="020B0609020204030204" charset="0"/>
              </a:rPr>
              <a:t>&gt;&gt;&gt; from operator import add</a:t>
            </a:r>
            <a:endParaRPr lang="zh-CN" altLang="en-US" sz="2400" dirty="0">
              <a:latin typeface="Consolas" panose="020B0609020204030204" charset="0"/>
              <a:cs typeface="Consolas" panose="020B0609020204030204" charset="0"/>
            </a:endParaRPr>
          </a:p>
          <a:p>
            <a:pPr marL="0" indent="0" fontAlgn="auto">
              <a:lnSpc>
                <a:spcPct val="100000"/>
              </a:lnSpc>
              <a:spcBef>
                <a:spcPts val="0"/>
              </a:spcBef>
              <a:buNone/>
            </a:pPr>
            <a:r>
              <a:rPr lang="zh-CN" altLang="en-US" sz="2400" dirty="0">
                <a:latin typeface="Consolas" panose="020B0609020204030204" charset="0"/>
                <a:cs typeface="Consolas" panose="020B0609020204030204" charset="0"/>
              </a:rPr>
              <a:t>&gt;&gt;&gt; list(map(add, x, x))</a:t>
            </a:r>
          </a:p>
          <a:p>
            <a:pPr marL="0" indent="0" fontAlgn="auto">
              <a:lnSpc>
                <a:spcPct val="100000"/>
              </a:lnSpc>
              <a:spcBef>
                <a:spcPts val="0"/>
              </a:spcBef>
              <a:buNone/>
            </a:pPr>
            <a:r>
              <a:rPr lang="zh-CN" altLang="en-US" sz="2400" dirty="0">
                <a:solidFill>
                  <a:srgbClr val="00B0F0"/>
                </a:solidFill>
                <a:latin typeface="Consolas" panose="020B0609020204030204" charset="0"/>
                <a:cs typeface="Consolas" panose="020B0609020204030204" charset="0"/>
              </a:rPr>
              <a:t>['HH', 'ee', 'll', 'll', 'oo', '  ', 'ww', 'oo', 'rr', 'll', 'dd', '..']</a:t>
            </a:r>
          </a:p>
        </p:txBody>
      </p:sp>
      <p:sp>
        <p:nvSpPr>
          <p:cNvPr id="2" name="Slide Number Placeholder 1">
            <a:extLst>
              <a:ext uri="{FF2B5EF4-FFF2-40B4-BE49-F238E27FC236}">
                <a16:creationId xmlns="" xmlns:a16="http://schemas.microsoft.com/office/drawing/2014/main" id="{7D0AFAF3-2918-B640-9EDC-B0AB1B0F95AC}"/>
              </a:ext>
            </a:extLst>
          </p:cNvPr>
          <p:cNvSpPr>
            <a:spLocks noGrp="1"/>
          </p:cNvSpPr>
          <p:nvPr>
            <p:ph type="sldNum" sz="quarter" idx="12"/>
          </p:nvPr>
        </p:nvSpPr>
        <p:spPr/>
        <p:txBody>
          <a:bodyPr/>
          <a:lstStyle/>
          <a:p>
            <a:fld id="{A8537B7A-7510-410A-AA53-45D600DA0276}" type="slidenum">
              <a:rPr lang="zh-CN" altLang="en-US" smtClean="0"/>
              <a:t>26</a:t>
            </a:fld>
            <a:endParaRPr lang="zh-CN" altLang="en-US"/>
          </a:p>
        </p:txBody>
      </p:sp>
    </p:spTree>
    <p:extLst>
      <p:ext uri="{BB962C8B-B14F-4D97-AF65-F5344CB8AC3E}">
        <p14:creationId xmlns:p14="http://schemas.microsoft.com/office/powerpoint/2010/main" val="211965138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smtClean="0">
                <a:solidFill>
                  <a:schemeClr val="bg1"/>
                </a:solidFill>
                <a:latin typeface="Times New Roman" pitchFamily="18" charset="0"/>
                <a:ea typeface="宋体" pitchFamily="2" charset="-122"/>
              </a:rPr>
              <a:t>3.5.11  </a:t>
            </a:r>
            <a:r>
              <a:rPr lang="zh-CN" altLang="en-US" sz="3600" b="1" dirty="0">
                <a:solidFill>
                  <a:schemeClr val="bg1"/>
                </a:solidFill>
                <a:latin typeface="Times New Roman" pitchFamily="18" charset="0"/>
                <a:ea typeface="宋体" pitchFamily="2" charset="-122"/>
              </a:rPr>
              <a:t>适用于字符串对象的内置函数</a:t>
            </a:r>
            <a:endParaRPr lang="en-US" altLang="zh-CN" sz="12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8" name="内容占位符 2"/>
          <p:cNvSpPr txBox="1">
            <a:spLocks/>
          </p:cNvSpPr>
          <p:nvPr/>
        </p:nvSpPr>
        <p:spPr>
          <a:xfrm>
            <a:off x="813104" y="1830721"/>
            <a:ext cx="10515600" cy="463994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00000"/>
              </a:lnSpc>
              <a:spcBef>
                <a:spcPts val="0"/>
              </a:spcBef>
            </a:pPr>
            <a:r>
              <a:rPr lang="zh-CN" altLang="en-US" sz="2400" b="1" dirty="0"/>
              <a:t>内置函数eval()用来把任意字符串转化为Python表达式并进行求值。</a:t>
            </a:r>
          </a:p>
          <a:p>
            <a:pPr marL="0" indent="0" fontAlgn="auto">
              <a:lnSpc>
                <a:spcPct val="100000"/>
              </a:lnSpc>
              <a:spcBef>
                <a:spcPts val="0"/>
              </a:spcBef>
              <a:buNone/>
            </a:pPr>
            <a:endParaRPr lang="zh-CN" altLang="en-US" sz="2000" dirty="0">
              <a:latin typeface="Consolas" panose="020B0609020204030204" charset="0"/>
            </a:endParaRPr>
          </a:p>
          <a:p>
            <a:pPr marL="0" indent="0" fontAlgn="auto">
              <a:lnSpc>
                <a:spcPct val="110000"/>
              </a:lnSpc>
              <a:spcBef>
                <a:spcPts val="0"/>
              </a:spcBef>
              <a:buNone/>
            </a:pPr>
            <a:r>
              <a:rPr lang="zh-CN" altLang="en-US" sz="2000" dirty="0">
                <a:latin typeface="Consolas" panose="020B0609020204030204" charset="0"/>
                <a:cs typeface="Consolas" panose="020B0609020204030204" charset="0"/>
              </a:rPr>
              <a:t>&gt;&gt;&gt; eval("3+4")                         # 计算表达式的值</a:t>
            </a:r>
          </a:p>
          <a:p>
            <a:pPr marL="0" indent="0" fontAlgn="auto">
              <a:lnSpc>
                <a:spcPct val="110000"/>
              </a:lnSpc>
              <a:spcBef>
                <a:spcPts val="0"/>
              </a:spcBef>
              <a:buNone/>
            </a:pPr>
            <a:r>
              <a:rPr lang="zh-CN" altLang="en-US" sz="2000" dirty="0">
                <a:solidFill>
                  <a:srgbClr val="00B0F0"/>
                </a:solidFill>
                <a:latin typeface="Consolas" panose="020B0609020204030204" charset="0"/>
                <a:cs typeface="Consolas" panose="020B0609020204030204" charset="0"/>
              </a:rPr>
              <a:t>7</a:t>
            </a:r>
          </a:p>
          <a:p>
            <a:pPr marL="0" indent="0" fontAlgn="auto">
              <a:lnSpc>
                <a:spcPct val="110000"/>
              </a:lnSpc>
              <a:spcBef>
                <a:spcPts val="0"/>
              </a:spcBef>
              <a:buNone/>
            </a:pPr>
            <a:r>
              <a:rPr lang="zh-CN" altLang="en-US" sz="2000" dirty="0">
                <a:latin typeface="Consolas" panose="020B0609020204030204" charset="0"/>
                <a:cs typeface="Consolas" panose="020B0609020204030204" charset="0"/>
              </a:rPr>
              <a:t>&gt;&gt;&gt; a = 3</a:t>
            </a:r>
          </a:p>
          <a:p>
            <a:pPr marL="0" indent="0" fontAlgn="auto">
              <a:lnSpc>
                <a:spcPct val="110000"/>
              </a:lnSpc>
              <a:spcBef>
                <a:spcPts val="0"/>
              </a:spcBef>
              <a:buNone/>
            </a:pPr>
            <a:r>
              <a:rPr lang="zh-CN" altLang="en-US" sz="2000" dirty="0">
                <a:latin typeface="Consolas" panose="020B0609020204030204" charset="0"/>
                <a:cs typeface="Consolas" panose="020B0609020204030204" charset="0"/>
              </a:rPr>
              <a:t>&gt;&gt;&gt; b = 5</a:t>
            </a:r>
          </a:p>
          <a:p>
            <a:pPr marL="0" indent="0" fontAlgn="auto">
              <a:lnSpc>
                <a:spcPct val="110000"/>
              </a:lnSpc>
              <a:spcBef>
                <a:spcPts val="0"/>
              </a:spcBef>
              <a:buNone/>
            </a:pPr>
            <a:r>
              <a:rPr lang="zh-CN" altLang="en-US" sz="2000" dirty="0">
                <a:latin typeface="Consolas" panose="020B0609020204030204" charset="0"/>
                <a:cs typeface="Consolas" panose="020B0609020204030204" charset="0"/>
              </a:rPr>
              <a:t>&gt;&gt;&gt; eval('a+b')                         # 要求变量a和b已存在</a:t>
            </a:r>
          </a:p>
          <a:p>
            <a:pPr marL="0" indent="0" fontAlgn="auto">
              <a:lnSpc>
                <a:spcPct val="110000"/>
              </a:lnSpc>
              <a:spcBef>
                <a:spcPts val="0"/>
              </a:spcBef>
              <a:buNone/>
            </a:pPr>
            <a:r>
              <a:rPr lang="zh-CN" altLang="en-US" sz="2000" dirty="0">
                <a:solidFill>
                  <a:srgbClr val="00B0F0"/>
                </a:solidFill>
                <a:latin typeface="Consolas" panose="020B0609020204030204" charset="0"/>
                <a:cs typeface="Consolas" panose="020B0609020204030204" charset="0"/>
              </a:rPr>
              <a:t>8</a:t>
            </a:r>
          </a:p>
          <a:p>
            <a:pPr marL="0" indent="0" fontAlgn="auto">
              <a:lnSpc>
                <a:spcPct val="110000"/>
              </a:lnSpc>
              <a:spcBef>
                <a:spcPts val="0"/>
              </a:spcBef>
              <a:buNone/>
            </a:pPr>
            <a:r>
              <a:rPr lang="zh-CN" altLang="en-US" sz="2000" dirty="0">
                <a:latin typeface="Consolas" panose="020B0609020204030204" charset="0"/>
                <a:cs typeface="Consolas" panose="020B0609020204030204" charset="0"/>
              </a:rPr>
              <a:t>&gt;&gt;&gt; import math</a:t>
            </a:r>
          </a:p>
          <a:p>
            <a:pPr marL="0" indent="0" fontAlgn="auto">
              <a:lnSpc>
                <a:spcPct val="110000"/>
              </a:lnSpc>
              <a:spcBef>
                <a:spcPts val="0"/>
              </a:spcBef>
              <a:buNone/>
            </a:pPr>
            <a:r>
              <a:rPr lang="zh-CN" altLang="en-US" sz="2000" dirty="0">
                <a:latin typeface="Consolas" panose="020B0609020204030204" charset="0"/>
                <a:cs typeface="Consolas" panose="020B0609020204030204" charset="0"/>
              </a:rPr>
              <a:t>&gt;&gt;&gt; eval('math.sqrt(3)')</a:t>
            </a:r>
          </a:p>
          <a:p>
            <a:pPr marL="0" indent="0" fontAlgn="auto">
              <a:lnSpc>
                <a:spcPct val="110000"/>
              </a:lnSpc>
              <a:spcBef>
                <a:spcPts val="0"/>
              </a:spcBef>
              <a:buNone/>
            </a:pPr>
            <a:r>
              <a:rPr lang="zh-CN" altLang="en-US" sz="2000" dirty="0">
                <a:solidFill>
                  <a:srgbClr val="00B0F0"/>
                </a:solidFill>
                <a:latin typeface="Consolas" panose="020B0609020204030204" charset="0"/>
                <a:cs typeface="Consolas" panose="020B0609020204030204" charset="0"/>
              </a:rPr>
              <a:t>1.7320508075688772</a:t>
            </a:r>
          </a:p>
        </p:txBody>
      </p:sp>
      <p:sp>
        <p:nvSpPr>
          <p:cNvPr id="2" name="Slide Number Placeholder 1">
            <a:extLst>
              <a:ext uri="{FF2B5EF4-FFF2-40B4-BE49-F238E27FC236}">
                <a16:creationId xmlns="" xmlns:a16="http://schemas.microsoft.com/office/drawing/2014/main" id="{7D0AFAF3-2918-B640-9EDC-B0AB1B0F95AC}"/>
              </a:ext>
            </a:extLst>
          </p:cNvPr>
          <p:cNvSpPr>
            <a:spLocks noGrp="1"/>
          </p:cNvSpPr>
          <p:nvPr>
            <p:ph type="sldNum" sz="quarter" idx="12"/>
          </p:nvPr>
        </p:nvSpPr>
        <p:spPr/>
        <p:txBody>
          <a:bodyPr/>
          <a:lstStyle/>
          <a:p>
            <a:fld id="{A8537B7A-7510-410A-AA53-45D600DA0276}" type="slidenum">
              <a:rPr lang="zh-CN" altLang="en-US" smtClean="0"/>
              <a:t>27</a:t>
            </a:fld>
            <a:endParaRPr lang="zh-CN" altLang="en-US"/>
          </a:p>
        </p:txBody>
      </p:sp>
    </p:spTree>
    <p:extLst>
      <p:ext uri="{BB962C8B-B14F-4D97-AF65-F5344CB8AC3E}">
        <p14:creationId xmlns:p14="http://schemas.microsoft.com/office/powerpoint/2010/main" val="332166478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smtClean="0">
                <a:solidFill>
                  <a:schemeClr val="bg1"/>
                </a:solidFill>
                <a:latin typeface="Times New Roman" pitchFamily="18" charset="0"/>
                <a:ea typeface="宋体" pitchFamily="2" charset="-122"/>
              </a:rPr>
              <a:t>3.5.12  </a:t>
            </a:r>
            <a:r>
              <a:rPr lang="zh-CN" altLang="en-US" sz="3600" b="1" dirty="0" smtClean="0">
                <a:solidFill>
                  <a:schemeClr val="bg1"/>
                </a:solidFill>
                <a:latin typeface="Times New Roman" pitchFamily="18" charset="0"/>
                <a:ea typeface="宋体" pitchFamily="2" charset="-122"/>
              </a:rPr>
              <a:t>字符串切片</a:t>
            </a:r>
            <a:endParaRPr lang="en-US" altLang="zh-CN" sz="12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8" name="内容占位符 2"/>
          <p:cNvSpPr txBox="1">
            <a:spLocks/>
          </p:cNvSpPr>
          <p:nvPr/>
        </p:nvSpPr>
        <p:spPr>
          <a:xfrm>
            <a:off x="813104" y="1830721"/>
            <a:ext cx="10515600" cy="463994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b="1" dirty="0"/>
              <a:t>切片也适用于字符串，但仅限于读取其中的元素，不支持字符串修改。</a:t>
            </a:r>
          </a:p>
          <a:p>
            <a:pPr marL="0" indent="0">
              <a:buNone/>
            </a:pPr>
            <a:endParaRPr lang="zh-CN" altLang="en-US" sz="2400" dirty="0">
              <a:latin typeface="Consolas" panose="020B0609020204030204" charset="0"/>
            </a:endParaRPr>
          </a:p>
          <a:p>
            <a:pPr marL="0" indent="0" fontAlgn="auto">
              <a:lnSpc>
                <a:spcPct val="100000"/>
              </a:lnSpc>
              <a:spcBef>
                <a:spcPts val="0"/>
              </a:spcBef>
              <a:buNone/>
            </a:pPr>
            <a:r>
              <a:rPr lang="zh-CN" altLang="en-US" sz="2400" dirty="0">
                <a:latin typeface="Consolas" panose="020B0609020204030204" charset="0"/>
              </a:rPr>
              <a:t>&gt;&gt;&gt; 'Explicit is better than implicit.'[:8]</a:t>
            </a:r>
          </a:p>
          <a:p>
            <a:pPr marL="0" indent="0" fontAlgn="auto">
              <a:lnSpc>
                <a:spcPct val="100000"/>
              </a:lnSpc>
              <a:spcBef>
                <a:spcPts val="0"/>
              </a:spcBef>
              <a:buNone/>
            </a:pPr>
            <a:r>
              <a:rPr lang="zh-CN" altLang="en-US" sz="2400" dirty="0">
                <a:solidFill>
                  <a:srgbClr val="00B0F0"/>
                </a:solidFill>
                <a:latin typeface="Consolas" panose="020B0609020204030204" charset="0"/>
              </a:rPr>
              <a:t>'Explicit'</a:t>
            </a:r>
          </a:p>
          <a:p>
            <a:pPr marL="0" indent="0" fontAlgn="auto">
              <a:lnSpc>
                <a:spcPct val="100000"/>
              </a:lnSpc>
              <a:spcBef>
                <a:spcPts val="0"/>
              </a:spcBef>
              <a:buNone/>
            </a:pPr>
            <a:r>
              <a:rPr lang="zh-CN" altLang="en-US" sz="2400" dirty="0">
                <a:latin typeface="Consolas" panose="020B0609020204030204" charset="0"/>
              </a:rPr>
              <a:t>&gt;&gt;&gt; 'Explicit is better than implicit.'[9:23]</a:t>
            </a:r>
          </a:p>
          <a:p>
            <a:pPr marL="0" indent="0" fontAlgn="auto">
              <a:lnSpc>
                <a:spcPct val="100000"/>
              </a:lnSpc>
              <a:spcBef>
                <a:spcPts val="0"/>
              </a:spcBef>
              <a:buNone/>
            </a:pPr>
            <a:r>
              <a:rPr lang="zh-CN" altLang="en-US" sz="2400" dirty="0">
                <a:solidFill>
                  <a:srgbClr val="00B0F0"/>
                </a:solidFill>
                <a:latin typeface="Consolas" panose="020B0609020204030204" charset="0"/>
              </a:rPr>
              <a:t>'is better than'</a:t>
            </a:r>
          </a:p>
          <a:p>
            <a:pPr marL="0" indent="0" fontAlgn="auto">
              <a:lnSpc>
                <a:spcPct val="100000"/>
              </a:lnSpc>
              <a:spcBef>
                <a:spcPts val="0"/>
              </a:spcBef>
              <a:buNone/>
            </a:pPr>
            <a:r>
              <a:rPr lang="zh-CN" altLang="en-US" sz="2400" dirty="0">
                <a:latin typeface="Consolas" panose="020B0609020204030204" charset="0"/>
              </a:rPr>
              <a:t>&gt;&gt;&gt; path = 'C:\\Python3</a:t>
            </a:r>
            <a:r>
              <a:rPr lang="en-US" altLang="zh-CN" sz="2400" dirty="0">
                <a:latin typeface="Consolas" panose="020B0609020204030204" charset="0"/>
              </a:rPr>
              <a:t>8</a:t>
            </a:r>
            <a:r>
              <a:rPr lang="zh-CN" altLang="en-US" sz="2400" dirty="0">
                <a:latin typeface="Consolas" panose="020B0609020204030204" charset="0"/>
              </a:rPr>
              <a:t>\\test.bmp'</a:t>
            </a:r>
          </a:p>
          <a:p>
            <a:pPr marL="0" indent="0" fontAlgn="auto">
              <a:lnSpc>
                <a:spcPct val="100000"/>
              </a:lnSpc>
              <a:spcBef>
                <a:spcPts val="0"/>
              </a:spcBef>
              <a:buNone/>
            </a:pPr>
            <a:r>
              <a:rPr lang="zh-CN" altLang="en-US" sz="2400" dirty="0">
                <a:latin typeface="Consolas" panose="020B0609020204030204" charset="0"/>
              </a:rPr>
              <a:t>&gt;&gt;&gt; path[:-4] + '_new' + path[-4:]</a:t>
            </a:r>
          </a:p>
          <a:p>
            <a:pPr marL="0" indent="0" fontAlgn="auto">
              <a:lnSpc>
                <a:spcPct val="100000"/>
              </a:lnSpc>
              <a:spcBef>
                <a:spcPts val="0"/>
              </a:spcBef>
              <a:buNone/>
            </a:pPr>
            <a:r>
              <a:rPr lang="zh-CN" altLang="en-US" sz="2400" dirty="0">
                <a:solidFill>
                  <a:srgbClr val="00B0F0"/>
                </a:solidFill>
                <a:latin typeface="Consolas" panose="020B0609020204030204" charset="0"/>
              </a:rPr>
              <a:t>'C:\\Python3</a:t>
            </a:r>
            <a:r>
              <a:rPr lang="en-US" altLang="zh-CN" sz="2400" dirty="0">
                <a:solidFill>
                  <a:srgbClr val="00B0F0"/>
                </a:solidFill>
                <a:latin typeface="Consolas" panose="020B0609020204030204" charset="0"/>
              </a:rPr>
              <a:t>8</a:t>
            </a:r>
            <a:r>
              <a:rPr lang="zh-CN" altLang="en-US" sz="2400" dirty="0">
                <a:solidFill>
                  <a:srgbClr val="00B0F0"/>
                </a:solidFill>
                <a:latin typeface="Consolas" panose="020B0609020204030204" charset="0"/>
              </a:rPr>
              <a:t>\\test_new.bmp'</a:t>
            </a:r>
          </a:p>
          <a:p>
            <a:pPr marL="0" indent="0" fontAlgn="auto">
              <a:lnSpc>
                <a:spcPct val="100000"/>
              </a:lnSpc>
              <a:spcBef>
                <a:spcPts val="0"/>
              </a:spcBef>
              <a:buNone/>
            </a:pPr>
            <a:r>
              <a:rPr lang="zh-CN" altLang="en-US" sz="2400" dirty="0">
                <a:latin typeface="Consolas" panose="020B0609020204030204" charset="0"/>
              </a:rPr>
              <a:t>&gt;&gt;&gt; from os.path import splitext</a:t>
            </a:r>
          </a:p>
          <a:p>
            <a:pPr marL="0" indent="0" fontAlgn="auto">
              <a:lnSpc>
                <a:spcPct val="100000"/>
              </a:lnSpc>
              <a:spcBef>
                <a:spcPts val="0"/>
              </a:spcBef>
              <a:buNone/>
            </a:pPr>
            <a:r>
              <a:rPr lang="zh-CN" altLang="en-US" sz="2400" dirty="0">
                <a:latin typeface="Consolas" panose="020B0609020204030204" charset="0"/>
              </a:rPr>
              <a:t>&gt;&gt;&gt; '_new'.join(splitext(path))</a:t>
            </a:r>
          </a:p>
          <a:p>
            <a:pPr marL="0" indent="0" fontAlgn="auto">
              <a:lnSpc>
                <a:spcPct val="100000"/>
              </a:lnSpc>
              <a:spcBef>
                <a:spcPts val="0"/>
              </a:spcBef>
              <a:buNone/>
            </a:pPr>
            <a:r>
              <a:rPr lang="zh-CN" altLang="en-US" sz="2400" dirty="0">
                <a:solidFill>
                  <a:srgbClr val="00B0F0"/>
                </a:solidFill>
                <a:latin typeface="Consolas" panose="020B0609020204030204" charset="0"/>
              </a:rPr>
              <a:t>'C:\\Python38\\test_new.bmp'</a:t>
            </a:r>
          </a:p>
        </p:txBody>
      </p:sp>
      <p:sp>
        <p:nvSpPr>
          <p:cNvPr id="2" name="Slide Number Placeholder 1">
            <a:extLst>
              <a:ext uri="{FF2B5EF4-FFF2-40B4-BE49-F238E27FC236}">
                <a16:creationId xmlns="" xmlns:a16="http://schemas.microsoft.com/office/drawing/2014/main" id="{7D0AFAF3-2918-B640-9EDC-B0AB1B0F95AC}"/>
              </a:ext>
            </a:extLst>
          </p:cNvPr>
          <p:cNvSpPr>
            <a:spLocks noGrp="1"/>
          </p:cNvSpPr>
          <p:nvPr>
            <p:ph type="sldNum" sz="quarter" idx="12"/>
          </p:nvPr>
        </p:nvSpPr>
        <p:spPr/>
        <p:txBody>
          <a:bodyPr/>
          <a:lstStyle/>
          <a:p>
            <a:fld id="{A8537B7A-7510-410A-AA53-45D600DA0276}" type="slidenum">
              <a:rPr lang="zh-CN" altLang="en-US" smtClean="0"/>
              <a:t>28</a:t>
            </a:fld>
            <a:endParaRPr lang="zh-CN" altLang="en-US"/>
          </a:p>
        </p:txBody>
      </p:sp>
    </p:spTree>
    <p:extLst>
      <p:ext uri="{BB962C8B-B14F-4D97-AF65-F5344CB8AC3E}">
        <p14:creationId xmlns:p14="http://schemas.microsoft.com/office/powerpoint/2010/main" val="111980247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xmlns="" id="{A0624F31-998C-44D3-BAFB-ADD006D3547E}"/>
              </a:ext>
            </a:extLst>
          </p:cNvPr>
          <p:cNvPicPr>
            <a:picLocks noChangeAspect="1"/>
          </p:cNvPicPr>
          <p:nvPr/>
        </p:nvPicPr>
        <p:blipFill rotWithShape="1">
          <a:blip r:embed="rId3">
            <a:extLst>
              <a:ext uri="{28A0092B-C50C-407E-A947-70E740481C1C}">
                <a14:useLocalDpi xmlns:a14="http://schemas.microsoft.com/office/drawing/2010/main" val="0"/>
              </a:ext>
            </a:extLst>
          </a:blip>
          <a:srcRect t="21604" b="46967"/>
          <a:stretch/>
        </p:blipFill>
        <p:spPr>
          <a:xfrm>
            <a:off x="0" y="2176476"/>
            <a:ext cx="12209296" cy="2877923"/>
          </a:xfrm>
          <a:prstGeom prst="rect">
            <a:avLst/>
          </a:prstGeom>
        </p:spPr>
      </p:pic>
      <p:sp>
        <p:nvSpPr>
          <p:cNvPr id="8" name="矩形 7"/>
          <p:cNvSpPr/>
          <p:nvPr/>
        </p:nvSpPr>
        <p:spPr>
          <a:xfrm>
            <a:off x="0" y="2176477"/>
            <a:ext cx="12192000" cy="2877922"/>
          </a:xfrm>
          <a:prstGeom prst="rect">
            <a:avLst/>
          </a:prstGeom>
          <a:gradFill>
            <a:gsLst>
              <a:gs pos="0">
                <a:srgbClr val="014723"/>
              </a:gs>
              <a:gs pos="59000">
                <a:srgbClr val="014723">
                  <a:alpha val="60000"/>
                </a:srgbClr>
              </a:gs>
              <a:gs pos="100000">
                <a:srgbClr val="014723">
                  <a:alpha val="1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5161452" y="2867904"/>
            <a:ext cx="1886392" cy="1015663"/>
          </a:xfrm>
          <a:prstGeom prst="rect">
            <a:avLst/>
          </a:prstGeom>
          <a:noFill/>
        </p:spPr>
        <p:txBody>
          <a:bodyPr wrap="square" rtlCol="0" anchor="ctr" anchorCtr="0">
            <a:spAutoFit/>
          </a:bodyPr>
          <a:lstStyle/>
          <a:p>
            <a:pPr algn="dist"/>
            <a:r>
              <a:rPr lang="zh-CN" altLang="en-US" sz="6000" b="1" dirty="0">
                <a:solidFill>
                  <a:schemeClr val="bg1">
                    <a:lumMod val="95000"/>
                  </a:schemeClr>
                </a:solidFill>
                <a:latin typeface="微软雅黑" panose="020B0503020204020204" pitchFamily="34" charset="-122"/>
                <a:ea typeface="微软雅黑" panose="020B0503020204020204" pitchFamily="34" charset="-122"/>
              </a:rPr>
              <a:t>谢谢</a:t>
            </a:r>
          </a:p>
        </p:txBody>
      </p:sp>
      <p:sp>
        <p:nvSpPr>
          <p:cNvPr id="16" name="TextBox 10"/>
          <p:cNvSpPr txBox="1"/>
          <p:nvPr/>
        </p:nvSpPr>
        <p:spPr>
          <a:xfrm>
            <a:off x="2565806" y="3990096"/>
            <a:ext cx="7060388" cy="523196"/>
          </a:xfrm>
          <a:prstGeom prst="rect">
            <a:avLst/>
          </a:prstGeom>
          <a:noFill/>
        </p:spPr>
        <p:txBody>
          <a:bodyPr wrap="square" lIns="91416" tIns="45708" rIns="91416" bIns="45708" rtlCol="0">
            <a:spAutoFit/>
          </a:bodyPr>
          <a:lstStyle>
            <a:defPPr>
              <a:defRPr lang="zh-CN"/>
            </a:defPPr>
            <a:lvl1pPr>
              <a:defRPr sz="2000">
                <a:solidFill>
                  <a:schemeClr val="bg1"/>
                </a:solidFill>
                <a:latin typeface="微软雅黑" panose="020B0503020204020204" pitchFamily="34" charset="-122"/>
                <a:ea typeface="微软雅黑" panose="020B0503020204020204" pitchFamily="34" charset="-122"/>
              </a:defRPr>
            </a:lvl1pPr>
          </a:lstStyle>
          <a:p>
            <a:pPr algn="ctr"/>
            <a:r>
              <a:rPr lang="zh-CN" altLang="en-US" sz="2800" dirty="0">
                <a:solidFill>
                  <a:schemeClr val="bg1">
                    <a:lumMod val="95000"/>
                  </a:schemeClr>
                </a:solidFill>
                <a:latin typeface="微软雅黑" panose="020B0503020204020204" pitchFamily="34" charset="-122"/>
                <a:ea typeface="微软雅黑" panose="020B0503020204020204" pitchFamily="34" charset="-122"/>
              </a:rPr>
              <a:t>中山大学国际金融学院</a:t>
            </a:r>
            <a:endParaRPr lang="en-US" altLang="zh-CN"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3" name="TextBox 6"/>
          <p:cNvSpPr txBox="1"/>
          <p:nvPr/>
        </p:nvSpPr>
        <p:spPr>
          <a:xfrm>
            <a:off x="4266491" y="5644929"/>
            <a:ext cx="1723500" cy="400085"/>
          </a:xfrm>
          <a:prstGeom prst="rect">
            <a:avLst/>
          </a:prstGeom>
          <a:noFill/>
        </p:spPr>
        <p:txBody>
          <a:bodyPr wrap="none" lIns="91416" tIns="45708" rIns="91416" bIns="45708" rtlCol="0">
            <a:spAutoFit/>
          </a:bodyPr>
          <a:lstStyle>
            <a:defPPr>
              <a:defRPr lang="zh-CN"/>
            </a:defPPr>
            <a:lvl1pPr>
              <a:defRPr sz="2000">
                <a:solidFill>
                  <a:schemeClr val="accent2"/>
                </a:solidFill>
                <a:latin typeface="+mn-ea"/>
                <a:ea typeface="+mn-ea"/>
              </a:defRPr>
            </a:lvl1pPr>
          </a:lstStyle>
          <a:p>
            <a:pPr algn="ctr"/>
            <a:r>
              <a:rPr lang="zh-CN" altLang="en-US" b="1" dirty="0">
                <a:solidFill>
                  <a:srgbClr val="014723"/>
                </a:solidFill>
                <a:latin typeface="微软雅黑" panose="020B0503020204020204" pitchFamily="34" charset="-122"/>
                <a:ea typeface="微软雅黑" panose="020B0503020204020204" pitchFamily="34" charset="-122"/>
              </a:rPr>
              <a:t>主讲人</a:t>
            </a:r>
            <a:r>
              <a:rPr lang="zh-CN" altLang="en-US" dirty="0" smtClean="0">
                <a:solidFill>
                  <a:srgbClr val="014723"/>
                </a:solidFill>
                <a:latin typeface="微软雅黑" panose="020B0503020204020204" pitchFamily="34" charset="-122"/>
                <a:ea typeface="微软雅黑" panose="020B0503020204020204" pitchFamily="34" charset="-122"/>
              </a:rPr>
              <a:t>：陆勇</a:t>
            </a:r>
            <a:endParaRPr lang="zh-CN" altLang="en-US" dirty="0">
              <a:solidFill>
                <a:srgbClr val="014723"/>
              </a:solidFill>
              <a:latin typeface="微软雅黑" panose="020B0503020204020204" pitchFamily="34" charset="-122"/>
              <a:ea typeface="微软雅黑" panose="020B0503020204020204" pitchFamily="34" charset="-122"/>
            </a:endParaRPr>
          </a:p>
        </p:txBody>
      </p:sp>
      <p:sp>
        <p:nvSpPr>
          <p:cNvPr id="14" name="TextBox 7"/>
          <p:cNvSpPr txBox="1"/>
          <p:nvPr/>
        </p:nvSpPr>
        <p:spPr>
          <a:xfrm>
            <a:off x="6933576" y="5644929"/>
            <a:ext cx="3415182" cy="400085"/>
          </a:xfrm>
          <a:prstGeom prst="rect">
            <a:avLst/>
          </a:prstGeom>
          <a:noFill/>
        </p:spPr>
        <p:txBody>
          <a:bodyPr wrap="none" lIns="91416" tIns="45708" rIns="91416" bIns="45708" rtlCol="0">
            <a:spAutoFit/>
          </a:bodyPr>
          <a:lstStyle/>
          <a:p>
            <a:pPr algn="ctr"/>
            <a:r>
              <a:rPr lang="zh-CN" altLang="en-US" sz="2000" b="1" dirty="0">
                <a:solidFill>
                  <a:srgbClr val="014723"/>
                </a:solidFill>
                <a:latin typeface="微软雅黑" panose="020B0503020204020204" pitchFamily="34" charset="-122"/>
                <a:ea typeface="微软雅黑" panose="020B0503020204020204" pitchFamily="34" charset="-122"/>
              </a:rPr>
              <a:t>中山大学</a:t>
            </a:r>
            <a:r>
              <a:rPr lang="en-US" altLang="zh-CN" sz="2000" b="1" dirty="0">
                <a:solidFill>
                  <a:srgbClr val="014723"/>
                </a:solidFill>
                <a:latin typeface="微软雅黑" panose="020B0503020204020204" pitchFamily="34" charset="-122"/>
                <a:ea typeface="微软雅黑" panose="020B0503020204020204" pitchFamily="34" charset="-122"/>
              </a:rPr>
              <a:t>Python</a:t>
            </a:r>
            <a:r>
              <a:rPr lang="zh-CN" altLang="en-US" sz="2000" b="1" dirty="0">
                <a:solidFill>
                  <a:srgbClr val="014723"/>
                </a:solidFill>
                <a:latin typeface="微软雅黑" panose="020B0503020204020204" pitchFamily="34" charset="-122"/>
                <a:ea typeface="微软雅黑" panose="020B0503020204020204" pitchFamily="34" charset="-122"/>
              </a:rPr>
              <a:t>语言课程组</a:t>
            </a:r>
            <a:endParaRPr lang="zh-CN" altLang="en-US" sz="2000" dirty="0">
              <a:solidFill>
                <a:srgbClr val="014723"/>
              </a:solidFill>
              <a:latin typeface="微软雅黑" panose="020B0503020204020204" pitchFamily="34" charset="-122"/>
              <a:ea typeface="微软雅黑" panose="020B0503020204020204" pitchFamily="34" charset="-122"/>
            </a:endParaRPr>
          </a:p>
        </p:txBody>
      </p:sp>
      <p:sp>
        <p:nvSpPr>
          <p:cNvPr id="11" name="Freeform 7"/>
          <p:cNvSpPr>
            <a:spLocks noChangeAspect="1" noEditPoints="1"/>
          </p:cNvSpPr>
          <p:nvPr/>
        </p:nvSpPr>
        <p:spPr bwMode="auto">
          <a:xfrm>
            <a:off x="3416978" y="5611849"/>
            <a:ext cx="462900" cy="466244"/>
          </a:xfrm>
          <a:custGeom>
            <a:avLst/>
            <a:gdLst>
              <a:gd name="T0" fmla="*/ 661 w 904"/>
              <a:gd name="T1" fmla="*/ 461 h 905"/>
              <a:gd name="T2" fmla="*/ 661 w 904"/>
              <a:gd name="T3" fmla="*/ 339 h 905"/>
              <a:gd name="T4" fmla="*/ 605 w 904"/>
              <a:gd name="T5" fmla="*/ 339 h 905"/>
              <a:gd name="T6" fmla="*/ 605 w 904"/>
              <a:gd name="T7" fmla="*/ 461 h 905"/>
              <a:gd name="T8" fmla="*/ 456 w 904"/>
              <a:gd name="T9" fmla="*/ 610 h 905"/>
              <a:gd name="T10" fmla="*/ 453 w 904"/>
              <a:gd name="T11" fmla="*/ 610 h 905"/>
              <a:gd name="T12" fmla="*/ 452 w 904"/>
              <a:gd name="T13" fmla="*/ 610 h 905"/>
              <a:gd name="T14" fmla="*/ 451 w 904"/>
              <a:gd name="T15" fmla="*/ 610 h 905"/>
              <a:gd name="T16" fmla="*/ 448 w 904"/>
              <a:gd name="T17" fmla="*/ 610 h 905"/>
              <a:gd name="T18" fmla="*/ 299 w 904"/>
              <a:gd name="T19" fmla="*/ 461 h 905"/>
              <a:gd name="T20" fmla="*/ 299 w 904"/>
              <a:gd name="T21" fmla="*/ 339 h 905"/>
              <a:gd name="T22" fmla="*/ 244 w 904"/>
              <a:gd name="T23" fmla="*/ 339 h 905"/>
              <a:gd name="T24" fmla="*/ 244 w 904"/>
              <a:gd name="T25" fmla="*/ 461 h 905"/>
              <a:gd name="T26" fmla="*/ 419 w 904"/>
              <a:gd name="T27" fmla="*/ 664 h 905"/>
              <a:gd name="T28" fmla="*/ 419 w 904"/>
              <a:gd name="T29" fmla="*/ 752 h 905"/>
              <a:gd name="T30" fmla="*/ 295 w 904"/>
              <a:gd name="T31" fmla="*/ 787 h 905"/>
              <a:gd name="T32" fmla="*/ 610 w 904"/>
              <a:gd name="T33" fmla="*/ 787 h 905"/>
              <a:gd name="T34" fmla="*/ 484 w 904"/>
              <a:gd name="T35" fmla="*/ 751 h 905"/>
              <a:gd name="T36" fmla="*/ 484 w 904"/>
              <a:gd name="T37" fmla="*/ 664 h 905"/>
              <a:gd name="T38" fmla="*/ 661 w 904"/>
              <a:gd name="T39" fmla="*/ 461 h 905"/>
              <a:gd name="T40" fmla="*/ 450 w 904"/>
              <a:gd name="T41" fmla="*/ 558 h 905"/>
              <a:gd name="T42" fmla="*/ 452 w 904"/>
              <a:gd name="T43" fmla="*/ 558 h 905"/>
              <a:gd name="T44" fmla="*/ 454 w 904"/>
              <a:gd name="T45" fmla="*/ 558 h 905"/>
              <a:gd name="T46" fmla="*/ 554 w 904"/>
              <a:gd name="T47" fmla="*/ 459 h 905"/>
              <a:gd name="T48" fmla="*/ 554 w 904"/>
              <a:gd name="T49" fmla="*/ 218 h 905"/>
              <a:gd name="T50" fmla="*/ 454 w 904"/>
              <a:gd name="T51" fmla="*/ 118 h 905"/>
              <a:gd name="T52" fmla="*/ 452 w 904"/>
              <a:gd name="T53" fmla="*/ 118 h 905"/>
              <a:gd name="T54" fmla="*/ 450 w 904"/>
              <a:gd name="T55" fmla="*/ 118 h 905"/>
              <a:gd name="T56" fmla="*/ 351 w 904"/>
              <a:gd name="T57" fmla="*/ 218 h 905"/>
              <a:gd name="T58" fmla="*/ 351 w 904"/>
              <a:gd name="T59" fmla="*/ 459 h 905"/>
              <a:gd name="T60" fmla="*/ 450 w 904"/>
              <a:gd name="T61" fmla="*/ 558 h 905"/>
              <a:gd name="T62" fmla="*/ 452 w 904"/>
              <a:gd name="T63" fmla="*/ 0 h 905"/>
              <a:gd name="T64" fmla="*/ 904 w 904"/>
              <a:gd name="T65" fmla="*/ 453 h 905"/>
              <a:gd name="T66" fmla="*/ 452 w 904"/>
              <a:gd name="T67" fmla="*/ 905 h 905"/>
              <a:gd name="T68" fmla="*/ 0 w 904"/>
              <a:gd name="T69" fmla="*/ 453 h 905"/>
              <a:gd name="T70" fmla="*/ 452 w 904"/>
              <a:gd name="T71" fmla="*/ 0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04" h="905">
                <a:moveTo>
                  <a:pt x="661" y="461"/>
                </a:moveTo>
                <a:lnTo>
                  <a:pt x="661" y="339"/>
                </a:lnTo>
                <a:cubicBezTo>
                  <a:pt x="661" y="304"/>
                  <a:pt x="605" y="304"/>
                  <a:pt x="605" y="339"/>
                </a:cubicBezTo>
                <a:lnTo>
                  <a:pt x="605" y="461"/>
                </a:lnTo>
                <a:cubicBezTo>
                  <a:pt x="605" y="543"/>
                  <a:pt x="538" y="610"/>
                  <a:pt x="456" y="610"/>
                </a:cubicBezTo>
                <a:cubicBezTo>
                  <a:pt x="455" y="610"/>
                  <a:pt x="454" y="610"/>
                  <a:pt x="453" y="610"/>
                </a:cubicBezTo>
                <a:lnTo>
                  <a:pt x="452" y="610"/>
                </a:lnTo>
                <a:lnTo>
                  <a:pt x="451" y="610"/>
                </a:lnTo>
                <a:cubicBezTo>
                  <a:pt x="450" y="610"/>
                  <a:pt x="449" y="610"/>
                  <a:pt x="448" y="610"/>
                </a:cubicBezTo>
                <a:cubicBezTo>
                  <a:pt x="366" y="610"/>
                  <a:pt x="299" y="543"/>
                  <a:pt x="299" y="461"/>
                </a:cubicBezTo>
                <a:lnTo>
                  <a:pt x="299" y="339"/>
                </a:lnTo>
                <a:cubicBezTo>
                  <a:pt x="299" y="304"/>
                  <a:pt x="244" y="304"/>
                  <a:pt x="244" y="339"/>
                </a:cubicBezTo>
                <a:cubicBezTo>
                  <a:pt x="244" y="355"/>
                  <a:pt x="244" y="461"/>
                  <a:pt x="244" y="461"/>
                </a:cubicBezTo>
                <a:cubicBezTo>
                  <a:pt x="244" y="564"/>
                  <a:pt x="320" y="650"/>
                  <a:pt x="419" y="664"/>
                </a:cubicBezTo>
                <a:lnTo>
                  <a:pt x="419" y="752"/>
                </a:lnTo>
                <a:lnTo>
                  <a:pt x="295" y="787"/>
                </a:lnTo>
                <a:lnTo>
                  <a:pt x="610" y="787"/>
                </a:lnTo>
                <a:lnTo>
                  <a:pt x="484" y="751"/>
                </a:lnTo>
                <a:lnTo>
                  <a:pt x="484" y="664"/>
                </a:lnTo>
                <a:cubicBezTo>
                  <a:pt x="584" y="650"/>
                  <a:pt x="661" y="564"/>
                  <a:pt x="661" y="461"/>
                </a:cubicBezTo>
                <a:close/>
                <a:moveTo>
                  <a:pt x="450" y="558"/>
                </a:moveTo>
                <a:cubicBezTo>
                  <a:pt x="451" y="558"/>
                  <a:pt x="451" y="558"/>
                  <a:pt x="452" y="558"/>
                </a:cubicBezTo>
                <a:cubicBezTo>
                  <a:pt x="453" y="558"/>
                  <a:pt x="453" y="558"/>
                  <a:pt x="454" y="558"/>
                </a:cubicBezTo>
                <a:cubicBezTo>
                  <a:pt x="509" y="558"/>
                  <a:pt x="554" y="514"/>
                  <a:pt x="554" y="459"/>
                </a:cubicBezTo>
                <a:lnTo>
                  <a:pt x="554" y="218"/>
                </a:lnTo>
                <a:cubicBezTo>
                  <a:pt x="554" y="163"/>
                  <a:pt x="509" y="118"/>
                  <a:pt x="454" y="118"/>
                </a:cubicBezTo>
                <a:cubicBezTo>
                  <a:pt x="453" y="118"/>
                  <a:pt x="453" y="118"/>
                  <a:pt x="452" y="118"/>
                </a:cubicBezTo>
                <a:cubicBezTo>
                  <a:pt x="452" y="118"/>
                  <a:pt x="451" y="118"/>
                  <a:pt x="450" y="118"/>
                </a:cubicBezTo>
                <a:cubicBezTo>
                  <a:pt x="395" y="118"/>
                  <a:pt x="351" y="163"/>
                  <a:pt x="351" y="218"/>
                </a:cubicBezTo>
                <a:lnTo>
                  <a:pt x="351" y="459"/>
                </a:lnTo>
                <a:cubicBezTo>
                  <a:pt x="351" y="514"/>
                  <a:pt x="395" y="558"/>
                  <a:pt x="450" y="558"/>
                </a:cubicBezTo>
                <a:close/>
                <a:moveTo>
                  <a:pt x="452" y="0"/>
                </a:moveTo>
                <a:cubicBezTo>
                  <a:pt x="702" y="0"/>
                  <a:pt x="904" y="203"/>
                  <a:pt x="904" y="453"/>
                </a:cubicBezTo>
                <a:cubicBezTo>
                  <a:pt x="904" y="702"/>
                  <a:pt x="702" y="905"/>
                  <a:pt x="452" y="905"/>
                </a:cubicBezTo>
                <a:cubicBezTo>
                  <a:pt x="202" y="905"/>
                  <a:pt x="0" y="702"/>
                  <a:pt x="0" y="453"/>
                </a:cubicBezTo>
                <a:cubicBezTo>
                  <a:pt x="0" y="203"/>
                  <a:pt x="202" y="0"/>
                  <a:pt x="452" y="0"/>
                </a:cubicBezTo>
                <a:close/>
              </a:path>
            </a:pathLst>
          </a:custGeom>
          <a:solidFill>
            <a:srgbClr val="014723"/>
          </a:solidFill>
          <a:ln>
            <a:noFill/>
          </a:ln>
        </p:spPr>
        <p:txBody>
          <a:bodyPr vert="horz" wrap="square" lIns="91416" tIns="45708" rIns="91416" bIns="45708" numCol="1" anchor="t" anchorCtr="0" compatLnSpc="1"/>
          <a:lstStyle/>
          <a:p>
            <a:endParaRPr lang="zh-CN" altLang="en-US">
              <a:solidFill>
                <a:srgbClr val="C00000"/>
              </a:solidFill>
              <a:latin typeface="微软雅黑" panose="020B0503020204020204" pitchFamily="34" charset="-122"/>
              <a:ea typeface="微软雅黑" panose="020B0503020204020204" pitchFamily="34" charset="-122"/>
            </a:endParaRPr>
          </a:p>
        </p:txBody>
      </p:sp>
      <p:sp>
        <p:nvSpPr>
          <p:cNvPr id="12" name="Freeform 8"/>
          <p:cNvSpPr>
            <a:spLocks noChangeAspect="1" noEditPoints="1"/>
          </p:cNvSpPr>
          <p:nvPr/>
        </p:nvSpPr>
        <p:spPr bwMode="auto">
          <a:xfrm>
            <a:off x="6438230" y="5611848"/>
            <a:ext cx="464288" cy="466246"/>
          </a:xfrm>
          <a:custGeom>
            <a:avLst/>
            <a:gdLst>
              <a:gd name="T0" fmla="*/ 422 w 422"/>
              <a:gd name="T1" fmla="*/ 211 h 422"/>
              <a:gd name="T2" fmla="*/ 0 w 422"/>
              <a:gd name="T3" fmla="*/ 211 h 422"/>
              <a:gd name="T4" fmla="*/ 340 w 422"/>
              <a:gd name="T5" fmla="*/ 117 h 422"/>
              <a:gd name="T6" fmla="*/ 345 w 422"/>
              <a:gd name="T7" fmla="*/ 123 h 422"/>
              <a:gd name="T8" fmla="*/ 344 w 422"/>
              <a:gd name="T9" fmla="*/ 226 h 422"/>
              <a:gd name="T10" fmla="*/ 340 w 422"/>
              <a:gd name="T11" fmla="*/ 227 h 422"/>
              <a:gd name="T12" fmla="*/ 217 w 422"/>
              <a:gd name="T13" fmla="*/ 226 h 422"/>
              <a:gd name="T14" fmla="*/ 215 w 422"/>
              <a:gd name="T15" fmla="*/ 222 h 422"/>
              <a:gd name="T16" fmla="*/ 286 w 422"/>
              <a:gd name="T17" fmla="*/ 164 h 422"/>
              <a:gd name="T18" fmla="*/ 215 w 422"/>
              <a:gd name="T19" fmla="*/ 171 h 422"/>
              <a:gd name="T20" fmla="*/ 217 w 422"/>
              <a:gd name="T21" fmla="*/ 119 h 422"/>
              <a:gd name="T22" fmla="*/ 220 w 422"/>
              <a:gd name="T23" fmla="*/ 117 h 422"/>
              <a:gd name="T24" fmla="*/ 220 w 422"/>
              <a:gd name="T25" fmla="*/ 96 h 422"/>
              <a:gd name="T26" fmla="*/ 202 w 422"/>
              <a:gd name="T27" fmla="*/ 104 h 422"/>
              <a:gd name="T28" fmla="*/ 194 w 422"/>
              <a:gd name="T29" fmla="*/ 174 h 422"/>
              <a:gd name="T30" fmla="*/ 186 w 422"/>
              <a:gd name="T31" fmla="*/ 166 h 422"/>
              <a:gd name="T32" fmla="*/ 137 w 422"/>
              <a:gd name="T33" fmla="*/ 151 h 422"/>
              <a:gd name="T34" fmla="*/ 54 w 422"/>
              <a:gd name="T35" fmla="*/ 173 h 422"/>
              <a:gd name="T36" fmla="*/ 77 w 422"/>
              <a:gd name="T37" fmla="*/ 243 h 422"/>
              <a:gd name="T38" fmla="*/ 81 w 422"/>
              <a:gd name="T39" fmla="*/ 192 h 422"/>
              <a:gd name="T40" fmla="*/ 81 w 422"/>
              <a:gd name="T41" fmla="*/ 256 h 422"/>
              <a:gd name="T42" fmla="*/ 106 w 422"/>
              <a:gd name="T43" fmla="*/ 350 h 422"/>
              <a:gd name="T44" fmla="*/ 112 w 422"/>
              <a:gd name="T45" fmla="*/ 272 h 422"/>
              <a:gd name="T46" fmla="*/ 137 w 422"/>
              <a:gd name="T47" fmla="*/ 350 h 422"/>
              <a:gd name="T48" fmla="*/ 137 w 422"/>
              <a:gd name="T49" fmla="*/ 256 h 422"/>
              <a:gd name="T50" fmla="*/ 137 w 422"/>
              <a:gd name="T51" fmla="*/ 192 h 422"/>
              <a:gd name="T52" fmla="*/ 162 w 422"/>
              <a:gd name="T53" fmla="*/ 192 h 422"/>
              <a:gd name="T54" fmla="*/ 186 w 422"/>
              <a:gd name="T55" fmla="*/ 185 h 422"/>
              <a:gd name="T56" fmla="*/ 194 w 422"/>
              <a:gd name="T57" fmla="*/ 222 h 422"/>
              <a:gd name="T58" fmla="*/ 202 w 422"/>
              <a:gd name="T59" fmla="*/ 240 h 422"/>
              <a:gd name="T60" fmla="*/ 220 w 422"/>
              <a:gd name="T61" fmla="*/ 248 h 422"/>
              <a:gd name="T62" fmla="*/ 359 w 422"/>
              <a:gd name="T63" fmla="*/ 240 h 422"/>
              <a:gd name="T64" fmla="*/ 366 w 422"/>
              <a:gd name="T65" fmla="*/ 222 h 422"/>
              <a:gd name="T66" fmla="*/ 359 w 422"/>
              <a:gd name="T67" fmla="*/ 104 h 422"/>
              <a:gd name="T68" fmla="*/ 220 w 422"/>
              <a:gd name="T69" fmla="*/ 96 h 422"/>
              <a:gd name="T70" fmla="*/ 344 w 422"/>
              <a:gd name="T71" fmla="*/ 277 h 422"/>
              <a:gd name="T72" fmla="*/ 346 w 422"/>
              <a:gd name="T73" fmla="*/ 351 h 422"/>
              <a:gd name="T74" fmla="*/ 298 w 422"/>
              <a:gd name="T75" fmla="*/ 277 h 422"/>
              <a:gd name="T76" fmla="*/ 250 w 422"/>
              <a:gd name="T77" fmla="*/ 351 h 422"/>
              <a:gd name="T78" fmla="*/ 244 w 422"/>
              <a:gd name="T79" fmla="*/ 277 h 422"/>
              <a:gd name="T80" fmla="*/ 221 w 422"/>
              <a:gd name="T81" fmla="*/ 254 h 422"/>
              <a:gd name="T82" fmla="*/ 109 w 422"/>
              <a:gd name="T83" fmla="*/ 75 h 422"/>
              <a:gd name="T84" fmla="*/ 109 w 422"/>
              <a:gd name="T85" fmla="*/ 146 h 422"/>
              <a:gd name="T86" fmla="*/ 109 w 422"/>
              <a:gd name="T87" fmla="*/ 75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22" h="422">
                <a:moveTo>
                  <a:pt x="211" y="0"/>
                </a:moveTo>
                <a:cubicBezTo>
                  <a:pt x="327" y="0"/>
                  <a:pt x="422" y="94"/>
                  <a:pt x="422" y="211"/>
                </a:cubicBezTo>
                <a:cubicBezTo>
                  <a:pt x="422" y="327"/>
                  <a:pt x="327" y="422"/>
                  <a:pt x="211" y="422"/>
                </a:cubicBezTo>
                <a:cubicBezTo>
                  <a:pt x="94" y="422"/>
                  <a:pt x="0" y="327"/>
                  <a:pt x="0" y="211"/>
                </a:cubicBezTo>
                <a:cubicBezTo>
                  <a:pt x="0" y="94"/>
                  <a:pt x="94" y="0"/>
                  <a:pt x="211" y="0"/>
                </a:cubicBezTo>
                <a:close/>
                <a:moveTo>
                  <a:pt x="340" y="117"/>
                </a:moveTo>
                <a:cubicBezTo>
                  <a:pt x="341" y="117"/>
                  <a:pt x="343" y="118"/>
                  <a:pt x="344" y="119"/>
                </a:cubicBezTo>
                <a:cubicBezTo>
                  <a:pt x="345" y="120"/>
                  <a:pt x="345" y="121"/>
                  <a:pt x="345" y="123"/>
                </a:cubicBezTo>
                <a:lnTo>
                  <a:pt x="345" y="222"/>
                </a:lnTo>
                <a:cubicBezTo>
                  <a:pt x="345" y="223"/>
                  <a:pt x="345" y="225"/>
                  <a:pt x="344" y="226"/>
                </a:cubicBezTo>
                <a:lnTo>
                  <a:pt x="344" y="226"/>
                </a:lnTo>
                <a:cubicBezTo>
                  <a:pt x="343" y="227"/>
                  <a:pt x="341" y="227"/>
                  <a:pt x="340" y="227"/>
                </a:cubicBezTo>
                <a:lnTo>
                  <a:pt x="220" y="227"/>
                </a:lnTo>
                <a:cubicBezTo>
                  <a:pt x="219" y="227"/>
                  <a:pt x="218" y="227"/>
                  <a:pt x="217" y="226"/>
                </a:cubicBezTo>
                <a:lnTo>
                  <a:pt x="217" y="226"/>
                </a:lnTo>
                <a:cubicBezTo>
                  <a:pt x="216" y="225"/>
                  <a:pt x="215" y="223"/>
                  <a:pt x="215" y="222"/>
                </a:cubicBezTo>
                <a:lnTo>
                  <a:pt x="215" y="179"/>
                </a:lnTo>
                <a:lnTo>
                  <a:pt x="286" y="164"/>
                </a:lnTo>
                <a:lnTo>
                  <a:pt x="286" y="162"/>
                </a:lnTo>
                <a:lnTo>
                  <a:pt x="215" y="171"/>
                </a:lnTo>
                <a:lnTo>
                  <a:pt x="215" y="123"/>
                </a:lnTo>
                <a:cubicBezTo>
                  <a:pt x="215" y="121"/>
                  <a:pt x="216" y="120"/>
                  <a:pt x="217" y="119"/>
                </a:cubicBezTo>
                <a:lnTo>
                  <a:pt x="217" y="119"/>
                </a:lnTo>
                <a:cubicBezTo>
                  <a:pt x="218" y="118"/>
                  <a:pt x="219" y="117"/>
                  <a:pt x="220" y="117"/>
                </a:cubicBezTo>
                <a:lnTo>
                  <a:pt x="340" y="117"/>
                </a:lnTo>
                <a:close/>
                <a:moveTo>
                  <a:pt x="220" y="96"/>
                </a:moveTo>
                <a:cubicBezTo>
                  <a:pt x="213" y="96"/>
                  <a:pt x="206" y="99"/>
                  <a:pt x="202" y="104"/>
                </a:cubicBezTo>
                <a:lnTo>
                  <a:pt x="202" y="104"/>
                </a:lnTo>
                <a:cubicBezTo>
                  <a:pt x="197" y="109"/>
                  <a:pt x="194" y="115"/>
                  <a:pt x="194" y="123"/>
                </a:cubicBezTo>
                <a:lnTo>
                  <a:pt x="194" y="174"/>
                </a:lnTo>
                <a:lnTo>
                  <a:pt x="186" y="175"/>
                </a:lnTo>
                <a:lnTo>
                  <a:pt x="186" y="166"/>
                </a:lnTo>
                <a:lnTo>
                  <a:pt x="162" y="166"/>
                </a:lnTo>
                <a:lnTo>
                  <a:pt x="137" y="151"/>
                </a:lnTo>
                <a:lnTo>
                  <a:pt x="77" y="151"/>
                </a:lnTo>
                <a:cubicBezTo>
                  <a:pt x="64" y="151"/>
                  <a:pt x="54" y="161"/>
                  <a:pt x="54" y="173"/>
                </a:cubicBezTo>
                <a:lnTo>
                  <a:pt x="54" y="243"/>
                </a:lnTo>
                <a:lnTo>
                  <a:pt x="77" y="243"/>
                </a:lnTo>
                <a:lnTo>
                  <a:pt x="77" y="192"/>
                </a:lnTo>
                <a:lnTo>
                  <a:pt x="81" y="192"/>
                </a:lnTo>
                <a:lnTo>
                  <a:pt x="81" y="243"/>
                </a:lnTo>
                <a:lnTo>
                  <a:pt x="81" y="256"/>
                </a:lnTo>
                <a:lnTo>
                  <a:pt x="81" y="350"/>
                </a:lnTo>
                <a:lnTo>
                  <a:pt x="106" y="350"/>
                </a:lnTo>
                <a:lnTo>
                  <a:pt x="106" y="272"/>
                </a:lnTo>
                <a:lnTo>
                  <a:pt x="112" y="272"/>
                </a:lnTo>
                <a:lnTo>
                  <a:pt x="112" y="350"/>
                </a:lnTo>
                <a:lnTo>
                  <a:pt x="137" y="350"/>
                </a:lnTo>
                <a:lnTo>
                  <a:pt x="137" y="336"/>
                </a:lnTo>
                <a:lnTo>
                  <a:pt x="137" y="256"/>
                </a:lnTo>
                <a:lnTo>
                  <a:pt x="137" y="243"/>
                </a:lnTo>
                <a:lnTo>
                  <a:pt x="137" y="192"/>
                </a:lnTo>
                <a:lnTo>
                  <a:pt x="137" y="177"/>
                </a:lnTo>
                <a:lnTo>
                  <a:pt x="162" y="192"/>
                </a:lnTo>
                <a:lnTo>
                  <a:pt x="186" y="192"/>
                </a:lnTo>
                <a:lnTo>
                  <a:pt x="186" y="185"/>
                </a:lnTo>
                <a:lnTo>
                  <a:pt x="194" y="184"/>
                </a:lnTo>
                <a:lnTo>
                  <a:pt x="194" y="222"/>
                </a:lnTo>
                <a:cubicBezTo>
                  <a:pt x="194" y="229"/>
                  <a:pt x="197" y="236"/>
                  <a:pt x="202" y="240"/>
                </a:cubicBezTo>
                <a:lnTo>
                  <a:pt x="202" y="240"/>
                </a:lnTo>
                <a:lnTo>
                  <a:pt x="202" y="241"/>
                </a:lnTo>
                <a:cubicBezTo>
                  <a:pt x="207" y="245"/>
                  <a:pt x="213" y="248"/>
                  <a:pt x="220" y="248"/>
                </a:cubicBezTo>
                <a:lnTo>
                  <a:pt x="340" y="248"/>
                </a:lnTo>
                <a:cubicBezTo>
                  <a:pt x="347" y="248"/>
                  <a:pt x="354" y="245"/>
                  <a:pt x="359" y="240"/>
                </a:cubicBezTo>
                <a:lnTo>
                  <a:pt x="359" y="241"/>
                </a:lnTo>
                <a:cubicBezTo>
                  <a:pt x="363" y="236"/>
                  <a:pt x="366" y="229"/>
                  <a:pt x="366" y="222"/>
                </a:cubicBezTo>
                <a:lnTo>
                  <a:pt x="366" y="123"/>
                </a:lnTo>
                <a:cubicBezTo>
                  <a:pt x="366" y="115"/>
                  <a:pt x="363" y="109"/>
                  <a:pt x="359" y="104"/>
                </a:cubicBezTo>
                <a:cubicBezTo>
                  <a:pt x="354" y="99"/>
                  <a:pt x="347" y="96"/>
                  <a:pt x="340" y="96"/>
                </a:cubicBezTo>
                <a:lnTo>
                  <a:pt x="220" y="96"/>
                </a:lnTo>
                <a:close/>
                <a:moveTo>
                  <a:pt x="344" y="254"/>
                </a:moveTo>
                <a:lnTo>
                  <a:pt x="344" y="277"/>
                </a:lnTo>
                <a:lnTo>
                  <a:pt x="325" y="277"/>
                </a:lnTo>
                <a:lnTo>
                  <a:pt x="346" y="351"/>
                </a:lnTo>
                <a:lnTo>
                  <a:pt x="319" y="351"/>
                </a:lnTo>
                <a:lnTo>
                  <a:pt x="298" y="277"/>
                </a:lnTo>
                <a:lnTo>
                  <a:pt x="271" y="277"/>
                </a:lnTo>
                <a:lnTo>
                  <a:pt x="250" y="351"/>
                </a:lnTo>
                <a:lnTo>
                  <a:pt x="223" y="351"/>
                </a:lnTo>
                <a:lnTo>
                  <a:pt x="244" y="277"/>
                </a:lnTo>
                <a:lnTo>
                  <a:pt x="221" y="277"/>
                </a:lnTo>
                <a:lnTo>
                  <a:pt x="221" y="254"/>
                </a:lnTo>
                <a:lnTo>
                  <a:pt x="344" y="254"/>
                </a:lnTo>
                <a:close/>
                <a:moveTo>
                  <a:pt x="109" y="75"/>
                </a:moveTo>
                <a:cubicBezTo>
                  <a:pt x="129" y="75"/>
                  <a:pt x="145" y="91"/>
                  <a:pt x="145" y="111"/>
                </a:cubicBezTo>
                <a:cubicBezTo>
                  <a:pt x="145" y="130"/>
                  <a:pt x="129" y="146"/>
                  <a:pt x="109" y="146"/>
                </a:cubicBezTo>
                <a:cubicBezTo>
                  <a:pt x="90" y="146"/>
                  <a:pt x="74" y="130"/>
                  <a:pt x="74" y="111"/>
                </a:cubicBezTo>
                <a:cubicBezTo>
                  <a:pt x="74" y="91"/>
                  <a:pt x="90" y="75"/>
                  <a:pt x="109" y="75"/>
                </a:cubicBezTo>
                <a:close/>
              </a:path>
            </a:pathLst>
          </a:custGeom>
          <a:solidFill>
            <a:srgbClr val="014723"/>
          </a:solidFill>
          <a:ln>
            <a:noFill/>
          </a:ln>
        </p:spPr>
        <p:txBody>
          <a:bodyPr vert="horz" wrap="square" lIns="91416" tIns="45708" rIns="91416" bIns="45708" numCol="1" anchor="t" anchorCtr="0" compatLnSpc="1"/>
          <a:lstStyle/>
          <a:p>
            <a:endParaRPr lang="zh-CN" altLang="en-US" sz="2800">
              <a:solidFill>
                <a:srgbClr val="C00000"/>
              </a:solidFill>
              <a:latin typeface="微软雅黑" panose="020B0503020204020204" pitchFamily="34" charset="-122"/>
              <a:ea typeface="微软雅黑" panose="020B0503020204020204" pitchFamily="34" charset="-122"/>
            </a:endParaRPr>
          </a:p>
        </p:txBody>
      </p:sp>
      <p:pic>
        <p:nvPicPr>
          <p:cNvPr id="19" name="图片 18">
            <a:extLst>
              <a:ext uri="{FF2B5EF4-FFF2-40B4-BE49-F238E27FC236}">
                <a16:creationId xmlns:a16="http://schemas.microsoft.com/office/drawing/2014/main" xmlns="" id="{DC754B86-73A7-4A82-964F-FD1E97816B9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21200" r="2284" b="11992"/>
          <a:stretch/>
        </p:blipFill>
        <p:spPr>
          <a:xfrm>
            <a:off x="4339400" y="923192"/>
            <a:ext cx="3433000" cy="1072662"/>
          </a:xfrm>
          <a:prstGeom prst="rect">
            <a:avLst/>
          </a:prstGeom>
        </p:spPr>
      </p:pic>
      <p:sp>
        <p:nvSpPr>
          <p:cNvPr id="2" name="Slide Number Placeholder 1">
            <a:extLst>
              <a:ext uri="{FF2B5EF4-FFF2-40B4-BE49-F238E27FC236}">
                <a16:creationId xmlns:a16="http://schemas.microsoft.com/office/drawing/2014/main" xmlns="" id="{413DCEA6-6119-8047-9A60-DCDB6E942D29}"/>
              </a:ext>
            </a:extLst>
          </p:cNvPr>
          <p:cNvSpPr>
            <a:spLocks noGrp="1"/>
          </p:cNvSpPr>
          <p:nvPr>
            <p:ph type="sldNum" sz="quarter" idx="12"/>
          </p:nvPr>
        </p:nvSpPr>
        <p:spPr/>
        <p:txBody>
          <a:bodyPr/>
          <a:lstStyle/>
          <a:p>
            <a:fld id="{A8537B7A-7510-410A-AA53-45D600DA0276}" type="slidenum">
              <a:rPr lang="zh-CN" altLang="en-US" smtClean="0"/>
              <a:t>29</a:t>
            </a:fld>
            <a:endParaRPr lang="zh-CN" altLang="en-US"/>
          </a:p>
        </p:txBody>
      </p:sp>
    </p:spTree>
    <p:extLst>
      <p:ext uri="{BB962C8B-B14F-4D97-AF65-F5344CB8AC3E}">
        <p14:creationId xmlns:p14="http://schemas.microsoft.com/office/powerpoint/2010/main" val="326166530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750"/>
                                        <p:tgtEl>
                                          <p:spTgt spid="8"/>
                                        </p:tgtEl>
                                      </p:cBhvr>
                                    </p:animEffect>
                                  </p:childTnLst>
                                </p:cTn>
                              </p:par>
                            </p:childTnLst>
                          </p:cTn>
                        </p:par>
                        <p:par>
                          <p:cTn id="8" fill="hold">
                            <p:stCondLst>
                              <p:cond delay="750"/>
                            </p:stCondLst>
                            <p:childTnLst>
                              <p:par>
                                <p:cTn id="9" presetID="50" presetClass="entr" presetSubtype="0" decel="100000" fill="hold" grpId="0" nodeType="afterEffect">
                                  <p:stCondLst>
                                    <p:cond delay="0"/>
                                  </p:stCondLst>
                                  <p:iterate type="lt">
                                    <p:tmPct val="10000"/>
                                  </p:iterate>
                                  <p:childTnLst>
                                    <p:set>
                                      <p:cBhvr>
                                        <p:cTn id="10" dur="1" fill="hold">
                                          <p:stCondLst>
                                            <p:cond delay="0"/>
                                          </p:stCondLst>
                                        </p:cTn>
                                        <p:tgtEl>
                                          <p:spTgt spid="15"/>
                                        </p:tgtEl>
                                        <p:attrNameLst>
                                          <p:attrName>style.visibility</p:attrName>
                                        </p:attrNameLst>
                                      </p:cBhvr>
                                      <p:to>
                                        <p:strVal val="visible"/>
                                      </p:to>
                                    </p:set>
                                    <p:anim calcmode="lin" valueType="num">
                                      <p:cBhvr>
                                        <p:cTn id="11" dur="1000" fill="hold"/>
                                        <p:tgtEl>
                                          <p:spTgt spid="15"/>
                                        </p:tgtEl>
                                        <p:attrNameLst>
                                          <p:attrName>ppt_w</p:attrName>
                                        </p:attrNameLst>
                                      </p:cBhvr>
                                      <p:tavLst>
                                        <p:tav tm="0">
                                          <p:val>
                                            <p:strVal val="#ppt_w+.3"/>
                                          </p:val>
                                        </p:tav>
                                        <p:tav tm="100000">
                                          <p:val>
                                            <p:strVal val="#ppt_w"/>
                                          </p:val>
                                        </p:tav>
                                      </p:tavLst>
                                    </p:anim>
                                    <p:anim calcmode="lin" valueType="num">
                                      <p:cBhvr>
                                        <p:cTn id="12" dur="1000" fill="hold"/>
                                        <p:tgtEl>
                                          <p:spTgt spid="15"/>
                                        </p:tgtEl>
                                        <p:attrNameLst>
                                          <p:attrName>ppt_h</p:attrName>
                                        </p:attrNameLst>
                                      </p:cBhvr>
                                      <p:tavLst>
                                        <p:tav tm="0">
                                          <p:val>
                                            <p:strVal val="#ppt_h"/>
                                          </p:val>
                                        </p:tav>
                                        <p:tav tm="100000">
                                          <p:val>
                                            <p:strVal val="#ppt_h"/>
                                          </p:val>
                                        </p:tav>
                                      </p:tavLst>
                                    </p:anim>
                                    <p:animEffect transition="in" filter="fade">
                                      <p:cBhvr>
                                        <p:cTn id="13" dur="1000"/>
                                        <p:tgtEl>
                                          <p:spTgt spid="15"/>
                                        </p:tgtEl>
                                      </p:cBhvr>
                                    </p:animEffect>
                                  </p:childTnLst>
                                </p:cTn>
                              </p:par>
                            </p:childTnLst>
                          </p:cTn>
                        </p:par>
                        <p:par>
                          <p:cTn id="14" fill="hold">
                            <p:stCondLst>
                              <p:cond delay="1850"/>
                            </p:stCondLst>
                            <p:childTnLst>
                              <p:par>
                                <p:cTn id="15" presetID="8" presetClass="entr" presetSubtype="32" fill="hold" grpId="0" nodeType="afterEffect">
                                  <p:stCondLst>
                                    <p:cond delay="0"/>
                                  </p:stCondLst>
                                  <p:iterate type="lt">
                                    <p:tmPct val="10000"/>
                                  </p:iterate>
                                  <p:childTnLst>
                                    <p:set>
                                      <p:cBhvr>
                                        <p:cTn id="16" dur="1" fill="hold">
                                          <p:stCondLst>
                                            <p:cond delay="0"/>
                                          </p:stCondLst>
                                        </p:cTn>
                                        <p:tgtEl>
                                          <p:spTgt spid="16"/>
                                        </p:tgtEl>
                                        <p:attrNameLst>
                                          <p:attrName>style.visibility</p:attrName>
                                        </p:attrNameLst>
                                      </p:cBhvr>
                                      <p:to>
                                        <p:strVal val="visible"/>
                                      </p:to>
                                    </p:set>
                                    <p:animEffect transition="in" filter="diamond(out)">
                                      <p:cBhvr>
                                        <p:cTn id="17" dur="1000"/>
                                        <p:tgtEl>
                                          <p:spTgt spid="16"/>
                                        </p:tgtEl>
                                      </p:cBhvr>
                                    </p:animEffect>
                                  </p:childTnLst>
                                </p:cTn>
                              </p:par>
                            </p:childTnLst>
                          </p:cTn>
                        </p:par>
                        <p:par>
                          <p:cTn id="18" fill="hold">
                            <p:stCondLst>
                              <p:cond delay="3750"/>
                            </p:stCondLst>
                            <p:childTnLst>
                              <p:par>
                                <p:cTn id="19" presetID="53" presetClass="entr" presetSubtype="16"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Effect transition="in" filter="fade">
                                      <p:cBhvr>
                                        <p:cTn id="23" dur="500"/>
                                        <p:tgtEl>
                                          <p:spTgt spid="11"/>
                                        </p:tgtEl>
                                      </p:cBhvr>
                                    </p:animEffect>
                                  </p:childTnLst>
                                </p:cTn>
                              </p:par>
                            </p:childTnLst>
                          </p:cTn>
                        </p:par>
                        <p:par>
                          <p:cTn id="24" fill="hold">
                            <p:stCondLst>
                              <p:cond delay="4250"/>
                            </p:stCondLst>
                            <p:childTnLst>
                              <p:par>
                                <p:cTn id="25" presetID="22" presetClass="entr" presetSubtype="8"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par>
                          <p:cTn id="28" fill="hold">
                            <p:stCondLst>
                              <p:cond delay="4750"/>
                            </p:stCondLst>
                            <p:childTnLst>
                              <p:par>
                                <p:cTn id="29" presetID="53" presetClass="entr" presetSubtype="16"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500" fill="hold"/>
                                        <p:tgtEl>
                                          <p:spTgt spid="12"/>
                                        </p:tgtEl>
                                        <p:attrNameLst>
                                          <p:attrName>ppt_w</p:attrName>
                                        </p:attrNameLst>
                                      </p:cBhvr>
                                      <p:tavLst>
                                        <p:tav tm="0">
                                          <p:val>
                                            <p:fltVal val="0"/>
                                          </p:val>
                                        </p:tav>
                                        <p:tav tm="100000">
                                          <p:val>
                                            <p:strVal val="#ppt_w"/>
                                          </p:val>
                                        </p:tav>
                                      </p:tavLst>
                                    </p:anim>
                                    <p:anim calcmode="lin" valueType="num">
                                      <p:cBhvr>
                                        <p:cTn id="32" dur="500" fill="hold"/>
                                        <p:tgtEl>
                                          <p:spTgt spid="12"/>
                                        </p:tgtEl>
                                        <p:attrNameLst>
                                          <p:attrName>ppt_h</p:attrName>
                                        </p:attrNameLst>
                                      </p:cBhvr>
                                      <p:tavLst>
                                        <p:tav tm="0">
                                          <p:val>
                                            <p:fltVal val="0"/>
                                          </p:val>
                                        </p:tav>
                                        <p:tav tm="100000">
                                          <p:val>
                                            <p:strVal val="#ppt_h"/>
                                          </p:val>
                                        </p:tav>
                                      </p:tavLst>
                                    </p:anim>
                                    <p:animEffect transition="in" filter="fade">
                                      <p:cBhvr>
                                        <p:cTn id="33" dur="500"/>
                                        <p:tgtEl>
                                          <p:spTgt spid="12"/>
                                        </p:tgtEl>
                                      </p:cBhvr>
                                    </p:animEffect>
                                  </p:childTnLst>
                                </p:cTn>
                              </p:par>
                            </p:childTnLst>
                          </p:cTn>
                        </p:par>
                        <p:par>
                          <p:cTn id="34" fill="hold">
                            <p:stCondLst>
                              <p:cond delay="5250"/>
                            </p:stCondLst>
                            <p:childTnLst>
                              <p:par>
                                <p:cTn id="35" presetID="22" presetClass="entr" presetSubtype="8"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p:bldP spid="16" grpId="0"/>
      <p:bldP spid="13" grpId="0"/>
      <p:bldP spid="14" grpId="0"/>
      <p:bldP spid="11" grpId="0" animBg="1"/>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smtClean="0">
                <a:solidFill>
                  <a:schemeClr val="bg1"/>
                </a:solidFill>
                <a:latin typeface="Times New Roman" pitchFamily="18" charset="0"/>
                <a:ea typeface="宋体" pitchFamily="2" charset="-122"/>
              </a:rPr>
              <a:t>3.5  </a:t>
            </a:r>
            <a:r>
              <a:rPr lang="zh-CN" altLang="en-US" sz="3600" b="1" dirty="0">
                <a:solidFill>
                  <a:schemeClr val="bg1"/>
                </a:solidFill>
                <a:latin typeface="Times New Roman" pitchFamily="18" charset="0"/>
                <a:ea typeface="宋体" pitchFamily="2" charset="-122"/>
              </a:rPr>
              <a:t>字符串常用方法与操作</a:t>
            </a:r>
            <a:endParaRPr lang="en-US" altLang="zh-CN" sz="36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8" name="内容占位符 2"/>
          <p:cNvSpPr txBox="1">
            <a:spLocks/>
          </p:cNvSpPr>
          <p:nvPr/>
        </p:nvSpPr>
        <p:spPr>
          <a:xfrm>
            <a:off x="813104" y="1830721"/>
            <a:ext cx="10515600" cy="463994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50000"/>
              </a:lnSpc>
            </a:pPr>
            <a:r>
              <a:rPr lang="zh-CN" altLang="en-US" b="1" dirty="0"/>
              <a:t>Python字符串对象提供了大量</a:t>
            </a:r>
            <a:r>
              <a:rPr lang="zh-CN" altLang="en-US" b="1" dirty="0">
                <a:solidFill>
                  <a:srgbClr val="FF0000"/>
                </a:solidFill>
              </a:rPr>
              <a:t>方法</a:t>
            </a:r>
            <a:r>
              <a:rPr lang="zh-CN" altLang="en-US" b="1" dirty="0"/>
              <a:t>用于字符串的切分、连接、替换和排版等操作，另外还有大量</a:t>
            </a:r>
            <a:r>
              <a:rPr lang="zh-CN" altLang="en-US" b="1" dirty="0">
                <a:solidFill>
                  <a:srgbClr val="FF0000"/>
                </a:solidFill>
              </a:rPr>
              <a:t>内置函数</a:t>
            </a:r>
            <a:r>
              <a:rPr lang="zh-CN" altLang="en-US" b="1" dirty="0"/>
              <a:t>和</a:t>
            </a:r>
            <a:r>
              <a:rPr lang="zh-CN" altLang="en-US" b="1" dirty="0">
                <a:solidFill>
                  <a:srgbClr val="FF0000"/>
                </a:solidFill>
              </a:rPr>
              <a:t>运算符</a:t>
            </a:r>
            <a:r>
              <a:rPr lang="zh-CN" altLang="en-US" b="1" dirty="0"/>
              <a:t>也支持对字符串的操作。</a:t>
            </a:r>
          </a:p>
          <a:p>
            <a:pPr fontAlgn="auto">
              <a:lnSpc>
                <a:spcPct val="150000"/>
              </a:lnSpc>
            </a:pPr>
            <a:r>
              <a:rPr lang="zh-CN" altLang="en-US" b="1" dirty="0">
                <a:solidFill>
                  <a:srgbClr val="FF0000"/>
                </a:solidFill>
              </a:rPr>
              <a:t>字符串对象是不可变的</a:t>
            </a:r>
            <a:r>
              <a:rPr lang="zh-CN" altLang="en-US" b="1" dirty="0"/>
              <a:t>，所以字符串对象提供的涉及到字符串“修改”的方法都是</a:t>
            </a:r>
            <a:r>
              <a:rPr lang="zh-CN" altLang="en-US" b="1" dirty="0">
                <a:solidFill>
                  <a:srgbClr val="FF0000"/>
                </a:solidFill>
              </a:rPr>
              <a:t>返回修改后的新字符串</a:t>
            </a:r>
            <a:r>
              <a:rPr lang="zh-CN" altLang="en-US" b="1" dirty="0"/>
              <a:t>，并不对原始字符串做任何修改，无一例外。</a:t>
            </a:r>
          </a:p>
        </p:txBody>
      </p:sp>
      <p:sp>
        <p:nvSpPr>
          <p:cNvPr id="2" name="Slide Number Placeholder 1">
            <a:extLst>
              <a:ext uri="{FF2B5EF4-FFF2-40B4-BE49-F238E27FC236}">
                <a16:creationId xmlns="" xmlns:a16="http://schemas.microsoft.com/office/drawing/2014/main" id="{7D0AFAF3-2918-B640-9EDC-B0AB1B0F95AC}"/>
              </a:ext>
            </a:extLst>
          </p:cNvPr>
          <p:cNvSpPr>
            <a:spLocks noGrp="1"/>
          </p:cNvSpPr>
          <p:nvPr>
            <p:ph type="sldNum" sz="quarter" idx="12"/>
          </p:nvPr>
        </p:nvSpPr>
        <p:spPr/>
        <p:txBody>
          <a:bodyPr/>
          <a:lstStyle/>
          <a:p>
            <a:fld id="{A8537B7A-7510-410A-AA53-45D600DA0276}" type="slidenum">
              <a:rPr lang="zh-CN" altLang="en-US" smtClean="0"/>
              <a:t>3</a:t>
            </a:fld>
            <a:endParaRPr lang="zh-CN" altLang="en-US"/>
          </a:p>
        </p:txBody>
      </p:sp>
    </p:spTree>
    <p:extLst>
      <p:ext uri="{BB962C8B-B14F-4D97-AF65-F5344CB8AC3E}">
        <p14:creationId xmlns:p14="http://schemas.microsoft.com/office/powerpoint/2010/main" val="5875440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smtClean="0">
                <a:solidFill>
                  <a:schemeClr val="bg1"/>
                </a:solidFill>
                <a:latin typeface="Times New Roman" pitchFamily="18" charset="0"/>
                <a:ea typeface="宋体" pitchFamily="2" charset="-122"/>
              </a:rPr>
              <a:t>3.5.1  </a:t>
            </a:r>
            <a:r>
              <a:rPr lang="zh-CN" altLang="en-US" sz="3600" b="1" dirty="0">
                <a:solidFill>
                  <a:schemeClr val="bg1"/>
                </a:solidFill>
                <a:latin typeface="Times New Roman" pitchFamily="18" charset="0"/>
                <a:ea typeface="宋体" pitchFamily="2" charset="-122"/>
              </a:rPr>
              <a:t>查找：</a:t>
            </a:r>
            <a:r>
              <a:rPr lang="en-US" altLang="zh-CN" sz="3600" b="1" dirty="0">
                <a:solidFill>
                  <a:schemeClr val="bg1"/>
                </a:solidFill>
                <a:latin typeface="Times New Roman" pitchFamily="18" charset="0"/>
                <a:ea typeface="宋体" pitchFamily="2" charset="-122"/>
              </a:rPr>
              <a:t>find()</a:t>
            </a:r>
            <a:r>
              <a:rPr lang="zh-CN" altLang="en-US" sz="3600" b="1" dirty="0">
                <a:solidFill>
                  <a:schemeClr val="bg1"/>
                </a:solidFill>
                <a:latin typeface="Times New Roman" pitchFamily="18" charset="0"/>
                <a:ea typeface="宋体" pitchFamily="2" charset="-122"/>
              </a:rPr>
              <a:t>、</a:t>
            </a:r>
            <a:r>
              <a:rPr lang="en-US" altLang="zh-CN" sz="3600" b="1" dirty="0" err="1">
                <a:solidFill>
                  <a:schemeClr val="bg1"/>
                </a:solidFill>
                <a:latin typeface="Times New Roman" pitchFamily="18" charset="0"/>
                <a:ea typeface="宋体" pitchFamily="2" charset="-122"/>
              </a:rPr>
              <a:t>rfind</a:t>
            </a:r>
            <a:r>
              <a:rPr lang="en-US" altLang="zh-CN" sz="3600" b="1" dirty="0">
                <a:solidFill>
                  <a:schemeClr val="bg1"/>
                </a:solidFill>
                <a:latin typeface="Times New Roman" pitchFamily="18" charset="0"/>
                <a:ea typeface="宋体" pitchFamily="2" charset="-122"/>
              </a:rPr>
              <a:t>()</a:t>
            </a:r>
            <a:r>
              <a:rPr lang="zh-CN" altLang="en-US" sz="3600" b="1" dirty="0">
                <a:solidFill>
                  <a:schemeClr val="bg1"/>
                </a:solidFill>
                <a:latin typeface="Times New Roman" pitchFamily="18" charset="0"/>
                <a:ea typeface="宋体" pitchFamily="2" charset="-122"/>
              </a:rPr>
              <a:t>、</a:t>
            </a:r>
            <a:r>
              <a:rPr lang="en-US" altLang="zh-CN" sz="3600" b="1" dirty="0">
                <a:solidFill>
                  <a:schemeClr val="bg1"/>
                </a:solidFill>
                <a:latin typeface="Times New Roman" pitchFamily="18" charset="0"/>
                <a:ea typeface="宋体" pitchFamily="2" charset="-122"/>
              </a:rPr>
              <a:t>index()</a:t>
            </a:r>
            <a:r>
              <a:rPr lang="zh-CN" altLang="en-US" sz="3600" b="1" dirty="0">
                <a:solidFill>
                  <a:schemeClr val="bg1"/>
                </a:solidFill>
                <a:latin typeface="Times New Roman" pitchFamily="18" charset="0"/>
                <a:ea typeface="宋体" pitchFamily="2" charset="-122"/>
              </a:rPr>
              <a:t>、</a:t>
            </a:r>
            <a:r>
              <a:rPr lang="en-US" altLang="zh-CN" sz="3600" b="1" dirty="0" err="1">
                <a:solidFill>
                  <a:schemeClr val="bg1"/>
                </a:solidFill>
                <a:latin typeface="Times New Roman" pitchFamily="18" charset="0"/>
                <a:ea typeface="宋体" pitchFamily="2" charset="-122"/>
              </a:rPr>
              <a:t>rindex</a:t>
            </a:r>
            <a:r>
              <a:rPr lang="en-US" altLang="zh-CN" sz="3600" b="1" dirty="0">
                <a:solidFill>
                  <a:schemeClr val="bg1"/>
                </a:solidFill>
                <a:latin typeface="Times New Roman" pitchFamily="18" charset="0"/>
                <a:ea typeface="宋体" pitchFamily="2" charset="-122"/>
              </a:rPr>
              <a:t>()</a:t>
            </a:r>
            <a:r>
              <a:rPr lang="zh-CN" altLang="en-US" sz="3600" b="1" dirty="0">
                <a:solidFill>
                  <a:schemeClr val="bg1"/>
                </a:solidFill>
                <a:latin typeface="Times New Roman" pitchFamily="18" charset="0"/>
                <a:ea typeface="宋体" pitchFamily="2" charset="-122"/>
              </a:rPr>
              <a:t>、</a:t>
            </a:r>
            <a:r>
              <a:rPr lang="en-US" altLang="zh-CN" sz="3600" b="1" dirty="0">
                <a:solidFill>
                  <a:schemeClr val="bg1"/>
                </a:solidFill>
                <a:latin typeface="Times New Roman" pitchFamily="18" charset="0"/>
                <a:ea typeface="宋体" pitchFamily="2" charset="-122"/>
              </a:rPr>
              <a:t>count</a:t>
            </a:r>
            <a:r>
              <a:rPr lang="en-US" altLang="zh-CN" sz="3600" b="1" dirty="0" smtClean="0">
                <a:solidFill>
                  <a:schemeClr val="bg1"/>
                </a:solidFill>
                <a:latin typeface="Times New Roman" pitchFamily="18" charset="0"/>
                <a:ea typeface="宋体" pitchFamily="2" charset="-122"/>
              </a:rPr>
              <a:t>()</a:t>
            </a:r>
            <a:endParaRPr lang="en-US" altLang="zh-CN" sz="36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8" name="内容占位符 2"/>
          <p:cNvSpPr txBox="1">
            <a:spLocks/>
          </p:cNvSpPr>
          <p:nvPr/>
        </p:nvSpPr>
        <p:spPr>
          <a:xfrm>
            <a:off x="813104" y="1830721"/>
            <a:ext cx="10515600" cy="463994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9575" indent="-409575">
              <a:buFont typeface="Wingdings" panose="05000000000000000000" charset="0"/>
              <a:buChar char=""/>
              <a:defRPr/>
            </a:pPr>
            <a:r>
              <a:rPr lang="en-US" altLang="zh-CN" sz="2400" b="1" dirty="0">
                <a:latin typeface="宋体" panose="02010600030101010101" pitchFamily="2" charset="-122"/>
                <a:sym typeface="+mn-ea"/>
              </a:rPr>
              <a:t>find()</a:t>
            </a:r>
            <a:r>
              <a:rPr lang="zh-CN" altLang="en-US" sz="2400" b="1" dirty="0">
                <a:latin typeface="宋体" panose="02010600030101010101" pitchFamily="2" charset="-122"/>
                <a:sym typeface="+mn-ea"/>
              </a:rPr>
              <a:t>、</a:t>
            </a:r>
            <a:r>
              <a:rPr lang="en-US" altLang="zh-CN" sz="2400" b="1" dirty="0" err="1">
                <a:latin typeface="宋体" panose="02010600030101010101" pitchFamily="2" charset="-122"/>
                <a:sym typeface="+mn-ea"/>
              </a:rPr>
              <a:t>rfind</a:t>
            </a:r>
            <a:r>
              <a:rPr lang="en-US" altLang="zh-CN" sz="2400" b="1" dirty="0">
                <a:latin typeface="宋体" panose="02010600030101010101" pitchFamily="2" charset="-122"/>
                <a:sym typeface="+mn-ea"/>
              </a:rPr>
              <a:t>()</a:t>
            </a:r>
            <a:r>
              <a:rPr lang="zh-CN" altLang="en-US" sz="2400" b="1" dirty="0">
                <a:latin typeface="宋体" panose="02010600030101010101" pitchFamily="2" charset="-122"/>
                <a:sym typeface="+mn-ea"/>
              </a:rPr>
              <a:t>、</a:t>
            </a:r>
            <a:r>
              <a:rPr lang="en-US" altLang="zh-CN" sz="2400" b="1" dirty="0">
                <a:latin typeface="宋体" panose="02010600030101010101" pitchFamily="2" charset="-122"/>
                <a:sym typeface="+mn-ea"/>
              </a:rPr>
              <a:t>index()</a:t>
            </a:r>
            <a:r>
              <a:rPr lang="zh-CN" altLang="en-US" sz="2400" b="1" dirty="0">
                <a:latin typeface="宋体" panose="02010600030101010101" pitchFamily="2" charset="-122"/>
                <a:sym typeface="+mn-ea"/>
              </a:rPr>
              <a:t>、</a:t>
            </a:r>
            <a:r>
              <a:rPr lang="en-US" altLang="zh-CN" sz="2400" b="1" dirty="0" err="1">
                <a:latin typeface="宋体" panose="02010600030101010101" pitchFamily="2" charset="-122"/>
                <a:sym typeface="+mn-ea"/>
              </a:rPr>
              <a:t>rindex</a:t>
            </a:r>
            <a:r>
              <a:rPr lang="en-US" altLang="zh-CN" sz="2400" b="1" dirty="0">
                <a:latin typeface="宋体" panose="02010600030101010101" pitchFamily="2" charset="-122"/>
                <a:sym typeface="+mn-ea"/>
              </a:rPr>
              <a:t>()</a:t>
            </a:r>
            <a:r>
              <a:rPr lang="zh-CN" altLang="en-US" sz="2400" b="1" dirty="0">
                <a:latin typeface="宋体" panose="02010600030101010101" pitchFamily="2" charset="-122"/>
                <a:sym typeface="+mn-ea"/>
              </a:rPr>
              <a:t>、</a:t>
            </a:r>
            <a:r>
              <a:rPr lang="en-US" altLang="zh-CN" sz="2400" b="1" dirty="0">
                <a:latin typeface="宋体" panose="02010600030101010101" pitchFamily="2" charset="-122"/>
                <a:sym typeface="+mn-ea"/>
              </a:rPr>
              <a:t>count()</a:t>
            </a:r>
            <a:endParaRPr lang="en-US" altLang="zh-CN" sz="2400" b="1" noProof="1">
              <a:latin typeface="宋体" panose="02010600030101010101" pitchFamily="2" charset="-122"/>
            </a:endParaRPr>
          </a:p>
          <a:p>
            <a:pPr marL="1905" indent="-344805">
              <a:lnSpc>
                <a:spcPct val="150000"/>
              </a:lnSpc>
              <a:spcBef>
                <a:spcPts val="1200"/>
              </a:spcBef>
              <a:spcAft>
                <a:spcPts val="1200"/>
              </a:spcAft>
              <a:buFont typeface="Wingdings" panose="05000000000000000000" charset="0"/>
              <a:buChar char="ü"/>
              <a:defRPr/>
            </a:pPr>
            <a:r>
              <a:rPr lang="en-US" altLang="zh-CN" sz="2400" b="1" dirty="0">
                <a:latin typeface="宋体" panose="02010600030101010101" pitchFamily="2" charset="-122"/>
                <a:sym typeface="+mn-ea"/>
              </a:rPr>
              <a:t>find()</a:t>
            </a:r>
            <a:r>
              <a:rPr lang="zh-CN" altLang="en-US" sz="2400" b="1" dirty="0">
                <a:latin typeface="宋体" panose="02010600030101010101" pitchFamily="2" charset="-122"/>
                <a:sym typeface="+mn-ea"/>
              </a:rPr>
              <a:t>和</a:t>
            </a:r>
            <a:r>
              <a:rPr lang="en-US" altLang="zh-CN" sz="2400" b="1" dirty="0" err="1">
                <a:latin typeface="宋体" panose="02010600030101010101" pitchFamily="2" charset="-122"/>
                <a:sym typeface="+mn-ea"/>
              </a:rPr>
              <a:t>rfind</a:t>
            </a:r>
            <a:r>
              <a:rPr lang="zh-CN" altLang="en-US" sz="2400" b="1" dirty="0">
                <a:latin typeface="宋体" panose="02010600030101010101" pitchFamily="2" charset="-122"/>
                <a:sym typeface="+mn-ea"/>
              </a:rPr>
              <a:t>方法分别用来查找一个字符串在另一个字符串指定范围（默认是整个字符串）中</a:t>
            </a:r>
            <a:r>
              <a:rPr lang="zh-CN" altLang="en-US" sz="2400" b="1" dirty="0">
                <a:solidFill>
                  <a:srgbClr val="FF0000"/>
                </a:solidFill>
                <a:latin typeface="宋体" panose="02010600030101010101" pitchFamily="2" charset="-122"/>
                <a:sym typeface="+mn-ea"/>
              </a:rPr>
              <a:t>首次</a:t>
            </a:r>
            <a:r>
              <a:rPr lang="zh-CN" altLang="en-US" sz="2400" b="1" dirty="0">
                <a:latin typeface="宋体" panose="02010600030101010101" pitchFamily="2" charset="-122"/>
                <a:sym typeface="+mn-ea"/>
              </a:rPr>
              <a:t>和</a:t>
            </a:r>
            <a:r>
              <a:rPr lang="zh-CN" altLang="en-US" sz="2400" b="1" dirty="0">
                <a:solidFill>
                  <a:srgbClr val="FF0000"/>
                </a:solidFill>
                <a:latin typeface="宋体" panose="02010600030101010101" pitchFamily="2" charset="-122"/>
                <a:sym typeface="+mn-ea"/>
              </a:rPr>
              <a:t>最后一次</a:t>
            </a:r>
            <a:r>
              <a:rPr lang="zh-CN" altLang="en-US" sz="2400" b="1" dirty="0">
                <a:latin typeface="宋体" panose="02010600030101010101" pitchFamily="2" charset="-122"/>
                <a:sym typeface="+mn-ea"/>
              </a:rPr>
              <a:t>出现的位置，如果</a:t>
            </a:r>
            <a:r>
              <a:rPr lang="zh-CN" altLang="en-US" sz="2400" b="1" dirty="0">
                <a:solidFill>
                  <a:srgbClr val="FF0000"/>
                </a:solidFill>
                <a:latin typeface="宋体" panose="02010600030101010101" pitchFamily="2" charset="-122"/>
                <a:sym typeface="+mn-ea"/>
              </a:rPr>
              <a:t>不存在则返回</a:t>
            </a:r>
            <a:r>
              <a:rPr lang="en-US" altLang="zh-CN" sz="2400" b="1" dirty="0">
                <a:solidFill>
                  <a:srgbClr val="FF0000"/>
                </a:solidFill>
                <a:latin typeface="宋体" panose="02010600030101010101" pitchFamily="2" charset="-122"/>
                <a:sym typeface="+mn-ea"/>
              </a:rPr>
              <a:t>-1</a:t>
            </a:r>
            <a:r>
              <a:rPr lang="zh-CN" altLang="en-US" sz="2400" b="1" dirty="0">
                <a:latin typeface="宋体" panose="02010600030101010101" pitchFamily="2" charset="-122"/>
                <a:sym typeface="+mn-ea"/>
              </a:rPr>
              <a:t>；</a:t>
            </a:r>
            <a:endParaRPr lang="zh-CN" altLang="en-US" sz="2400" b="1" noProof="1">
              <a:latin typeface="宋体" panose="02010600030101010101" pitchFamily="2" charset="-122"/>
            </a:endParaRPr>
          </a:p>
          <a:p>
            <a:pPr marL="1905" indent="-344805">
              <a:lnSpc>
                <a:spcPct val="150000"/>
              </a:lnSpc>
              <a:spcBef>
                <a:spcPts val="1200"/>
              </a:spcBef>
              <a:spcAft>
                <a:spcPts val="1200"/>
              </a:spcAft>
              <a:buFont typeface="Wingdings" panose="05000000000000000000" charset="0"/>
              <a:buChar char="ü"/>
              <a:defRPr/>
            </a:pPr>
            <a:r>
              <a:rPr lang="en-US" altLang="zh-CN" sz="2400" b="1" dirty="0">
                <a:latin typeface="宋体" panose="02010600030101010101" pitchFamily="2" charset="-122"/>
                <a:sym typeface="+mn-ea"/>
              </a:rPr>
              <a:t>index()</a:t>
            </a:r>
            <a:r>
              <a:rPr lang="zh-CN" altLang="en-US" sz="2400" b="1" dirty="0">
                <a:latin typeface="宋体" panose="02010600030101010101" pitchFamily="2" charset="-122"/>
                <a:sym typeface="+mn-ea"/>
              </a:rPr>
              <a:t>和</a:t>
            </a:r>
            <a:r>
              <a:rPr lang="en-US" altLang="zh-CN" sz="2400" b="1" dirty="0" err="1">
                <a:latin typeface="宋体" panose="02010600030101010101" pitchFamily="2" charset="-122"/>
                <a:sym typeface="+mn-ea"/>
              </a:rPr>
              <a:t>rindex</a:t>
            </a:r>
            <a:r>
              <a:rPr lang="en-US" altLang="zh-CN" sz="2400" b="1" dirty="0">
                <a:latin typeface="宋体" panose="02010600030101010101" pitchFamily="2" charset="-122"/>
                <a:sym typeface="+mn-ea"/>
              </a:rPr>
              <a:t>()</a:t>
            </a:r>
            <a:r>
              <a:rPr lang="zh-CN" altLang="en-US" sz="2400" b="1" dirty="0">
                <a:latin typeface="宋体" panose="02010600030101010101" pitchFamily="2" charset="-122"/>
                <a:sym typeface="+mn-ea"/>
              </a:rPr>
              <a:t>方法用来返回一个字符串在另一个字符串指定范围中</a:t>
            </a:r>
            <a:r>
              <a:rPr lang="zh-CN" altLang="en-US" sz="2400" b="1" dirty="0">
                <a:solidFill>
                  <a:srgbClr val="FF0000"/>
                </a:solidFill>
                <a:latin typeface="宋体" panose="02010600030101010101" pitchFamily="2" charset="-122"/>
                <a:sym typeface="+mn-ea"/>
              </a:rPr>
              <a:t>首次</a:t>
            </a:r>
            <a:r>
              <a:rPr lang="zh-CN" altLang="en-US" sz="2400" b="1" dirty="0">
                <a:latin typeface="宋体" panose="02010600030101010101" pitchFamily="2" charset="-122"/>
                <a:sym typeface="+mn-ea"/>
              </a:rPr>
              <a:t>和</a:t>
            </a:r>
            <a:r>
              <a:rPr lang="zh-CN" altLang="en-US" sz="2400" b="1" dirty="0">
                <a:solidFill>
                  <a:srgbClr val="FF0000"/>
                </a:solidFill>
                <a:latin typeface="宋体" panose="02010600030101010101" pitchFamily="2" charset="-122"/>
                <a:sym typeface="+mn-ea"/>
              </a:rPr>
              <a:t>最后一次</a:t>
            </a:r>
            <a:r>
              <a:rPr lang="zh-CN" altLang="en-US" sz="2400" b="1" dirty="0">
                <a:latin typeface="宋体" panose="02010600030101010101" pitchFamily="2" charset="-122"/>
                <a:sym typeface="+mn-ea"/>
              </a:rPr>
              <a:t>出现的位置，如果</a:t>
            </a:r>
            <a:r>
              <a:rPr lang="zh-CN" altLang="en-US" sz="2400" b="1" dirty="0">
                <a:solidFill>
                  <a:srgbClr val="FF0000"/>
                </a:solidFill>
                <a:latin typeface="宋体" panose="02010600030101010101" pitchFamily="2" charset="-122"/>
                <a:sym typeface="+mn-ea"/>
              </a:rPr>
              <a:t>不存在则抛出异常</a:t>
            </a:r>
            <a:r>
              <a:rPr lang="zh-CN" altLang="en-US" sz="2400" b="1" dirty="0">
                <a:latin typeface="宋体" panose="02010600030101010101" pitchFamily="2" charset="-122"/>
                <a:sym typeface="+mn-ea"/>
              </a:rPr>
              <a:t>；</a:t>
            </a:r>
            <a:endParaRPr lang="zh-CN" altLang="en-US" sz="2400" b="1" noProof="1">
              <a:latin typeface="宋体" panose="02010600030101010101" pitchFamily="2" charset="-122"/>
            </a:endParaRPr>
          </a:p>
          <a:p>
            <a:pPr marL="1905" indent="-344805">
              <a:lnSpc>
                <a:spcPct val="150000"/>
              </a:lnSpc>
              <a:spcBef>
                <a:spcPts val="1200"/>
              </a:spcBef>
              <a:spcAft>
                <a:spcPts val="1200"/>
              </a:spcAft>
              <a:buFont typeface="Wingdings" panose="05000000000000000000" charset="0"/>
              <a:buChar char="ü"/>
              <a:defRPr/>
            </a:pPr>
            <a:r>
              <a:rPr lang="en-US" altLang="zh-CN" sz="2400" b="1" dirty="0">
                <a:latin typeface="宋体" panose="02010600030101010101" pitchFamily="2" charset="-122"/>
                <a:sym typeface="+mn-ea"/>
              </a:rPr>
              <a:t>count()</a:t>
            </a:r>
            <a:r>
              <a:rPr lang="zh-CN" altLang="en-US" sz="2400" b="1" dirty="0">
                <a:latin typeface="宋体" panose="02010600030101010101" pitchFamily="2" charset="-122"/>
                <a:sym typeface="+mn-ea"/>
              </a:rPr>
              <a:t>方法用来返回一个字符串在当前字符串中出现的</a:t>
            </a:r>
            <a:r>
              <a:rPr lang="zh-CN" altLang="en-US" sz="2400" b="1" dirty="0">
                <a:solidFill>
                  <a:srgbClr val="FF0000"/>
                </a:solidFill>
                <a:latin typeface="宋体" panose="02010600030101010101" pitchFamily="2" charset="-122"/>
                <a:sym typeface="+mn-ea"/>
              </a:rPr>
              <a:t>次数</a:t>
            </a:r>
            <a:r>
              <a:rPr lang="zh-CN" altLang="en-US" sz="2400" b="1" dirty="0">
                <a:latin typeface="宋体" panose="02010600030101010101" pitchFamily="2" charset="-122"/>
                <a:sym typeface="+mn-ea"/>
              </a:rPr>
              <a:t>。</a:t>
            </a:r>
            <a:endParaRPr lang="zh-CN" altLang="en-US" sz="2400" b="1" dirty="0"/>
          </a:p>
        </p:txBody>
      </p:sp>
      <p:sp>
        <p:nvSpPr>
          <p:cNvPr id="2" name="Slide Number Placeholder 1">
            <a:extLst>
              <a:ext uri="{FF2B5EF4-FFF2-40B4-BE49-F238E27FC236}">
                <a16:creationId xmlns="" xmlns:a16="http://schemas.microsoft.com/office/drawing/2014/main" id="{7D0AFAF3-2918-B640-9EDC-B0AB1B0F95AC}"/>
              </a:ext>
            </a:extLst>
          </p:cNvPr>
          <p:cNvSpPr>
            <a:spLocks noGrp="1"/>
          </p:cNvSpPr>
          <p:nvPr>
            <p:ph type="sldNum" sz="quarter" idx="12"/>
          </p:nvPr>
        </p:nvSpPr>
        <p:spPr/>
        <p:txBody>
          <a:bodyPr/>
          <a:lstStyle/>
          <a:p>
            <a:fld id="{A8537B7A-7510-410A-AA53-45D600DA0276}" type="slidenum">
              <a:rPr lang="zh-CN" altLang="en-US" smtClean="0"/>
              <a:t>4</a:t>
            </a:fld>
            <a:endParaRPr lang="zh-CN" altLang="en-US"/>
          </a:p>
        </p:txBody>
      </p:sp>
    </p:spTree>
    <p:extLst>
      <p:ext uri="{BB962C8B-B14F-4D97-AF65-F5344CB8AC3E}">
        <p14:creationId xmlns:p14="http://schemas.microsoft.com/office/powerpoint/2010/main" val="321716291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smtClean="0">
                <a:solidFill>
                  <a:schemeClr val="bg1"/>
                </a:solidFill>
                <a:latin typeface="Times New Roman" pitchFamily="18" charset="0"/>
                <a:ea typeface="宋体" pitchFamily="2" charset="-122"/>
              </a:rPr>
              <a:t>3.5.1  </a:t>
            </a:r>
            <a:r>
              <a:rPr lang="zh-CN" altLang="en-US" sz="3600" b="1" dirty="0">
                <a:solidFill>
                  <a:schemeClr val="bg1"/>
                </a:solidFill>
                <a:latin typeface="Times New Roman" pitchFamily="18" charset="0"/>
                <a:ea typeface="宋体" pitchFamily="2" charset="-122"/>
              </a:rPr>
              <a:t>查找：</a:t>
            </a:r>
            <a:r>
              <a:rPr lang="en-US" altLang="zh-CN" sz="3600" b="1" dirty="0">
                <a:solidFill>
                  <a:schemeClr val="bg1"/>
                </a:solidFill>
                <a:latin typeface="Times New Roman" pitchFamily="18" charset="0"/>
                <a:ea typeface="宋体" pitchFamily="2" charset="-122"/>
              </a:rPr>
              <a:t>find()</a:t>
            </a:r>
            <a:r>
              <a:rPr lang="zh-CN" altLang="en-US" sz="3600" b="1" dirty="0">
                <a:solidFill>
                  <a:schemeClr val="bg1"/>
                </a:solidFill>
                <a:latin typeface="Times New Roman" pitchFamily="18" charset="0"/>
                <a:ea typeface="宋体" pitchFamily="2" charset="-122"/>
              </a:rPr>
              <a:t>、</a:t>
            </a:r>
            <a:r>
              <a:rPr lang="en-US" altLang="zh-CN" sz="3600" b="1" dirty="0" err="1">
                <a:solidFill>
                  <a:schemeClr val="bg1"/>
                </a:solidFill>
                <a:latin typeface="Times New Roman" pitchFamily="18" charset="0"/>
                <a:ea typeface="宋体" pitchFamily="2" charset="-122"/>
              </a:rPr>
              <a:t>rfind</a:t>
            </a:r>
            <a:r>
              <a:rPr lang="en-US" altLang="zh-CN" sz="3600" b="1" dirty="0">
                <a:solidFill>
                  <a:schemeClr val="bg1"/>
                </a:solidFill>
                <a:latin typeface="Times New Roman" pitchFamily="18" charset="0"/>
                <a:ea typeface="宋体" pitchFamily="2" charset="-122"/>
              </a:rPr>
              <a:t>()</a:t>
            </a:r>
            <a:r>
              <a:rPr lang="zh-CN" altLang="en-US" sz="3600" b="1" dirty="0">
                <a:solidFill>
                  <a:schemeClr val="bg1"/>
                </a:solidFill>
                <a:latin typeface="Times New Roman" pitchFamily="18" charset="0"/>
                <a:ea typeface="宋体" pitchFamily="2" charset="-122"/>
              </a:rPr>
              <a:t>、</a:t>
            </a:r>
            <a:r>
              <a:rPr lang="en-US" altLang="zh-CN" sz="3600" b="1" dirty="0">
                <a:solidFill>
                  <a:schemeClr val="bg1"/>
                </a:solidFill>
                <a:latin typeface="Times New Roman" pitchFamily="18" charset="0"/>
                <a:ea typeface="宋体" pitchFamily="2" charset="-122"/>
              </a:rPr>
              <a:t>index()</a:t>
            </a:r>
            <a:r>
              <a:rPr lang="zh-CN" altLang="en-US" sz="3600" b="1" dirty="0">
                <a:solidFill>
                  <a:schemeClr val="bg1"/>
                </a:solidFill>
                <a:latin typeface="Times New Roman" pitchFamily="18" charset="0"/>
                <a:ea typeface="宋体" pitchFamily="2" charset="-122"/>
              </a:rPr>
              <a:t>、</a:t>
            </a:r>
            <a:r>
              <a:rPr lang="en-US" altLang="zh-CN" sz="3600" b="1" dirty="0" err="1">
                <a:solidFill>
                  <a:schemeClr val="bg1"/>
                </a:solidFill>
                <a:latin typeface="Times New Roman" pitchFamily="18" charset="0"/>
                <a:ea typeface="宋体" pitchFamily="2" charset="-122"/>
              </a:rPr>
              <a:t>rindex</a:t>
            </a:r>
            <a:r>
              <a:rPr lang="en-US" altLang="zh-CN" sz="3600" b="1" dirty="0">
                <a:solidFill>
                  <a:schemeClr val="bg1"/>
                </a:solidFill>
                <a:latin typeface="Times New Roman" pitchFamily="18" charset="0"/>
                <a:ea typeface="宋体" pitchFamily="2" charset="-122"/>
              </a:rPr>
              <a:t>()</a:t>
            </a:r>
            <a:r>
              <a:rPr lang="zh-CN" altLang="en-US" sz="3600" b="1" dirty="0">
                <a:solidFill>
                  <a:schemeClr val="bg1"/>
                </a:solidFill>
                <a:latin typeface="Times New Roman" pitchFamily="18" charset="0"/>
                <a:ea typeface="宋体" pitchFamily="2" charset="-122"/>
              </a:rPr>
              <a:t>、</a:t>
            </a:r>
            <a:r>
              <a:rPr lang="en-US" altLang="zh-CN" sz="3600" b="1" dirty="0">
                <a:solidFill>
                  <a:schemeClr val="bg1"/>
                </a:solidFill>
                <a:latin typeface="Times New Roman" pitchFamily="18" charset="0"/>
                <a:ea typeface="宋体" pitchFamily="2" charset="-122"/>
              </a:rPr>
              <a:t>count</a:t>
            </a:r>
            <a:r>
              <a:rPr lang="en-US" altLang="zh-CN" sz="3600" b="1" dirty="0" smtClean="0">
                <a:solidFill>
                  <a:schemeClr val="bg1"/>
                </a:solidFill>
                <a:latin typeface="Times New Roman" pitchFamily="18" charset="0"/>
                <a:ea typeface="宋体" pitchFamily="2" charset="-122"/>
              </a:rPr>
              <a:t>()</a:t>
            </a:r>
            <a:endParaRPr lang="en-US" altLang="zh-CN" sz="36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2" name="Slide Number Placeholder 1">
            <a:extLst>
              <a:ext uri="{FF2B5EF4-FFF2-40B4-BE49-F238E27FC236}">
                <a16:creationId xmlns="" xmlns:a16="http://schemas.microsoft.com/office/drawing/2014/main" id="{7D0AFAF3-2918-B640-9EDC-B0AB1B0F95AC}"/>
              </a:ext>
            </a:extLst>
          </p:cNvPr>
          <p:cNvSpPr>
            <a:spLocks noGrp="1"/>
          </p:cNvSpPr>
          <p:nvPr>
            <p:ph type="sldNum" sz="quarter" idx="12"/>
          </p:nvPr>
        </p:nvSpPr>
        <p:spPr/>
        <p:txBody>
          <a:bodyPr/>
          <a:lstStyle/>
          <a:p>
            <a:fld id="{A8537B7A-7510-410A-AA53-45D600DA0276}" type="slidenum">
              <a:rPr lang="zh-CN" altLang="en-US" smtClean="0"/>
              <a:t>5</a:t>
            </a:fld>
            <a:endParaRPr lang="zh-CN" altLang="en-US"/>
          </a:p>
        </p:txBody>
      </p:sp>
      <p:sp>
        <p:nvSpPr>
          <p:cNvPr id="9" name="文本占位符 31746"/>
          <p:cNvSpPr txBox="1">
            <a:spLocks/>
          </p:cNvSpPr>
          <p:nvPr/>
        </p:nvSpPr>
        <p:spPr>
          <a:xfrm>
            <a:off x="1103756" y="1911904"/>
            <a:ext cx="5005387" cy="4525962"/>
          </a:xfrm>
          <a:prstGeom prst="rect">
            <a:avLst/>
          </a:prstGeom>
          <a:ln w="22225">
            <a:solidFill>
              <a:schemeClr val="accent1"/>
            </a:solidFill>
            <a:miter lim="800000"/>
            <a:headEnd/>
            <a:tailEnd/>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588" indent="-344488">
              <a:lnSpc>
                <a:spcPct val="100000"/>
              </a:lnSpc>
              <a:spcBef>
                <a:spcPct val="0"/>
              </a:spcBef>
              <a:buSzPct val="70000"/>
              <a:buFont typeface="Wingdings" pitchFamily="2" charset="2"/>
              <a:buNone/>
            </a:pPr>
            <a:r>
              <a:rPr lang="en-US" altLang="zh-CN" sz="1800" dirty="0" smtClean="0">
                <a:latin typeface="Consolas" pitchFamily="49" charset="0"/>
              </a:rPr>
              <a:t>&gt;&gt;&gt; s="</a:t>
            </a:r>
            <a:r>
              <a:rPr lang="en-US" altLang="zh-CN" sz="1800" dirty="0" err="1" smtClean="0">
                <a:latin typeface="Consolas" pitchFamily="49" charset="0"/>
              </a:rPr>
              <a:t>apple,peach,banana,peach,pear</a:t>
            </a:r>
            <a:r>
              <a:rPr lang="en-US" altLang="zh-CN" sz="1800" dirty="0" smtClean="0">
                <a:latin typeface="Consolas" pitchFamily="49" charset="0"/>
              </a:rPr>
              <a:t>"</a:t>
            </a:r>
          </a:p>
          <a:p>
            <a:pPr marL="1588" indent="-344488">
              <a:lnSpc>
                <a:spcPct val="100000"/>
              </a:lnSpc>
              <a:spcBef>
                <a:spcPct val="0"/>
              </a:spcBef>
              <a:buSzPct val="70000"/>
              <a:buFont typeface="Wingdings" pitchFamily="2" charset="2"/>
              <a:buNone/>
            </a:pPr>
            <a:r>
              <a:rPr lang="en-US" altLang="zh-CN" sz="1800" dirty="0" smtClean="0">
                <a:latin typeface="Consolas" pitchFamily="49" charset="0"/>
              </a:rPr>
              <a:t>&gt;&gt;&gt; </a:t>
            </a:r>
            <a:r>
              <a:rPr lang="en-US" altLang="zh-CN" sz="1800" dirty="0" err="1" smtClean="0">
                <a:latin typeface="Consolas" pitchFamily="49" charset="0"/>
              </a:rPr>
              <a:t>s.find</a:t>
            </a:r>
            <a:r>
              <a:rPr lang="en-US" altLang="zh-CN" sz="1800" dirty="0" smtClean="0">
                <a:latin typeface="Consolas" pitchFamily="49" charset="0"/>
              </a:rPr>
              <a:t>("peach")</a:t>
            </a:r>
          </a:p>
          <a:p>
            <a:pPr marL="1588" indent="-344488">
              <a:lnSpc>
                <a:spcPct val="100000"/>
              </a:lnSpc>
              <a:spcBef>
                <a:spcPct val="0"/>
              </a:spcBef>
              <a:buSzPct val="70000"/>
              <a:buFont typeface="Wingdings" pitchFamily="2" charset="2"/>
              <a:buNone/>
            </a:pPr>
            <a:r>
              <a:rPr lang="en-US" altLang="zh-CN" sz="1800" dirty="0" smtClean="0">
                <a:solidFill>
                  <a:srgbClr val="00B0F0"/>
                </a:solidFill>
                <a:latin typeface="Consolas" pitchFamily="49" charset="0"/>
              </a:rPr>
              <a:t>6</a:t>
            </a:r>
          </a:p>
          <a:p>
            <a:pPr marL="1588" indent="-344488">
              <a:lnSpc>
                <a:spcPct val="100000"/>
              </a:lnSpc>
              <a:spcBef>
                <a:spcPct val="0"/>
              </a:spcBef>
              <a:buSzPct val="70000"/>
              <a:buFont typeface="Wingdings" pitchFamily="2" charset="2"/>
              <a:buNone/>
            </a:pPr>
            <a:r>
              <a:rPr lang="en-US" altLang="zh-CN" sz="1800" dirty="0" smtClean="0">
                <a:latin typeface="Consolas" pitchFamily="49" charset="0"/>
              </a:rPr>
              <a:t>&gt;&gt;&gt; </a:t>
            </a:r>
            <a:r>
              <a:rPr lang="en-US" altLang="zh-CN" sz="1800" dirty="0" err="1" smtClean="0">
                <a:latin typeface="Consolas" pitchFamily="49" charset="0"/>
              </a:rPr>
              <a:t>s.find</a:t>
            </a:r>
            <a:r>
              <a:rPr lang="en-US" altLang="zh-CN" sz="1800" dirty="0" smtClean="0">
                <a:latin typeface="Consolas" pitchFamily="49" charset="0"/>
              </a:rPr>
              <a:t>("peach",7)</a:t>
            </a:r>
          </a:p>
          <a:p>
            <a:pPr marL="1588" indent="-344488">
              <a:lnSpc>
                <a:spcPct val="100000"/>
              </a:lnSpc>
              <a:spcBef>
                <a:spcPct val="0"/>
              </a:spcBef>
              <a:buSzPct val="70000"/>
              <a:buFont typeface="Wingdings" pitchFamily="2" charset="2"/>
              <a:buNone/>
            </a:pPr>
            <a:r>
              <a:rPr lang="en-US" altLang="zh-CN" sz="1800" dirty="0" smtClean="0">
                <a:solidFill>
                  <a:srgbClr val="00B0F0"/>
                </a:solidFill>
                <a:latin typeface="Consolas" pitchFamily="49" charset="0"/>
              </a:rPr>
              <a:t>19</a:t>
            </a:r>
          </a:p>
          <a:p>
            <a:pPr marL="1588" indent="-344488">
              <a:lnSpc>
                <a:spcPct val="100000"/>
              </a:lnSpc>
              <a:spcBef>
                <a:spcPct val="0"/>
              </a:spcBef>
              <a:buSzPct val="70000"/>
              <a:buFont typeface="Wingdings" pitchFamily="2" charset="2"/>
              <a:buNone/>
            </a:pPr>
            <a:r>
              <a:rPr lang="en-US" altLang="zh-CN" sz="1800" dirty="0" smtClean="0">
                <a:latin typeface="Consolas" pitchFamily="49" charset="0"/>
              </a:rPr>
              <a:t>&gt;&gt;&gt; </a:t>
            </a:r>
            <a:r>
              <a:rPr lang="en-US" altLang="zh-CN" sz="1800" dirty="0" err="1" smtClean="0">
                <a:latin typeface="Consolas" pitchFamily="49" charset="0"/>
              </a:rPr>
              <a:t>s.find</a:t>
            </a:r>
            <a:r>
              <a:rPr lang="en-US" altLang="zh-CN" sz="1800" dirty="0" smtClean="0">
                <a:latin typeface="Consolas" pitchFamily="49" charset="0"/>
              </a:rPr>
              <a:t>("peach",7,20)</a:t>
            </a:r>
          </a:p>
          <a:p>
            <a:pPr marL="1588" indent="-344488">
              <a:lnSpc>
                <a:spcPct val="100000"/>
              </a:lnSpc>
              <a:spcBef>
                <a:spcPct val="0"/>
              </a:spcBef>
              <a:buSzPct val="70000"/>
              <a:buFont typeface="Wingdings" pitchFamily="2" charset="2"/>
              <a:buNone/>
            </a:pPr>
            <a:r>
              <a:rPr lang="en-US" altLang="zh-CN" sz="1800" dirty="0" smtClean="0">
                <a:solidFill>
                  <a:srgbClr val="00B0F0"/>
                </a:solidFill>
                <a:latin typeface="Consolas" pitchFamily="49" charset="0"/>
              </a:rPr>
              <a:t>-1</a:t>
            </a:r>
          </a:p>
          <a:p>
            <a:pPr marL="1588" indent="-344488">
              <a:lnSpc>
                <a:spcPct val="100000"/>
              </a:lnSpc>
              <a:spcBef>
                <a:spcPct val="0"/>
              </a:spcBef>
              <a:buSzPct val="70000"/>
              <a:buFont typeface="Wingdings" pitchFamily="2" charset="2"/>
              <a:buNone/>
            </a:pPr>
            <a:r>
              <a:rPr lang="en-US" altLang="zh-CN" sz="1800" dirty="0" smtClean="0">
                <a:latin typeface="Consolas" pitchFamily="49" charset="0"/>
              </a:rPr>
              <a:t>&gt;&gt;&gt; </a:t>
            </a:r>
            <a:r>
              <a:rPr lang="en-US" altLang="zh-CN" sz="1800" dirty="0" err="1" smtClean="0">
                <a:latin typeface="Consolas" pitchFamily="49" charset="0"/>
              </a:rPr>
              <a:t>s.rfind</a:t>
            </a:r>
            <a:r>
              <a:rPr lang="en-US" altLang="zh-CN" sz="1800" dirty="0" smtClean="0">
                <a:latin typeface="Consolas" pitchFamily="49" charset="0"/>
              </a:rPr>
              <a:t>('p')</a:t>
            </a:r>
          </a:p>
          <a:p>
            <a:pPr marL="1588" indent="-344488">
              <a:lnSpc>
                <a:spcPct val="100000"/>
              </a:lnSpc>
              <a:spcBef>
                <a:spcPct val="0"/>
              </a:spcBef>
              <a:buSzPct val="70000"/>
              <a:buFont typeface="Wingdings" pitchFamily="2" charset="2"/>
              <a:buNone/>
            </a:pPr>
            <a:r>
              <a:rPr lang="en-US" altLang="zh-CN" sz="1800" dirty="0" smtClean="0">
                <a:solidFill>
                  <a:srgbClr val="00B0F0"/>
                </a:solidFill>
                <a:latin typeface="Consolas" pitchFamily="49" charset="0"/>
              </a:rPr>
              <a:t>25</a:t>
            </a:r>
          </a:p>
          <a:p>
            <a:pPr marL="1588" indent="-344488">
              <a:lnSpc>
                <a:spcPct val="100000"/>
              </a:lnSpc>
              <a:spcBef>
                <a:spcPct val="0"/>
              </a:spcBef>
              <a:buSzPct val="70000"/>
              <a:buFont typeface="Wingdings" pitchFamily="2" charset="2"/>
              <a:buNone/>
            </a:pPr>
            <a:r>
              <a:rPr lang="en-US" altLang="zh-CN" sz="1800" dirty="0" smtClean="0">
                <a:latin typeface="Consolas" pitchFamily="49" charset="0"/>
              </a:rPr>
              <a:t>&gt;&gt;&gt; </a:t>
            </a:r>
            <a:r>
              <a:rPr lang="en-US" altLang="zh-CN" sz="1800" dirty="0" err="1" smtClean="0">
                <a:latin typeface="Consolas" pitchFamily="49" charset="0"/>
              </a:rPr>
              <a:t>s.index</a:t>
            </a:r>
            <a:r>
              <a:rPr lang="en-US" altLang="zh-CN" sz="1800" dirty="0" smtClean="0">
                <a:latin typeface="Consolas" pitchFamily="49" charset="0"/>
              </a:rPr>
              <a:t>('p')</a:t>
            </a:r>
          </a:p>
          <a:p>
            <a:pPr marL="1588" indent="-344488">
              <a:lnSpc>
                <a:spcPct val="100000"/>
              </a:lnSpc>
              <a:spcBef>
                <a:spcPct val="0"/>
              </a:spcBef>
              <a:buSzPct val="70000"/>
              <a:buFont typeface="Wingdings" pitchFamily="2" charset="2"/>
              <a:buNone/>
            </a:pPr>
            <a:r>
              <a:rPr lang="en-US" altLang="zh-CN" sz="1800" dirty="0" smtClean="0">
                <a:solidFill>
                  <a:srgbClr val="00B0F0"/>
                </a:solidFill>
                <a:latin typeface="Consolas" pitchFamily="49" charset="0"/>
              </a:rPr>
              <a:t>1</a:t>
            </a:r>
          </a:p>
          <a:p>
            <a:pPr marL="1588" indent="-344488">
              <a:lnSpc>
                <a:spcPct val="100000"/>
              </a:lnSpc>
              <a:spcBef>
                <a:spcPct val="0"/>
              </a:spcBef>
              <a:buSzPct val="70000"/>
              <a:buFont typeface="Wingdings" pitchFamily="2" charset="2"/>
              <a:buNone/>
            </a:pPr>
            <a:r>
              <a:rPr lang="en-US" altLang="zh-CN" sz="1800" dirty="0" smtClean="0">
                <a:latin typeface="Consolas" pitchFamily="49" charset="0"/>
              </a:rPr>
              <a:t>&gt;&gt;&gt; </a:t>
            </a:r>
            <a:r>
              <a:rPr lang="en-US" altLang="zh-CN" sz="1800" dirty="0" err="1" smtClean="0">
                <a:latin typeface="Consolas" pitchFamily="49" charset="0"/>
              </a:rPr>
              <a:t>s.index</a:t>
            </a:r>
            <a:r>
              <a:rPr lang="en-US" altLang="zh-CN" sz="1800" dirty="0" smtClean="0">
                <a:latin typeface="Consolas" pitchFamily="49" charset="0"/>
              </a:rPr>
              <a:t>('</a:t>
            </a:r>
            <a:r>
              <a:rPr lang="en-US" altLang="zh-CN" sz="1800" dirty="0" err="1" smtClean="0">
                <a:latin typeface="Consolas" pitchFamily="49" charset="0"/>
              </a:rPr>
              <a:t>pe</a:t>
            </a:r>
            <a:r>
              <a:rPr lang="en-US" altLang="zh-CN" sz="1800" dirty="0" smtClean="0">
                <a:latin typeface="Consolas" pitchFamily="49" charset="0"/>
              </a:rPr>
              <a:t>')</a:t>
            </a:r>
          </a:p>
          <a:p>
            <a:pPr marL="1588" indent="-344488">
              <a:lnSpc>
                <a:spcPct val="100000"/>
              </a:lnSpc>
              <a:spcBef>
                <a:spcPct val="0"/>
              </a:spcBef>
              <a:buSzPct val="70000"/>
              <a:buFont typeface="Wingdings" pitchFamily="2" charset="2"/>
              <a:buNone/>
            </a:pPr>
            <a:r>
              <a:rPr lang="en-US" altLang="zh-CN" sz="1800" dirty="0" smtClean="0">
                <a:solidFill>
                  <a:srgbClr val="00B0F0"/>
                </a:solidFill>
                <a:latin typeface="Consolas" pitchFamily="49" charset="0"/>
              </a:rPr>
              <a:t>6</a:t>
            </a:r>
          </a:p>
          <a:p>
            <a:pPr marL="1588" indent="-344488">
              <a:lnSpc>
                <a:spcPct val="100000"/>
              </a:lnSpc>
              <a:spcBef>
                <a:spcPct val="0"/>
              </a:spcBef>
              <a:buSzPct val="70000"/>
              <a:buFont typeface="Wingdings" pitchFamily="2" charset="2"/>
              <a:buNone/>
            </a:pPr>
            <a:endParaRPr lang="en-US" altLang="zh-CN" sz="1800" dirty="0" smtClean="0">
              <a:latin typeface="Consolas" pitchFamily="49" charset="0"/>
            </a:endParaRPr>
          </a:p>
        </p:txBody>
      </p:sp>
      <p:sp>
        <p:nvSpPr>
          <p:cNvPr id="10" name="文本框 1"/>
          <p:cNvSpPr txBox="1">
            <a:spLocks noChangeArrowheads="1"/>
          </p:cNvSpPr>
          <p:nvPr/>
        </p:nvSpPr>
        <p:spPr bwMode="auto">
          <a:xfrm>
            <a:off x="6274243" y="1911904"/>
            <a:ext cx="4338638" cy="4522787"/>
          </a:xfrm>
          <a:prstGeom prst="rect">
            <a:avLst/>
          </a:prstGeom>
          <a:noFill/>
          <a:ln w="2222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marL="1588" eaLnBrk="0" hangingPunct="0">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eaLnBrk="0" hangingPunct="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eaLnBrk="0" hangingPunct="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eaLnBrk="0" hangingPunct="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eaLnBrk="0" hangingPunct="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eaLnBrk="1" hangingPunct="1">
              <a:lnSpc>
                <a:spcPct val="100000"/>
              </a:lnSpc>
              <a:spcBef>
                <a:spcPct val="0"/>
              </a:spcBef>
              <a:buFontTx/>
              <a:buNone/>
            </a:pPr>
            <a:r>
              <a:rPr lang="en-US" altLang="zh-CN" sz="1800" dirty="0">
                <a:latin typeface="Consolas" pitchFamily="49" charset="0"/>
                <a:sym typeface="宋体" pitchFamily="2" charset="-122"/>
              </a:rPr>
              <a:t>&gt;&gt;&gt; </a:t>
            </a:r>
            <a:r>
              <a:rPr lang="en-US" altLang="zh-CN" sz="1800" dirty="0" err="1">
                <a:latin typeface="Consolas" pitchFamily="49" charset="0"/>
                <a:sym typeface="宋体" pitchFamily="2" charset="-122"/>
              </a:rPr>
              <a:t>s.index</a:t>
            </a:r>
            <a:r>
              <a:rPr lang="en-US" altLang="zh-CN" sz="1800" dirty="0">
                <a:latin typeface="Consolas" pitchFamily="49" charset="0"/>
                <a:sym typeface="宋体" pitchFamily="2" charset="-122"/>
              </a:rPr>
              <a:t>('pear')</a:t>
            </a:r>
            <a:endParaRPr lang="en-US" altLang="zh-CN" sz="1800" dirty="0">
              <a:latin typeface="Consolas" pitchFamily="49" charset="0"/>
            </a:endParaRPr>
          </a:p>
          <a:p>
            <a:pPr eaLnBrk="1" hangingPunct="1">
              <a:lnSpc>
                <a:spcPct val="100000"/>
              </a:lnSpc>
              <a:spcBef>
                <a:spcPct val="0"/>
              </a:spcBef>
              <a:buFontTx/>
              <a:buNone/>
            </a:pPr>
            <a:r>
              <a:rPr lang="en-US" altLang="zh-CN" sz="1800" dirty="0">
                <a:solidFill>
                  <a:srgbClr val="00B0F0"/>
                </a:solidFill>
                <a:latin typeface="Consolas" pitchFamily="49" charset="0"/>
                <a:sym typeface="宋体" pitchFamily="2" charset="-122"/>
              </a:rPr>
              <a:t>25</a:t>
            </a:r>
          </a:p>
          <a:p>
            <a:pPr eaLnBrk="1" hangingPunct="1">
              <a:lnSpc>
                <a:spcPct val="100000"/>
              </a:lnSpc>
              <a:spcBef>
                <a:spcPct val="0"/>
              </a:spcBef>
              <a:buFontTx/>
              <a:buNone/>
            </a:pPr>
            <a:r>
              <a:rPr lang="en-US" altLang="zh-CN" sz="1800" dirty="0">
                <a:latin typeface="Consolas" pitchFamily="49" charset="0"/>
                <a:sym typeface="宋体" pitchFamily="2" charset="-122"/>
              </a:rPr>
              <a:t>&gt;&gt;&gt; </a:t>
            </a:r>
            <a:r>
              <a:rPr lang="en-US" altLang="zh-CN" sz="1800" dirty="0" err="1">
                <a:latin typeface="Consolas" pitchFamily="49" charset="0"/>
                <a:sym typeface="宋体" pitchFamily="2" charset="-122"/>
              </a:rPr>
              <a:t>s.index</a:t>
            </a:r>
            <a:r>
              <a:rPr lang="en-US" altLang="zh-CN" sz="1800" dirty="0">
                <a:latin typeface="Consolas" pitchFamily="49" charset="0"/>
                <a:sym typeface="宋体" pitchFamily="2" charset="-122"/>
              </a:rPr>
              <a:t>('</a:t>
            </a:r>
            <a:r>
              <a:rPr lang="en-US" altLang="zh-CN" sz="1800" dirty="0" err="1">
                <a:latin typeface="Consolas" pitchFamily="49" charset="0"/>
                <a:sym typeface="宋体" pitchFamily="2" charset="-122"/>
              </a:rPr>
              <a:t>ppp</a:t>
            </a:r>
            <a:r>
              <a:rPr lang="en-US" altLang="zh-CN" sz="1800" dirty="0">
                <a:latin typeface="Consolas" pitchFamily="49" charset="0"/>
                <a:sym typeface="宋体" pitchFamily="2" charset="-122"/>
              </a:rPr>
              <a:t>')</a:t>
            </a:r>
            <a:endParaRPr lang="en-US" altLang="zh-CN" sz="1800" dirty="0">
              <a:latin typeface="Consolas" pitchFamily="49" charset="0"/>
            </a:endParaRPr>
          </a:p>
          <a:p>
            <a:pPr eaLnBrk="1" hangingPunct="1">
              <a:lnSpc>
                <a:spcPct val="100000"/>
              </a:lnSpc>
              <a:spcBef>
                <a:spcPct val="0"/>
              </a:spcBef>
              <a:buFontTx/>
              <a:buNone/>
            </a:pPr>
            <a:r>
              <a:rPr lang="en-US" altLang="zh-CN" sz="1800" dirty="0" err="1">
                <a:solidFill>
                  <a:srgbClr val="FF0000"/>
                </a:solidFill>
                <a:latin typeface="Consolas" pitchFamily="49" charset="0"/>
                <a:sym typeface="宋体" pitchFamily="2" charset="-122"/>
              </a:rPr>
              <a:t>Traceback</a:t>
            </a:r>
            <a:r>
              <a:rPr lang="en-US" altLang="zh-CN" sz="1800" dirty="0">
                <a:solidFill>
                  <a:srgbClr val="FF0000"/>
                </a:solidFill>
                <a:latin typeface="Consolas" pitchFamily="49" charset="0"/>
                <a:sym typeface="宋体" pitchFamily="2" charset="-122"/>
              </a:rPr>
              <a:t> (most recent call last):</a:t>
            </a:r>
          </a:p>
          <a:p>
            <a:pPr eaLnBrk="1" hangingPunct="1">
              <a:lnSpc>
                <a:spcPct val="100000"/>
              </a:lnSpc>
              <a:spcBef>
                <a:spcPct val="0"/>
              </a:spcBef>
              <a:buFontTx/>
              <a:buNone/>
            </a:pPr>
            <a:r>
              <a:rPr lang="en-US" altLang="zh-CN" sz="1800" dirty="0">
                <a:solidFill>
                  <a:srgbClr val="FF0000"/>
                </a:solidFill>
                <a:latin typeface="Consolas" pitchFamily="49" charset="0"/>
                <a:sym typeface="宋体" pitchFamily="2" charset="-122"/>
              </a:rPr>
              <a:t>  File "&lt;pyshell#11&gt;", line 1, in &lt;module&gt;</a:t>
            </a:r>
          </a:p>
          <a:p>
            <a:pPr eaLnBrk="1" hangingPunct="1">
              <a:lnSpc>
                <a:spcPct val="100000"/>
              </a:lnSpc>
              <a:spcBef>
                <a:spcPct val="0"/>
              </a:spcBef>
              <a:buFontTx/>
              <a:buNone/>
            </a:pPr>
            <a:r>
              <a:rPr lang="en-US" altLang="zh-CN" sz="1800" dirty="0">
                <a:solidFill>
                  <a:srgbClr val="FF0000"/>
                </a:solidFill>
                <a:latin typeface="Consolas" pitchFamily="49" charset="0"/>
                <a:sym typeface="宋体" pitchFamily="2" charset="-122"/>
              </a:rPr>
              <a:t>    </a:t>
            </a:r>
            <a:r>
              <a:rPr lang="en-US" altLang="zh-CN" sz="1800" dirty="0" err="1">
                <a:solidFill>
                  <a:srgbClr val="FF0000"/>
                </a:solidFill>
                <a:latin typeface="Consolas" pitchFamily="49" charset="0"/>
                <a:sym typeface="宋体" pitchFamily="2" charset="-122"/>
              </a:rPr>
              <a:t>s.index</a:t>
            </a:r>
            <a:r>
              <a:rPr lang="en-US" altLang="zh-CN" sz="1800" dirty="0">
                <a:solidFill>
                  <a:srgbClr val="FF0000"/>
                </a:solidFill>
                <a:latin typeface="Consolas" pitchFamily="49" charset="0"/>
                <a:sym typeface="宋体" pitchFamily="2" charset="-122"/>
              </a:rPr>
              <a:t>('</a:t>
            </a:r>
            <a:r>
              <a:rPr lang="en-US" altLang="zh-CN" sz="1800" dirty="0" err="1">
                <a:solidFill>
                  <a:srgbClr val="FF0000"/>
                </a:solidFill>
                <a:latin typeface="Consolas" pitchFamily="49" charset="0"/>
                <a:sym typeface="宋体" pitchFamily="2" charset="-122"/>
              </a:rPr>
              <a:t>ppp</a:t>
            </a:r>
            <a:r>
              <a:rPr lang="en-US" altLang="zh-CN" sz="1800" dirty="0">
                <a:solidFill>
                  <a:srgbClr val="FF0000"/>
                </a:solidFill>
                <a:latin typeface="Consolas" pitchFamily="49" charset="0"/>
                <a:sym typeface="宋体" pitchFamily="2" charset="-122"/>
              </a:rPr>
              <a:t>')</a:t>
            </a:r>
          </a:p>
          <a:p>
            <a:pPr eaLnBrk="1" hangingPunct="1">
              <a:lnSpc>
                <a:spcPct val="100000"/>
              </a:lnSpc>
              <a:spcBef>
                <a:spcPct val="0"/>
              </a:spcBef>
              <a:buFontTx/>
              <a:buNone/>
            </a:pPr>
            <a:r>
              <a:rPr lang="en-US" altLang="zh-CN" sz="1800" dirty="0" err="1">
                <a:solidFill>
                  <a:srgbClr val="FF0000"/>
                </a:solidFill>
                <a:latin typeface="Consolas" pitchFamily="49" charset="0"/>
                <a:sym typeface="宋体" pitchFamily="2" charset="-122"/>
              </a:rPr>
              <a:t>ValueError</a:t>
            </a:r>
            <a:r>
              <a:rPr lang="en-US" altLang="zh-CN" sz="1800" dirty="0">
                <a:solidFill>
                  <a:srgbClr val="FF0000"/>
                </a:solidFill>
                <a:latin typeface="Consolas" pitchFamily="49" charset="0"/>
                <a:sym typeface="宋体" pitchFamily="2" charset="-122"/>
              </a:rPr>
              <a:t>: substring not found</a:t>
            </a:r>
          </a:p>
          <a:p>
            <a:pPr eaLnBrk="1" hangingPunct="1">
              <a:lnSpc>
                <a:spcPct val="100000"/>
              </a:lnSpc>
              <a:spcBef>
                <a:spcPct val="0"/>
              </a:spcBef>
              <a:buFontTx/>
              <a:buNone/>
            </a:pPr>
            <a:r>
              <a:rPr lang="en-US" altLang="zh-CN" sz="1800" dirty="0">
                <a:latin typeface="Consolas" pitchFamily="49" charset="0"/>
                <a:sym typeface="宋体" pitchFamily="2" charset="-122"/>
              </a:rPr>
              <a:t>&gt;&gt;&gt; </a:t>
            </a:r>
            <a:r>
              <a:rPr lang="en-US" altLang="zh-CN" sz="1800" dirty="0" err="1">
                <a:latin typeface="Consolas" pitchFamily="49" charset="0"/>
                <a:sym typeface="宋体" pitchFamily="2" charset="-122"/>
              </a:rPr>
              <a:t>s.count</a:t>
            </a:r>
            <a:r>
              <a:rPr lang="en-US" altLang="zh-CN" sz="1800" dirty="0">
                <a:latin typeface="Consolas" pitchFamily="49" charset="0"/>
                <a:sym typeface="宋体" pitchFamily="2" charset="-122"/>
              </a:rPr>
              <a:t>('p')</a:t>
            </a:r>
            <a:endParaRPr lang="en-US" altLang="zh-CN" sz="1800" dirty="0">
              <a:latin typeface="Consolas" pitchFamily="49" charset="0"/>
            </a:endParaRPr>
          </a:p>
          <a:p>
            <a:pPr eaLnBrk="1" hangingPunct="1">
              <a:lnSpc>
                <a:spcPct val="100000"/>
              </a:lnSpc>
              <a:spcBef>
                <a:spcPct val="0"/>
              </a:spcBef>
              <a:buFontTx/>
              <a:buNone/>
            </a:pPr>
            <a:r>
              <a:rPr lang="en-US" altLang="zh-CN" sz="1800" dirty="0">
                <a:solidFill>
                  <a:srgbClr val="00B0F0"/>
                </a:solidFill>
                <a:latin typeface="Consolas" pitchFamily="49" charset="0"/>
                <a:sym typeface="宋体" pitchFamily="2" charset="-122"/>
              </a:rPr>
              <a:t>5</a:t>
            </a:r>
          </a:p>
          <a:p>
            <a:pPr eaLnBrk="1" hangingPunct="1">
              <a:lnSpc>
                <a:spcPct val="100000"/>
              </a:lnSpc>
              <a:spcBef>
                <a:spcPct val="0"/>
              </a:spcBef>
              <a:buFontTx/>
              <a:buNone/>
            </a:pPr>
            <a:r>
              <a:rPr lang="en-US" altLang="zh-CN" sz="1800" dirty="0">
                <a:latin typeface="Consolas" pitchFamily="49" charset="0"/>
                <a:sym typeface="宋体" pitchFamily="2" charset="-122"/>
              </a:rPr>
              <a:t>&gt;&gt;&gt; </a:t>
            </a:r>
            <a:r>
              <a:rPr lang="en-US" altLang="zh-CN" sz="1800" dirty="0" err="1">
                <a:latin typeface="Consolas" pitchFamily="49" charset="0"/>
                <a:sym typeface="宋体" pitchFamily="2" charset="-122"/>
              </a:rPr>
              <a:t>s.count</a:t>
            </a:r>
            <a:r>
              <a:rPr lang="en-US" altLang="zh-CN" sz="1800" dirty="0">
                <a:latin typeface="Consolas" pitchFamily="49" charset="0"/>
                <a:sym typeface="宋体" pitchFamily="2" charset="-122"/>
              </a:rPr>
              <a:t>('pp')</a:t>
            </a:r>
            <a:endParaRPr lang="en-US" altLang="zh-CN" sz="1800" dirty="0">
              <a:latin typeface="Consolas" pitchFamily="49" charset="0"/>
            </a:endParaRPr>
          </a:p>
          <a:p>
            <a:pPr eaLnBrk="1" hangingPunct="1">
              <a:lnSpc>
                <a:spcPct val="100000"/>
              </a:lnSpc>
              <a:spcBef>
                <a:spcPct val="0"/>
              </a:spcBef>
              <a:buFontTx/>
              <a:buNone/>
            </a:pPr>
            <a:r>
              <a:rPr lang="en-US" altLang="zh-CN" sz="1800" dirty="0">
                <a:solidFill>
                  <a:srgbClr val="00B0F0"/>
                </a:solidFill>
                <a:latin typeface="Consolas" pitchFamily="49" charset="0"/>
                <a:sym typeface="宋体" pitchFamily="2" charset="-122"/>
              </a:rPr>
              <a:t>1</a:t>
            </a:r>
          </a:p>
          <a:p>
            <a:pPr eaLnBrk="1" hangingPunct="1">
              <a:lnSpc>
                <a:spcPct val="100000"/>
              </a:lnSpc>
              <a:spcBef>
                <a:spcPct val="0"/>
              </a:spcBef>
              <a:buFontTx/>
              <a:buNone/>
            </a:pPr>
            <a:r>
              <a:rPr lang="en-US" altLang="zh-CN" sz="1800" dirty="0">
                <a:latin typeface="Consolas" pitchFamily="49" charset="0"/>
                <a:sym typeface="宋体" pitchFamily="2" charset="-122"/>
              </a:rPr>
              <a:t>&gt;&gt;&gt; </a:t>
            </a:r>
            <a:r>
              <a:rPr lang="en-US" altLang="zh-CN" sz="1800" dirty="0" err="1">
                <a:latin typeface="Consolas" pitchFamily="49" charset="0"/>
                <a:sym typeface="宋体" pitchFamily="2" charset="-122"/>
              </a:rPr>
              <a:t>s.count</a:t>
            </a:r>
            <a:r>
              <a:rPr lang="en-US" altLang="zh-CN" sz="1800" dirty="0">
                <a:latin typeface="Consolas" pitchFamily="49" charset="0"/>
                <a:sym typeface="宋体" pitchFamily="2" charset="-122"/>
              </a:rPr>
              <a:t>('</a:t>
            </a:r>
            <a:r>
              <a:rPr lang="en-US" altLang="zh-CN" sz="1800" dirty="0" err="1">
                <a:latin typeface="Consolas" pitchFamily="49" charset="0"/>
                <a:sym typeface="宋体" pitchFamily="2" charset="-122"/>
              </a:rPr>
              <a:t>ppp</a:t>
            </a:r>
            <a:r>
              <a:rPr lang="en-US" altLang="zh-CN" sz="1800" dirty="0">
                <a:latin typeface="Consolas" pitchFamily="49" charset="0"/>
                <a:sym typeface="宋体" pitchFamily="2" charset="-122"/>
              </a:rPr>
              <a:t>')</a:t>
            </a:r>
            <a:endParaRPr lang="en-US" altLang="zh-CN" sz="1800" dirty="0">
              <a:latin typeface="Consolas" pitchFamily="49" charset="0"/>
            </a:endParaRPr>
          </a:p>
          <a:p>
            <a:pPr eaLnBrk="1" hangingPunct="1">
              <a:lnSpc>
                <a:spcPct val="100000"/>
              </a:lnSpc>
              <a:spcBef>
                <a:spcPct val="0"/>
              </a:spcBef>
              <a:buFontTx/>
              <a:buNone/>
            </a:pPr>
            <a:r>
              <a:rPr lang="en-US" altLang="zh-CN" sz="1800" dirty="0">
                <a:solidFill>
                  <a:srgbClr val="00B0F0"/>
                </a:solidFill>
                <a:latin typeface="Consolas" pitchFamily="49" charset="0"/>
                <a:sym typeface="宋体" pitchFamily="2" charset="-122"/>
              </a:rPr>
              <a:t>0</a:t>
            </a:r>
          </a:p>
          <a:p>
            <a:pPr eaLnBrk="1" hangingPunct="1">
              <a:lnSpc>
                <a:spcPct val="100000"/>
              </a:lnSpc>
              <a:spcBef>
                <a:spcPct val="0"/>
              </a:spcBef>
              <a:buFontTx/>
              <a:buNone/>
            </a:pPr>
            <a:endParaRPr lang="en-US" altLang="zh-CN" sz="1800" dirty="0">
              <a:solidFill>
                <a:srgbClr val="00B0F0"/>
              </a:solidFill>
              <a:latin typeface="Consolas" pitchFamily="49" charset="0"/>
              <a:sym typeface="宋体" pitchFamily="2" charset="-122"/>
            </a:endParaRPr>
          </a:p>
          <a:p>
            <a:pPr eaLnBrk="1" hangingPunct="1">
              <a:lnSpc>
                <a:spcPct val="100000"/>
              </a:lnSpc>
              <a:spcBef>
                <a:spcPct val="0"/>
              </a:spcBef>
              <a:buFontTx/>
              <a:buNone/>
            </a:pPr>
            <a:endParaRPr lang="en-US" altLang="zh-CN" sz="1800" dirty="0">
              <a:solidFill>
                <a:srgbClr val="00B0F0"/>
              </a:solidFill>
              <a:latin typeface="Consolas" pitchFamily="49" charset="0"/>
              <a:sym typeface="宋体" pitchFamily="2" charset="-122"/>
            </a:endParaRPr>
          </a:p>
        </p:txBody>
      </p:sp>
    </p:spTree>
    <p:extLst>
      <p:ext uri="{BB962C8B-B14F-4D97-AF65-F5344CB8AC3E}">
        <p14:creationId xmlns:p14="http://schemas.microsoft.com/office/powerpoint/2010/main" val="219024699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smtClean="0">
                <a:solidFill>
                  <a:schemeClr val="bg1"/>
                </a:solidFill>
                <a:latin typeface="Times New Roman" pitchFamily="18" charset="0"/>
                <a:ea typeface="宋体" pitchFamily="2" charset="-122"/>
              </a:rPr>
              <a:t>3.5.2  </a:t>
            </a:r>
            <a:r>
              <a:rPr lang="zh-CN" altLang="en-US" sz="3600" b="1" dirty="0">
                <a:solidFill>
                  <a:schemeClr val="bg1"/>
                </a:solidFill>
                <a:latin typeface="Times New Roman" pitchFamily="18" charset="0"/>
                <a:ea typeface="宋体" pitchFamily="2" charset="-122"/>
              </a:rPr>
              <a:t>分割：</a:t>
            </a:r>
            <a:r>
              <a:rPr lang="en-US" altLang="zh-CN" sz="3600" b="1" dirty="0">
                <a:solidFill>
                  <a:schemeClr val="bg1"/>
                </a:solidFill>
                <a:latin typeface="Times New Roman" pitchFamily="18" charset="0"/>
                <a:ea typeface="宋体" pitchFamily="2" charset="-122"/>
              </a:rPr>
              <a:t>split()</a:t>
            </a:r>
            <a:r>
              <a:rPr lang="zh-CN" altLang="en-US" sz="3600" b="1" dirty="0">
                <a:solidFill>
                  <a:schemeClr val="bg1"/>
                </a:solidFill>
                <a:latin typeface="Times New Roman" pitchFamily="18" charset="0"/>
                <a:ea typeface="宋体" pitchFamily="2" charset="-122"/>
              </a:rPr>
              <a:t>、</a:t>
            </a:r>
            <a:r>
              <a:rPr lang="en-US" altLang="zh-CN" sz="3600" b="1" dirty="0" err="1">
                <a:solidFill>
                  <a:schemeClr val="bg1"/>
                </a:solidFill>
                <a:latin typeface="Times New Roman" pitchFamily="18" charset="0"/>
                <a:ea typeface="宋体" pitchFamily="2" charset="-122"/>
              </a:rPr>
              <a:t>rsplit</a:t>
            </a:r>
            <a:r>
              <a:rPr lang="en-US" altLang="zh-CN" sz="3600" b="1" dirty="0" smtClean="0">
                <a:solidFill>
                  <a:schemeClr val="bg1"/>
                </a:solidFill>
                <a:latin typeface="Times New Roman" pitchFamily="18" charset="0"/>
                <a:ea typeface="宋体" pitchFamily="2" charset="-122"/>
              </a:rPr>
              <a:t>()</a:t>
            </a:r>
            <a:endParaRPr lang="en-US" altLang="zh-CN" sz="36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8" name="内容占位符 2"/>
          <p:cNvSpPr txBox="1">
            <a:spLocks/>
          </p:cNvSpPr>
          <p:nvPr/>
        </p:nvSpPr>
        <p:spPr>
          <a:xfrm>
            <a:off x="813104" y="1830721"/>
            <a:ext cx="10515600" cy="463994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3695" indent="-353695">
              <a:lnSpc>
                <a:spcPct val="150000"/>
              </a:lnSpc>
              <a:buFont typeface="Wingdings" panose="05000000000000000000" charset="0"/>
              <a:buChar char=""/>
            </a:pPr>
            <a:r>
              <a:rPr lang="en-US" altLang="zh-CN" b="1" dirty="0">
                <a:latin typeface="宋体" panose="02010600030101010101" pitchFamily="2" charset="-122"/>
                <a:sym typeface="+mn-ea"/>
              </a:rPr>
              <a:t>split()</a:t>
            </a:r>
            <a:r>
              <a:rPr lang="zh-CN" altLang="en-US" b="1" dirty="0">
                <a:latin typeface="宋体" panose="02010600030101010101" pitchFamily="2" charset="-122"/>
                <a:sym typeface="+mn-ea"/>
              </a:rPr>
              <a:t>、</a:t>
            </a:r>
            <a:r>
              <a:rPr lang="en-US" altLang="zh-CN" b="1" dirty="0" err="1">
                <a:latin typeface="宋体" panose="02010600030101010101" pitchFamily="2" charset="-122"/>
                <a:sym typeface="+mn-ea"/>
              </a:rPr>
              <a:t>rsplit</a:t>
            </a:r>
            <a:r>
              <a:rPr lang="en-US" altLang="zh-CN" b="1" dirty="0">
                <a:latin typeface="宋体" panose="02010600030101010101" pitchFamily="2" charset="-122"/>
                <a:sym typeface="+mn-ea"/>
              </a:rPr>
              <a:t>()</a:t>
            </a:r>
            <a:endParaRPr lang="en-US" altLang="zh-CN" b="1" dirty="0">
              <a:latin typeface="宋体" panose="02010600030101010101" pitchFamily="2" charset="-122"/>
            </a:endParaRPr>
          </a:p>
          <a:p>
            <a:pPr marL="353695" indent="-353695">
              <a:lnSpc>
                <a:spcPct val="150000"/>
              </a:lnSpc>
              <a:spcBef>
                <a:spcPts val="1200"/>
              </a:spcBef>
              <a:spcAft>
                <a:spcPts val="1200"/>
              </a:spcAft>
              <a:buFont typeface="Wingdings" panose="05000000000000000000" charset="0"/>
              <a:buChar char="ü"/>
            </a:pPr>
            <a:r>
              <a:rPr lang="en-US" altLang="zh-CN" b="1" dirty="0">
                <a:latin typeface="宋体" panose="02010600030101010101" pitchFamily="2" charset="-122"/>
                <a:sym typeface="+mn-ea"/>
              </a:rPr>
              <a:t>split()</a:t>
            </a:r>
            <a:r>
              <a:rPr lang="zh-CN" altLang="en-US" b="1" dirty="0">
                <a:latin typeface="宋体" panose="02010600030101010101" pitchFamily="2" charset="-122"/>
                <a:sym typeface="+mn-ea"/>
              </a:rPr>
              <a:t>和</a:t>
            </a:r>
            <a:r>
              <a:rPr lang="en-US" altLang="zh-CN" b="1" dirty="0" err="1">
                <a:latin typeface="宋体" panose="02010600030101010101" pitchFamily="2" charset="-122"/>
                <a:sym typeface="+mn-ea"/>
              </a:rPr>
              <a:t>rsplit</a:t>
            </a:r>
            <a:r>
              <a:rPr lang="en-US" altLang="zh-CN" b="1" dirty="0">
                <a:latin typeface="宋体" panose="02010600030101010101" pitchFamily="2" charset="-122"/>
                <a:sym typeface="+mn-ea"/>
              </a:rPr>
              <a:t>()</a:t>
            </a:r>
            <a:r>
              <a:rPr lang="zh-CN" altLang="en-US" b="1" dirty="0">
                <a:latin typeface="宋体" panose="02010600030101010101" pitchFamily="2" charset="-122"/>
                <a:sym typeface="+mn-ea"/>
              </a:rPr>
              <a:t>方法分别用来</a:t>
            </a:r>
            <a:r>
              <a:rPr lang="zh-CN" altLang="en-US" b="1" dirty="0">
                <a:solidFill>
                  <a:srgbClr val="FF0000"/>
                </a:solidFill>
                <a:latin typeface="宋体" panose="02010600030101010101" pitchFamily="2" charset="-122"/>
                <a:sym typeface="+mn-ea"/>
              </a:rPr>
              <a:t>以指定字符为分隔符</a:t>
            </a:r>
            <a:r>
              <a:rPr lang="zh-CN" altLang="en-US" b="1" dirty="0">
                <a:latin typeface="宋体" panose="02010600030101010101" pitchFamily="2" charset="-122"/>
                <a:sym typeface="+mn-ea"/>
              </a:rPr>
              <a:t>，把当前字符串</a:t>
            </a:r>
            <a:r>
              <a:rPr lang="zh-CN" altLang="en-US" b="1" dirty="0">
                <a:solidFill>
                  <a:srgbClr val="FF0000"/>
                </a:solidFill>
                <a:latin typeface="宋体" panose="02010600030101010101" pitchFamily="2" charset="-122"/>
                <a:sym typeface="+mn-ea"/>
              </a:rPr>
              <a:t>从左往右</a:t>
            </a:r>
            <a:r>
              <a:rPr lang="zh-CN" altLang="en-US" b="1" dirty="0">
                <a:latin typeface="宋体" panose="02010600030101010101" pitchFamily="2" charset="-122"/>
                <a:sym typeface="+mn-ea"/>
              </a:rPr>
              <a:t>或</a:t>
            </a:r>
            <a:r>
              <a:rPr lang="zh-CN" altLang="en-US" b="1" dirty="0">
                <a:solidFill>
                  <a:srgbClr val="FF0000"/>
                </a:solidFill>
                <a:latin typeface="宋体" panose="02010600030101010101" pitchFamily="2" charset="-122"/>
                <a:sym typeface="+mn-ea"/>
              </a:rPr>
              <a:t>从右往左</a:t>
            </a:r>
            <a:r>
              <a:rPr lang="zh-CN" altLang="en-US" b="1" dirty="0">
                <a:latin typeface="宋体" panose="02010600030101010101" pitchFamily="2" charset="-122"/>
                <a:sym typeface="+mn-ea"/>
              </a:rPr>
              <a:t>分隔成</a:t>
            </a:r>
            <a:r>
              <a:rPr lang="zh-CN" altLang="en-US" b="1" dirty="0">
                <a:solidFill>
                  <a:srgbClr val="FF0000"/>
                </a:solidFill>
                <a:latin typeface="宋体" panose="02010600030101010101" pitchFamily="2" charset="-122"/>
                <a:sym typeface="+mn-ea"/>
              </a:rPr>
              <a:t>多个</a:t>
            </a:r>
            <a:r>
              <a:rPr lang="zh-CN" altLang="en-US" b="1" dirty="0">
                <a:latin typeface="宋体" panose="02010600030101010101" pitchFamily="2" charset="-122"/>
                <a:sym typeface="+mn-ea"/>
              </a:rPr>
              <a:t>字符串，并返回包含分隔结果的列表；</a:t>
            </a:r>
            <a:endParaRPr lang="zh-CN" altLang="en-US" b="1" dirty="0"/>
          </a:p>
        </p:txBody>
      </p:sp>
      <p:sp>
        <p:nvSpPr>
          <p:cNvPr id="2" name="Slide Number Placeholder 1">
            <a:extLst>
              <a:ext uri="{FF2B5EF4-FFF2-40B4-BE49-F238E27FC236}">
                <a16:creationId xmlns="" xmlns:a16="http://schemas.microsoft.com/office/drawing/2014/main" id="{7D0AFAF3-2918-B640-9EDC-B0AB1B0F95AC}"/>
              </a:ext>
            </a:extLst>
          </p:cNvPr>
          <p:cNvSpPr>
            <a:spLocks noGrp="1"/>
          </p:cNvSpPr>
          <p:nvPr>
            <p:ph type="sldNum" sz="quarter" idx="12"/>
          </p:nvPr>
        </p:nvSpPr>
        <p:spPr/>
        <p:txBody>
          <a:bodyPr/>
          <a:lstStyle/>
          <a:p>
            <a:fld id="{A8537B7A-7510-410A-AA53-45D600DA0276}" type="slidenum">
              <a:rPr lang="zh-CN" altLang="en-US" smtClean="0"/>
              <a:t>6</a:t>
            </a:fld>
            <a:endParaRPr lang="zh-CN" altLang="en-US"/>
          </a:p>
        </p:txBody>
      </p:sp>
    </p:spTree>
    <p:extLst>
      <p:ext uri="{BB962C8B-B14F-4D97-AF65-F5344CB8AC3E}">
        <p14:creationId xmlns:p14="http://schemas.microsoft.com/office/powerpoint/2010/main" val="229732365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smtClean="0">
                <a:solidFill>
                  <a:schemeClr val="bg1"/>
                </a:solidFill>
                <a:latin typeface="Times New Roman" pitchFamily="18" charset="0"/>
                <a:ea typeface="宋体" pitchFamily="2" charset="-122"/>
              </a:rPr>
              <a:t>3.5.2  </a:t>
            </a:r>
            <a:r>
              <a:rPr lang="zh-CN" altLang="en-US" sz="3600" b="1" dirty="0">
                <a:solidFill>
                  <a:schemeClr val="bg1"/>
                </a:solidFill>
                <a:latin typeface="Times New Roman" pitchFamily="18" charset="0"/>
                <a:ea typeface="宋体" pitchFamily="2" charset="-122"/>
              </a:rPr>
              <a:t>分割：</a:t>
            </a:r>
            <a:r>
              <a:rPr lang="en-US" altLang="zh-CN" sz="3600" b="1" dirty="0">
                <a:solidFill>
                  <a:schemeClr val="bg1"/>
                </a:solidFill>
                <a:latin typeface="Times New Roman" pitchFamily="18" charset="0"/>
                <a:ea typeface="宋体" pitchFamily="2" charset="-122"/>
              </a:rPr>
              <a:t>split()</a:t>
            </a:r>
            <a:r>
              <a:rPr lang="zh-CN" altLang="en-US" sz="3600" b="1" dirty="0">
                <a:solidFill>
                  <a:schemeClr val="bg1"/>
                </a:solidFill>
                <a:latin typeface="Times New Roman" pitchFamily="18" charset="0"/>
                <a:ea typeface="宋体" pitchFamily="2" charset="-122"/>
              </a:rPr>
              <a:t>、</a:t>
            </a:r>
            <a:r>
              <a:rPr lang="en-US" altLang="zh-CN" sz="3600" b="1" dirty="0" err="1">
                <a:solidFill>
                  <a:schemeClr val="bg1"/>
                </a:solidFill>
                <a:latin typeface="Times New Roman" pitchFamily="18" charset="0"/>
                <a:ea typeface="宋体" pitchFamily="2" charset="-122"/>
              </a:rPr>
              <a:t>rsplit</a:t>
            </a:r>
            <a:r>
              <a:rPr lang="en-US" altLang="zh-CN" sz="3600" b="1" dirty="0" smtClean="0">
                <a:solidFill>
                  <a:schemeClr val="bg1"/>
                </a:solidFill>
                <a:latin typeface="Times New Roman" pitchFamily="18" charset="0"/>
                <a:ea typeface="宋体" pitchFamily="2" charset="-122"/>
              </a:rPr>
              <a:t>()</a:t>
            </a:r>
            <a:endParaRPr lang="en-US" altLang="zh-CN" sz="36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8" name="内容占位符 2"/>
          <p:cNvSpPr txBox="1">
            <a:spLocks/>
          </p:cNvSpPr>
          <p:nvPr/>
        </p:nvSpPr>
        <p:spPr>
          <a:xfrm>
            <a:off x="813104" y="1830721"/>
            <a:ext cx="10515600" cy="4639945"/>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05" indent="-344805">
              <a:lnSpc>
                <a:spcPct val="150000"/>
              </a:lnSpc>
              <a:spcBef>
                <a:spcPts val="0"/>
              </a:spcBef>
              <a:buSzPct val="70000"/>
              <a:buNone/>
            </a:pPr>
            <a:r>
              <a:rPr lang="en-US" altLang="zh-CN" sz="2400" dirty="0">
                <a:latin typeface="Consolas" panose="020B0609020204030204" charset="0"/>
              </a:rPr>
              <a:t>&gt;&gt;&gt; s = </a:t>
            </a:r>
            <a:r>
              <a:rPr lang="en-US" altLang="zh-CN" sz="2400" dirty="0">
                <a:latin typeface="Consolas" panose="020B0609020204030204" charset="0"/>
                <a:ea typeface="宋体" panose="02010600030101010101" pitchFamily="2" charset="-122"/>
                <a:sym typeface="宋体" panose="02010600030101010101" pitchFamily="2" charset="-122"/>
              </a:rPr>
              <a:t>'</a:t>
            </a:r>
            <a:r>
              <a:rPr lang="en-US" altLang="zh-CN" sz="2400" dirty="0" err="1">
                <a:latin typeface="Consolas" panose="020B0609020204030204" charset="0"/>
              </a:rPr>
              <a:t>apple,peach,banana,pear</a:t>
            </a:r>
            <a:r>
              <a:rPr lang="en-US" altLang="zh-CN" sz="2400" dirty="0">
                <a:latin typeface="Consolas" panose="020B0609020204030204" charset="0"/>
                <a:ea typeface="宋体" panose="02010600030101010101" pitchFamily="2" charset="-122"/>
                <a:sym typeface="宋体" panose="02010600030101010101" pitchFamily="2" charset="-122"/>
              </a:rPr>
              <a:t>'</a:t>
            </a:r>
            <a:endParaRPr lang="en-US" altLang="zh-CN" sz="2400" dirty="0">
              <a:latin typeface="Consolas" panose="020B0609020204030204" charset="0"/>
            </a:endParaRPr>
          </a:p>
          <a:p>
            <a:pPr marL="1905" indent="-344805">
              <a:lnSpc>
                <a:spcPct val="150000"/>
              </a:lnSpc>
              <a:spcBef>
                <a:spcPts val="0"/>
              </a:spcBef>
              <a:buSzPct val="70000"/>
              <a:buNone/>
            </a:pPr>
            <a:r>
              <a:rPr lang="en-US" altLang="zh-CN" sz="2400" dirty="0">
                <a:latin typeface="Consolas" panose="020B0609020204030204" charset="0"/>
              </a:rPr>
              <a:t>&gt;&gt;&gt; </a:t>
            </a:r>
            <a:r>
              <a:rPr lang="en-US" altLang="zh-CN" sz="2400" dirty="0" err="1">
                <a:latin typeface="Consolas" panose="020B0609020204030204" charset="0"/>
              </a:rPr>
              <a:t>s.split</a:t>
            </a:r>
            <a:r>
              <a:rPr lang="en-US" altLang="zh-CN" sz="2400" dirty="0">
                <a:latin typeface="Consolas" panose="020B0609020204030204" charset="0"/>
              </a:rPr>
              <a:t>(</a:t>
            </a:r>
            <a:r>
              <a:rPr lang="en-US" altLang="zh-CN" sz="2400" dirty="0">
                <a:latin typeface="Consolas" panose="020B0609020204030204" charset="0"/>
                <a:ea typeface="宋体" panose="02010600030101010101" pitchFamily="2" charset="-122"/>
                <a:sym typeface="宋体" panose="02010600030101010101" pitchFamily="2" charset="-122"/>
              </a:rPr>
              <a:t>'</a:t>
            </a:r>
            <a:r>
              <a:rPr lang="en-US" altLang="zh-CN" sz="2400" dirty="0">
                <a:latin typeface="Consolas" panose="020B0609020204030204" charset="0"/>
              </a:rPr>
              <a:t>,</a:t>
            </a:r>
            <a:r>
              <a:rPr lang="en-US" altLang="zh-CN" sz="2400" dirty="0">
                <a:latin typeface="Consolas" panose="020B0609020204030204" charset="0"/>
                <a:ea typeface="宋体" panose="02010600030101010101" pitchFamily="2" charset="-122"/>
                <a:sym typeface="宋体" panose="02010600030101010101" pitchFamily="2" charset="-122"/>
              </a:rPr>
              <a:t>'</a:t>
            </a:r>
            <a:r>
              <a:rPr lang="en-US" altLang="zh-CN" sz="2400" dirty="0">
                <a:latin typeface="Consolas" panose="020B0609020204030204" charset="0"/>
              </a:rPr>
              <a:t>)</a:t>
            </a:r>
          </a:p>
          <a:p>
            <a:pPr marL="1905" indent="-344805">
              <a:lnSpc>
                <a:spcPct val="150000"/>
              </a:lnSpc>
              <a:spcBef>
                <a:spcPts val="0"/>
              </a:spcBef>
              <a:buSzPct val="70000"/>
              <a:buNone/>
            </a:pPr>
            <a:r>
              <a:rPr lang="en-US" altLang="zh-CN" sz="2400" dirty="0">
                <a:solidFill>
                  <a:srgbClr val="00B0F0"/>
                </a:solidFill>
                <a:latin typeface="Consolas" panose="020B0609020204030204" charset="0"/>
              </a:rPr>
              <a:t>[</a:t>
            </a:r>
            <a:r>
              <a:rPr lang="en-US" altLang="zh-CN" sz="2400" dirty="0">
                <a:solidFill>
                  <a:srgbClr val="00B0F0"/>
                </a:solidFill>
                <a:latin typeface="Consolas" panose="020B0609020204030204" charset="0"/>
                <a:ea typeface="宋体" panose="02010600030101010101" pitchFamily="2" charset="-122"/>
                <a:sym typeface="宋体" panose="02010600030101010101" pitchFamily="2" charset="-122"/>
              </a:rPr>
              <a:t>'</a:t>
            </a:r>
            <a:r>
              <a:rPr lang="en-US" altLang="zh-CN" sz="2400" dirty="0">
                <a:solidFill>
                  <a:srgbClr val="00B0F0"/>
                </a:solidFill>
                <a:latin typeface="Consolas" panose="020B0609020204030204" charset="0"/>
              </a:rPr>
              <a:t>apple</a:t>
            </a:r>
            <a:r>
              <a:rPr lang="en-US" altLang="zh-CN" sz="2400" dirty="0">
                <a:solidFill>
                  <a:srgbClr val="00B0F0"/>
                </a:solidFill>
                <a:latin typeface="Consolas" panose="020B0609020204030204" charset="0"/>
                <a:ea typeface="宋体" panose="02010600030101010101" pitchFamily="2" charset="-122"/>
                <a:sym typeface="宋体" panose="02010600030101010101" pitchFamily="2" charset="-122"/>
              </a:rPr>
              <a:t>'</a:t>
            </a:r>
            <a:r>
              <a:rPr lang="en-US" altLang="zh-CN" sz="2400" dirty="0">
                <a:solidFill>
                  <a:srgbClr val="00B0F0"/>
                </a:solidFill>
                <a:latin typeface="Consolas" panose="020B0609020204030204" charset="0"/>
              </a:rPr>
              <a:t>, </a:t>
            </a:r>
            <a:r>
              <a:rPr lang="en-US" altLang="zh-CN" sz="2400" dirty="0">
                <a:solidFill>
                  <a:srgbClr val="00B0F0"/>
                </a:solidFill>
                <a:latin typeface="Consolas" panose="020B0609020204030204" charset="0"/>
                <a:ea typeface="宋体" panose="02010600030101010101" pitchFamily="2" charset="-122"/>
                <a:sym typeface="宋体" panose="02010600030101010101" pitchFamily="2" charset="-122"/>
              </a:rPr>
              <a:t>'</a:t>
            </a:r>
            <a:r>
              <a:rPr lang="en-US" altLang="zh-CN" sz="2400" dirty="0">
                <a:solidFill>
                  <a:srgbClr val="00B0F0"/>
                </a:solidFill>
                <a:latin typeface="Consolas" panose="020B0609020204030204" charset="0"/>
              </a:rPr>
              <a:t>peach</a:t>
            </a:r>
            <a:r>
              <a:rPr lang="en-US" altLang="zh-CN" sz="2400" dirty="0">
                <a:solidFill>
                  <a:srgbClr val="00B0F0"/>
                </a:solidFill>
                <a:latin typeface="Consolas" panose="020B0609020204030204" charset="0"/>
                <a:ea typeface="宋体" panose="02010600030101010101" pitchFamily="2" charset="-122"/>
                <a:sym typeface="宋体" panose="02010600030101010101" pitchFamily="2" charset="-122"/>
              </a:rPr>
              <a:t>'</a:t>
            </a:r>
            <a:r>
              <a:rPr lang="en-US" altLang="zh-CN" sz="2400" dirty="0">
                <a:solidFill>
                  <a:srgbClr val="00B0F0"/>
                </a:solidFill>
                <a:latin typeface="Consolas" panose="020B0609020204030204" charset="0"/>
              </a:rPr>
              <a:t>, </a:t>
            </a:r>
            <a:r>
              <a:rPr lang="en-US" altLang="zh-CN" sz="2400" dirty="0">
                <a:solidFill>
                  <a:srgbClr val="00B0F0"/>
                </a:solidFill>
                <a:latin typeface="Consolas" panose="020B0609020204030204" charset="0"/>
                <a:ea typeface="宋体" panose="02010600030101010101" pitchFamily="2" charset="-122"/>
                <a:sym typeface="宋体" panose="02010600030101010101" pitchFamily="2" charset="-122"/>
              </a:rPr>
              <a:t>'</a:t>
            </a:r>
            <a:r>
              <a:rPr lang="en-US" altLang="zh-CN" sz="2400" dirty="0">
                <a:solidFill>
                  <a:srgbClr val="00B0F0"/>
                </a:solidFill>
                <a:latin typeface="Consolas" panose="020B0609020204030204" charset="0"/>
              </a:rPr>
              <a:t>banana</a:t>
            </a:r>
            <a:r>
              <a:rPr lang="en-US" altLang="zh-CN" sz="2400" dirty="0">
                <a:solidFill>
                  <a:srgbClr val="00B0F0"/>
                </a:solidFill>
                <a:latin typeface="Consolas" panose="020B0609020204030204" charset="0"/>
                <a:ea typeface="宋体" panose="02010600030101010101" pitchFamily="2" charset="-122"/>
                <a:sym typeface="宋体" panose="02010600030101010101" pitchFamily="2" charset="-122"/>
              </a:rPr>
              <a:t>'</a:t>
            </a:r>
            <a:r>
              <a:rPr lang="en-US" altLang="zh-CN" sz="2400" dirty="0">
                <a:solidFill>
                  <a:srgbClr val="00B0F0"/>
                </a:solidFill>
                <a:latin typeface="Consolas" panose="020B0609020204030204" charset="0"/>
              </a:rPr>
              <a:t>, </a:t>
            </a:r>
            <a:r>
              <a:rPr lang="en-US" altLang="zh-CN" sz="2400" dirty="0">
                <a:solidFill>
                  <a:srgbClr val="00B0F0"/>
                </a:solidFill>
                <a:latin typeface="Consolas" panose="020B0609020204030204" charset="0"/>
                <a:ea typeface="宋体" panose="02010600030101010101" pitchFamily="2" charset="-122"/>
                <a:sym typeface="宋体" panose="02010600030101010101" pitchFamily="2" charset="-122"/>
              </a:rPr>
              <a:t>'</a:t>
            </a:r>
            <a:r>
              <a:rPr lang="en-US" altLang="zh-CN" sz="2400" dirty="0">
                <a:solidFill>
                  <a:srgbClr val="00B0F0"/>
                </a:solidFill>
                <a:latin typeface="Consolas" panose="020B0609020204030204" charset="0"/>
              </a:rPr>
              <a:t>pear</a:t>
            </a:r>
            <a:r>
              <a:rPr lang="en-US" altLang="zh-CN" sz="2400" dirty="0">
                <a:solidFill>
                  <a:srgbClr val="00B0F0"/>
                </a:solidFill>
                <a:latin typeface="Consolas" panose="020B0609020204030204" charset="0"/>
                <a:ea typeface="宋体" panose="02010600030101010101" pitchFamily="2" charset="-122"/>
                <a:sym typeface="宋体" panose="02010600030101010101" pitchFamily="2" charset="-122"/>
              </a:rPr>
              <a:t>'</a:t>
            </a:r>
            <a:r>
              <a:rPr lang="en-US" altLang="zh-CN" sz="2400" dirty="0">
                <a:solidFill>
                  <a:srgbClr val="00B0F0"/>
                </a:solidFill>
                <a:latin typeface="Consolas" panose="020B0609020204030204" charset="0"/>
              </a:rPr>
              <a:t>]</a:t>
            </a:r>
          </a:p>
          <a:p>
            <a:pPr marL="1905" indent="-344805">
              <a:lnSpc>
                <a:spcPct val="150000"/>
              </a:lnSpc>
              <a:spcBef>
                <a:spcPts val="0"/>
              </a:spcBef>
              <a:buSzPct val="70000"/>
              <a:buNone/>
            </a:pPr>
            <a:r>
              <a:rPr lang="en-US" altLang="zh-CN" sz="2400" dirty="0">
                <a:latin typeface="Consolas" panose="020B0609020204030204" charset="0"/>
              </a:rPr>
              <a:t>&gt;&gt;&gt; s = "2017-10-31"</a:t>
            </a:r>
          </a:p>
          <a:p>
            <a:pPr marL="1905" indent="-344805">
              <a:lnSpc>
                <a:spcPct val="150000"/>
              </a:lnSpc>
              <a:spcBef>
                <a:spcPts val="0"/>
              </a:spcBef>
              <a:buSzPct val="70000"/>
              <a:buNone/>
            </a:pPr>
            <a:r>
              <a:rPr lang="en-US" altLang="zh-CN" sz="2400" dirty="0">
                <a:latin typeface="Consolas" panose="020B0609020204030204" charset="0"/>
              </a:rPr>
              <a:t>&gt;&gt;&gt; t = </a:t>
            </a:r>
            <a:r>
              <a:rPr lang="en-US" altLang="zh-CN" sz="2400" dirty="0" err="1">
                <a:latin typeface="Consolas" panose="020B0609020204030204" charset="0"/>
              </a:rPr>
              <a:t>s.split</a:t>
            </a:r>
            <a:r>
              <a:rPr lang="en-US" altLang="zh-CN" sz="2400" dirty="0">
                <a:latin typeface="Consolas" panose="020B0609020204030204" charset="0"/>
              </a:rPr>
              <a:t>("-")</a:t>
            </a:r>
          </a:p>
          <a:p>
            <a:pPr marL="1905" indent="-344805">
              <a:lnSpc>
                <a:spcPct val="150000"/>
              </a:lnSpc>
              <a:spcBef>
                <a:spcPts val="0"/>
              </a:spcBef>
              <a:buSzPct val="70000"/>
              <a:buNone/>
            </a:pPr>
            <a:r>
              <a:rPr lang="en-US" altLang="zh-CN" sz="2400" dirty="0">
                <a:latin typeface="Consolas" panose="020B0609020204030204" charset="0"/>
              </a:rPr>
              <a:t>&gt;&gt;&gt; print(t)</a:t>
            </a:r>
          </a:p>
          <a:p>
            <a:pPr marL="1905" indent="-344805">
              <a:lnSpc>
                <a:spcPct val="150000"/>
              </a:lnSpc>
              <a:spcBef>
                <a:spcPts val="0"/>
              </a:spcBef>
              <a:buSzPct val="70000"/>
              <a:buNone/>
            </a:pPr>
            <a:r>
              <a:rPr lang="en-US" altLang="zh-CN" sz="2400" dirty="0">
                <a:solidFill>
                  <a:srgbClr val="00B0F0"/>
                </a:solidFill>
                <a:latin typeface="Consolas" panose="020B0609020204030204" charset="0"/>
              </a:rPr>
              <a:t>['2017', '10', '31']</a:t>
            </a:r>
          </a:p>
          <a:p>
            <a:pPr marL="1905" indent="-344805">
              <a:lnSpc>
                <a:spcPct val="150000"/>
              </a:lnSpc>
              <a:spcBef>
                <a:spcPts val="0"/>
              </a:spcBef>
              <a:buSzPct val="70000"/>
              <a:buNone/>
            </a:pPr>
            <a:r>
              <a:rPr lang="en-US" altLang="zh-CN" sz="2400" dirty="0">
                <a:latin typeface="Consolas" panose="020B0609020204030204" charset="0"/>
              </a:rPr>
              <a:t>&gt;&gt;&gt; print(list(map(</a:t>
            </a:r>
            <a:r>
              <a:rPr lang="en-US" altLang="zh-CN" sz="2400" dirty="0" err="1">
                <a:latin typeface="Consolas" panose="020B0609020204030204" charset="0"/>
              </a:rPr>
              <a:t>int</a:t>
            </a:r>
            <a:r>
              <a:rPr lang="en-US" altLang="zh-CN" sz="2400" dirty="0">
                <a:latin typeface="Consolas" panose="020B0609020204030204" charset="0"/>
              </a:rPr>
              <a:t>, t)))</a:t>
            </a:r>
          </a:p>
          <a:p>
            <a:pPr marL="1905" indent="-344805">
              <a:lnSpc>
                <a:spcPct val="150000"/>
              </a:lnSpc>
              <a:spcBef>
                <a:spcPts val="0"/>
              </a:spcBef>
              <a:buSzPct val="70000"/>
              <a:buNone/>
            </a:pPr>
            <a:r>
              <a:rPr lang="en-US" altLang="zh-CN" sz="2400" dirty="0">
                <a:solidFill>
                  <a:srgbClr val="00B0F0"/>
                </a:solidFill>
                <a:latin typeface="Consolas" panose="020B0609020204030204" charset="0"/>
              </a:rPr>
              <a:t>[2017, 10, 31]</a:t>
            </a:r>
          </a:p>
        </p:txBody>
      </p:sp>
      <p:sp>
        <p:nvSpPr>
          <p:cNvPr id="2" name="Slide Number Placeholder 1">
            <a:extLst>
              <a:ext uri="{FF2B5EF4-FFF2-40B4-BE49-F238E27FC236}">
                <a16:creationId xmlns="" xmlns:a16="http://schemas.microsoft.com/office/drawing/2014/main" id="{7D0AFAF3-2918-B640-9EDC-B0AB1B0F95AC}"/>
              </a:ext>
            </a:extLst>
          </p:cNvPr>
          <p:cNvSpPr>
            <a:spLocks noGrp="1"/>
          </p:cNvSpPr>
          <p:nvPr>
            <p:ph type="sldNum" sz="quarter" idx="12"/>
          </p:nvPr>
        </p:nvSpPr>
        <p:spPr/>
        <p:txBody>
          <a:bodyPr/>
          <a:lstStyle/>
          <a:p>
            <a:fld id="{A8537B7A-7510-410A-AA53-45D600DA0276}" type="slidenum">
              <a:rPr lang="zh-CN" altLang="en-US" smtClean="0"/>
              <a:t>7</a:t>
            </a:fld>
            <a:endParaRPr lang="zh-CN" altLang="en-US"/>
          </a:p>
        </p:txBody>
      </p:sp>
      <p:sp>
        <p:nvSpPr>
          <p:cNvPr id="9" name="线形标注 2 8"/>
          <p:cNvSpPr/>
          <p:nvPr/>
        </p:nvSpPr>
        <p:spPr>
          <a:xfrm>
            <a:off x="4933079" y="3632057"/>
            <a:ext cx="1393825" cy="439738"/>
          </a:xfrm>
          <a:prstGeom prst="borderCallout2">
            <a:avLst>
              <a:gd name="adj1" fmla="val 59740"/>
              <a:gd name="adj2" fmla="val 592"/>
              <a:gd name="adj3" fmla="val 56709"/>
              <a:gd name="adj4" fmla="val -16674"/>
              <a:gd name="adj5" fmla="val -190646"/>
              <a:gd name="adj6" fmla="val -130167"/>
            </a:avLst>
          </a:prstGeom>
          <a:ln>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zh-CN" altLang="en-US" strike="noStrike" noProof="1">
                <a:solidFill>
                  <a:srgbClr val="FF0000"/>
                </a:solidFill>
              </a:rPr>
              <a:t>分隔符</a:t>
            </a:r>
          </a:p>
        </p:txBody>
      </p:sp>
    </p:spTree>
    <p:extLst>
      <p:ext uri="{BB962C8B-B14F-4D97-AF65-F5344CB8AC3E}">
        <p14:creationId xmlns:p14="http://schemas.microsoft.com/office/powerpoint/2010/main" val="424387326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smtClean="0">
                <a:solidFill>
                  <a:schemeClr val="bg1"/>
                </a:solidFill>
                <a:latin typeface="Times New Roman" pitchFamily="18" charset="0"/>
                <a:ea typeface="宋体" pitchFamily="2" charset="-122"/>
              </a:rPr>
              <a:t>3.5.2  </a:t>
            </a:r>
            <a:r>
              <a:rPr lang="zh-CN" altLang="en-US" sz="3600" b="1" dirty="0">
                <a:solidFill>
                  <a:schemeClr val="bg1"/>
                </a:solidFill>
                <a:latin typeface="Times New Roman" pitchFamily="18" charset="0"/>
                <a:ea typeface="宋体" pitchFamily="2" charset="-122"/>
              </a:rPr>
              <a:t>分割：</a:t>
            </a:r>
            <a:r>
              <a:rPr lang="en-US" altLang="zh-CN" sz="3600" b="1" dirty="0">
                <a:solidFill>
                  <a:schemeClr val="bg1"/>
                </a:solidFill>
                <a:latin typeface="Times New Roman" pitchFamily="18" charset="0"/>
                <a:ea typeface="宋体" pitchFamily="2" charset="-122"/>
              </a:rPr>
              <a:t>split()</a:t>
            </a:r>
            <a:r>
              <a:rPr lang="zh-CN" altLang="en-US" sz="3600" b="1" dirty="0">
                <a:solidFill>
                  <a:schemeClr val="bg1"/>
                </a:solidFill>
                <a:latin typeface="Times New Roman" pitchFamily="18" charset="0"/>
                <a:ea typeface="宋体" pitchFamily="2" charset="-122"/>
              </a:rPr>
              <a:t>、</a:t>
            </a:r>
            <a:r>
              <a:rPr lang="en-US" altLang="zh-CN" sz="3600" b="1" dirty="0" err="1">
                <a:solidFill>
                  <a:schemeClr val="bg1"/>
                </a:solidFill>
                <a:latin typeface="Times New Roman" pitchFamily="18" charset="0"/>
                <a:ea typeface="宋体" pitchFamily="2" charset="-122"/>
              </a:rPr>
              <a:t>rsplit</a:t>
            </a:r>
            <a:r>
              <a:rPr lang="en-US" altLang="zh-CN" sz="3600" b="1" dirty="0" smtClean="0">
                <a:solidFill>
                  <a:schemeClr val="bg1"/>
                </a:solidFill>
                <a:latin typeface="Times New Roman" pitchFamily="18" charset="0"/>
                <a:ea typeface="宋体" pitchFamily="2" charset="-122"/>
              </a:rPr>
              <a:t>()</a:t>
            </a:r>
            <a:endParaRPr lang="en-US" altLang="zh-CN" sz="36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8" name="内容占位符 2"/>
          <p:cNvSpPr txBox="1">
            <a:spLocks/>
          </p:cNvSpPr>
          <p:nvPr/>
        </p:nvSpPr>
        <p:spPr>
          <a:xfrm>
            <a:off x="813104" y="1830721"/>
            <a:ext cx="10515600" cy="463994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lnSpc>
                <a:spcPct val="80000"/>
              </a:lnSpc>
              <a:buSzPct val="70000"/>
              <a:buFont typeface="Wingdings" panose="05000000000000000000" charset="0"/>
              <a:buChar char=""/>
            </a:pPr>
            <a:r>
              <a:rPr lang="en-US" altLang="zh-CN" sz="2400" b="1" noProof="1">
                <a:latin typeface="宋体" panose="02010600030101010101" pitchFamily="2" charset="-122"/>
              </a:rPr>
              <a:t>split()</a:t>
            </a:r>
            <a:r>
              <a:rPr lang="zh-CN" altLang="en-US" sz="2400" b="1" noProof="1">
                <a:latin typeface="宋体" panose="02010600030101010101" pitchFamily="2" charset="-122"/>
              </a:rPr>
              <a:t>和</a:t>
            </a:r>
            <a:r>
              <a:rPr lang="en-US" altLang="zh-CN" sz="2400" b="1" noProof="1">
                <a:latin typeface="宋体" panose="02010600030101010101" pitchFamily="2" charset="-122"/>
              </a:rPr>
              <a:t>rsplit()</a:t>
            </a:r>
            <a:r>
              <a:rPr lang="zh-CN" altLang="en-US" sz="2400" b="1" noProof="1">
                <a:latin typeface="宋体" panose="02010600030101010101" pitchFamily="2" charset="-122"/>
              </a:rPr>
              <a:t>方法还允许指定最大分割次数。</a:t>
            </a:r>
          </a:p>
          <a:p>
            <a:pPr marL="1905" indent="-344805" fontAlgn="base">
              <a:lnSpc>
                <a:spcPct val="80000"/>
              </a:lnSpc>
              <a:buSzPct val="70000"/>
              <a:buNone/>
            </a:pPr>
            <a:endParaRPr lang="en-US" altLang="zh-CN" sz="2000" noProof="1">
              <a:latin typeface="Consolas" panose="020B0609020204030204" charset="0"/>
            </a:endParaRPr>
          </a:p>
          <a:p>
            <a:pPr marL="1905" indent="-344805" fontAlgn="base">
              <a:lnSpc>
                <a:spcPct val="80000"/>
              </a:lnSpc>
              <a:buSzPct val="70000"/>
              <a:buNone/>
            </a:pPr>
            <a:r>
              <a:rPr lang="en-US" altLang="zh-CN" sz="2400" noProof="1">
                <a:latin typeface="Consolas" panose="020B0609020204030204" charset="0"/>
              </a:rPr>
              <a:t>&gt;&gt;&gt; s = '\n\nhello\t\t world \n\n\n My name is Dong   '</a:t>
            </a:r>
          </a:p>
          <a:p>
            <a:pPr marL="1905" indent="-344805" fontAlgn="base">
              <a:lnSpc>
                <a:spcPct val="80000"/>
              </a:lnSpc>
              <a:buSzPct val="70000"/>
              <a:buNone/>
            </a:pPr>
            <a:r>
              <a:rPr lang="en-US" altLang="zh-CN" sz="2400" noProof="1">
                <a:latin typeface="Consolas" panose="020B0609020204030204" charset="0"/>
              </a:rPr>
              <a:t>&gt;&gt;&gt; s.split(None, 1</a:t>
            </a:r>
            <a:r>
              <a:rPr lang="en-US" altLang="zh-CN" sz="2400" noProof="1">
                <a:latin typeface="Consolas" panose="020B0609020204030204" charset="0"/>
              </a:rPr>
              <a:t>)  </a:t>
            </a:r>
            <a:r>
              <a:rPr lang="en-US" altLang="zh-CN" sz="2400" noProof="1" smtClean="0">
                <a:latin typeface="Consolas" panose="020B0609020204030204" charset="0"/>
              </a:rPr>
              <a:t>#</a:t>
            </a:r>
            <a:r>
              <a:rPr lang="zh-CN" altLang="en-US" sz="2400" noProof="1" smtClean="0">
                <a:latin typeface="Consolas" panose="020B0609020204030204" charset="0"/>
              </a:rPr>
              <a:t>分隔字符串</a:t>
            </a:r>
            <a:r>
              <a:rPr lang="en-US" altLang="zh-CN" sz="2400" noProof="1" smtClean="0">
                <a:latin typeface="Consolas" panose="020B0609020204030204" charset="0"/>
              </a:rPr>
              <a:t>None</a:t>
            </a:r>
            <a:r>
              <a:rPr lang="zh-CN" altLang="en-US" sz="2400" noProof="1" smtClean="0">
                <a:latin typeface="Consolas" panose="020B0609020204030204" charset="0"/>
              </a:rPr>
              <a:t>，或空</a:t>
            </a:r>
            <a:endParaRPr lang="en-US" altLang="zh-CN" sz="2400" noProof="1">
              <a:latin typeface="Consolas" panose="020B0609020204030204" charset="0"/>
            </a:endParaRPr>
          </a:p>
          <a:p>
            <a:pPr marL="1905" indent="-344805" fontAlgn="base">
              <a:lnSpc>
                <a:spcPct val="80000"/>
              </a:lnSpc>
              <a:buSzPct val="70000"/>
              <a:buNone/>
            </a:pPr>
            <a:r>
              <a:rPr lang="en-US" altLang="zh-CN" sz="2400" noProof="1">
                <a:solidFill>
                  <a:srgbClr val="00B0F0"/>
                </a:solidFill>
                <a:latin typeface="Consolas" panose="020B0609020204030204" charset="0"/>
              </a:rPr>
              <a:t>['hello', 'world \n\n\n My name is Dong   ']</a:t>
            </a:r>
          </a:p>
          <a:p>
            <a:pPr marL="1905" indent="-344805" fontAlgn="base">
              <a:lnSpc>
                <a:spcPct val="80000"/>
              </a:lnSpc>
              <a:buSzPct val="70000"/>
              <a:buNone/>
            </a:pPr>
            <a:r>
              <a:rPr lang="en-US" altLang="zh-CN" sz="2400" noProof="1">
                <a:latin typeface="Consolas" panose="020B0609020204030204" charset="0"/>
              </a:rPr>
              <a:t>&gt;&gt;&gt; s.rsplit(None, 2)</a:t>
            </a:r>
          </a:p>
          <a:p>
            <a:pPr marL="1905" indent="-344805" fontAlgn="base">
              <a:lnSpc>
                <a:spcPct val="80000"/>
              </a:lnSpc>
              <a:buSzPct val="70000"/>
              <a:buNone/>
            </a:pPr>
            <a:r>
              <a:rPr lang="en-US" altLang="zh-CN" sz="2400" noProof="1">
                <a:solidFill>
                  <a:srgbClr val="00B0F0"/>
                </a:solidFill>
                <a:latin typeface="Consolas" panose="020B0609020204030204" charset="0"/>
              </a:rPr>
              <a:t>['\n\nhello\t\t world \n\n\n My name', 'is', 'Dong']</a:t>
            </a:r>
          </a:p>
          <a:p>
            <a:pPr marL="1905" indent="-344805" fontAlgn="base">
              <a:lnSpc>
                <a:spcPct val="80000"/>
              </a:lnSpc>
              <a:buSzPct val="70000"/>
              <a:buNone/>
            </a:pPr>
            <a:r>
              <a:rPr lang="en-US" altLang="zh-CN" sz="2400" noProof="1">
                <a:latin typeface="Consolas" panose="020B0609020204030204" charset="0"/>
              </a:rPr>
              <a:t>&gt;&gt;&gt; s.split(maxsplit=6)</a:t>
            </a:r>
          </a:p>
          <a:p>
            <a:pPr marL="1905" indent="-344805" fontAlgn="base">
              <a:lnSpc>
                <a:spcPct val="80000"/>
              </a:lnSpc>
              <a:buSzPct val="70000"/>
              <a:buNone/>
            </a:pPr>
            <a:r>
              <a:rPr lang="en-US" altLang="zh-CN" sz="2400" noProof="1">
                <a:solidFill>
                  <a:srgbClr val="00B0F0"/>
                </a:solidFill>
                <a:latin typeface="Consolas" panose="020B0609020204030204" charset="0"/>
              </a:rPr>
              <a:t>['hello', 'world', 'My', 'name', 'is', 'Dong']</a:t>
            </a:r>
          </a:p>
          <a:p>
            <a:pPr marL="1905" indent="-344805" fontAlgn="base">
              <a:lnSpc>
                <a:spcPct val="80000"/>
              </a:lnSpc>
              <a:buSzPct val="70000"/>
              <a:buNone/>
            </a:pPr>
            <a:r>
              <a:rPr lang="en-US" altLang="zh-CN" sz="2400" noProof="1">
                <a:latin typeface="Consolas" panose="020B0609020204030204" charset="0"/>
              </a:rPr>
              <a:t>&gt;&gt;&gt; s.split(maxsplit=100)     # </a:t>
            </a:r>
            <a:r>
              <a:rPr lang="zh-CN" altLang="en-US" sz="2400" noProof="1">
                <a:latin typeface="Consolas" panose="020B0609020204030204" charset="0"/>
              </a:rPr>
              <a:t>最大分隔次数大于可分隔次数时无效</a:t>
            </a:r>
          </a:p>
          <a:p>
            <a:pPr marL="1905" indent="-344805" fontAlgn="base">
              <a:lnSpc>
                <a:spcPct val="80000"/>
              </a:lnSpc>
              <a:buSzPct val="70000"/>
              <a:buNone/>
            </a:pPr>
            <a:r>
              <a:rPr lang="en-US" altLang="zh-CN" sz="2400" noProof="1">
                <a:solidFill>
                  <a:srgbClr val="00B0F0"/>
                </a:solidFill>
                <a:latin typeface="Consolas" panose="020B0609020204030204" charset="0"/>
              </a:rPr>
              <a:t>['hello', 'world', 'My', 'name', 'is', 'Dong']</a:t>
            </a:r>
          </a:p>
        </p:txBody>
      </p:sp>
      <p:sp>
        <p:nvSpPr>
          <p:cNvPr id="2" name="Slide Number Placeholder 1">
            <a:extLst>
              <a:ext uri="{FF2B5EF4-FFF2-40B4-BE49-F238E27FC236}">
                <a16:creationId xmlns="" xmlns:a16="http://schemas.microsoft.com/office/drawing/2014/main" id="{7D0AFAF3-2918-B640-9EDC-B0AB1B0F95AC}"/>
              </a:ext>
            </a:extLst>
          </p:cNvPr>
          <p:cNvSpPr>
            <a:spLocks noGrp="1"/>
          </p:cNvSpPr>
          <p:nvPr>
            <p:ph type="sldNum" sz="quarter" idx="12"/>
          </p:nvPr>
        </p:nvSpPr>
        <p:spPr/>
        <p:txBody>
          <a:bodyPr/>
          <a:lstStyle/>
          <a:p>
            <a:fld id="{A8537B7A-7510-410A-AA53-45D600DA0276}" type="slidenum">
              <a:rPr lang="zh-CN" altLang="en-US" smtClean="0"/>
              <a:t>8</a:t>
            </a:fld>
            <a:endParaRPr lang="zh-CN" altLang="en-US"/>
          </a:p>
        </p:txBody>
      </p:sp>
    </p:spTree>
    <p:extLst>
      <p:ext uri="{BB962C8B-B14F-4D97-AF65-F5344CB8AC3E}">
        <p14:creationId xmlns:p14="http://schemas.microsoft.com/office/powerpoint/2010/main" val="1306432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lnSpc>
                <a:spcPct val="150000"/>
              </a:lnSpc>
              <a:buSzPct val="60000"/>
              <a:buFont typeface="Wingdings" pitchFamily="2" charset="2"/>
              <a:buNone/>
            </a:pPr>
            <a:r>
              <a:rPr lang="en-US" altLang="zh-CN" sz="3600" b="1" dirty="0" smtClean="0">
                <a:solidFill>
                  <a:schemeClr val="bg1"/>
                </a:solidFill>
                <a:latin typeface="Times New Roman" pitchFamily="18" charset="0"/>
                <a:ea typeface="宋体" pitchFamily="2" charset="-122"/>
              </a:rPr>
              <a:t>3.5.2  </a:t>
            </a:r>
            <a:r>
              <a:rPr lang="zh-CN" altLang="en-US" sz="3600" b="1" dirty="0">
                <a:solidFill>
                  <a:schemeClr val="bg1"/>
                </a:solidFill>
                <a:latin typeface="Times New Roman" pitchFamily="18" charset="0"/>
                <a:ea typeface="宋体" pitchFamily="2" charset="-122"/>
              </a:rPr>
              <a:t>分割：</a:t>
            </a:r>
            <a:r>
              <a:rPr lang="en-US" altLang="zh-CN" sz="3600" b="1" dirty="0">
                <a:solidFill>
                  <a:schemeClr val="bg1"/>
                </a:solidFill>
                <a:latin typeface="Times New Roman" pitchFamily="18" charset="0"/>
                <a:ea typeface="宋体" pitchFamily="2" charset="-122"/>
              </a:rPr>
              <a:t>split()</a:t>
            </a:r>
            <a:r>
              <a:rPr lang="zh-CN" altLang="en-US" sz="3600" b="1" dirty="0">
                <a:solidFill>
                  <a:schemeClr val="bg1"/>
                </a:solidFill>
                <a:latin typeface="Times New Roman" pitchFamily="18" charset="0"/>
                <a:ea typeface="宋体" pitchFamily="2" charset="-122"/>
              </a:rPr>
              <a:t>、</a:t>
            </a:r>
            <a:r>
              <a:rPr lang="en-US" altLang="zh-CN" sz="3600" b="1" dirty="0" err="1">
                <a:solidFill>
                  <a:schemeClr val="bg1"/>
                </a:solidFill>
                <a:latin typeface="Times New Roman" pitchFamily="18" charset="0"/>
                <a:ea typeface="宋体" pitchFamily="2" charset="-122"/>
              </a:rPr>
              <a:t>rsplit</a:t>
            </a:r>
            <a:r>
              <a:rPr lang="en-US" altLang="zh-CN" sz="3600" b="1" dirty="0" smtClean="0">
                <a:solidFill>
                  <a:schemeClr val="bg1"/>
                </a:solidFill>
                <a:latin typeface="Times New Roman" pitchFamily="18" charset="0"/>
                <a:ea typeface="宋体" pitchFamily="2" charset="-122"/>
              </a:rPr>
              <a:t>()</a:t>
            </a:r>
            <a:endParaRPr lang="en-US" altLang="zh-CN" sz="3600" b="1" dirty="0">
              <a:solidFill>
                <a:schemeClr val="bg1"/>
              </a:solidFill>
              <a:latin typeface="Times New Roman" pitchFamily="18" charset="0"/>
              <a:ea typeface="宋体" pitchFamily="2" charset="-122"/>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8" name="内容占位符 2"/>
          <p:cNvSpPr txBox="1">
            <a:spLocks/>
          </p:cNvSpPr>
          <p:nvPr/>
        </p:nvSpPr>
        <p:spPr>
          <a:xfrm>
            <a:off x="813104" y="1830721"/>
            <a:ext cx="10515600" cy="4639945"/>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lnSpc>
                <a:spcPct val="150000"/>
              </a:lnSpc>
              <a:spcBef>
                <a:spcPts val="0"/>
              </a:spcBef>
              <a:buSzPct val="70000"/>
              <a:buFont typeface="Wingdings" panose="05000000000000000000" charset="0"/>
              <a:buChar char=""/>
            </a:pPr>
            <a:r>
              <a:rPr lang="zh-CN" altLang="en-US" sz="2400" b="1" noProof="1">
                <a:latin typeface="宋体" panose="02010600030101010101" pitchFamily="2" charset="-122"/>
              </a:rPr>
              <a:t>对于</a:t>
            </a:r>
            <a:r>
              <a:rPr lang="en-US" altLang="zh-CN" sz="2400" b="1" noProof="1">
                <a:latin typeface="宋体" panose="02010600030101010101" pitchFamily="2" charset="-122"/>
              </a:rPr>
              <a:t>split()</a:t>
            </a:r>
            <a:r>
              <a:rPr lang="zh-CN" altLang="en-US" sz="2400" b="1" noProof="1">
                <a:latin typeface="宋体" panose="02010600030101010101" pitchFamily="2" charset="-122"/>
              </a:rPr>
              <a:t>和</a:t>
            </a:r>
            <a:r>
              <a:rPr lang="en-US" altLang="zh-CN" sz="2400" b="1" noProof="1">
                <a:latin typeface="宋体" panose="02010600030101010101" pitchFamily="2" charset="-122"/>
              </a:rPr>
              <a:t>rsplit()</a:t>
            </a:r>
            <a:r>
              <a:rPr lang="zh-CN" altLang="en-US" sz="2400" b="1" noProof="1">
                <a:latin typeface="宋体" panose="02010600030101010101" pitchFamily="2" charset="-122"/>
              </a:rPr>
              <a:t>方法，如果</a:t>
            </a:r>
            <a:r>
              <a:rPr lang="zh-CN" altLang="en-US" sz="2400" b="1" noProof="1">
                <a:solidFill>
                  <a:srgbClr val="FF0000"/>
                </a:solidFill>
                <a:latin typeface="宋体" panose="02010600030101010101" pitchFamily="2" charset="-122"/>
              </a:rPr>
              <a:t>不指定分隔符</a:t>
            </a:r>
            <a:r>
              <a:rPr lang="zh-CN" altLang="en-US" sz="2400" b="1" noProof="1">
                <a:latin typeface="宋体" panose="02010600030101010101" pitchFamily="2" charset="-122"/>
              </a:rPr>
              <a:t>，则字符串中的任何空白符号（空格、换行符、制表符等）都将被认为是分隔符，</a:t>
            </a:r>
            <a:r>
              <a:rPr lang="zh-CN" altLang="en-US" sz="2400" b="1" noProof="1">
                <a:sym typeface="+mn-ea"/>
              </a:rPr>
              <a:t>把</a:t>
            </a:r>
            <a:r>
              <a:rPr lang="zh-CN" altLang="en-US" sz="2400" b="1" noProof="1">
                <a:solidFill>
                  <a:srgbClr val="FF0000"/>
                </a:solidFill>
                <a:sym typeface="+mn-ea"/>
              </a:rPr>
              <a:t>连续多个空白字符看作一个分隔符</a:t>
            </a:r>
            <a:r>
              <a:rPr lang="zh-CN" altLang="en-US" sz="2400" b="1" noProof="1">
                <a:latin typeface="宋体" panose="02010600030101010101" pitchFamily="2" charset="-122"/>
              </a:rPr>
              <a:t>。</a:t>
            </a:r>
          </a:p>
          <a:p>
            <a:pPr marL="1905" indent="-344805" fontAlgn="base">
              <a:lnSpc>
                <a:spcPct val="100000"/>
              </a:lnSpc>
              <a:spcBef>
                <a:spcPts val="0"/>
              </a:spcBef>
              <a:buSzPct val="70000"/>
              <a:buNone/>
            </a:pPr>
            <a:r>
              <a:rPr lang="en-US" altLang="zh-CN" sz="2400" b="1" noProof="1">
                <a:latin typeface="Consolas" panose="020B0609020204030204" charset="0"/>
              </a:rPr>
              <a:t>&gt;&gt;&gt; s = 'hello world \n\n My name is Dong   '</a:t>
            </a:r>
          </a:p>
          <a:p>
            <a:pPr marL="1905" indent="-344805" fontAlgn="base">
              <a:lnSpc>
                <a:spcPct val="100000"/>
              </a:lnSpc>
              <a:spcBef>
                <a:spcPts val="0"/>
              </a:spcBef>
              <a:buSzPct val="70000"/>
              <a:buNone/>
            </a:pPr>
            <a:r>
              <a:rPr lang="en-US" altLang="zh-CN" sz="2400" b="1" noProof="1">
                <a:latin typeface="Consolas" panose="020B0609020204030204" charset="0"/>
              </a:rPr>
              <a:t>&gt;&gt;&gt; s.split()</a:t>
            </a:r>
          </a:p>
          <a:p>
            <a:pPr marL="1905" indent="-344805" fontAlgn="base">
              <a:lnSpc>
                <a:spcPct val="100000"/>
              </a:lnSpc>
              <a:spcBef>
                <a:spcPts val="0"/>
              </a:spcBef>
              <a:buSzPct val="70000"/>
              <a:buNone/>
            </a:pPr>
            <a:r>
              <a:rPr lang="en-US" altLang="zh-CN" sz="2400" b="1" noProof="1">
                <a:solidFill>
                  <a:srgbClr val="00B0F0"/>
                </a:solidFill>
                <a:latin typeface="Consolas" panose="020B0609020204030204" charset="0"/>
              </a:rPr>
              <a:t>['hello', 'world', 'My', 'name', 'is', 'Dong']</a:t>
            </a:r>
          </a:p>
          <a:p>
            <a:pPr marL="1905" indent="-344805" fontAlgn="base">
              <a:lnSpc>
                <a:spcPct val="100000"/>
              </a:lnSpc>
              <a:spcBef>
                <a:spcPts val="0"/>
              </a:spcBef>
              <a:buSzPct val="70000"/>
              <a:buNone/>
            </a:pPr>
            <a:r>
              <a:rPr lang="en-US" altLang="zh-CN" sz="2400" b="1" noProof="1">
                <a:latin typeface="Consolas" panose="020B0609020204030204" charset="0"/>
              </a:rPr>
              <a:t>&gt;&gt;&gt; s = '\n\nhello world \n\n\n My name is Dong   '</a:t>
            </a:r>
          </a:p>
          <a:p>
            <a:pPr marL="1905" indent="-344805" fontAlgn="base">
              <a:lnSpc>
                <a:spcPct val="100000"/>
              </a:lnSpc>
              <a:spcBef>
                <a:spcPts val="0"/>
              </a:spcBef>
              <a:buSzPct val="70000"/>
              <a:buNone/>
            </a:pPr>
            <a:r>
              <a:rPr lang="en-US" altLang="zh-CN" sz="2400" b="1" noProof="1">
                <a:latin typeface="Consolas" panose="020B0609020204030204" charset="0"/>
              </a:rPr>
              <a:t>&gt;&gt;&gt; s.split()</a:t>
            </a:r>
          </a:p>
          <a:p>
            <a:pPr marL="1905" indent="-344805" fontAlgn="base">
              <a:lnSpc>
                <a:spcPct val="100000"/>
              </a:lnSpc>
              <a:spcBef>
                <a:spcPts val="0"/>
              </a:spcBef>
              <a:buSzPct val="70000"/>
              <a:buNone/>
            </a:pPr>
            <a:r>
              <a:rPr lang="en-US" altLang="zh-CN" sz="2400" b="1" noProof="1">
                <a:solidFill>
                  <a:srgbClr val="00B0F0"/>
                </a:solidFill>
                <a:latin typeface="Consolas" panose="020B0609020204030204" charset="0"/>
              </a:rPr>
              <a:t>['hello', 'world', 'My', 'name', 'is', 'Dong']</a:t>
            </a:r>
          </a:p>
          <a:p>
            <a:pPr marL="1905" indent="-344805" fontAlgn="base">
              <a:lnSpc>
                <a:spcPct val="100000"/>
              </a:lnSpc>
              <a:spcBef>
                <a:spcPts val="0"/>
              </a:spcBef>
              <a:buSzPct val="70000"/>
              <a:buNone/>
            </a:pPr>
            <a:r>
              <a:rPr lang="en-US" altLang="zh-CN" sz="2400" b="1" noProof="1">
                <a:latin typeface="Consolas" panose="020B0609020204030204" charset="0"/>
              </a:rPr>
              <a:t>&gt;&gt;&gt; s = '\n\nhello\t\t world \n\n\n My name\t is Dong   '</a:t>
            </a:r>
          </a:p>
          <a:p>
            <a:pPr marL="1905" indent="-344805" fontAlgn="base">
              <a:lnSpc>
                <a:spcPct val="100000"/>
              </a:lnSpc>
              <a:spcBef>
                <a:spcPts val="0"/>
              </a:spcBef>
              <a:buSzPct val="70000"/>
              <a:buNone/>
            </a:pPr>
            <a:r>
              <a:rPr lang="en-US" altLang="zh-CN" sz="2400" b="1" noProof="1">
                <a:latin typeface="Consolas" panose="020B0609020204030204" charset="0"/>
              </a:rPr>
              <a:t>&gt;&gt;&gt; s.split()</a:t>
            </a:r>
          </a:p>
          <a:p>
            <a:pPr marL="1905" indent="-344805" fontAlgn="base">
              <a:lnSpc>
                <a:spcPct val="100000"/>
              </a:lnSpc>
              <a:spcBef>
                <a:spcPts val="0"/>
              </a:spcBef>
              <a:buSzPct val="70000"/>
              <a:buNone/>
            </a:pPr>
            <a:r>
              <a:rPr lang="en-US" altLang="zh-CN" sz="2400" b="1" noProof="1">
                <a:solidFill>
                  <a:srgbClr val="00B0F0"/>
                </a:solidFill>
                <a:latin typeface="Consolas" panose="020B0609020204030204" charset="0"/>
              </a:rPr>
              <a:t>['hello', 'world', 'My', 'name', 'is', 'Dong']</a:t>
            </a:r>
          </a:p>
        </p:txBody>
      </p:sp>
      <p:sp>
        <p:nvSpPr>
          <p:cNvPr id="2" name="Slide Number Placeholder 1">
            <a:extLst>
              <a:ext uri="{FF2B5EF4-FFF2-40B4-BE49-F238E27FC236}">
                <a16:creationId xmlns="" xmlns:a16="http://schemas.microsoft.com/office/drawing/2014/main" id="{7D0AFAF3-2918-B640-9EDC-B0AB1B0F95AC}"/>
              </a:ext>
            </a:extLst>
          </p:cNvPr>
          <p:cNvSpPr>
            <a:spLocks noGrp="1"/>
          </p:cNvSpPr>
          <p:nvPr>
            <p:ph type="sldNum" sz="quarter" idx="12"/>
          </p:nvPr>
        </p:nvSpPr>
        <p:spPr/>
        <p:txBody>
          <a:bodyPr/>
          <a:lstStyle/>
          <a:p>
            <a:fld id="{A8537B7A-7510-410A-AA53-45D600DA0276}" type="slidenum">
              <a:rPr lang="zh-CN" altLang="en-US" smtClean="0"/>
              <a:t>9</a:t>
            </a:fld>
            <a:endParaRPr lang="zh-CN" altLang="en-US"/>
          </a:p>
        </p:txBody>
      </p:sp>
    </p:spTree>
    <p:extLst>
      <p:ext uri="{BB962C8B-B14F-4D97-AF65-F5344CB8AC3E}">
        <p14:creationId xmlns:p14="http://schemas.microsoft.com/office/powerpoint/2010/main" val="160792103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theme/theme1.xml><?xml version="1.0" encoding="utf-8"?>
<a:theme xmlns:a="http://schemas.openxmlformats.org/drawingml/2006/main" name="Office 主题​​">
  <a:themeElements>
    <a:clrScheme name="自定义 2">
      <a:dk1>
        <a:sysClr val="windowText" lastClr="000000"/>
      </a:dk1>
      <a:lt1>
        <a:sysClr val="window" lastClr="FFFFFF"/>
      </a:lt1>
      <a:dk2>
        <a:srgbClr val="455F51"/>
      </a:dk2>
      <a:lt2>
        <a:srgbClr val="E3DED1"/>
      </a:lt2>
      <a:accent1>
        <a:srgbClr val="004723"/>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2572</TotalTime>
  <Words>2817</Words>
  <Application>Microsoft Office PowerPoint</Application>
  <PresentationFormat>自定义</PresentationFormat>
  <Paragraphs>394</Paragraphs>
  <Slides>29</Slides>
  <Notes>29</Notes>
  <HiddenSlides>0</HiddenSlides>
  <MMClips>0</MMClips>
  <ScaleCrop>false</ScaleCrop>
  <HeadingPairs>
    <vt:vector size="4" baseType="variant">
      <vt:variant>
        <vt:lpstr>主题</vt:lpstr>
      </vt:variant>
      <vt:variant>
        <vt:i4>1</vt:i4>
      </vt:variant>
      <vt:variant>
        <vt:lpstr>幻灯片标题</vt:lpstr>
      </vt:variant>
      <vt:variant>
        <vt:i4>29</vt:i4>
      </vt:variant>
    </vt:vector>
  </HeadingPairs>
  <TitlesOfParts>
    <vt:vector size="30"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答辩-19</dc:title>
  <dc:creator>LP</dc:creator>
  <cp:lastModifiedBy>stsluy</cp:lastModifiedBy>
  <cp:revision>424</cp:revision>
  <dcterms:created xsi:type="dcterms:W3CDTF">2016-11-24T09:20:00Z</dcterms:created>
  <dcterms:modified xsi:type="dcterms:W3CDTF">2022-03-07T17:00:25Z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2052-11.1.0.10667</vt:lpwstr>
  </property>
  <property fmtid="{D5CDD505-2E9C-101B-9397-08002B2CF9AE}" pid="3" name="ICV">
    <vt:lpwstr>7E38F6AF0AEB4547AE4ACB4243E3DBEC</vt:lpwstr>
  </property>
</Properties>
</file>