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41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23"/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2937" autoAdjust="0"/>
  </p:normalViewPr>
  <p:slideViewPr>
    <p:cSldViewPr snapToGrid="0">
      <p:cViewPr varScale="1">
        <p:scale>
          <a:sx n="78" d="100"/>
          <a:sy n="78" d="100"/>
        </p:scale>
        <p:origin x="-754" y="-62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1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9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0694-744B-B149-A626-B0C934C085F8}" type="datetime1">
              <a:rPr lang="en-US" altLang="zh-CN" smtClean="0"/>
              <a:t>3/6/2022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F249-FEF9-CF44-AE0A-B9634AB85FE6}" type="datetime1">
              <a:rPr lang="en-US" altLang="zh-CN" smtClean="0"/>
              <a:t>3/6/2022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084-1478-C744-8AE4-34EBE69774DE}" type="datetime1">
              <a:rPr lang="en-US" altLang="zh-CN" smtClean="0"/>
              <a:t>3/6/2022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C360-CDF2-8A40-AB8B-545A6855A318}" type="datetime1">
              <a:rPr lang="en-US" altLang="zh-CN" smtClean="0"/>
              <a:t>3/6/2022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E5A-F618-8D49-BA94-B0BC7ED16001}" type="datetime1">
              <a:rPr lang="en-US" altLang="zh-CN" smtClean="0"/>
              <a:t>3/6/2022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1522-1C1B-4F42-8F4E-0F8216EDF59E}" type="datetime1">
              <a:rPr lang="en-US" altLang="zh-CN" smtClean="0"/>
              <a:t>3/6/2022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6C04-D757-0C41-AA4D-FED604B1F487}" type="datetime1">
              <a:rPr lang="en-US" altLang="zh-CN" smtClean="0"/>
              <a:t>3/6/2022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629A-72B5-DE41-A264-339E6D98782F}" type="datetime1">
              <a:rPr lang="en-US" altLang="zh-CN" smtClean="0"/>
              <a:t>3/6/2022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4252-7885-0F40-9FE1-B42F1665B078}" type="datetime1">
              <a:rPr lang="en-US" altLang="zh-CN" smtClean="0"/>
              <a:t>3/6/2022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621D-A6D8-2648-941B-4D1F27648862}" type="datetime1">
              <a:rPr lang="en-US" altLang="zh-CN" smtClean="0"/>
              <a:t>3/6/2022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F3F3-19B6-C944-8088-F91E4AD519E1}" type="datetime1">
              <a:rPr lang="en-US" altLang="zh-CN" smtClean="0"/>
              <a:t>3/6/2022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F505-8FCC-734C-BCE7-C7F18969367C}" type="datetime1">
              <a:rPr lang="en-US" altLang="zh-CN" smtClean="0"/>
              <a:t>3/6/2022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03767" y="2793810"/>
            <a:ext cx="10035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 </a:t>
            </a: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中山大学国际金融学院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66494" y="5644929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：陆勇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878186" y="5644929"/>
            <a:ext cx="290222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220F706-EBFF-4C4E-9ACC-D12A4949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1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6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3.9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综合案例解析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600" b="1" noProof="1" smtClean="0">
                <a:latin typeface="Consolas" panose="020B0609020204030204" charset="0"/>
                <a:cs typeface="Consolas" panose="020B0609020204030204" charset="0"/>
              </a:rPr>
              <a:t>例</a:t>
            </a:r>
            <a:r>
              <a:rPr lang="en-US" altLang="zh-CN" sz="2600" b="1" noProof="1" smtClean="0">
                <a:latin typeface="Consolas" panose="020B0609020204030204" charset="0"/>
                <a:cs typeface="Consolas" panose="020B0609020204030204" charset="0"/>
              </a:rPr>
              <a:t>3-7  </a:t>
            </a:r>
            <a:r>
              <a:rPr lang="en-US" altLang="zh-CN" sz="2600" b="1" noProof="1">
                <a:latin typeface="Consolas" panose="020B0609020204030204" charset="0"/>
                <a:cs typeface="Consolas" panose="020B0609020204030204" charset="0"/>
              </a:rPr>
              <a:t>检查并判断密码字符串的安全强度。</a:t>
            </a:r>
            <a:endParaRPr lang="zh-CN" altLang="en-US" sz="2600" b="1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endParaRPr lang="en-US" altLang="zh-CN" sz="1800" noProof="1"/>
          </a:p>
          <a:p>
            <a:pPr marL="0" indent="0" fontAlgn="base">
              <a:buNone/>
            </a:pPr>
            <a:r>
              <a:rPr lang="en-US" altLang="zh-CN" sz="2400" noProof="1">
                <a:latin typeface="Consolas" panose="020B0609020204030204" charset="0"/>
              </a:rPr>
              <a:t>import string</a:t>
            </a:r>
          </a:p>
          <a:p>
            <a:pPr marL="0" indent="0" fontAlgn="base">
              <a:buNone/>
            </a:pPr>
            <a:endParaRPr lang="en-US" altLang="zh-CN" sz="2400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altLang="zh-CN" sz="2400" noProof="1">
                <a:latin typeface="Consolas" panose="020B0609020204030204" charset="0"/>
              </a:rPr>
              <a:t>def check(pwd):</a:t>
            </a:r>
          </a:p>
          <a:p>
            <a:pPr marL="0" indent="0" fontAlgn="base">
              <a:buNone/>
            </a:pPr>
            <a:r>
              <a:rPr lang="en-US" altLang="zh-CN" sz="2400" noProof="1">
                <a:latin typeface="Consolas" panose="020B0609020204030204" charset="0"/>
              </a:rPr>
              <a:t>    # 密码必须至少包含6个字符</a:t>
            </a:r>
          </a:p>
          <a:p>
            <a:pPr marL="0" indent="0" fontAlgn="base">
              <a:buNone/>
            </a:pPr>
            <a:r>
              <a:rPr lang="en-US" altLang="zh-CN" sz="2400" noProof="1">
                <a:latin typeface="Consolas" panose="020B0609020204030204" charset="0"/>
              </a:rPr>
              <a:t>    if not isinstance(pwd, str) or len(pwd)&lt;6:</a:t>
            </a:r>
          </a:p>
          <a:p>
            <a:pPr marL="0" indent="0" fontAlgn="base">
              <a:buNone/>
            </a:pPr>
            <a:r>
              <a:rPr lang="en-US" altLang="zh-CN" sz="2400" noProof="1">
                <a:latin typeface="Consolas" panose="020B0609020204030204" charset="0"/>
              </a:rPr>
              <a:t>        return 'not suitable for password'</a:t>
            </a:r>
          </a:p>
          <a:p>
            <a:pPr marL="0" indent="0" fontAlgn="base">
              <a:buNone/>
            </a:pPr>
            <a:r>
              <a:rPr lang="en-US" altLang="zh-CN" sz="2400" noProof="1">
                <a:latin typeface="Consolas" panose="020B0609020204030204" charset="0"/>
              </a:rPr>
              <a:t>    # 密码强度等级与包含字符种类的对应关系</a:t>
            </a:r>
          </a:p>
          <a:p>
            <a:pPr marL="0" indent="0" fontAlgn="base">
              <a:buNone/>
            </a:pPr>
            <a:r>
              <a:rPr lang="en-US" altLang="zh-CN" sz="2400" noProof="1">
                <a:latin typeface="Consolas" panose="020B0609020204030204" charset="0"/>
              </a:rPr>
              <a:t>    d = {1:'weak', 2:'below middle', 3:'above middle', 4:'strong'}</a:t>
            </a:r>
          </a:p>
          <a:p>
            <a:pPr marL="0" indent="0" fontAlgn="base">
              <a:buNone/>
            </a:pPr>
            <a:r>
              <a:rPr lang="en-US" altLang="zh-CN" sz="2400" noProof="1">
                <a:latin typeface="Consolas" panose="020B0609020204030204" charset="0"/>
              </a:rPr>
              <a:t>    # 分别用来标记pwd是否含有数字、小写字母、大写字母和指定的标点符号</a:t>
            </a:r>
          </a:p>
          <a:p>
            <a:pPr marL="0" indent="0" fontAlgn="base">
              <a:buNone/>
            </a:pPr>
            <a:r>
              <a:rPr lang="en-US" altLang="zh-CN" sz="2400" noProof="1">
                <a:latin typeface="Consolas" panose="020B0609020204030204" charset="0"/>
              </a:rPr>
              <a:t>    r = [False] *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5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3.9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综合案例解析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for </a:t>
            </a:r>
            <a:r>
              <a:rPr lang="en-US" altLang="en-US" sz="2400" dirty="0" err="1">
                <a:latin typeface="Consolas" panose="020B0609020204030204" charset="0"/>
              </a:rPr>
              <a:t>ch</a:t>
            </a:r>
            <a:r>
              <a:rPr lang="en-US" altLang="en-US" sz="2400" dirty="0">
                <a:latin typeface="Consolas" panose="020B0609020204030204" charset="0"/>
              </a:rPr>
              <a:t> in </a:t>
            </a:r>
            <a:r>
              <a:rPr lang="en-US" altLang="en-US" sz="2400" dirty="0" err="1">
                <a:latin typeface="Consolas" panose="020B0609020204030204" charset="0"/>
              </a:rPr>
              <a:t>pwd</a:t>
            </a:r>
            <a:r>
              <a:rPr lang="en-US" altLang="en-US" sz="2400" dirty="0">
                <a:latin typeface="Consolas" panose="020B0609020204030204" charset="0"/>
              </a:rPr>
              <a:t>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       # </a:t>
            </a:r>
            <a:r>
              <a:rPr lang="en-US" altLang="en-US" sz="2400" dirty="0" err="1">
                <a:latin typeface="Consolas" panose="020B0609020204030204" charset="0"/>
              </a:rPr>
              <a:t>是否包含数字</a:t>
            </a:r>
            <a:endParaRPr lang="en-US" altLang="en-US" sz="24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       if not r[0] and </a:t>
            </a:r>
            <a:r>
              <a:rPr lang="en-US" altLang="en-US" sz="2400" dirty="0" err="1">
                <a:latin typeface="Consolas" panose="020B0609020204030204" charset="0"/>
              </a:rPr>
              <a:t>ch</a:t>
            </a:r>
            <a:r>
              <a:rPr lang="en-US" altLang="en-US" sz="2400" dirty="0">
                <a:latin typeface="Consolas" panose="020B0609020204030204" charset="0"/>
              </a:rPr>
              <a:t> in </a:t>
            </a:r>
            <a:r>
              <a:rPr lang="en-US" altLang="en-US" sz="2400" dirty="0" err="1">
                <a:latin typeface="Consolas" panose="020B0609020204030204" charset="0"/>
              </a:rPr>
              <a:t>string.digits</a:t>
            </a:r>
            <a:r>
              <a:rPr lang="en-US" altLang="en-US" sz="2400" dirty="0">
                <a:latin typeface="Consolas" panose="020B0609020204030204" charset="0"/>
              </a:rPr>
              <a:t>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           r[0] = True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       # </a:t>
            </a:r>
            <a:r>
              <a:rPr lang="en-US" altLang="en-US" sz="2400" dirty="0" err="1">
                <a:latin typeface="Consolas" panose="020B0609020204030204" charset="0"/>
              </a:rPr>
              <a:t>是否包含小写字母</a:t>
            </a:r>
            <a:endParaRPr lang="en-US" altLang="en-US" sz="24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       </a:t>
            </a:r>
            <a:r>
              <a:rPr lang="en-US" altLang="en-US" sz="2400" dirty="0" err="1">
                <a:latin typeface="Consolas" panose="020B0609020204030204" charset="0"/>
              </a:rPr>
              <a:t>elif</a:t>
            </a:r>
            <a:r>
              <a:rPr lang="en-US" altLang="en-US" sz="2400" dirty="0">
                <a:latin typeface="Consolas" panose="020B0609020204030204" charset="0"/>
              </a:rPr>
              <a:t> not r[1] and </a:t>
            </a:r>
            <a:r>
              <a:rPr lang="en-US" altLang="en-US" sz="2400" dirty="0" err="1">
                <a:latin typeface="Consolas" panose="020B0609020204030204" charset="0"/>
              </a:rPr>
              <a:t>ch</a:t>
            </a:r>
            <a:r>
              <a:rPr lang="en-US" altLang="en-US" sz="2400" dirty="0">
                <a:latin typeface="Consolas" panose="020B0609020204030204" charset="0"/>
              </a:rPr>
              <a:t> in </a:t>
            </a:r>
            <a:r>
              <a:rPr lang="en-US" altLang="en-US" sz="2400" dirty="0" err="1">
                <a:latin typeface="Consolas" panose="020B0609020204030204" charset="0"/>
              </a:rPr>
              <a:t>string.ascii_lowercase</a:t>
            </a:r>
            <a:r>
              <a:rPr lang="en-US" altLang="en-US" sz="2400" dirty="0">
                <a:latin typeface="Consolas" panose="020B0609020204030204" charset="0"/>
              </a:rPr>
              <a:t>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           r[1] = True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       # </a:t>
            </a:r>
            <a:r>
              <a:rPr lang="en-US" altLang="en-US" sz="2400" dirty="0" err="1">
                <a:latin typeface="Consolas" panose="020B0609020204030204" charset="0"/>
              </a:rPr>
              <a:t>是否包含大写字母</a:t>
            </a:r>
            <a:endParaRPr lang="en-US" altLang="en-US" sz="24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       </a:t>
            </a:r>
            <a:r>
              <a:rPr lang="en-US" altLang="en-US" sz="2400" dirty="0" err="1">
                <a:latin typeface="Consolas" panose="020B0609020204030204" charset="0"/>
              </a:rPr>
              <a:t>elif</a:t>
            </a:r>
            <a:r>
              <a:rPr lang="en-US" altLang="en-US" sz="2400" dirty="0">
                <a:latin typeface="Consolas" panose="020B0609020204030204" charset="0"/>
              </a:rPr>
              <a:t> not r[2] and </a:t>
            </a:r>
            <a:r>
              <a:rPr lang="en-US" altLang="en-US" sz="2400" dirty="0" err="1">
                <a:latin typeface="Consolas" panose="020B0609020204030204" charset="0"/>
              </a:rPr>
              <a:t>ch</a:t>
            </a:r>
            <a:r>
              <a:rPr lang="en-US" altLang="en-US" sz="2400" dirty="0">
                <a:latin typeface="Consolas" panose="020B0609020204030204" charset="0"/>
              </a:rPr>
              <a:t> in </a:t>
            </a:r>
            <a:r>
              <a:rPr lang="en-US" altLang="en-US" sz="2400" dirty="0" err="1">
                <a:latin typeface="Consolas" panose="020B0609020204030204" charset="0"/>
              </a:rPr>
              <a:t>string.ascii_uppercase</a:t>
            </a:r>
            <a:r>
              <a:rPr lang="en-US" altLang="en-US" sz="2400" dirty="0">
                <a:latin typeface="Consolas" panose="020B0609020204030204" charset="0"/>
              </a:rPr>
              <a:t>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           r[2] = True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       # </a:t>
            </a:r>
            <a:r>
              <a:rPr lang="en-US" altLang="en-US" sz="2400" dirty="0" err="1">
                <a:latin typeface="Consolas" panose="020B0609020204030204" charset="0"/>
              </a:rPr>
              <a:t>是否包含指定的标点符号</a:t>
            </a:r>
            <a:endParaRPr lang="en-US" altLang="en-US" sz="24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       </a:t>
            </a:r>
            <a:r>
              <a:rPr lang="en-US" altLang="en-US" sz="2400" dirty="0" err="1">
                <a:latin typeface="Consolas" panose="020B0609020204030204" charset="0"/>
              </a:rPr>
              <a:t>elif</a:t>
            </a:r>
            <a:r>
              <a:rPr lang="en-US" altLang="en-US" sz="2400" dirty="0">
                <a:latin typeface="Consolas" panose="020B0609020204030204" charset="0"/>
              </a:rPr>
              <a:t> not r[3] and </a:t>
            </a:r>
            <a:r>
              <a:rPr lang="en-US" altLang="en-US" sz="2400" dirty="0" err="1">
                <a:latin typeface="Consolas" panose="020B0609020204030204" charset="0"/>
              </a:rPr>
              <a:t>ch</a:t>
            </a:r>
            <a:r>
              <a:rPr lang="en-US" altLang="en-US" sz="2400" dirty="0">
                <a:latin typeface="Consolas" panose="020B0609020204030204" charset="0"/>
              </a:rPr>
              <a:t> in ',.!;?&lt;&gt;':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           r[3] = True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   # </a:t>
            </a:r>
            <a:r>
              <a:rPr lang="en-US" altLang="en-US" sz="2400" dirty="0" err="1">
                <a:latin typeface="Consolas" panose="020B0609020204030204" charset="0"/>
              </a:rPr>
              <a:t>统计包含的字符种类，返回密码强度</a:t>
            </a:r>
            <a:endParaRPr lang="en-US" altLang="en-US" sz="24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    return </a:t>
            </a:r>
            <a:r>
              <a:rPr lang="en-US" altLang="en-US" sz="2400" dirty="0" err="1">
                <a:latin typeface="Consolas" panose="020B0609020204030204" charset="0"/>
              </a:rPr>
              <a:t>d.get</a:t>
            </a:r>
            <a:r>
              <a:rPr lang="en-US" altLang="en-US" sz="2400" dirty="0">
                <a:latin typeface="Consolas" panose="020B0609020204030204" charset="0"/>
              </a:rPr>
              <a:t>(</a:t>
            </a:r>
            <a:r>
              <a:rPr lang="en-US" altLang="en-US" sz="2400" dirty="0" err="1">
                <a:latin typeface="Consolas" panose="020B0609020204030204" charset="0"/>
              </a:rPr>
              <a:t>r.count</a:t>
            </a:r>
            <a:r>
              <a:rPr lang="en-US" altLang="en-US" sz="2400" dirty="0">
                <a:latin typeface="Consolas" panose="020B0609020204030204" charset="0"/>
              </a:rPr>
              <a:t>(True), 'error')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latin typeface="Consolas" panose="020B0609020204030204" charset="0"/>
              </a:rPr>
              <a:t>print(check('a2Cd,'))</a:t>
            </a:r>
            <a:endParaRPr lang="en-US" altLang="zh-CN" sz="2400" noProof="1">
              <a:latin typeface="Consolas" panose="020B06090202040302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5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0624F31-998C-44D3-BAFB-ADD006D354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/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61452" y="2867904"/>
            <a:ext cx="18863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中山大学国际金融学院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66491" y="5644929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：陆勇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933576" y="5644929"/>
            <a:ext cx="3415182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DC754B86-73A7-4A82-964F-FD1E9781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/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3DCEA6-6119-8047-9A60-DCDB6E94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997785" y="21508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01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997785" y="89084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02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997785" y="160106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03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997785" y="230134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04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7150956" y="215081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</a:t>
            </a:r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简介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7150956" y="890842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字符串编码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7150956" y="1581606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转义字符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7150956" y="2301341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字符串格式化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FCCDB2F-E67F-FB4D-A41F-757E7CB0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997785" y="2992058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05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150956" y="2992058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字符串常用方法与操作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97785" y="371116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06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150956" y="3711167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</a:t>
            </a:r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常量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997785" y="4450953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07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150956" y="4450953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中英文分词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997785" y="517472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08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50956" y="5174727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汉字到拼音的转换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7150956" y="5868664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综合案例解析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997785" y="5868664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09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0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5" grpId="0" animBg="1"/>
      <p:bldP spid="6" grpId="0" animBg="1"/>
      <p:bldP spid="7" grpId="0" animBg="1"/>
      <p:bldP spid="8" grpId="0" animBg="1"/>
      <p:bldP spid="59" grpId="0" animBg="1"/>
      <p:bldP spid="60" grpId="0" animBg="1"/>
      <p:bldP spid="61" grpId="0" animBg="1"/>
      <p:bldP spid="62" grpId="0" animBg="1"/>
      <p:bldP spid="64" grpId="0"/>
      <p:bldP spid="65" grpId="0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3.6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字符串常量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Pct val="70000"/>
            </a:pPr>
            <a:r>
              <a:rPr lang="en-US" altLang="zh-CN" sz="2400" b="1" dirty="0" smtClean="0">
                <a:latin typeface="Consolas" panose="020B0609020204030204" charset="0"/>
              </a:rPr>
              <a:t>例3-4  </a:t>
            </a:r>
            <a:r>
              <a:rPr lang="en-US" altLang="zh-CN" sz="2400" b="1" dirty="0" err="1">
                <a:latin typeface="Consolas" panose="020B0609020204030204" charset="0"/>
              </a:rPr>
              <a:t>使用string模块提供的字符串常量，模拟生成指定长度的随机密码</a:t>
            </a:r>
            <a:r>
              <a:rPr lang="en-US" altLang="zh-CN" sz="2400" b="1" dirty="0">
                <a:latin typeface="Consolas" panose="020B0609020204030204" charset="0"/>
              </a:rPr>
              <a:t>。</a:t>
            </a: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endParaRPr lang="en-US" altLang="zh-CN" sz="2400" dirty="0">
              <a:latin typeface="Consolas" panose="020B060902020403020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Pct val="70000"/>
              <a:buNone/>
            </a:pPr>
            <a:r>
              <a:rPr lang="en-US" altLang="zh-CN" sz="2400" dirty="0">
                <a:latin typeface="Consolas" panose="020B0609020204030204" charset="0"/>
              </a:rPr>
              <a:t>from random import choice</a:t>
            </a:r>
          </a:p>
          <a:p>
            <a:pPr>
              <a:lnSpc>
                <a:spcPct val="110000"/>
              </a:lnSpc>
              <a:spcBef>
                <a:spcPct val="0"/>
              </a:spcBef>
              <a:buSzPct val="70000"/>
              <a:buNone/>
            </a:pPr>
            <a:r>
              <a:rPr lang="en-US" altLang="zh-CN" sz="2400" dirty="0">
                <a:latin typeface="Consolas" panose="020B0609020204030204" charset="0"/>
              </a:rPr>
              <a:t>from string import </a:t>
            </a:r>
            <a:r>
              <a:rPr lang="en-US" altLang="zh-CN" sz="2400" dirty="0" err="1">
                <a:latin typeface="Consolas" panose="020B0609020204030204" charset="0"/>
              </a:rPr>
              <a:t>ascii_letters</a:t>
            </a:r>
            <a:r>
              <a:rPr lang="en-US" altLang="zh-CN" sz="2400" dirty="0">
                <a:latin typeface="Consolas" panose="020B0609020204030204" charset="0"/>
              </a:rPr>
              <a:t>, digits</a:t>
            </a:r>
          </a:p>
          <a:p>
            <a:pPr>
              <a:lnSpc>
                <a:spcPct val="110000"/>
              </a:lnSpc>
              <a:spcBef>
                <a:spcPct val="0"/>
              </a:spcBef>
              <a:buSzPct val="70000"/>
              <a:buNone/>
            </a:pPr>
            <a:endParaRPr lang="en-US" altLang="zh-CN" sz="2400" dirty="0">
              <a:latin typeface="Consolas" panose="020B060902020403020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Pct val="70000"/>
              <a:buNone/>
            </a:pPr>
            <a:r>
              <a:rPr lang="en-US" altLang="zh-CN" sz="2400" dirty="0">
                <a:latin typeface="Consolas" panose="020B0609020204030204" charset="0"/>
              </a:rPr>
              <a:t>characters = digits + </a:t>
            </a:r>
            <a:r>
              <a:rPr lang="en-US" altLang="zh-CN" sz="2400" dirty="0" err="1">
                <a:latin typeface="Consolas" panose="020B0609020204030204" charset="0"/>
              </a:rPr>
              <a:t>ascii_letters</a:t>
            </a:r>
            <a:endParaRPr lang="en-US" altLang="zh-CN" sz="2400" dirty="0">
              <a:latin typeface="Consolas" panose="020B060902020403020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Pct val="70000"/>
              <a:buNone/>
            </a:pPr>
            <a:endParaRPr lang="en-US" altLang="zh-CN" sz="2400" dirty="0">
              <a:latin typeface="Consolas" panose="020B060902020403020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Pct val="70000"/>
              <a:buNone/>
            </a:pPr>
            <a:r>
              <a:rPr lang="en-US" altLang="zh-CN" sz="2400" dirty="0" err="1">
                <a:latin typeface="Consolas" panose="020B0609020204030204" charset="0"/>
              </a:rPr>
              <a:t>def</a:t>
            </a:r>
            <a:r>
              <a:rPr lang="en-US" altLang="zh-CN" sz="2400" dirty="0">
                <a:latin typeface="Consolas" panose="020B0609020204030204" charset="0"/>
              </a:rPr>
              <a:t> </a:t>
            </a:r>
            <a:r>
              <a:rPr lang="en-US" altLang="zh-CN" sz="2400" dirty="0" err="1">
                <a:latin typeface="Consolas" panose="020B0609020204030204" charset="0"/>
              </a:rPr>
              <a:t>generatePassword</a:t>
            </a:r>
            <a:r>
              <a:rPr lang="en-US" altLang="zh-CN" sz="2400" dirty="0">
                <a:latin typeface="Consolas" panose="020B0609020204030204" charset="0"/>
              </a:rPr>
              <a:t>(n):</a:t>
            </a:r>
          </a:p>
          <a:p>
            <a:pPr>
              <a:lnSpc>
                <a:spcPct val="110000"/>
              </a:lnSpc>
              <a:spcBef>
                <a:spcPct val="0"/>
              </a:spcBef>
              <a:buSzPct val="70000"/>
              <a:buNone/>
            </a:pPr>
            <a:r>
              <a:rPr lang="en-US" altLang="zh-CN" sz="2400" dirty="0">
                <a:latin typeface="Consolas" panose="020B0609020204030204" charset="0"/>
              </a:rPr>
              <a:t>    return ''.join((choice(characters) for _ in range(n)))</a:t>
            </a:r>
          </a:p>
          <a:p>
            <a:pPr>
              <a:lnSpc>
                <a:spcPct val="110000"/>
              </a:lnSpc>
              <a:spcBef>
                <a:spcPct val="0"/>
              </a:spcBef>
              <a:buSzPct val="70000"/>
              <a:buNone/>
            </a:pPr>
            <a:endParaRPr lang="en-US" altLang="zh-CN" sz="2400" dirty="0">
              <a:latin typeface="Consolas" panose="020B060902020403020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Pct val="70000"/>
              <a:buNone/>
            </a:pPr>
            <a:r>
              <a:rPr lang="en-US" altLang="zh-CN" sz="2400" dirty="0">
                <a:latin typeface="Consolas" panose="020B0609020204030204" charset="0"/>
              </a:rPr>
              <a:t>print(</a:t>
            </a:r>
            <a:r>
              <a:rPr lang="en-US" altLang="zh-CN" sz="2400" dirty="0" err="1">
                <a:latin typeface="Consolas" panose="020B0609020204030204" charset="0"/>
              </a:rPr>
              <a:t>generatePassword</a:t>
            </a:r>
            <a:r>
              <a:rPr lang="en-US" altLang="zh-CN" sz="2400" dirty="0">
                <a:latin typeface="Consolas" panose="020B0609020204030204" charset="0"/>
              </a:rPr>
              <a:t>(8))</a:t>
            </a:r>
          </a:p>
          <a:p>
            <a:pPr>
              <a:lnSpc>
                <a:spcPct val="110000"/>
              </a:lnSpc>
              <a:spcBef>
                <a:spcPct val="0"/>
              </a:spcBef>
              <a:buSzPct val="70000"/>
              <a:buNone/>
            </a:pPr>
            <a:r>
              <a:rPr lang="en-US" altLang="zh-CN" sz="2400" dirty="0">
                <a:latin typeface="Consolas" panose="020B0609020204030204" charset="0"/>
              </a:rPr>
              <a:t>print(</a:t>
            </a:r>
            <a:r>
              <a:rPr lang="en-US" altLang="zh-CN" sz="2400" dirty="0" err="1">
                <a:latin typeface="Consolas" panose="020B0609020204030204" charset="0"/>
              </a:rPr>
              <a:t>generatePassword</a:t>
            </a:r>
            <a:r>
              <a:rPr lang="en-US" altLang="zh-CN" sz="2400" dirty="0">
                <a:latin typeface="Consolas" panose="020B0609020204030204" charset="0"/>
              </a:rPr>
              <a:t>(15))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3.7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中英文分词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import jieba                    # 导入jieba模块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x = '分词的准确度直接影响了后续文本处理和挖掘算法的最终效果。'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jieba.cut(x)                    # 使用默认词库进行分词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&lt;generator object Tokenizer.cut at 0x000000000342C990&gt;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list(_)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['分词', '的', '准确度', '直接', '影响', '了', '后续', '文本处理', '和', '挖掘', '算法', '的', '最终', '效果', '。']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list(jieba.cut('纸杯'))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['纸杯']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list(jieba.cut('花纸杯'))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['花', '纸杯']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jieba.add_word('花纸杯')         # 增加词条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list(jieba.cut('花纸杯'))        # 使用新词库进行分词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['花纸杯']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import snownlp                </a:t>
            </a:r>
            <a:r>
              <a:rPr lang="en-US" altLang="zh-CN" sz="16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600" dirty="0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导入snownlp模块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snownlp.SnowNLP('学而时习之，不亦说乎').words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['学而', '时习', '之', '，', '不亦', '说乎']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snownlp.SnowNLP(x).words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['分词', '的', '准确度', '直接', '影响', '了', '后续', '文本', '处理', '和', '挖掘', '算法', '的', '最终', '效果', '。'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3.8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汉字到拼音的转换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from pypinyin import lazy_pinyin, pinyin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lazy_pinyin('董付国')            # 返回拼音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</a:rPr>
              <a:t>['dong', 'fu', 'guo']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lazy_pinyin('董付国', 1)         # 带声调的拼音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</a:rPr>
              <a:t>['dǒng', 'fù', 'guó']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lazy_pinyin('董付国', 2)         # 另一种拼音形式，数字表示前面字母的声调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</a:rPr>
              <a:t>['do3ng', 'fu4', 'guo2']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lazy_pinyin('董付国', 3)         # 只返回拼音首字母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</a:rPr>
              <a:t>['d', 'f', 'g']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lazy_pinyin('重要', 1)           # 能够根据词组智能识别多音字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</a:rPr>
              <a:t>['zhòng', 'yào']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lazy_pinyin('重阳', 1)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</a:rPr>
              <a:t>['chóng', 'yáng']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pinyin('重阳')                   # 返回拼音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</a:rPr>
              <a:t>[['chóng'], ['yáng']]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pinyin('重阳节', heteronym=True) # 返回多音字的所有读音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</a:rPr>
              <a:t>[['chóng'], ['yáng'], ['jié', 'jiē']]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3.8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汉字到拼音的转换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import jieba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x = '中英文混合test123'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lazy_pinyin(x)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['zhong', 'ying', 'wen', 'hun', 'he', 'test123']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lazy_pinyin(jieba.cut(x))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['zhong', 'ying', 'wen', 'hun', 'he', 'test123']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x = '山东烟台的大樱桃真好吃啊'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sorted(x, key=lambda ch: lazy_pinyin(ch))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                         # 按拼音对汉字进行排序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['啊', '吃', '大', '的', '东', '好', '山', '台', '桃', '烟', '樱', '真']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8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3.9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综合案例解析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noProof="1" smtClean="0">
                <a:latin typeface="Consolas" panose="020B0609020204030204" charset="0"/>
                <a:cs typeface="Consolas" panose="020B0609020204030204" charset="0"/>
              </a:rPr>
              <a:t>例</a:t>
            </a:r>
            <a:r>
              <a:rPr lang="en-US" altLang="zh-CN" sz="2400" b="1" noProof="1" smtClean="0">
                <a:latin typeface="Consolas" panose="020B0609020204030204" charset="0"/>
                <a:cs typeface="Consolas" panose="020B0609020204030204" charset="0"/>
              </a:rPr>
              <a:t>3-5</a:t>
            </a:r>
            <a:r>
              <a:rPr lang="zh-CN" altLang="en-US" sz="2400" b="1" noProof="1" smtClean="0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zh-CN" altLang="en-US" sz="2400" b="1" noProof="1">
                <a:latin typeface="Consolas" panose="020B0609020204030204" charset="0"/>
                <a:cs typeface="Consolas" panose="020B0609020204030204" charset="0"/>
              </a:rPr>
              <a:t>编写函数实现字符串加密和解密，循环使用指定密钥，采用简单的异或算法。</a:t>
            </a:r>
          </a:p>
          <a:p>
            <a:pPr marL="0" indent="0" fontAlgn="base">
              <a:buNone/>
            </a:pPr>
            <a:r>
              <a:rPr lang="zh-CN" altLang="en-US" sz="2400" dirty="0">
                <a:latin typeface="Consolas" panose="020B0609020204030204" charset="0"/>
                <a:sym typeface="+mn-ea"/>
              </a:rPr>
              <a:t>from itertools import cycle</a:t>
            </a:r>
          </a:p>
          <a:p>
            <a:pPr marL="0" indent="0" fontAlgn="base">
              <a:buNone/>
            </a:pPr>
            <a:endParaRPr lang="zh-CN" altLang="en-US" sz="2000" noProof="1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noProof="1">
                <a:latin typeface="Consolas" panose="020B0609020204030204" charset="0"/>
              </a:rPr>
              <a:t>def crypt(source, key):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noProof="1">
                <a:latin typeface="Consolas" panose="020B0609020204030204" charset="0"/>
              </a:rPr>
              <a:t>    result = ''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noProof="1">
                <a:latin typeface="Consolas" panose="020B0609020204030204" charset="0"/>
              </a:rPr>
              <a:t>    temp = cycle(key)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noProof="1">
                <a:latin typeface="Consolas" panose="020B0609020204030204" charset="0"/>
              </a:rPr>
              <a:t>    for ch in source: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noProof="1">
                <a:latin typeface="Consolas" panose="020B0609020204030204" charset="0"/>
              </a:rPr>
              <a:t>        result = result + chr(ord(ch) ^ ord(next(temp)))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noProof="1">
                <a:latin typeface="Consolas" panose="020B0609020204030204" charset="0"/>
              </a:rPr>
              <a:t>    return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3.9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综合案例解析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zh-CN" altLang="en-US" sz="2400" dirty="0">
                <a:latin typeface="Consolas" panose="020B0609020204030204" charset="0"/>
                <a:sym typeface="+mn-ea"/>
              </a:rPr>
              <a:t>source = 'Shandong Institute of Business and Technology'</a:t>
            </a:r>
            <a:endParaRPr lang="zh-CN" altLang="en-US" sz="24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zh-CN" altLang="en-US" sz="2400" dirty="0">
                <a:latin typeface="Consolas" panose="020B0609020204030204" charset="0"/>
                <a:sym typeface="+mn-ea"/>
              </a:rPr>
              <a:t>key = 'Dong Fuguo'</a:t>
            </a:r>
            <a:endParaRPr lang="zh-CN" altLang="en-US" sz="24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endParaRPr lang="zh-CN" altLang="en-US" sz="24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zh-CN" altLang="en-US" sz="2400" dirty="0">
                <a:latin typeface="Consolas" panose="020B0609020204030204" charset="0"/>
                <a:sym typeface="+mn-ea"/>
              </a:rPr>
              <a:t>print('Before Encrypted:'+source)</a:t>
            </a:r>
            <a:endParaRPr lang="zh-CN" altLang="en-US" sz="24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zh-CN" altLang="en-US" sz="2400" dirty="0">
                <a:latin typeface="Consolas" panose="020B0609020204030204" charset="0"/>
                <a:sym typeface="+mn-ea"/>
              </a:rPr>
              <a:t>encrypted = crypt(source, key)</a:t>
            </a:r>
            <a:endParaRPr lang="zh-CN" altLang="en-US" sz="24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zh-CN" altLang="en-US" sz="2400" dirty="0">
                <a:latin typeface="Consolas" panose="020B0609020204030204" charset="0"/>
                <a:sym typeface="+mn-ea"/>
              </a:rPr>
              <a:t>print('After Encrypted:'+encrypted)</a:t>
            </a:r>
            <a:endParaRPr lang="zh-CN" altLang="en-US" sz="24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zh-CN" altLang="en-US" sz="2400" dirty="0">
                <a:latin typeface="Consolas" panose="020B0609020204030204" charset="0"/>
                <a:sym typeface="+mn-ea"/>
              </a:rPr>
              <a:t>decrypted = crypt(encrypted, key)</a:t>
            </a:r>
            <a:endParaRPr lang="zh-CN" altLang="en-US" sz="24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zh-CN" altLang="en-US" sz="2400" dirty="0">
                <a:latin typeface="Consolas" panose="020B0609020204030204" charset="0"/>
                <a:sym typeface="+mn-ea"/>
              </a:rPr>
              <a:t>print('After Decrypted:'+decrypted)</a:t>
            </a:r>
            <a:endParaRPr lang="zh-CN" altLang="en-US" sz="2400" dirty="0">
              <a:latin typeface="Consolas" panose="020B06090202040302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3.9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综合案例解析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Consolas" panose="020B0609020204030204" charset="0"/>
                <a:cs typeface="Consolas" panose="020B0609020204030204" charset="0"/>
              </a:rPr>
              <a:t>例3-6  </a:t>
            </a:r>
            <a:r>
              <a:rPr lang="en-US" altLang="zh-CN" sz="2400" b="1" dirty="0" err="1">
                <a:latin typeface="Consolas" panose="020B0609020204030204" charset="0"/>
                <a:cs typeface="Consolas" panose="020B0609020204030204" charset="0"/>
              </a:rPr>
              <a:t>编写程序，统计一段文字中每个词出现的次数</a:t>
            </a:r>
            <a:r>
              <a:rPr lang="en-US" altLang="zh-CN" sz="2400" b="1" dirty="0">
                <a:latin typeface="Consolas" panose="020B0609020204030204" charset="0"/>
                <a:cs typeface="Consolas" panose="020B0609020204030204" charset="0"/>
              </a:rPr>
              <a:t>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charset="0"/>
              </a:rPr>
              <a:t>from collections import Counter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charset="0"/>
              </a:rPr>
              <a:t>from </a:t>
            </a:r>
            <a:r>
              <a:rPr lang="en-US" altLang="zh-CN" sz="2400" dirty="0" err="1">
                <a:latin typeface="Consolas" panose="020B0609020204030204" charset="0"/>
              </a:rPr>
              <a:t>jieba</a:t>
            </a:r>
            <a:r>
              <a:rPr lang="en-US" altLang="zh-CN" sz="2400" dirty="0">
                <a:latin typeface="Consolas" panose="020B0609020204030204" charset="0"/>
              </a:rPr>
              <a:t> import cut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latin typeface="Consolas" panose="020B0609020204030204" charset="0"/>
              </a:rPr>
              <a:t>def</a:t>
            </a:r>
            <a:r>
              <a:rPr lang="en-US" altLang="zh-CN" sz="2400" dirty="0">
                <a:latin typeface="Consolas" panose="020B0609020204030204" charset="0"/>
              </a:rPr>
              <a:t> frequency(text):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charset="0"/>
              </a:rPr>
              <a:t>    return Counter(cut(text))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charset="0"/>
              </a:rPr>
              <a:t>text = '''</a:t>
            </a:r>
            <a:r>
              <a:rPr lang="en-US" altLang="zh-CN" sz="2400" dirty="0" err="1">
                <a:latin typeface="Consolas" panose="020B0609020204030204" charset="0"/>
              </a:rPr>
              <a:t>八百标兵奔北坡，北坡八百炮兵炮</a:t>
            </a:r>
            <a:r>
              <a:rPr lang="en-US" altLang="zh-CN" sz="2400" dirty="0">
                <a:latin typeface="Consolas" panose="020B0609020204030204" charset="0"/>
              </a:rPr>
              <a:t>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latin typeface="Consolas" panose="020B0609020204030204" charset="0"/>
              </a:rPr>
              <a:t>标兵怕碰炮兵炮，炮兵怕把标兵碰</a:t>
            </a:r>
            <a:r>
              <a:rPr lang="en-US" altLang="zh-CN" sz="2400" dirty="0">
                <a:latin typeface="Consolas" panose="020B0609020204030204" charset="0"/>
              </a:rPr>
              <a:t>。'''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charset="0"/>
              </a:rPr>
              <a:t>print(frequency(text))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8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1138</Words>
  <Application>Microsoft Office PowerPoint</Application>
  <PresentationFormat>自定义</PresentationFormat>
  <Paragraphs>185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stsluy</cp:lastModifiedBy>
  <cp:revision>417</cp:revision>
  <dcterms:created xsi:type="dcterms:W3CDTF">2016-11-24T09:20:00Z</dcterms:created>
  <dcterms:modified xsi:type="dcterms:W3CDTF">2022-03-06T10:54:22Z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7E38F6AF0AEB4547AE4ACB4243E3DBEC</vt:lpwstr>
  </property>
</Properties>
</file>