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385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386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23"/>
    <a:srgbClr val="014723"/>
    <a:srgbClr val="FF5D5D"/>
    <a:srgbClr val="C00000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2937" autoAdjust="0"/>
  </p:normalViewPr>
  <p:slideViewPr>
    <p:cSldViewPr snapToGrid="0">
      <p:cViewPr>
        <p:scale>
          <a:sx n="66" d="100"/>
          <a:sy n="66" d="100"/>
        </p:scale>
        <p:origin x="-1234" y="-331"/>
      </p:cViewPr>
      <p:guideLst>
        <p:guide orient="horz" pos="2160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10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99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0694-744B-B149-A626-B0C934C085F8}" type="datetime1">
              <a:rPr lang="en-US" altLang="zh-CN" smtClean="0"/>
              <a:t>3/21/2022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F249-FEF9-CF44-AE0A-B9634AB85FE6}" type="datetime1">
              <a:rPr lang="en-US" altLang="zh-CN" smtClean="0"/>
              <a:t>3/21/2022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9084-1478-C744-8AE4-34EBE69774DE}" type="datetime1">
              <a:rPr lang="en-US" altLang="zh-CN" smtClean="0"/>
              <a:t>3/21/2022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C360-CDF2-8A40-AB8B-545A6855A318}" type="datetime1">
              <a:rPr lang="en-US" altLang="zh-CN" smtClean="0"/>
              <a:t>3/21/2022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3E5A-F618-8D49-BA94-B0BC7ED16001}" type="datetime1">
              <a:rPr lang="en-US" altLang="zh-CN" smtClean="0"/>
              <a:t>3/21/2022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51522-1C1B-4F42-8F4E-0F8216EDF59E}" type="datetime1">
              <a:rPr lang="en-US" altLang="zh-CN" smtClean="0"/>
              <a:t>3/21/2022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6C04-D757-0C41-AA4D-FED604B1F487}" type="datetime1">
              <a:rPr lang="en-US" altLang="zh-CN" smtClean="0"/>
              <a:t>3/21/2022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629A-72B5-DE41-A264-339E6D98782F}" type="datetime1">
              <a:rPr lang="en-US" altLang="zh-CN" smtClean="0"/>
              <a:t>3/21/2022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4252-7885-0F40-9FE1-B42F1665B078}" type="datetime1">
              <a:rPr lang="en-US" altLang="zh-CN" smtClean="0"/>
              <a:t>3/21/2022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621D-A6D8-2648-941B-4D1F27648862}" type="datetime1">
              <a:rPr lang="en-US" altLang="zh-CN" smtClean="0"/>
              <a:t>3/21/2022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F3F3-19B6-C944-8088-F91E4AD519E1}" type="datetime1">
              <a:rPr lang="en-US" altLang="zh-CN" smtClean="0"/>
              <a:t>3/21/2022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F505-8FCC-734C-BCE7-C7F18969367C}" type="datetime1">
              <a:rPr lang="en-US" altLang="zh-CN" smtClean="0"/>
              <a:t>3/21/2022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03767" y="2793810"/>
            <a:ext cx="10035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6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altLang="zh-CN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zh-CN" altLang="en-US" sz="6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中山大学国际金融学院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266494" y="5644929"/>
            <a:ext cx="172350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：陆勇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878186" y="5644929"/>
            <a:ext cx="290222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220F706-EBFF-4C4E-9ACC-D12A4949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8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3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8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3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4.2.3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列表常用方法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5602223"/>
              </p:ext>
            </p:extLst>
          </p:nvPr>
        </p:nvGraphicFramePr>
        <p:xfrm>
          <a:off x="1163439" y="1607048"/>
          <a:ext cx="9445625" cy="5092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755"/>
                <a:gridCol w="7341870"/>
              </a:tblGrid>
              <a:tr h="2247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 dirty="0">
                          <a:latin typeface="Consolas" panose="020B0609020204030204" charset="0"/>
                          <a:cs typeface="Consolas" panose="020B0609020204030204" charset="0"/>
                        </a:rPr>
                        <a:t>append(x)</a:t>
                      </a:r>
                      <a:endParaRPr lang="en-US" altLang="zh-CN" sz="1800" b="0" dirty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</a:t>
                      </a:r>
                      <a:r>
                        <a:rPr lang="en-US" altLang="zh-CN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追加至列表尾部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 dirty="0">
                          <a:latin typeface="Consolas" panose="020B0609020204030204" charset="0"/>
                          <a:cs typeface="Consolas" panose="020B0609020204030204" charset="0"/>
                        </a:rPr>
                        <a:t>extend(L)</a:t>
                      </a:r>
                      <a:endParaRPr lang="en-US" altLang="zh-CN" sz="1800" b="0" dirty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将可迭代对象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中所有元素追加至列表尾部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4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insert(i</a:t>
                      </a: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ndex</a:t>
                      </a: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, x)</a:t>
                      </a:r>
                      <a:endParaRPr lang="en-US" altLang="zh-CN" sz="1800" b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在列表</a:t>
                      </a: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位置处插入</a:t>
                      </a: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，该位置后面的所有元素后移并且在列表中的索引加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，如果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为正数且大于列表长度则在列表尾部追加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，如果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为负数且小于列表长度的相反数则在列表头部插入元素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remove(x)</a:t>
                      </a:r>
                      <a:endParaRPr lang="en-US" altLang="zh-CN" sz="1800" b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在列表中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删除第一个值为</a:t>
                      </a: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的元素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，该元素之后所有元素前移并且索引减</a:t>
                      </a:r>
                      <a:r>
                        <a:rPr lang="en-US" altLang="zh-CN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，如果列表中不存在</a:t>
                      </a:r>
                      <a:r>
                        <a:rPr lang="en-US" altLang="zh-CN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则抛出异常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4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pop([i</a:t>
                      </a: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ndex</a:t>
                      </a: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])</a:t>
                      </a:r>
                      <a:endParaRPr lang="en-US" altLang="zh-CN" sz="1800" b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删除并返回列表中下标为</a:t>
                      </a: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的元素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，如果不指定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则默认为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，弹出最后一个元素；如果弹出中间位置的元素则后面的元素索引减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；如果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index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不是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[-L, L]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区间上的整数则抛出异常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clear()</a:t>
                      </a:r>
                      <a:endParaRPr lang="en-US" altLang="zh-CN" sz="1800" b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清空列表，删除列表中所有元素，保留列表对象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index(x)</a:t>
                      </a:r>
                      <a:endParaRPr lang="en-US" altLang="zh-CN" sz="1800" b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返回列表中第一个值为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的元素的索引，若不存在值为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的元素则抛出异常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count(x)</a:t>
                      </a:r>
                      <a:endParaRPr lang="en-US" altLang="zh-CN" sz="1800" b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在列表中的出现次数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reverse()</a:t>
                      </a:r>
                      <a:endParaRPr lang="en-US" altLang="zh-CN" sz="1800" b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对列表所有元素进行原地逆序，首尾交换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sort(</a:t>
                      </a:r>
                      <a:r>
                        <a:rPr lang="en-US" altLang="zh-CN" sz="1800" b="0">
                          <a:latin typeface="Consolas" panose="020B0609020204030204" charset="0"/>
                          <a:ea typeface="宋体" panose="02010600030101010101" pitchFamily="2" charset="-122"/>
                          <a:cs typeface="Consolas" panose="020B0609020204030204" charset="0"/>
                        </a:rPr>
                        <a:t>key=None, reverse=False</a:t>
                      </a:r>
                      <a:r>
                        <a:rPr lang="en-US" altLang="zh-CN" sz="1800" b="0">
                          <a:latin typeface="Consolas" panose="020B0609020204030204" charset="0"/>
                          <a:cs typeface="Consolas" panose="020B0609020204030204" charset="0"/>
                        </a:rPr>
                        <a:t>)</a:t>
                      </a:r>
                      <a:endParaRPr lang="en-US" altLang="zh-CN" sz="1800" b="0">
                        <a:latin typeface="Consolas" panose="020B0609020204030204" charset="0"/>
                        <a:ea typeface="Calibri" panose="020F0502020204030204" charset="0"/>
                        <a:cs typeface="Consolas" panose="020B0609020204030204" charset="0"/>
                      </a:endParaRP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对列表中的元素进行原地排序，</a:t>
                      </a:r>
                      <a:r>
                        <a:rPr lang="en-US" altLang="zh-CN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key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用来指定排序规则，</a:t>
                      </a:r>
                      <a:r>
                        <a:rPr lang="en-US" altLang="zh-CN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reverse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为</a:t>
                      </a:r>
                      <a:r>
                        <a:rPr lang="en-US" altLang="zh-CN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False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表示升序，</a:t>
                      </a:r>
                      <a:r>
                        <a:rPr lang="en-US" altLang="zh-CN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True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表示降序</a:t>
                      </a:r>
                    </a:p>
                  </a:txBody>
                  <a:tcPr marL="3619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27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4.2.3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列表常用方法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800" b="1" dirty="0"/>
              <a:t>（1）append()、insert()、extend()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3800" b="1" dirty="0">
                <a:solidFill>
                  <a:srgbClr val="C00000"/>
                </a:solidFill>
              </a:rPr>
              <a:t>append</a:t>
            </a:r>
            <a:r>
              <a:rPr lang="zh-CN" altLang="en-US" sz="3800" b="1" dirty="0" smtClean="0">
                <a:solidFill>
                  <a:srgbClr val="C00000"/>
                </a:solidFill>
              </a:rPr>
              <a:t>() </a:t>
            </a:r>
            <a:r>
              <a:rPr lang="zh-CN" altLang="en-US" sz="3800" b="1" dirty="0" smtClean="0"/>
              <a:t>用于</a:t>
            </a:r>
            <a:r>
              <a:rPr lang="zh-CN" altLang="en-US" sz="3800" b="1" dirty="0"/>
              <a:t>向列表尾部追加一个元素</a:t>
            </a:r>
            <a:r>
              <a:rPr lang="zh-CN" altLang="en-US" sz="3800" b="1" dirty="0" smtClean="0"/>
              <a:t>，</a:t>
            </a:r>
            <a:endParaRPr lang="en-US" altLang="zh-CN" sz="3800" b="1" dirty="0" smtClean="0"/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3800" b="1" dirty="0" smtClean="0">
                <a:solidFill>
                  <a:srgbClr val="C00000"/>
                </a:solidFill>
              </a:rPr>
              <a:t>insert() </a:t>
            </a:r>
            <a:r>
              <a:rPr lang="zh-CN" altLang="en-US" sz="3800" b="1" dirty="0" smtClean="0"/>
              <a:t>用于</a:t>
            </a:r>
            <a:r>
              <a:rPr lang="zh-CN" altLang="en-US" sz="3800" b="1" dirty="0"/>
              <a:t>向列表任意指定位置插入一个元素</a:t>
            </a:r>
            <a:r>
              <a:rPr lang="zh-CN" altLang="en-US" sz="3800" b="1" dirty="0" smtClean="0"/>
              <a:t>，</a:t>
            </a:r>
            <a:endParaRPr lang="en-US" altLang="zh-CN" sz="3800" b="1" dirty="0" smtClean="0"/>
          </a:p>
          <a:p>
            <a:pPr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3800" b="1" dirty="0" smtClean="0">
                <a:solidFill>
                  <a:srgbClr val="C00000"/>
                </a:solidFill>
              </a:rPr>
              <a:t>extend() </a:t>
            </a:r>
            <a:r>
              <a:rPr lang="zh-CN" altLang="en-US" sz="3800" b="1" dirty="0" smtClean="0"/>
              <a:t>用于</a:t>
            </a:r>
            <a:r>
              <a:rPr lang="zh-CN" altLang="en-US" sz="3800" b="1" dirty="0"/>
              <a:t>将另一个可迭代对象中的所有元素追加至当前列表的尾部</a:t>
            </a:r>
            <a:r>
              <a:rPr lang="zh-CN" altLang="en-US" sz="3800" b="1" dirty="0" smtClean="0"/>
              <a:t>。</a:t>
            </a:r>
            <a:endParaRPr lang="en-US" altLang="zh-CN" sz="3800" b="1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3800" b="1" dirty="0" smtClean="0"/>
              <a:t>这</a:t>
            </a:r>
            <a:r>
              <a:rPr lang="en-US" altLang="zh-CN" sz="3800" b="1" dirty="0"/>
              <a:t>3</a:t>
            </a:r>
            <a:r>
              <a:rPr lang="zh-CN" altLang="en-US" sz="3800" b="1" dirty="0"/>
              <a:t>个方法都没有返回值，或者说返回空值</a:t>
            </a:r>
            <a:r>
              <a:rPr lang="en-US" altLang="zh-CN" sz="3800" b="1" dirty="0"/>
              <a:t>None</a:t>
            </a:r>
            <a:r>
              <a:rPr lang="zh-CN" altLang="en-US" sz="3800" b="1" dirty="0"/>
              <a:t>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6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latin typeface="Consolas" panose="020B0609020204030204" charset="0"/>
              </a:rPr>
              <a:t>&gt;&gt;&gt; x = [1, 2, 3]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latin typeface="Consolas" panose="020B0609020204030204" charset="0"/>
              </a:rPr>
              <a:t>&gt;&gt;&gt; x.append(4)                     # 在尾部追加元素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latin typeface="Consolas" panose="020B0609020204030204" charset="0"/>
              </a:rPr>
              <a:t>&gt;&gt;&gt; x.insert(0, 0)                  # 在指定位置插入元素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latin typeface="Consolas" panose="020B0609020204030204" charset="0"/>
              </a:rPr>
              <a:t>&gt;&gt;&gt; x.extend([5, 6, 7])             # 在尾部追加多个元素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latin typeface="Consolas" panose="020B0609020204030204" charset="0"/>
              </a:rPr>
              <a:t>&gt;&gt;&gt; x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solidFill>
                  <a:srgbClr val="00B0F0"/>
                </a:solidFill>
                <a:latin typeface="Consolas" panose="020B0609020204030204" charset="0"/>
              </a:rPr>
              <a:t>[0, 1, 2, 3, 4, 5, 6, 7]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600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4.2.3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列表常用方法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4400" b="1" dirty="0" smtClean="0"/>
              <a:t>（</a:t>
            </a:r>
            <a:r>
              <a:rPr lang="zh-CN" altLang="en-US" sz="4400" b="1" dirty="0"/>
              <a:t>2）pop()、remove()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4400" b="1" dirty="0">
                <a:solidFill>
                  <a:srgbClr val="C00000"/>
                </a:solidFill>
              </a:rPr>
              <a:t>pop()</a:t>
            </a:r>
            <a:r>
              <a:rPr lang="zh-CN" altLang="en-US" sz="4400" b="1" dirty="0"/>
              <a:t>用于删除并返回指定位置（默认是最后一个）上的元素</a:t>
            </a:r>
            <a:r>
              <a:rPr lang="zh-CN" altLang="en-US" sz="4400" b="1" dirty="0" smtClean="0"/>
              <a:t>；</a:t>
            </a:r>
            <a:endParaRPr lang="en-US" altLang="zh-CN" sz="4400" b="1" dirty="0" smtClean="0"/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4400" b="1" dirty="0" smtClean="0">
                <a:solidFill>
                  <a:srgbClr val="C00000"/>
                </a:solidFill>
              </a:rPr>
              <a:t>remove</a:t>
            </a:r>
            <a:r>
              <a:rPr lang="zh-CN" altLang="en-US" sz="4400" b="1" dirty="0">
                <a:solidFill>
                  <a:srgbClr val="C00000"/>
                </a:solidFill>
              </a:rPr>
              <a:t>()</a:t>
            </a:r>
            <a:r>
              <a:rPr lang="zh-CN" altLang="en-US" sz="4400" b="1" dirty="0"/>
              <a:t>用于删除列表中第一个值与指定值相等的元素，没有返回值。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4400" b="1" dirty="0"/>
              <a:t>另外，还可以使用</a:t>
            </a:r>
            <a:r>
              <a:rPr lang="zh-CN" altLang="en-US" sz="4400" b="1" dirty="0">
                <a:solidFill>
                  <a:srgbClr val="C00000"/>
                </a:solidFill>
              </a:rPr>
              <a:t>del命令删除</a:t>
            </a:r>
            <a:r>
              <a:rPr lang="zh-CN" altLang="en-US" sz="4400" b="1" dirty="0"/>
              <a:t>列表中指定位置的元素</a:t>
            </a:r>
            <a:r>
              <a:rPr lang="zh-CN" altLang="en-US" sz="4400" b="1" dirty="0" smtClean="0"/>
              <a:t>。</a:t>
            </a:r>
            <a:endParaRPr lang="en-US" altLang="zh-CN" sz="4400" b="1" dirty="0" smtClean="0"/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endParaRPr lang="zh-CN" altLang="en-US" sz="4400" b="1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>
                <a:latin typeface="Consolas" panose="020B0609020204030204" charset="0"/>
              </a:rPr>
              <a:t>&gt;&gt;&gt; x = [1, 2, 3, 4, 5, 6, 7]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>
                <a:latin typeface="Consolas" panose="020B0609020204030204" charset="0"/>
              </a:rPr>
              <a:t>&gt;&gt;&gt; x.pop()                        # 删除并返回尾部元素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>
                <a:solidFill>
                  <a:srgbClr val="00B0F0"/>
                </a:solidFill>
                <a:latin typeface="Consolas" panose="020B0609020204030204" charset="0"/>
              </a:rPr>
              <a:t>7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>
                <a:latin typeface="Consolas" panose="020B0609020204030204" charset="0"/>
              </a:rPr>
              <a:t>&gt;&gt;&gt; x.pop(0)                       # 删除并返回指定位置的元素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>
                <a:solidFill>
                  <a:srgbClr val="00B0F0"/>
                </a:solidFill>
                <a:latin typeface="Consolas" panose="020B0609020204030204" charset="0"/>
              </a:rPr>
              <a:t>1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>
                <a:latin typeface="Consolas" panose="020B0609020204030204" charset="0"/>
              </a:rPr>
              <a:t>&gt;&gt;&gt; x = [1, 2, 1, 1, 2]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>
                <a:latin typeface="Consolas" panose="020B0609020204030204" charset="0"/>
              </a:rPr>
              <a:t>&gt;&gt;&gt; x.remove(2)                    # 删除首个值为2的元素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>
                <a:latin typeface="Consolas" panose="020B0609020204030204" charset="0"/>
              </a:rPr>
              <a:t>&gt;&gt;&gt; del x[3]                       # 删除指定位置上的元素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>
                <a:latin typeface="Consolas" panose="020B0609020204030204" charset="0"/>
              </a:rPr>
              <a:t>&gt;&gt;&gt; x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>
                <a:solidFill>
                  <a:srgbClr val="00B0F0"/>
                </a:solidFill>
                <a:latin typeface="Consolas" panose="020B0609020204030204" charset="0"/>
              </a:rPr>
              <a:t>[1, 1, 1]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03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4.2.3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列表常用方法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4400" b="1" dirty="0"/>
              <a:t>（3）count()、index()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4400" b="1" dirty="0"/>
              <a:t>列表方法</a:t>
            </a:r>
            <a:r>
              <a:rPr lang="zh-CN" altLang="en-US" sz="4400" b="1" dirty="0">
                <a:solidFill>
                  <a:srgbClr val="C00000"/>
                </a:solidFill>
              </a:rPr>
              <a:t>count()</a:t>
            </a:r>
            <a:r>
              <a:rPr lang="zh-CN" altLang="en-US" sz="4400" b="1" dirty="0"/>
              <a:t>用于返回列表中指定元素出现的次数</a:t>
            </a:r>
            <a:r>
              <a:rPr lang="zh-CN" altLang="en-US" sz="4400" b="1" dirty="0" smtClean="0"/>
              <a:t>；</a:t>
            </a:r>
            <a:endParaRPr lang="en-US" altLang="zh-CN" sz="4400" b="1" dirty="0" smtClean="0"/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4400" b="1" dirty="0" smtClean="0">
                <a:solidFill>
                  <a:srgbClr val="C00000"/>
                </a:solidFill>
              </a:rPr>
              <a:t>index</a:t>
            </a:r>
            <a:r>
              <a:rPr lang="zh-CN" altLang="en-US" sz="4400" b="1" dirty="0">
                <a:solidFill>
                  <a:srgbClr val="C00000"/>
                </a:solidFill>
              </a:rPr>
              <a:t>()</a:t>
            </a:r>
            <a:r>
              <a:rPr lang="zh-CN" altLang="en-US" sz="4400" b="1" dirty="0"/>
              <a:t>用于返回指定元素在列表中</a:t>
            </a:r>
            <a:r>
              <a:rPr lang="zh-CN" altLang="en-US" sz="4400" b="1" dirty="0">
                <a:solidFill>
                  <a:srgbClr val="FF0000"/>
                </a:solidFill>
              </a:rPr>
              <a:t>首次出现的位置</a:t>
            </a:r>
            <a:r>
              <a:rPr lang="zh-CN" altLang="en-US" sz="4400" b="1" dirty="0"/>
              <a:t>，如果该元素不在列表中则抛出异常</a:t>
            </a:r>
            <a:r>
              <a:rPr lang="zh-CN" altLang="en-US" sz="4400" b="1" dirty="0" smtClean="0"/>
              <a:t>。</a:t>
            </a:r>
            <a:endParaRPr lang="en-US" altLang="zh-CN" sz="4400" b="1" dirty="0" smtClean="0"/>
          </a:p>
          <a:p>
            <a:pPr fontAlgn="auto">
              <a:lnSpc>
                <a:spcPct val="120000"/>
              </a:lnSpc>
              <a:spcBef>
                <a:spcPts val="0"/>
              </a:spcBef>
            </a:pPr>
            <a:endParaRPr lang="zh-CN" altLang="en-US" sz="4400" b="1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>
                <a:latin typeface="Consolas" panose="020B0609020204030204" charset="0"/>
              </a:rPr>
              <a:t>&gt;&gt;&gt; x = [1, 2, 2, 3, 3, 3, 4, 4, 4, 4]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>
                <a:latin typeface="Consolas" panose="020B0609020204030204" charset="0"/>
              </a:rPr>
              <a:t>&gt;&gt;&gt; x.count(3)                     # 元素3在列表x中的出现次数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>
                <a:solidFill>
                  <a:srgbClr val="00B0F0"/>
                </a:solidFill>
                <a:latin typeface="Consolas" panose="020B0609020204030204" charset="0"/>
              </a:rPr>
              <a:t>3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>
                <a:latin typeface="Consolas" panose="020B0609020204030204" charset="0"/>
              </a:rPr>
              <a:t>&gt;&gt;&gt; x.count(5)                     # 不存在，返回0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>
                <a:solidFill>
                  <a:srgbClr val="00B0F0"/>
                </a:solidFill>
                <a:latin typeface="Consolas" panose="020B0609020204030204" charset="0"/>
              </a:rPr>
              <a:t>0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>
                <a:latin typeface="Consolas" panose="020B0609020204030204" charset="0"/>
              </a:rPr>
              <a:t>&gt;&gt;&gt; x.index(2)                     # 元素2在列表x中首次出现的索引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>
                <a:solidFill>
                  <a:srgbClr val="00B0F0"/>
                </a:solidFill>
                <a:latin typeface="Consolas" panose="020B0609020204030204" charset="0"/>
              </a:rPr>
              <a:t>1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>
                <a:latin typeface="Consolas" panose="020B0609020204030204" charset="0"/>
              </a:rPr>
              <a:t>&gt;&gt;&gt; x.index(5)                     # 列表x中没有5，抛出异常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>
                <a:solidFill>
                  <a:srgbClr val="FF0000"/>
                </a:solidFill>
                <a:latin typeface="Consolas" panose="020B0609020204030204" charset="0"/>
              </a:rPr>
              <a:t>ValueError: 5 is not in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63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4.2.3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列表常用方法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680484" y="1566443"/>
            <a:ext cx="11235067" cy="48201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/>
              <a:t>（4）sort()、reverse()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1" dirty="0"/>
              <a:t>列表对象的</a:t>
            </a:r>
            <a:r>
              <a:rPr lang="zh-CN" altLang="en-US" sz="2000" b="1" dirty="0">
                <a:solidFill>
                  <a:srgbClr val="C00000"/>
                </a:solidFill>
              </a:rPr>
              <a:t>sort()方法</a:t>
            </a:r>
            <a:r>
              <a:rPr lang="zh-CN" altLang="en-US" sz="2000" b="1" dirty="0"/>
              <a:t>用于按照指定的规则对所有元素进行排序</a:t>
            </a:r>
            <a:r>
              <a:rPr lang="zh-CN" altLang="en-US" sz="2000" b="1" dirty="0" smtClean="0"/>
              <a:t>；</a:t>
            </a:r>
            <a:endParaRPr lang="en-US" altLang="zh-CN" sz="2000" b="1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C00000"/>
                </a:solidFill>
              </a:rPr>
              <a:t>reverse</a:t>
            </a:r>
            <a:r>
              <a:rPr lang="zh-CN" altLang="en-US" sz="2000" b="1" dirty="0">
                <a:solidFill>
                  <a:srgbClr val="C00000"/>
                </a:solidFill>
              </a:rPr>
              <a:t>()方法</a:t>
            </a:r>
            <a:r>
              <a:rPr lang="zh-CN" altLang="en-US" sz="2000" b="1" dirty="0"/>
              <a:t>用于将列表所有元素逆序或翻转。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x = list(range(11))                       # 包含11个整数的列表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import random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random.shuffle(x)                         # 把列表x中的元素随机乱序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x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[6, 0, 1, 7, 4, 3, 2, 8, 5, 10, 9]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x.sort(key=lambda item:len(str(item)), reverse=True)  </a:t>
            </a:r>
            <a:r>
              <a:rPr lang="zh-CN" altLang="en-US" sz="1100" dirty="0" smtClean="0">
                <a:latin typeface="Consolas" panose="020B0609020204030204" charset="0"/>
              </a:rPr>
              <a:t>#按</a:t>
            </a:r>
            <a:r>
              <a:rPr lang="zh-CN" altLang="en-US" sz="1100" dirty="0">
                <a:latin typeface="Consolas" panose="020B0609020204030204" charset="0"/>
              </a:rPr>
              <a:t>转换成字符串以后的长度，降序排列</a:t>
            </a:r>
            <a:endParaRPr lang="zh-CN" altLang="en-US" sz="16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x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[10, 6, 0, 1, 7, 4, 3, 2, 8, 5, 9]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x.sort(key=str)                           # 按转换为字符串后的大小，升序排序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x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[0, 1, 10, 2, 3, 4, 5, 6, 7, 8, 9]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x.sort()                                  # 按默认规则排序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x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[0, 1, 2, 3, 4, 5, 6, 7, 8, 9, 10]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x.reverse()                               # 把所有元素翻转或逆序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x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[10, 9, 8, 7, 6, 5, 4, 3, 2, 1, 0]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4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4.2.4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列表对象支持的运算符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7400" b="1" dirty="0" smtClean="0">
                <a:solidFill>
                  <a:srgbClr val="C00000"/>
                </a:solidFill>
              </a:rPr>
              <a:t>加法</a:t>
            </a:r>
            <a:r>
              <a:rPr lang="zh-CN" altLang="en-US" sz="7400" b="1" dirty="0">
                <a:solidFill>
                  <a:srgbClr val="C00000"/>
                </a:solidFill>
              </a:rPr>
              <a:t>运算符+</a:t>
            </a:r>
            <a:r>
              <a:rPr lang="zh-CN" altLang="en-US" sz="7400" b="1" dirty="0"/>
              <a:t>也可以实现列表增加元素的目的，但不属于原地操作，而是</a:t>
            </a:r>
            <a:r>
              <a:rPr lang="zh-CN" altLang="en-US" sz="7400" b="1" dirty="0">
                <a:solidFill>
                  <a:srgbClr val="FF0000"/>
                </a:solidFill>
              </a:rPr>
              <a:t>返回新列表</a:t>
            </a:r>
            <a:r>
              <a:rPr lang="zh-CN" altLang="en-US" sz="7400" b="1" dirty="0"/>
              <a:t>，涉及大量元素的复制，效率非常低。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6000" dirty="0" smtClean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6000" dirty="0" smtClean="0">
                <a:latin typeface="Consolas" panose="020B0609020204030204" charset="0"/>
              </a:rPr>
              <a:t>&gt;&gt;&gt; </a:t>
            </a:r>
            <a:r>
              <a:rPr lang="zh-CN" altLang="en-US" sz="6000" dirty="0">
                <a:latin typeface="Consolas" panose="020B0609020204030204" charset="0"/>
              </a:rPr>
              <a:t>x = [1, 2, 3]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6000" dirty="0">
                <a:latin typeface="Consolas" panose="020B0609020204030204" charset="0"/>
              </a:rPr>
              <a:t>&gt;&gt;&gt; id(x)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6000" dirty="0">
                <a:solidFill>
                  <a:srgbClr val="00B0F0"/>
                </a:solidFill>
                <a:latin typeface="Consolas" panose="020B0609020204030204" charset="0"/>
              </a:rPr>
              <a:t>53868168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6000" dirty="0">
                <a:latin typeface="Consolas" panose="020B0609020204030204" charset="0"/>
              </a:rPr>
              <a:t>&gt;&gt;&gt; x = x + [4]                        # 连接两个列表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6000" dirty="0">
                <a:latin typeface="Consolas" panose="020B0609020204030204" charset="0"/>
              </a:rPr>
              <a:t>&gt;&gt;&gt; x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6000" dirty="0">
                <a:solidFill>
                  <a:srgbClr val="00B0F0"/>
                </a:solidFill>
                <a:latin typeface="Consolas" panose="020B0609020204030204" charset="0"/>
              </a:rPr>
              <a:t>[1, 2, 3, 4]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6000" dirty="0">
                <a:latin typeface="Consolas" panose="020B0609020204030204" charset="0"/>
              </a:rPr>
              <a:t>&gt;&gt;&gt; id(x)                              # 内存地址发生改变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6000" dirty="0">
                <a:solidFill>
                  <a:srgbClr val="00B0F0"/>
                </a:solidFill>
                <a:latin typeface="Consolas" panose="020B0609020204030204" charset="0"/>
              </a:rPr>
              <a:t>53875720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6000" dirty="0">
                <a:latin typeface="Consolas" panose="020B0609020204030204" charset="0"/>
              </a:rPr>
              <a:t>&gt;&gt;&gt; x += [5]                           # 为列表追加元素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6000" dirty="0">
                <a:latin typeface="Consolas" panose="020B0609020204030204" charset="0"/>
              </a:rPr>
              <a:t>&gt;&gt;&gt; x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6000" dirty="0">
                <a:solidFill>
                  <a:srgbClr val="00B0F0"/>
                </a:solidFill>
                <a:latin typeface="Consolas" panose="020B0609020204030204" charset="0"/>
              </a:rPr>
              <a:t>[1, 2, 3, 4, 5]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6000" dirty="0">
                <a:latin typeface="Consolas" panose="020B0609020204030204" charset="0"/>
              </a:rPr>
              <a:t>&gt;&gt;&gt; id(x)                              # 内存地址不变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6000" dirty="0">
                <a:solidFill>
                  <a:srgbClr val="00B0F0"/>
                </a:solidFill>
                <a:latin typeface="Consolas" panose="020B0609020204030204" charset="0"/>
              </a:rPr>
              <a:t>53875720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4.2.4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列表对象支持的运算符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</a:rPr>
              <a:t>乘法运算符*</a:t>
            </a:r>
            <a:r>
              <a:rPr lang="zh-CN" altLang="en-US" sz="2400" b="1" dirty="0"/>
              <a:t>可以用于列表和整数相乘，表示序列重复，</a:t>
            </a:r>
            <a:r>
              <a:rPr lang="zh-CN" altLang="en-US" sz="2400" b="1" dirty="0">
                <a:solidFill>
                  <a:srgbClr val="FF0000"/>
                </a:solidFill>
              </a:rPr>
              <a:t>返回新列表</a:t>
            </a:r>
            <a:r>
              <a:rPr lang="zh-CN" altLang="en-US" sz="2400" b="1" dirty="0"/>
              <a:t>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x = [1, 2, 3, 4]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id(x)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54497224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x = x * 2                           # 元素重复，返回新列表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x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[1, 2, 3, 4, 1, 2, 3, 4]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id(x)                               # 地址发生改变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54603912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x *= 2                              # 元素重复，原地进行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x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[1, 2, 3, 4, 1, 2, 3, 4, 1, 2, 3, 4, 1, 2, 3, 4]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id(x)                               # 地址不变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54603912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5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4.2.4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列表对象支持的运算符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成员测试运算符in</a:t>
            </a:r>
            <a:r>
              <a:rPr lang="zh-CN" altLang="en-US" sz="2400" b="1" dirty="0"/>
              <a:t>可用于测试列表中是否包含某个元素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查询</a:t>
            </a:r>
            <a:r>
              <a:rPr lang="zh-CN" altLang="en-US" sz="2000" b="1" dirty="0">
                <a:solidFill>
                  <a:srgbClr val="FF0000"/>
                </a:solidFill>
              </a:rPr>
              <a:t>时间随着列表长度的增加而线性增加</a:t>
            </a:r>
            <a:r>
              <a:rPr lang="zh-CN" altLang="en-US" sz="2000" b="1" dirty="0"/>
              <a:t>，同样的操作对于集合而言则是常数级的。</a:t>
            </a:r>
          </a:p>
          <a:p>
            <a:pPr marL="0" indent="0">
              <a:buNone/>
            </a:pPr>
            <a:endParaRPr lang="zh-CN" altLang="en-US" sz="24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3 in [1, 2, 3]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3 in [1, 2, '3']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F0"/>
                </a:solidFill>
                <a:latin typeface="Consolas" panose="020B0609020204030204" charset="0"/>
              </a:rPr>
              <a:t>False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5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4.2.4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列表对象支持的运算符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C00000"/>
                </a:solidFill>
              </a:rPr>
              <a:t>关系运算符</a:t>
            </a:r>
            <a:r>
              <a:rPr lang="zh-CN" altLang="en-US" sz="2400" b="1" dirty="0"/>
              <a:t>可以用来比较两个列表的大小。</a:t>
            </a:r>
          </a:p>
          <a:p>
            <a:pPr marL="0" indent="0">
              <a:buNone/>
            </a:pPr>
            <a:endParaRPr lang="zh-CN" altLang="en-US" sz="24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</a:rPr>
              <a:t>&gt;&gt;&gt; [1, 2, 4] &gt; [1, 2, 3, 5]    # 逐个比较对应位置的元素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</a:rPr>
              <a:t>                                # 直到某个能够比较出大小为止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zh-CN" altLang="en-US" sz="24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</a:rPr>
              <a:t>&gt;&gt;&gt; [1, 2, 4] == [1, 2, 3, 5]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9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4.2.5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内置函数对列表的操作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400"/>
              </a:spcBef>
            </a:pPr>
            <a:r>
              <a:rPr lang="zh-CN" altLang="en-US" sz="6000" b="1" dirty="0">
                <a:solidFill>
                  <a:srgbClr val="C00000"/>
                </a:solidFill>
              </a:rPr>
              <a:t>max()、min()函数</a:t>
            </a:r>
            <a:r>
              <a:rPr lang="zh-CN" altLang="en-US" sz="6000" b="1" dirty="0"/>
              <a:t>用于返回列表中所有元素的最大值和最小值；</a:t>
            </a:r>
          </a:p>
          <a:p>
            <a:pPr fontAlgn="auto">
              <a:lnSpc>
                <a:spcPct val="130000"/>
              </a:lnSpc>
              <a:spcBef>
                <a:spcPts val="400"/>
              </a:spcBef>
            </a:pPr>
            <a:r>
              <a:rPr lang="zh-CN" altLang="en-US" sz="6000" b="1" dirty="0">
                <a:solidFill>
                  <a:srgbClr val="C00000"/>
                </a:solidFill>
              </a:rPr>
              <a:t>sum()函数</a:t>
            </a:r>
            <a:r>
              <a:rPr lang="zh-CN" altLang="en-US" sz="6000" b="1" dirty="0"/>
              <a:t>用于返回列表中所有元素之和；</a:t>
            </a:r>
          </a:p>
          <a:p>
            <a:pPr fontAlgn="auto">
              <a:lnSpc>
                <a:spcPct val="130000"/>
              </a:lnSpc>
              <a:spcBef>
                <a:spcPts val="400"/>
              </a:spcBef>
            </a:pPr>
            <a:r>
              <a:rPr lang="zh-CN" altLang="en-US" sz="6000" b="1" dirty="0">
                <a:solidFill>
                  <a:srgbClr val="C00000"/>
                </a:solidFill>
              </a:rPr>
              <a:t>len()函数</a:t>
            </a:r>
            <a:r>
              <a:rPr lang="zh-CN" altLang="en-US" sz="6000" b="1" dirty="0"/>
              <a:t>用于返回列表中元素个数；</a:t>
            </a:r>
          </a:p>
          <a:p>
            <a:pPr fontAlgn="auto">
              <a:lnSpc>
                <a:spcPct val="130000"/>
              </a:lnSpc>
              <a:spcBef>
                <a:spcPts val="400"/>
              </a:spcBef>
            </a:pPr>
            <a:r>
              <a:rPr lang="zh-CN" altLang="en-US" sz="6000" b="1" dirty="0">
                <a:solidFill>
                  <a:srgbClr val="C00000"/>
                </a:solidFill>
              </a:rPr>
              <a:t>zip()函数</a:t>
            </a:r>
            <a:r>
              <a:rPr lang="zh-CN" altLang="en-US" sz="6000" b="1" dirty="0"/>
              <a:t>用于将多个列表中元素重新组合为元组并返回包含这些元组的zip对象；</a:t>
            </a:r>
          </a:p>
          <a:p>
            <a:pPr fontAlgn="auto">
              <a:lnSpc>
                <a:spcPct val="130000"/>
              </a:lnSpc>
              <a:spcBef>
                <a:spcPts val="400"/>
              </a:spcBef>
            </a:pPr>
            <a:r>
              <a:rPr lang="zh-CN" altLang="en-US" sz="6000" b="1" dirty="0">
                <a:solidFill>
                  <a:srgbClr val="C00000"/>
                </a:solidFill>
              </a:rPr>
              <a:t>enumerate()函数</a:t>
            </a:r>
            <a:r>
              <a:rPr lang="zh-CN" altLang="en-US" sz="6000" b="1" dirty="0"/>
              <a:t>返回包含若干下标和值的迭代对象；</a:t>
            </a:r>
          </a:p>
          <a:p>
            <a:pPr fontAlgn="auto">
              <a:lnSpc>
                <a:spcPct val="130000"/>
              </a:lnSpc>
              <a:spcBef>
                <a:spcPts val="400"/>
              </a:spcBef>
            </a:pPr>
            <a:r>
              <a:rPr lang="zh-CN" altLang="en-US" sz="6000" b="1" dirty="0">
                <a:solidFill>
                  <a:srgbClr val="C00000"/>
                </a:solidFill>
              </a:rPr>
              <a:t>map()函数</a:t>
            </a:r>
            <a:r>
              <a:rPr lang="zh-CN" altLang="en-US" sz="6000" b="1" dirty="0"/>
              <a:t>把函数映射到列表上的每个元素；</a:t>
            </a:r>
          </a:p>
          <a:p>
            <a:pPr fontAlgn="auto">
              <a:lnSpc>
                <a:spcPct val="130000"/>
              </a:lnSpc>
              <a:spcBef>
                <a:spcPts val="400"/>
              </a:spcBef>
            </a:pPr>
            <a:r>
              <a:rPr lang="zh-CN" altLang="en-US" sz="6000" b="1" dirty="0">
                <a:solidFill>
                  <a:srgbClr val="C00000"/>
                </a:solidFill>
              </a:rPr>
              <a:t>filter()函数</a:t>
            </a:r>
            <a:r>
              <a:rPr lang="zh-CN" altLang="en-US" sz="6000" b="1" dirty="0"/>
              <a:t>根据指定函数的返回值对列表元素进行过滤；</a:t>
            </a:r>
          </a:p>
          <a:p>
            <a:pPr fontAlgn="auto">
              <a:lnSpc>
                <a:spcPct val="130000"/>
              </a:lnSpc>
              <a:spcBef>
                <a:spcPts val="400"/>
              </a:spcBef>
            </a:pPr>
            <a:r>
              <a:rPr lang="zh-CN" altLang="en-US" sz="6000" b="1" dirty="0">
                <a:solidFill>
                  <a:srgbClr val="C00000"/>
                </a:solidFill>
              </a:rPr>
              <a:t>all()函数</a:t>
            </a:r>
            <a:r>
              <a:rPr lang="zh-CN" altLang="en-US" sz="6000" b="1" dirty="0"/>
              <a:t>用来测试列表中是否所有元素都等价于True；</a:t>
            </a:r>
          </a:p>
          <a:p>
            <a:pPr fontAlgn="auto">
              <a:lnSpc>
                <a:spcPct val="130000"/>
              </a:lnSpc>
              <a:spcBef>
                <a:spcPts val="400"/>
              </a:spcBef>
            </a:pPr>
            <a:r>
              <a:rPr lang="zh-CN" altLang="en-US" sz="6000" b="1" dirty="0">
                <a:solidFill>
                  <a:srgbClr val="C00000"/>
                </a:solidFill>
              </a:rPr>
              <a:t>any()</a:t>
            </a:r>
            <a:r>
              <a:rPr lang="zh-CN" altLang="en-US" sz="6000" b="1" dirty="0"/>
              <a:t>用来测试列表中是否有等价于True的元素。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87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642044" y="120457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01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642044" y="199831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02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642044" y="2886205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03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642044" y="373328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04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746944" y="1204577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序列概述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6839541" y="1998319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列表</a:t>
            </a:r>
            <a:endParaRPr lang="zh-CN" altLang="en-US" sz="24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746944" y="2866744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元组</a:t>
            </a:r>
            <a:endParaRPr lang="zh-CN" altLang="en-US" sz="24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746944" y="3733289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字典</a:t>
            </a:r>
            <a:endParaRPr lang="zh-CN" altLang="en-US" sz="24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FCCDB2F-E67F-FB4D-A41F-757E7CB0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642044" y="4644971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05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642044" y="5492055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06</a:t>
            </a:r>
            <a:endParaRPr lang="zh-CN" altLang="en-US" sz="2000" b="1" dirty="0">
              <a:solidFill>
                <a:prstClr val="whit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46944" y="4625510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746944" y="5492055"/>
            <a:ext cx="4295304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 smtClean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序列</a:t>
            </a:r>
            <a:r>
              <a:rPr lang="zh-CN" altLang="en-US" sz="2400" b="1" dirty="0">
                <a:solidFill>
                  <a:prstClr val="whit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5" grpId="0" animBg="1"/>
      <p:bldP spid="6" grpId="0" animBg="1"/>
      <p:bldP spid="7" grpId="0" animBg="1"/>
      <p:bldP spid="8" grpId="0" animBg="1"/>
      <p:bldP spid="59" grpId="0" animBg="1"/>
      <p:bldP spid="60" grpId="0" animBg="1"/>
      <p:bldP spid="61" grpId="0" animBg="1"/>
      <p:bldP spid="62" grpId="0" animBg="1"/>
      <p:bldP spid="64" grpId="0"/>
      <p:bldP spid="65" grpId="0"/>
      <p:bldP spid="15" grpId="0" animBg="1"/>
      <p:bldP spid="16" grpId="0" animBg="1"/>
      <p:bldP spid="18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4.2.5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内置函数对列表的操作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658679"/>
            <a:ext cx="10515600" cy="48119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  <a:cs typeface="Consolas" panose="020B0609020204030204" charset="0"/>
              </a:rPr>
              <a:t>&gt;&gt;&gt; x = list(range(11))              # 生成列表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  <a:cs typeface="Consolas" panose="020B0609020204030204" charset="0"/>
              </a:rPr>
              <a:t>&gt;&gt;&gt; import random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  <a:cs typeface="Consolas" panose="020B0609020204030204" charset="0"/>
              </a:rPr>
              <a:t>&gt;&gt;&gt; random.shuffle(x)                # 打乱列表中元素顺序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  <a:cs typeface="Consolas" panose="020B0609020204030204" charset="0"/>
              </a:rPr>
              <a:t>&gt;&gt;&gt; x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[0, 6, 10, 9, 8, 7, 4, 5, 2, 1, 3]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  <a:cs typeface="Consolas" panose="020B0609020204030204" charset="0"/>
              </a:rPr>
              <a:t>&gt;&gt;&gt; all(x)                           # 测试是否所有元素都等价于True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  <a:cs typeface="Consolas" panose="020B0609020204030204" charset="0"/>
              </a:rPr>
              <a:t>&gt;&gt;&gt; any(x)                           # 测试是否存在等价于True的元素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  <a:cs typeface="Consolas" panose="020B0609020204030204" charset="0"/>
              </a:rPr>
              <a:t>&gt;&gt;&gt; max(x)                           # 返回最大值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  <a:cs typeface="Consolas" panose="020B0609020204030204" charset="0"/>
              </a:rPr>
              <a:t>&gt;&gt;&gt; max(x, key=str)                  # 按指定规则返回最大值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9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  <a:cs typeface="Consolas" panose="020B0609020204030204" charset="0"/>
              </a:rPr>
              <a:t>&gt;&gt;&gt; min(x)</a:t>
            </a:r>
            <a:endParaRPr lang="zh-CN" altLang="en-US" sz="2200" dirty="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8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4.2.5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内置函数对列表的操作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989036" cy="46399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sum(x)                    # 所有元素之和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55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len(x)                    # 列表元素个数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11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list(zip(x, [1]*11))      # 多列表元素重新组合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[(0, 1), (6, 1), (10, 1), (9, 1), (8, 1), (7, 1), (4, 1), (5, 1), (2, 1), (1, 1), (3, 1)]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list(zip(range(1,4)))     # zip()函数也可以用于一个序列或可迭代对象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[(1,), (2,), (3,)]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list(zip(['a', 'b', 'c'], [1, 2]))    # 如果两个列表不等长，以短的为准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[('a', 1), ('b', 2)]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list(enumerate(x))        # enumerate对象可以转换为列表、元组、集合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[(0, 0), (1, 6), (2, 10), (3, 9), (4, 8), (5, 7), (6, 4), (7, 5), (8, 2), (9, 1), (10, 3)]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6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4.2.6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列表推导式语法与应用案例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altLang="x-none" sz="2400" b="1" dirty="0" err="1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列表推导式</a:t>
            </a:r>
            <a:r>
              <a:rPr lang="en-US" altLang="x-none" sz="2400" b="1" dirty="0" err="1">
                <a:latin typeface="宋体" panose="02010600030101010101" pitchFamily="2" charset="-122"/>
                <a:sym typeface="+mn-ea"/>
              </a:rPr>
              <a:t>使用非常简洁的方式来快速生成满足特定需求的列表，代码具有非常强的可读性</a:t>
            </a:r>
            <a:r>
              <a:rPr lang="en-US" altLang="x-none" sz="2400" b="1" dirty="0">
                <a:latin typeface="宋体" panose="02010600030101010101" pitchFamily="2" charset="-122"/>
                <a:sym typeface="+mn-ea"/>
              </a:rPr>
              <a:t>。</a:t>
            </a:r>
            <a:endParaRPr lang="en-US" altLang="x-none" sz="2400" b="1" noProof="1">
              <a:latin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列表推导式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语法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形式为：</a:t>
            </a:r>
            <a:endParaRPr lang="zh-CN" altLang="en-US" sz="2400" b="1" noProof="1">
              <a:latin typeface="宋体" panose="02010600030101010101" pitchFamily="2" charset="-122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2400" dirty="0">
                <a:latin typeface="Consolas" panose="020B0609020204030204" charset="0"/>
                <a:sym typeface="+mn-ea"/>
              </a:rPr>
              <a:t>[expression for expr1 in sequence1 if condition1</a:t>
            </a:r>
            <a:endParaRPr lang="en-US" altLang="x-none" sz="2400" noProof="1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2400" dirty="0">
                <a:latin typeface="Consolas" panose="020B0609020204030204" charset="0"/>
                <a:sym typeface="+mn-ea"/>
              </a:rPr>
              <a:t>            for expr2 in sequence2 if condition2</a:t>
            </a:r>
            <a:endParaRPr lang="en-US" altLang="x-none" sz="2400" noProof="1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2400" dirty="0">
                <a:latin typeface="Consolas" panose="020B0609020204030204" charset="0"/>
                <a:sym typeface="+mn-ea"/>
              </a:rPr>
              <a:t>            for expr3 in sequence3 if condition3</a:t>
            </a:r>
            <a:endParaRPr lang="en-US" altLang="x-none" sz="2400" noProof="1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2400" dirty="0">
                <a:latin typeface="Consolas" panose="020B0609020204030204" charset="0"/>
                <a:sym typeface="+mn-ea"/>
              </a:rPr>
              <a:t>            ...</a:t>
            </a:r>
            <a:endParaRPr lang="en-US" altLang="x-none" sz="2400" noProof="1">
              <a:latin typeface="Consolas" panose="020B060902020403020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x-none" sz="2400" dirty="0">
                <a:latin typeface="Consolas" panose="020B0609020204030204" charset="0"/>
                <a:sym typeface="+mn-ea"/>
              </a:rPr>
              <a:t>            for </a:t>
            </a:r>
            <a:r>
              <a:rPr lang="en-US" altLang="x-none" sz="2400" dirty="0" err="1">
                <a:latin typeface="Consolas" panose="020B0609020204030204" charset="0"/>
                <a:sym typeface="+mn-ea"/>
              </a:rPr>
              <a:t>exprN</a:t>
            </a:r>
            <a:r>
              <a:rPr lang="en-US" altLang="x-none" sz="2400" dirty="0">
                <a:latin typeface="Consolas" panose="020B0609020204030204" charset="0"/>
                <a:sym typeface="+mn-ea"/>
              </a:rPr>
              <a:t> in </a:t>
            </a:r>
            <a:r>
              <a:rPr lang="en-US" altLang="x-none" sz="2400" dirty="0" err="1">
                <a:latin typeface="Consolas" panose="020B0609020204030204" charset="0"/>
                <a:sym typeface="+mn-ea"/>
              </a:rPr>
              <a:t>sequenceN</a:t>
            </a:r>
            <a:r>
              <a:rPr lang="en-US" altLang="x-none" sz="2400" dirty="0">
                <a:latin typeface="Consolas" panose="020B0609020204030204" charset="0"/>
                <a:sym typeface="+mn-ea"/>
              </a:rPr>
              <a:t> if </a:t>
            </a:r>
            <a:r>
              <a:rPr lang="en-US" altLang="x-none" sz="2400" dirty="0" err="1">
                <a:latin typeface="Consolas" panose="020B0609020204030204" charset="0"/>
                <a:sym typeface="+mn-ea"/>
              </a:rPr>
              <a:t>conditionN</a:t>
            </a:r>
            <a:r>
              <a:rPr lang="en-US" altLang="x-none" sz="2400" dirty="0">
                <a:latin typeface="Consolas" panose="020B0609020204030204" charset="0"/>
                <a:sym typeface="+mn-ea"/>
              </a:rPr>
              <a:t>]</a:t>
            </a:r>
            <a:endParaRPr lang="en-US" altLang="x-none" sz="2400" noProof="1">
              <a:latin typeface="Consolas" panose="020B0609020204030204" charset="0"/>
            </a:endParaRPr>
          </a:p>
          <a:p>
            <a:pPr marL="1905" indent="-344805" fontAlgn="base">
              <a:lnSpc>
                <a:spcPct val="80000"/>
              </a:lnSpc>
              <a:buNone/>
            </a:pPr>
            <a:endParaRPr lang="zh-CN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1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4.2.6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列表推导式语法与应用案例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列表推导式在逻辑上等价于一个循环语句，只是形式上更加简洁。例如：</a:t>
            </a:r>
          </a:p>
          <a:p>
            <a:pPr marL="0" indent="0">
              <a:buNone/>
            </a:pPr>
            <a:endParaRPr lang="zh-CN" altLang="en-US" sz="24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aList = [x*x for x in range(10)]</a:t>
            </a:r>
          </a:p>
          <a:p>
            <a:pPr marL="0" indent="0">
              <a:buNone/>
            </a:pPr>
            <a:r>
              <a:rPr lang="zh-CN" altLang="en-US" sz="2400" dirty="0">
                <a:latin typeface="Consolas" panose="020B0609020204030204" charset="0"/>
              </a:rPr>
              <a:t>相当于</a:t>
            </a:r>
          </a:p>
          <a:p>
            <a:pPr marL="0" indent="0"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aList = []</a:t>
            </a:r>
          </a:p>
          <a:p>
            <a:pPr marL="0" indent="0"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for x in range(10):</a:t>
            </a:r>
          </a:p>
          <a:p>
            <a:pPr marL="0" indent="0">
              <a:buNone/>
            </a:pPr>
            <a:r>
              <a:rPr lang="zh-CN" altLang="en-US" sz="2400" dirty="0">
                <a:latin typeface="Consolas" panose="020B0609020204030204" charset="0"/>
              </a:rPr>
              <a:t>    aList.append(x*x)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6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4.2.6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列表推导式语法与应用案例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freshfruit = [' banana', ' loganberry ', 'passion fruit ']</a:t>
            </a:r>
          </a:p>
          <a:p>
            <a:pPr marL="0" indent="0"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aList = [w.strip() for w in freshfruit]</a:t>
            </a:r>
          </a:p>
          <a:p>
            <a:pPr marL="0" indent="0">
              <a:buNone/>
            </a:pPr>
            <a:endParaRPr lang="zh-CN" altLang="en-US" sz="2400" dirty="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Char char=""/>
            </a:pPr>
            <a:r>
              <a:rPr lang="zh-CN" altLang="en-US" sz="2400" dirty="0">
                <a:latin typeface="Consolas" panose="020B0609020204030204" charset="0"/>
              </a:rPr>
              <a:t>等价于下面的代码</a:t>
            </a:r>
          </a:p>
          <a:p>
            <a:pPr marL="0" indent="0"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aList = []</a:t>
            </a:r>
          </a:p>
          <a:p>
            <a:pPr marL="0" indent="0"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for item in freshfruit:</a:t>
            </a:r>
          </a:p>
          <a:p>
            <a:pPr marL="0" indent="0">
              <a:buNone/>
            </a:pPr>
            <a:r>
              <a:rPr lang="zh-CN" altLang="en-US" sz="2400" dirty="0">
                <a:latin typeface="Consolas" panose="020B0609020204030204" charset="0"/>
              </a:rPr>
              <a:t>    aList.append(item.strip())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9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4.2.6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列表推导式语法与应用案例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637414"/>
            <a:ext cx="10515600" cy="499487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3-1  </a:t>
            </a:r>
            <a:r>
              <a:rPr lang="zh-CN" altLang="en-US" sz="2400" b="1" dirty="0"/>
              <a:t>使用列表推导式实现嵌套列表的平铺。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vec = [[1, 2, 3], [4, 5, 6], [7, 8, 9]]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[num for elem in vec for num in elem]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[1, 2, 3, 4, 5, 6, 7, 8, 9] 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 dirty="0">
              <a:latin typeface="Consolas" panose="020B0609020204030204" charset="0"/>
            </a:endParaRPr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在这个列表推导式中有2个循环，其中第一个循环可以看作是外</a:t>
            </a:r>
            <a:r>
              <a:rPr lang="zh-CN" altLang="en-US" sz="2400" b="1" dirty="0" smtClean="0"/>
              <a:t>循环；</a:t>
            </a:r>
            <a:r>
              <a:rPr lang="zh-CN" altLang="en-US" sz="2400" b="1" dirty="0"/>
              <a:t>而第二个循环可以看作是内</a:t>
            </a:r>
            <a:r>
              <a:rPr lang="zh-CN" altLang="en-US" sz="2400" b="1" dirty="0" smtClean="0"/>
              <a:t>循环。</a:t>
            </a:r>
            <a:r>
              <a:rPr lang="zh-CN" altLang="en-US" sz="2400" b="1" dirty="0"/>
              <a:t>上面代码的执行过程等价于下面的写法：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vec = [[1, 2, 3], [4, 5, 6], [7, 8, 9]]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result = []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for elem in vec: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for num in elem: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        result.append(num)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result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[1, 2, 3, 4, 5, 6, 7, 8, 9]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4.2.6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列表推导式语法与应用案例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/>
              <a:t>例3-2  在列表推导式中使用</a:t>
            </a:r>
            <a:r>
              <a:rPr lang="zh-CN" altLang="en-US" sz="2400" b="1" dirty="0">
                <a:solidFill>
                  <a:srgbClr val="C00000"/>
                </a:solidFill>
              </a:rPr>
              <a:t>if过滤</a:t>
            </a:r>
            <a:r>
              <a:rPr lang="zh-CN" altLang="en-US" sz="2400" b="1" dirty="0"/>
              <a:t>不符合条件的元素。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200" b="1" dirty="0"/>
              <a:t>在列表推导式中可以使用if子句对列表中的元素进行筛选，只在结果列表中保留符合条件的元素。下面的代码可以列出当前文件夹下所有Python源文件：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</a:rPr>
              <a:t>&gt;&gt;&gt; import os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</a:rPr>
              <a:t>&gt;&gt;&gt; [filename for filename in os.listdir('.') 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charset="0"/>
              </a:rPr>
              <a:t>if filename.endswith(('.py', '.pyw'))</a:t>
            </a:r>
            <a:r>
              <a:rPr lang="zh-CN" altLang="en-US" sz="2200" dirty="0">
                <a:latin typeface="Consolas" panose="020B0609020204030204" charset="0"/>
              </a:rPr>
              <a:t>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200" dirty="0"/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200" b="1" dirty="0"/>
              <a:t>下面的代码用于从列表中选择符合条件的元素组成新的列表：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</a:rPr>
              <a:t>&gt;&gt;&gt; aList = [-1, -4, 6, 7.5, -2.3, 9, -11]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</a:rPr>
              <a:t>&gt;&gt;&gt; [i for i in aList 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charset="0"/>
              </a:rPr>
              <a:t>if i&gt;0</a:t>
            </a:r>
            <a:r>
              <a:rPr lang="zh-CN" altLang="en-US" sz="2200" dirty="0">
                <a:latin typeface="Consolas" panose="020B0609020204030204" charset="0"/>
              </a:rPr>
              <a:t>] </a:t>
            </a:r>
            <a:r>
              <a:rPr lang="zh-CN" altLang="en-US" sz="2200" dirty="0" smtClean="0">
                <a:latin typeface="Consolas" panose="020B0609020204030204" charset="0"/>
              </a:rPr>
              <a:t>               </a:t>
            </a:r>
            <a:r>
              <a:rPr lang="zh-CN" altLang="en-US" sz="2200" dirty="0">
                <a:latin typeface="Consolas" panose="020B0609020204030204" charset="0"/>
              </a:rPr>
              <a:t># 所有大于0的数字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B0F0"/>
                </a:solidFill>
                <a:latin typeface="Consolas" panose="020B0609020204030204" charset="0"/>
              </a:rPr>
              <a:t>[6, 7.5, 9]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1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4.2.6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列表推导式语法与应用案例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3" y="1830721"/>
            <a:ext cx="11088273" cy="46399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855" indent="-342900" fontAlgn="auto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400" b="1" dirty="0">
                <a:latin typeface="Consolas" panose="020B0609020204030204" charset="0"/>
                <a:cs typeface="Consolas" panose="020B0609020204030204" charset="0"/>
              </a:rPr>
              <a:t>下面的代码使用列表推导式查找列表中最大元素的所有位置。</a:t>
            </a:r>
          </a:p>
          <a:p>
            <a:pPr marL="20955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</a:rPr>
              <a:t>&gt;&gt;&gt; from random import randint</a:t>
            </a:r>
          </a:p>
          <a:p>
            <a:pPr marL="20955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</a:rPr>
              <a:t>&gt;&gt;&gt; x = [randint(1, 10) for i in range(20)]</a:t>
            </a:r>
          </a:p>
          <a:p>
            <a:pPr marL="20955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</a:rPr>
              <a:t>                              </a:t>
            </a:r>
            <a:r>
              <a:rPr lang="zh-CN" altLang="en-US" sz="2400" dirty="0" smtClean="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</a:rPr>
              <a:t># 20个介于[1, 10]的整数</a:t>
            </a:r>
          </a:p>
          <a:p>
            <a:pPr marL="20955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</a:rPr>
              <a:t>&gt;&gt;&gt; x</a:t>
            </a:r>
            <a:endParaRPr lang="zh-CN" altLang="en-US" sz="2400" dirty="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20955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[10, 2, 3, 4, 5, 10, 10, 9, 2, 4, 10, 8, 2, 2, 9, 7, 6, 2, 5, 6]</a:t>
            </a:r>
          </a:p>
          <a:p>
            <a:pPr marL="20955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</a:rPr>
              <a:t>&gt;&gt;&gt; m = max(x)</a:t>
            </a:r>
            <a:endParaRPr lang="zh-CN" altLang="en-US" sz="2400" dirty="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20955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  <a:cs typeface="Consolas" panose="020B0609020204030204" charset="0"/>
              </a:rPr>
              <a:t>&gt;&gt;&gt; [index for index, value in enumerate(x) if value == m]</a:t>
            </a:r>
            <a:endParaRPr lang="zh-CN" altLang="en-US" sz="2400" dirty="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20955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      </a:t>
            </a:r>
            <a:r>
              <a:rPr lang="zh-CN" altLang="en-US" sz="2400" dirty="0" smtClean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                          </a:t>
            </a:r>
            <a:r>
              <a:rPr lang="zh-CN" altLang="en-US" sz="24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# 最大整数的所有出现位置</a:t>
            </a:r>
          </a:p>
          <a:p>
            <a:pPr marL="20955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[0, 5, 6, 10]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0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4.2.6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列表推导式语法与应用案例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9600" b="1" dirty="0"/>
              <a:t>例3-3  在列表推导式中同时遍历多个列表或可迭代对象。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8800" dirty="0">
                <a:latin typeface="Consolas" panose="020B0609020204030204" charset="0"/>
              </a:rPr>
              <a:t>&gt;&gt;&gt; [(x, y) for x in [1, 2, 3] for y in [3, 1, 4] if x != y]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8800" dirty="0">
                <a:solidFill>
                  <a:srgbClr val="00B0F0"/>
                </a:solidFill>
                <a:latin typeface="Consolas" panose="020B0609020204030204" charset="0"/>
              </a:rPr>
              <a:t>[(1, 3), (1, 4), (2, 3), (2, 1), (2, 4), (3, 1), (3, 4)]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8800" dirty="0">
                <a:latin typeface="Consolas" panose="020B0609020204030204" charset="0"/>
              </a:rPr>
              <a:t>&gt;&gt;&gt; [(x, y) for x in [1, 2, 3] if x==1 for y in [3, 1, 4] if y!=x]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8800" dirty="0">
                <a:solidFill>
                  <a:srgbClr val="00B0F0"/>
                </a:solidFill>
                <a:latin typeface="Consolas" panose="020B0609020204030204" charset="0"/>
              </a:rPr>
              <a:t>[(1, 3), (1, 4)]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88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9600" b="1" dirty="0"/>
              <a:t>对于包含多个循环的列表推导式，一定要清楚多个循环的执行顺序或“嵌套关系”。例如，上面第一个列表推导式等价于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8800" dirty="0">
                <a:latin typeface="Consolas" panose="020B0609020204030204" charset="0"/>
              </a:rPr>
              <a:t>&gt;&gt;&gt; result = []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8800" dirty="0">
                <a:latin typeface="Consolas" panose="020B0609020204030204" charset="0"/>
              </a:rPr>
              <a:t>&gt;&gt;&gt; for x in [1, 2, 3]: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8800" dirty="0">
                <a:latin typeface="Consolas" panose="020B0609020204030204" charset="0"/>
              </a:rPr>
              <a:t>    for y in [3, 1, 4]: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8800" dirty="0">
                <a:latin typeface="Consolas" panose="020B0609020204030204" charset="0"/>
              </a:rPr>
              <a:t>        if x != y: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8800" dirty="0">
                <a:latin typeface="Consolas" panose="020B0609020204030204" charset="0"/>
              </a:rPr>
              <a:t>            result.append((x,y))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8800" dirty="0">
                <a:latin typeface="Consolas" panose="020B0609020204030204" charset="0"/>
              </a:rPr>
              <a:t>&gt;&gt;&gt; result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8800" dirty="0">
                <a:solidFill>
                  <a:srgbClr val="00B0F0"/>
                </a:solidFill>
                <a:latin typeface="Consolas" panose="020B0609020204030204" charset="0"/>
              </a:rPr>
              <a:t>[(1, 3), (1, 4), (2, 3), (2, 1), (2, 4), (3, 1), (3, 4)]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9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4.2.7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切片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600" b="1" dirty="0"/>
              <a:t>在形式上，切片使用2个冒号分隔的3个数字来完成。</a:t>
            </a:r>
          </a:p>
          <a:p>
            <a:pPr marL="0" indent="0">
              <a:buNone/>
            </a:pPr>
            <a:r>
              <a:rPr lang="zh-CN" altLang="en-US" sz="9600" dirty="0">
                <a:latin typeface="Consolas" panose="020B0609020204030204" charset="0"/>
                <a:cs typeface="Consolas" panose="020B0609020204030204" charset="0"/>
              </a:rPr>
              <a:t>[start:end:step]</a:t>
            </a:r>
          </a:p>
          <a:p>
            <a:pPr marL="0" indent="0">
              <a:buNone/>
            </a:pPr>
            <a:endParaRPr lang="zh-CN" altLang="en-US" sz="9600" dirty="0">
              <a:latin typeface="Consolas" panose="020B0609020204030204" charset="0"/>
            </a:endParaRPr>
          </a:p>
          <a:p>
            <a:pPr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en-US" sz="9600" dirty="0"/>
              <a:t>第一个数字start表示切片</a:t>
            </a:r>
            <a:r>
              <a:rPr lang="zh-CN" altLang="en-US" sz="9600" dirty="0">
                <a:solidFill>
                  <a:srgbClr val="C00000"/>
                </a:solidFill>
              </a:rPr>
              <a:t>开始</a:t>
            </a:r>
            <a:r>
              <a:rPr lang="zh-CN" altLang="en-US" sz="9600" dirty="0"/>
              <a:t>位置，</a:t>
            </a:r>
            <a:r>
              <a:rPr lang="zh-CN" altLang="en-US" sz="9600" dirty="0">
                <a:solidFill>
                  <a:srgbClr val="C00000"/>
                </a:solidFill>
              </a:rPr>
              <a:t>默认为0</a:t>
            </a:r>
            <a:r>
              <a:rPr lang="zh-CN" altLang="en-US" sz="9600" dirty="0"/>
              <a:t>（</a:t>
            </a:r>
            <a:r>
              <a:rPr lang="en-US" altLang="zh-CN" sz="9600" dirty="0"/>
              <a:t>step&gt;0</a:t>
            </a:r>
            <a:r>
              <a:rPr lang="zh-CN" altLang="en-US" sz="9600" dirty="0"/>
              <a:t>时）或</a:t>
            </a:r>
            <a:r>
              <a:rPr lang="en-US" altLang="zh-CN" sz="9600" dirty="0">
                <a:solidFill>
                  <a:srgbClr val="C00000"/>
                </a:solidFill>
              </a:rPr>
              <a:t>-1</a:t>
            </a:r>
            <a:r>
              <a:rPr lang="zh-CN" altLang="en-US" sz="9600" dirty="0"/>
              <a:t>（</a:t>
            </a:r>
            <a:r>
              <a:rPr lang="en-US" altLang="zh-CN" sz="9600" dirty="0"/>
              <a:t>step&lt;0</a:t>
            </a:r>
            <a:r>
              <a:rPr lang="zh-CN" altLang="en-US" sz="9600" dirty="0"/>
              <a:t>时）；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en-US" sz="9600" dirty="0"/>
              <a:t>第二个数字end表示切片</a:t>
            </a:r>
            <a:r>
              <a:rPr lang="zh-CN" altLang="en-US" sz="9600" dirty="0">
                <a:solidFill>
                  <a:srgbClr val="C00000"/>
                </a:solidFill>
              </a:rPr>
              <a:t>截止</a:t>
            </a:r>
            <a:r>
              <a:rPr lang="zh-CN" altLang="en-US" sz="9600" dirty="0"/>
              <a:t>（但不包含）位置（</a:t>
            </a:r>
            <a:r>
              <a:rPr lang="zh-CN" altLang="en-US" sz="9600" dirty="0">
                <a:solidFill>
                  <a:srgbClr val="C00000"/>
                </a:solidFill>
              </a:rPr>
              <a:t>默认为列表长度</a:t>
            </a:r>
            <a:r>
              <a:rPr lang="zh-CN" altLang="en-US" sz="9600" dirty="0"/>
              <a:t>）；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en-US" sz="9600" dirty="0"/>
              <a:t>第三个数字step表示切片的</a:t>
            </a:r>
            <a:r>
              <a:rPr lang="zh-CN" altLang="en-US" sz="9600" dirty="0">
                <a:solidFill>
                  <a:srgbClr val="C00000"/>
                </a:solidFill>
              </a:rPr>
              <a:t>步长</a:t>
            </a:r>
            <a:r>
              <a:rPr lang="zh-CN" altLang="en-US" sz="9600" dirty="0"/>
              <a:t>（</a:t>
            </a:r>
            <a:r>
              <a:rPr lang="zh-CN" altLang="en-US" sz="9600" dirty="0">
                <a:solidFill>
                  <a:srgbClr val="C00000"/>
                </a:solidFill>
              </a:rPr>
              <a:t>默认为1</a:t>
            </a:r>
            <a:r>
              <a:rPr lang="zh-CN" altLang="en-US" sz="9600" dirty="0"/>
              <a:t>）。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en-US" sz="9600" dirty="0"/>
              <a:t>当start为0时可以省略，当end为列表长度时可以省略，当step为1时可以省略，省略步长时还可以同时省略最后一个冒号。</a:t>
            </a:r>
          </a:p>
          <a:p>
            <a:pPr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en-US" sz="9600" dirty="0"/>
              <a:t>当</a:t>
            </a:r>
            <a:r>
              <a:rPr lang="zh-CN" altLang="en-US" sz="9600" dirty="0">
                <a:solidFill>
                  <a:srgbClr val="C00000"/>
                </a:solidFill>
              </a:rPr>
              <a:t>step为负整数</a:t>
            </a:r>
            <a:r>
              <a:rPr lang="zh-CN" altLang="en-US" sz="9600" dirty="0"/>
              <a:t>时，表示</a:t>
            </a:r>
            <a:r>
              <a:rPr lang="zh-CN" altLang="en-US" sz="9600" dirty="0">
                <a:solidFill>
                  <a:srgbClr val="C00000"/>
                </a:solidFill>
              </a:rPr>
              <a:t>反向切片</a:t>
            </a:r>
            <a:r>
              <a:rPr lang="zh-CN" altLang="en-US" sz="9600" dirty="0"/>
              <a:t>，这时start应该在end的右侧才行。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2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学习目标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掌握列表、元组、字典、集合的类型特点和自身提供的方法</a:t>
            </a:r>
          </a:p>
          <a:p>
            <a:pPr>
              <a:lnSpc>
                <a:spcPct val="18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掌握运算符和内置函数对列表、元组、字典、集合的操作</a:t>
            </a:r>
          </a:p>
          <a:p>
            <a:pPr>
              <a:lnSpc>
                <a:spcPct val="18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理解列表推导式、生成器表达式的工作原理</a:t>
            </a:r>
          </a:p>
          <a:p>
            <a:pPr>
              <a:lnSpc>
                <a:spcPct val="18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掌握切片操作</a:t>
            </a:r>
          </a:p>
          <a:p>
            <a:pPr>
              <a:lnSpc>
                <a:spcPct val="18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掌握序列解包的用法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7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4.2.7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切片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400"/>
              </a:spcBef>
              <a:buNone/>
            </a:pPr>
            <a:r>
              <a:rPr lang="zh-CN" altLang="en-US" sz="2400" b="1" dirty="0"/>
              <a:t>（1）使用切片获取列表部分元素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zh-CN" altLang="en-US" sz="2400" dirty="0"/>
              <a:t>使用切片可以返回列表中部分元素组成的</a:t>
            </a:r>
            <a:r>
              <a:rPr lang="zh-CN" altLang="en-US" sz="2400" dirty="0">
                <a:solidFill>
                  <a:srgbClr val="FF0000"/>
                </a:solidFill>
              </a:rPr>
              <a:t>新列表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zh-CN" altLang="en-US" sz="2400" dirty="0" smtClean="0"/>
              <a:t>与</a:t>
            </a:r>
            <a:r>
              <a:rPr lang="zh-CN" altLang="en-US" sz="2400" dirty="0"/>
              <a:t>使用索引作为下标访问列表元素的方法不同，切片操作</a:t>
            </a:r>
            <a:r>
              <a:rPr lang="zh-CN" altLang="en-US" sz="2400" dirty="0">
                <a:solidFill>
                  <a:srgbClr val="C00000"/>
                </a:solidFill>
              </a:rPr>
              <a:t>不会因为下标越界而抛出异常</a:t>
            </a:r>
            <a:r>
              <a:rPr lang="zh-CN" altLang="en-US" sz="2400" dirty="0"/>
              <a:t>，而是简单地在列表尾部截断或者返回一个空列表，</a:t>
            </a:r>
            <a:r>
              <a:rPr lang="zh-CN" altLang="en-US" sz="2400" dirty="0">
                <a:solidFill>
                  <a:srgbClr val="FF0000"/>
                </a:solidFill>
              </a:rPr>
              <a:t>代码具有更强的健壮性</a:t>
            </a:r>
            <a:r>
              <a:rPr lang="zh-CN" altLang="en-US" sz="2400" dirty="0"/>
              <a:t>。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1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4.2.7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切片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 = [3, 4, 5, 6, 7, 9, 11, 13, 15, 17]</a:t>
            </a: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aList[::]                # 返回包含原列表中所有元素的新列表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[3, 4, 5, 6, 7, 9, 11, 13, 15, 17]</a:t>
            </a: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aList[::-1]              # 返回包含原列表中所有元素的逆序列表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[17, 15, 13, 11, 9, 7, 6, 5, 4, 3]</a:t>
            </a: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aList[::2]               # 隔一个取一个，获取偶数位置的元素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[3, 5, 7, 11, 15]</a:t>
            </a: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aList[1::2]              # 隔一个取一个，获取奇数位置的元素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[4, 6, 9, 13, 17]</a:t>
            </a: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aList[3:6]               # 指定切片的开始和结束位置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[6, 7, 9]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4.2.7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切片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aList[0:100]             # 切片结束位置大于列表长度时，从列表尾部截断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[3, 4, 5, 6, 7, 9, 11, 13, 15, 17]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aList[100]               # 抛出异常，不允许越界访问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IndexError: list index out of range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aList[100:]              # 切片开始位置大于列表长度时，返回空列表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aList[-15:3]             # 进行必要的截断处理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[3, 4, 5]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len(aList)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10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aList[3:-10:-1]          # 位置3在位置-10的右侧，-1表示反向切片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[6, 5, 4]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aList[3:-5]              # 位置3在位置-5的左侧，正向切片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[6, 7]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1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4.2.7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切片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400" b="1" dirty="0"/>
              <a:t>（2）使用切片为列表增加元素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b="1" dirty="0"/>
              <a:t>可以使用切片操作在列表任意位置插入新元素，不影响列表对象的内存地址，属于原地操作。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 = [3, 5, 7]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aList[len(aList):]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aList[len(aList):] = [9]       # 在列表尾部增加元素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aList[:0] = [1, 2]             # 在列表头部插入多个元素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aList[3:3] = [4]               # 在列表中间位置插入元素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[1, 2, 3, 4, 5, 7, 9]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4.2.7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切片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600" b="1" dirty="0"/>
              <a:t>（3）使用切片替换和修改列表中的元素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</a:rPr>
              <a:t>&gt;&gt;&gt; aList = [3, 5, 7, 9]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</a:rPr>
              <a:t>&gt;&gt;&gt; aList[:3] = [1, 2, 3]           # 替换列表元素，等号两边的列表长度相等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</a:rPr>
              <a:t>&gt;&gt;&gt; aList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B0F0"/>
                </a:solidFill>
                <a:latin typeface="Consolas" panose="020B0609020204030204" charset="0"/>
              </a:rPr>
              <a:t>[1, 2, 3, 9]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</a:rPr>
              <a:t>&gt;&gt;&gt; aList[3:] = [4, 5, 6]           # 切片连续，等号两边的列表长度可以不相等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</a:rPr>
              <a:t>&gt;&gt;&gt; aList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B0F0"/>
                </a:solidFill>
                <a:latin typeface="Consolas" panose="020B0609020204030204" charset="0"/>
              </a:rPr>
              <a:t>[1, 2, 3, 4, 5, 6]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</a:rPr>
              <a:t>&gt;&gt;&gt; aList[::2] = [0]*3              # 隔一个修改一个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</a:rPr>
              <a:t>&gt;&gt;&gt; aList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B0F0"/>
                </a:solidFill>
                <a:latin typeface="Consolas" panose="020B0609020204030204" charset="0"/>
              </a:rPr>
              <a:t>[0, 2, 0, 4, 0, 6]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</a:rPr>
              <a:t>&gt;&gt;&gt; aList[::2] = ['a', 'b', 'c']    # 隔一个修改一个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Consolas" panose="020B0609020204030204" charset="0"/>
              </a:rPr>
              <a:t>&gt;&gt;&gt; aList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B0F0"/>
                </a:solidFill>
                <a:latin typeface="Consolas" panose="020B0609020204030204" charset="0"/>
              </a:rPr>
              <a:t>['a', 2, 'b', 4, 'c', 6]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21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4.2.7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切片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3" y="1830721"/>
            <a:ext cx="11130803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aList[1::2] = range(3)             # 序列解包的用法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['a', 0, 'b', 1, 'c', 2]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aList[1::2] = map(lambda x: x!=5, range(3))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['a', True, 'b', True, 'c', True]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aList[1::2] = zip('abc', range(3)) # map、filter、zip对象都支持这样的用法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['a', ('a', 0), 'b', ('b', 1), 'c', ('c', 2)]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aList[::2] = [1]                   # </a:t>
            </a:r>
            <a:r>
              <a:rPr lang="en-US" altLang="zh-CN" sz="2000" dirty="0">
                <a:latin typeface="Consolas" panose="020B0609020204030204" charset="0"/>
              </a:rPr>
              <a:t>step</a:t>
            </a:r>
            <a:r>
              <a:rPr lang="zh-CN" altLang="en-US" sz="2000" dirty="0">
                <a:latin typeface="Consolas" panose="020B0609020204030204" charset="0"/>
              </a:rPr>
              <a:t>不为</a:t>
            </a:r>
            <a:r>
              <a:rPr lang="en-US" altLang="zh-CN" sz="2000" dirty="0">
                <a:latin typeface="Consolas" panose="020B0609020204030204" charset="0"/>
              </a:rPr>
              <a:t>1</a:t>
            </a:r>
            <a:r>
              <a:rPr lang="zh-CN" altLang="en-US" sz="2000" dirty="0">
                <a:latin typeface="Consolas" panose="020B0609020204030204" charset="0"/>
              </a:rPr>
              <a:t>时等号两边列表长度必须相等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charset="0"/>
              </a:rPr>
              <a:t>ValueError: attempt to assign sequence of size 1 to extended slice of size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0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4.2.7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切片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600" b="1" dirty="0"/>
              <a:t>（4）使用切片删除列表中的元素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aList = [3, 5, 7, 9]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aList[:3] = []                  # 删除列表中前3个元素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aList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F0"/>
                </a:solidFill>
                <a:latin typeface="Consolas" panose="020B0609020204030204" charset="0"/>
              </a:rPr>
              <a:t>[9]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 dirty="0"/>
          </a:p>
          <a:p>
            <a:pPr marL="0" indent="0" fontAlgn="auto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600" b="1" dirty="0"/>
              <a:t>也可以结合使用del命令与切片结合来删除列表中的部分元素，并且切片可以不连续。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aList = [3, 5, 7, 9, 11]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del aList[:3]                   # 切片元素连续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aList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F0"/>
                </a:solidFill>
                <a:latin typeface="Consolas" panose="020B0609020204030204" charset="0"/>
              </a:rPr>
              <a:t>[9, 11]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aList = [3, 5, 7, 9, 11]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del aList[::2]                  # 切片元素不连续，隔一个删一个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aList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B0F0"/>
                </a:solidFill>
                <a:latin typeface="Consolas" panose="020B0609020204030204" charset="0"/>
              </a:rPr>
              <a:t>[5, 9]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4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0624F31-998C-44D3-BAFB-ADD006D354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/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61452" y="2867904"/>
            <a:ext cx="1886392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中山大学国际金融学院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266491" y="5644929"/>
            <a:ext cx="172350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 smtClean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：陆勇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933576" y="5644929"/>
            <a:ext cx="3415182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DC754B86-73A7-4A82-964F-FD1E97816B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/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13DCEA6-6119-8047-9A60-DCDB6E94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50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4.1  </a:t>
            </a: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Python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序列概述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10" name="画布 8"/>
          <p:cNvGrpSpPr/>
          <p:nvPr/>
        </p:nvGrpSpPr>
        <p:grpSpPr>
          <a:xfrm>
            <a:off x="1524000" y="1913860"/>
            <a:ext cx="8541488" cy="4426485"/>
            <a:chOff x="0" y="0"/>
            <a:chExt cx="4302760" cy="3054985"/>
          </a:xfrm>
        </p:grpSpPr>
        <p:sp>
          <p:nvSpPr>
            <p:cNvPr id="11" name="画布 8"/>
            <p:cNvSpPr/>
            <p:nvPr/>
          </p:nvSpPr>
          <p:spPr>
            <a:xfrm>
              <a:off x="0" y="0"/>
              <a:ext cx="4302760" cy="30549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endParaRPr lang="en-US" altLang="en-US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文本框 9"/>
            <p:cNvSpPr txBox="1"/>
            <p:nvPr/>
          </p:nvSpPr>
          <p:spPr>
            <a:xfrm>
              <a:off x="95250" y="661035"/>
              <a:ext cx="734695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 fontAlgn="base"/>
              <a:r>
                <a:rPr lang="en-US" altLang="zh-CN" sz="1800" b="1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有序序列</a:t>
              </a:r>
            </a:p>
          </p:txBody>
        </p:sp>
        <p:sp>
          <p:nvSpPr>
            <p:cNvPr id="13" name="文本框 10"/>
            <p:cNvSpPr txBox="1"/>
            <p:nvPr/>
          </p:nvSpPr>
          <p:spPr>
            <a:xfrm>
              <a:off x="104775" y="1510665"/>
              <a:ext cx="734695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 fontAlgn="base"/>
              <a:r>
                <a:rPr lang="en-US" altLang="zh-CN" sz="1800" b="1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无序序列</a:t>
              </a:r>
            </a:p>
          </p:txBody>
        </p:sp>
        <p:sp>
          <p:nvSpPr>
            <p:cNvPr id="14" name="文本框 11"/>
            <p:cNvSpPr txBox="1"/>
            <p:nvPr/>
          </p:nvSpPr>
          <p:spPr>
            <a:xfrm>
              <a:off x="1545473" y="25351"/>
              <a:ext cx="1194211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800" b="1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列表</a:t>
              </a:r>
            </a:p>
          </p:txBody>
        </p:sp>
        <p:sp>
          <p:nvSpPr>
            <p:cNvPr id="15" name="文本框 12"/>
            <p:cNvSpPr txBox="1"/>
            <p:nvPr/>
          </p:nvSpPr>
          <p:spPr>
            <a:xfrm>
              <a:off x="1540617" y="512646"/>
              <a:ext cx="1198662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800" b="1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元组</a:t>
              </a:r>
            </a:p>
          </p:txBody>
        </p:sp>
        <p:sp>
          <p:nvSpPr>
            <p:cNvPr id="16" name="文本框 13"/>
            <p:cNvSpPr txBox="1"/>
            <p:nvPr/>
          </p:nvSpPr>
          <p:spPr>
            <a:xfrm>
              <a:off x="1540617" y="1001350"/>
              <a:ext cx="1198662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800" b="1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字符串</a:t>
              </a:r>
            </a:p>
          </p:txBody>
        </p:sp>
        <p:sp>
          <p:nvSpPr>
            <p:cNvPr id="17" name="文本框 14"/>
            <p:cNvSpPr txBox="1"/>
            <p:nvPr/>
          </p:nvSpPr>
          <p:spPr>
            <a:xfrm>
              <a:off x="1539807" y="1507893"/>
              <a:ext cx="1199876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800" b="1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字典</a:t>
              </a:r>
            </a:p>
          </p:txBody>
        </p:sp>
        <p:sp>
          <p:nvSpPr>
            <p:cNvPr id="18" name="文本框 15"/>
            <p:cNvSpPr txBox="1"/>
            <p:nvPr/>
          </p:nvSpPr>
          <p:spPr>
            <a:xfrm>
              <a:off x="1539403" y="2043542"/>
              <a:ext cx="1200686" cy="28120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800" b="1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集合</a:t>
              </a:r>
            </a:p>
          </p:txBody>
        </p:sp>
        <p:sp>
          <p:nvSpPr>
            <p:cNvPr id="19" name="文本框 16"/>
            <p:cNvSpPr txBox="1"/>
            <p:nvPr/>
          </p:nvSpPr>
          <p:spPr>
            <a:xfrm>
              <a:off x="1539807" y="2526142"/>
              <a:ext cx="1200281" cy="49997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800" b="1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range、zip、map、enumerate等</a:t>
              </a:r>
            </a:p>
          </p:txBody>
        </p:sp>
        <p:sp>
          <p:nvSpPr>
            <p:cNvPr id="20" name="文本框 17"/>
            <p:cNvSpPr txBox="1"/>
            <p:nvPr/>
          </p:nvSpPr>
          <p:spPr>
            <a:xfrm>
              <a:off x="3305810" y="687705"/>
              <a:ext cx="915670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800" b="1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可变序列</a:t>
              </a:r>
            </a:p>
          </p:txBody>
        </p:sp>
        <p:sp>
          <p:nvSpPr>
            <p:cNvPr id="21" name="文本框 18"/>
            <p:cNvSpPr txBox="1"/>
            <p:nvPr/>
          </p:nvSpPr>
          <p:spPr>
            <a:xfrm>
              <a:off x="3305175" y="1513205"/>
              <a:ext cx="914400" cy="2819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800" b="1" strike="noStrike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不可变序列</a:t>
              </a:r>
            </a:p>
          </p:txBody>
        </p:sp>
        <p:cxnSp>
          <p:nvCxnSpPr>
            <p:cNvPr id="23" name="直接箭头连接符 19"/>
            <p:cNvCxnSpPr>
              <a:stCxn id="14" idx="3"/>
              <a:endCxn id="20" idx="1"/>
            </p:cNvCxnSpPr>
            <p:nvPr/>
          </p:nvCxnSpPr>
          <p:spPr>
            <a:xfrm>
              <a:off x="2739890" y="166370"/>
              <a:ext cx="565743" cy="662872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0"/>
            <p:cNvCxnSpPr>
              <a:stCxn id="17" idx="3"/>
              <a:endCxn id="20" idx="1"/>
            </p:cNvCxnSpPr>
            <p:nvPr/>
          </p:nvCxnSpPr>
          <p:spPr>
            <a:xfrm flipV="1">
              <a:off x="2739546" y="828955"/>
              <a:ext cx="566147" cy="81967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1"/>
            <p:cNvCxnSpPr>
              <a:stCxn id="18" idx="3"/>
              <a:endCxn id="20" idx="1"/>
            </p:cNvCxnSpPr>
            <p:nvPr/>
          </p:nvCxnSpPr>
          <p:spPr>
            <a:xfrm flipV="1">
              <a:off x="2740329" y="829081"/>
              <a:ext cx="565338" cy="1355319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2"/>
            <p:cNvCxnSpPr>
              <a:stCxn id="15" idx="3"/>
              <a:endCxn id="21" idx="1"/>
            </p:cNvCxnSpPr>
            <p:nvPr/>
          </p:nvCxnSpPr>
          <p:spPr>
            <a:xfrm>
              <a:off x="2739597" y="653415"/>
              <a:ext cx="565743" cy="10008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3"/>
            <p:cNvCxnSpPr>
              <a:stCxn id="16" idx="3"/>
              <a:endCxn id="21" idx="1"/>
            </p:cNvCxnSpPr>
            <p:nvPr/>
          </p:nvCxnSpPr>
          <p:spPr>
            <a:xfrm>
              <a:off x="2739571" y="1142365"/>
              <a:ext cx="565743" cy="5121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4"/>
            <p:cNvCxnSpPr>
              <a:stCxn id="19" idx="3"/>
              <a:endCxn id="21" idx="1"/>
            </p:cNvCxnSpPr>
            <p:nvPr/>
          </p:nvCxnSpPr>
          <p:spPr>
            <a:xfrm flipV="1">
              <a:off x="2739980" y="1654220"/>
              <a:ext cx="565338" cy="112200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lg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5"/>
            <p:cNvCxnSpPr>
              <a:stCxn id="14" idx="1"/>
              <a:endCxn id="12" idx="3"/>
            </p:cNvCxnSpPr>
            <p:nvPr/>
          </p:nvCxnSpPr>
          <p:spPr>
            <a:xfrm flipH="1">
              <a:off x="829898" y="166370"/>
              <a:ext cx="715879" cy="63611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6"/>
            <p:cNvCxnSpPr>
              <a:stCxn id="15" idx="1"/>
              <a:endCxn id="12" idx="3"/>
            </p:cNvCxnSpPr>
            <p:nvPr/>
          </p:nvCxnSpPr>
          <p:spPr>
            <a:xfrm flipH="1">
              <a:off x="829675" y="653415"/>
              <a:ext cx="711023" cy="148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27"/>
            <p:cNvCxnSpPr>
              <a:stCxn id="16" idx="1"/>
              <a:endCxn id="12" idx="3"/>
            </p:cNvCxnSpPr>
            <p:nvPr/>
          </p:nvCxnSpPr>
          <p:spPr>
            <a:xfrm flipH="1" flipV="1">
              <a:off x="829675" y="802479"/>
              <a:ext cx="711023" cy="3398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28"/>
            <p:cNvCxnSpPr>
              <a:stCxn id="19" idx="1"/>
              <a:endCxn id="12" idx="3"/>
            </p:cNvCxnSpPr>
            <p:nvPr/>
          </p:nvCxnSpPr>
          <p:spPr>
            <a:xfrm flipH="1" flipV="1">
              <a:off x="829849" y="802158"/>
              <a:ext cx="709809" cy="197406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lg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29"/>
            <p:cNvCxnSpPr>
              <a:stCxn id="17" idx="1"/>
              <a:endCxn id="13" idx="3"/>
            </p:cNvCxnSpPr>
            <p:nvPr/>
          </p:nvCxnSpPr>
          <p:spPr>
            <a:xfrm flipH="1">
              <a:off x="839157" y="1648626"/>
              <a:ext cx="700501" cy="3286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0"/>
            <p:cNvCxnSpPr>
              <a:stCxn id="18" idx="1"/>
              <a:endCxn id="13" idx="3"/>
            </p:cNvCxnSpPr>
            <p:nvPr/>
          </p:nvCxnSpPr>
          <p:spPr>
            <a:xfrm flipH="1" flipV="1">
              <a:off x="838926" y="1652037"/>
              <a:ext cx="700501" cy="532363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231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630327"/>
            <a:ext cx="10515600" cy="484034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b="1" dirty="0">
                <a:sym typeface="+mn-ea"/>
              </a:rPr>
              <a:t>列表是最重要的Python内置对象之一，是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包含若干元素的有序连续内存空间</a:t>
            </a:r>
            <a:r>
              <a:rPr lang="zh-CN" altLang="en-US" sz="2400" b="1" dirty="0">
                <a:sym typeface="+mn-ea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/>
              <a:t>在形式上，列表的所有元素放在一对</a:t>
            </a:r>
            <a:r>
              <a:rPr lang="zh-CN" altLang="en-US" sz="2400" b="1" dirty="0">
                <a:solidFill>
                  <a:srgbClr val="FF0000"/>
                </a:solidFill>
              </a:rPr>
              <a:t>方括号</a:t>
            </a:r>
            <a:r>
              <a:rPr lang="zh-CN" altLang="en-US" sz="2400" b="1" dirty="0"/>
              <a:t>[]中，相邻元素之间使用</a:t>
            </a:r>
            <a:r>
              <a:rPr lang="zh-CN" altLang="en-US" sz="2400" b="1" dirty="0">
                <a:solidFill>
                  <a:srgbClr val="FF0000"/>
                </a:solidFill>
              </a:rPr>
              <a:t>逗号</a:t>
            </a:r>
            <a:r>
              <a:rPr lang="zh-CN" altLang="en-US" sz="2400" b="1" dirty="0"/>
              <a:t>分隔。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/>
              <a:t>在Python中，</a:t>
            </a:r>
            <a:r>
              <a:rPr lang="zh-CN" altLang="en-US" sz="2400" b="1" dirty="0">
                <a:solidFill>
                  <a:srgbClr val="FF0000"/>
                </a:solidFill>
              </a:rPr>
              <a:t>同一个列表中元素的数据类型可以各不相同</a:t>
            </a:r>
            <a:r>
              <a:rPr lang="zh-CN" altLang="en-US" sz="2400" b="1" dirty="0"/>
              <a:t>，可以同时包含整数、实数、字符串等基本类型的元素，也可以包含列表、元组、字典、集合、函数以及其他任意对象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130000"/>
              </a:lnSpc>
            </a:pPr>
            <a:r>
              <a:rPr lang="zh-CN" altLang="en-US" sz="2400" b="1" dirty="0" smtClean="0"/>
              <a:t>如果</a:t>
            </a:r>
            <a:r>
              <a:rPr lang="zh-CN" altLang="en-US" sz="2400" b="1" dirty="0"/>
              <a:t>只有一对方括号而没有任何元素则表示</a:t>
            </a:r>
            <a:r>
              <a:rPr lang="zh-CN" altLang="en-US" sz="2400" b="1" dirty="0">
                <a:solidFill>
                  <a:srgbClr val="FF0000"/>
                </a:solidFill>
              </a:rPr>
              <a:t>空列表</a:t>
            </a:r>
            <a:r>
              <a:rPr lang="zh-CN" altLang="en-US" sz="2400" b="1" dirty="0"/>
              <a:t>。</a:t>
            </a: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[10, 20, 30, 40]</a:t>
            </a: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['crunchy frog', 'ram bladder', 'lark vomit']</a:t>
            </a: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['spam', 2.0, 5, [10, 20]]</a:t>
            </a: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[['file1', 200,7], ['file2', 260,9]]</a:t>
            </a: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  <a:cs typeface="Consolas" panose="020B0609020204030204" charset="0"/>
              </a:rPr>
              <a:t>[{3}, {5:6}, (1, 2, 3)]</a:t>
            </a: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Consolas" panose="020B0609020204030204" charset="0"/>
                <a:cs typeface="Consolas" panose="020B0609020204030204" charset="0"/>
              </a:rPr>
              <a:t>[]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9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4.2.1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列表创建与删除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 dirty="0"/>
              <a:t>使用“=”直接将一个列表赋值给变量即可创建列表对象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a_list = ['a', 'b', 'mpilgrim', 'z', 'example']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a_list = []                       # 创建空列表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6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4.2.1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列表创建与删除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08280" fontAlgn="auto">
              <a:lnSpc>
                <a:spcPct val="130000"/>
              </a:lnSpc>
              <a:spcBef>
                <a:spcPts val="0"/>
              </a:spcBef>
            </a:pPr>
            <a:r>
              <a:rPr lang="zh-CN" altLang="en-US" sz="3100" b="1" dirty="0"/>
              <a:t>也可以</a:t>
            </a:r>
            <a:r>
              <a:rPr lang="zh-CN" altLang="en-US" sz="3100" b="1" dirty="0" smtClean="0"/>
              <a:t>使用 </a:t>
            </a:r>
            <a:r>
              <a:rPr lang="zh-CN" altLang="en-US" sz="3100" b="1" dirty="0" smtClean="0">
                <a:solidFill>
                  <a:srgbClr val="C00000"/>
                </a:solidFill>
              </a:rPr>
              <a:t>list() </a:t>
            </a:r>
            <a:r>
              <a:rPr lang="zh-CN" altLang="en-US" sz="3100" b="1" dirty="0" smtClean="0"/>
              <a:t>函数</a:t>
            </a:r>
            <a:r>
              <a:rPr lang="zh-CN" altLang="en-US" sz="3100" b="1" dirty="0"/>
              <a:t>把元组、range对象、字符串、字典、集合或其他</a:t>
            </a:r>
            <a:r>
              <a:rPr lang="zh-CN" altLang="en-US" sz="3100" b="1" dirty="0">
                <a:solidFill>
                  <a:srgbClr val="FF0000"/>
                </a:solidFill>
              </a:rPr>
              <a:t>有限长度</a:t>
            </a:r>
            <a:r>
              <a:rPr lang="zh-CN" altLang="en-US" sz="3100" b="1" dirty="0"/>
              <a:t>的可迭代对象转换为列表</a:t>
            </a:r>
            <a:r>
              <a:rPr lang="zh-CN" altLang="en-US" sz="3100" b="1" dirty="0" smtClean="0"/>
              <a:t>。</a:t>
            </a:r>
            <a:endParaRPr lang="en-US" altLang="zh-CN" sz="3100" b="1" dirty="0" smtClean="0"/>
          </a:p>
          <a:p>
            <a:pPr indent="-208280" fontAlgn="auto">
              <a:lnSpc>
                <a:spcPct val="130000"/>
              </a:lnSpc>
              <a:spcBef>
                <a:spcPts val="0"/>
              </a:spcBef>
            </a:pPr>
            <a:endParaRPr lang="zh-CN" altLang="en-US" b="1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900" dirty="0">
                <a:latin typeface="Consolas" panose="020B0609020204030204" charset="0"/>
              </a:rPr>
              <a:t>&gt;&gt;&gt; list((3,5,7,9,11))             </a:t>
            </a:r>
            <a:r>
              <a:rPr lang="en-US" altLang="zh-CN" sz="2900" dirty="0">
                <a:latin typeface="Consolas" panose="020B0609020204030204" charset="0"/>
              </a:rPr>
              <a:t>    </a:t>
            </a:r>
            <a:r>
              <a:rPr lang="zh-CN" altLang="en-US" sz="2900" dirty="0">
                <a:latin typeface="Consolas" panose="020B0609020204030204" charset="0"/>
              </a:rPr>
              <a:t>   # 将元组转换为列表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900" dirty="0">
                <a:solidFill>
                  <a:srgbClr val="00B0F0"/>
                </a:solidFill>
                <a:latin typeface="Consolas" panose="020B0609020204030204" charset="0"/>
              </a:rPr>
              <a:t>[3, 5, 7, 9, 11]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900" dirty="0">
                <a:latin typeface="Consolas" panose="020B0609020204030204" charset="0"/>
              </a:rPr>
              <a:t>&gt;&gt;&gt; list(range(1, 10, 2))        </a:t>
            </a:r>
            <a:r>
              <a:rPr lang="en-US" altLang="zh-CN" sz="2900" dirty="0">
                <a:latin typeface="Consolas" panose="020B0609020204030204" charset="0"/>
              </a:rPr>
              <a:t>    </a:t>
            </a:r>
            <a:r>
              <a:rPr lang="zh-CN" altLang="en-US" sz="2900" dirty="0">
                <a:latin typeface="Consolas" panose="020B0609020204030204" charset="0"/>
              </a:rPr>
              <a:t>     # 将range对象转换为列表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900" dirty="0">
                <a:solidFill>
                  <a:srgbClr val="00B0F0"/>
                </a:solidFill>
                <a:latin typeface="Consolas" panose="020B0609020204030204" charset="0"/>
              </a:rPr>
              <a:t>[1, 3, 5, 7, 9]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900" dirty="0">
                <a:latin typeface="Consolas" panose="020B0609020204030204" charset="0"/>
              </a:rPr>
              <a:t>&gt;&gt;&gt; list('hello world')           </a:t>
            </a:r>
            <a:r>
              <a:rPr lang="en-US" altLang="zh-CN" sz="2900" dirty="0">
                <a:latin typeface="Consolas" panose="020B0609020204030204" charset="0"/>
              </a:rPr>
              <a:t>    </a:t>
            </a:r>
            <a:r>
              <a:rPr lang="zh-CN" altLang="en-US" sz="2900" dirty="0">
                <a:latin typeface="Consolas" panose="020B0609020204030204" charset="0"/>
              </a:rPr>
              <a:t>    # 将字符串转换为列表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900" dirty="0">
                <a:solidFill>
                  <a:srgbClr val="00B0F0"/>
                </a:solidFill>
                <a:latin typeface="Consolas" panose="020B0609020204030204" charset="0"/>
              </a:rPr>
              <a:t>['h', 'e', 'l', 'l', 'o', ' ', 'w', 'o', 'r', 'l', 'd']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900" dirty="0">
                <a:latin typeface="Consolas" panose="020B0609020204030204" charset="0"/>
              </a:rPr>
              <a:t>&gt;&gt;&gt; list({3,7,5})                 </a:t>
            </a:r>
            <a:r>
              <a:rPr lang="en-US" altLang="zh-CN" sz="2900" dirty="0">
                <a:latin typeface="Consolas" panose="020B0609020204030204" charset="0"/>
              </a:rPr>
              <a:t>    </a:t>
            </a:r>
            <a:r>
              <a:rPr lang="zh-CN" altLang="en-US" sz="2900" dirty="0">
                <a:latin typeface="Consolas" panose="020B0609020204030204" charset="0"/>
              </a:rPr>
              <a:t>    # 将集合转换为列表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900" dirty="0">
                <a:solidFill>
                  <a:srgbClr val="00B0F0"/>
                </a:solidFill>
                <a:latin typeface="Consolas" panose="020B0609020204030204" charset="0"/>
              </a:rPr>
              <a:t>[3, 5, 7]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900" dirty="0">
                <a:latin typeface="Consolas" panose="020B0609020204030204" charset="0"/>
              </a:rPr>
              <a:t>&gt;&gt;&gt; list({'a':3, 'b':9, 'c':78})    </a:t>
            </a:r>
            <a:r>
              <a:rPr lang="en-US" altLang="zh-CN" sz="2900" dirty="0">
                <a:latin typeface="Consolas" panose="020B0609020204030204" charset="0"/>
              </a:rPr>
              <a:t>    </a:t>
            </a:r>
            <a:r>
              <a:rPr lang="zh-CN" altLang="en-US" sz="2900" dirty="0">
                <a:latin typeface="Consolas" panose="020B0609020204030204" charset="0"/>
              </a:rPr>
              <a:t>  # 将字典的“键”转换为列表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900" dirty="0">
                <a:solidFill>
                  <a:srgbClr val="00B0F0"/>
                </a:solidFill>
                <a:latin typeface="Consolas" panose="020B0609020204030204" charset="0"/>
              </a:rPr>
              <a:t>['a', 'c', 'b']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900" dirty="0">
                <a:latin typeface="Consolas" panose="020B0609020204030204" charset="0"/>
              </a:rPr>
              <a:t>&gt;&gt;&gt; list({'a':3, 'b':9, 'c':78}.items())</a:t>
            </a:r>
            <a:r>
              <a:rPr lang="en-US" altLang="zh-CN" sz="2900" dirty="0">
                <a:latin typeface="Consolas" panose="020B0609020204030204" charset="0"/>
              </a:rPr>
              <a:t>  </a:t>
            </a:r>
            <a:r>
              <a:rPr lang="zh-CN" altLang="en-US" sz="2900" dirty="0">
                <a:latin typeface="Consolas" panose="020B0609020204030204" charset="0"/>
              </a:rPr>
              <a:t># 将字典的“键:值”对转换为列表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900" dirty="0">
                <a:solidFill>
                  <a:srgbClr val="00B0F0"/>
                </a:solidFill>
                <a:latin typeface="Consolas" panose="020B0609020204030204" charset="0"/>
              </a:rPr>
              <a:t>[('b', 9), ('c', 78), ('a', 3)]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900" dirty="0">
                <a:latin typeface="Consolas" panose="020B0609020204030204" charset="0"/>
              </a:rPr>
              <a:t>&gt;&gt;&gt; list() </a:t>
            </a:r>
            <a:r>
              <a:rPr lang="en-US" altLang="zh-CN" sz="2900" dirty="0">
                <a:latin typeface="Consolas" panose="020B0609020204030204" charset="0"/>
              </a:rPr>
              <a:t>    </a:t>
            </a:r>
            <a:r>
              <a:rPr lang="zh-CN" altLang="en-US" sz="2900" dirty="0">
                <a:latin typeface="Consolas" panose="020B0609020204030204" charset="0"/>
              </a:rPr>
              <a:t>                        </a:t>
            </a:r>
            <a:r>
              <a:rPr lang="en-US" altLang="zh-CN" sz="2900" dirty="0">
                <a:latin typeface="Consolas" panose="020B0609020204030204" charset="0"/>
              </a:rPr>
              <a:t>  </a:t>
            </a:r>
            <a:r>
              <a:rPr lang="zh-CN" altLang="en-US" sz="2900" dirty="0">
                <a:latin typeface="Consolas" panose="020B0609020204030204" charset="0"/>
              </a:rPr>
              <a:t> # 创建空列表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900" dirty="0">
                <a:solidFill>
                  <a:srgbClr val="00B0F0"/>
                </a:solidFill>
                <a:latin typeface="Consolas" panose="020B0609020204030204" charset="0"/>
              </a:rPr>
              <a:t>[]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45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4.2.1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列表创建与删除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13104" y="1830721"/>
            <a:ext cx="10515600" cy="46399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当一个列表不再使用时，可以</a:t>
            </a:r>
            <a:r>
              <a:rPr lang="zh-CN" altLang="en-US" sz="2400" b="1" dirty="0" smtClean="0"/>
              <a:t>使用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del 命令</a:t>
            </a:r>
            <a:r>
              <a:rPr lang="zh-CN" altLang="en-US" sz="2400" b="1" dirty="0"/>
              <a:t>将其删除。</a:t>
            </a:r>
          </a:p>
          <a:p>
            <a:pPr marL="0" indent="0">
              <a:buNone/>
            </a:pPr>
            <a:endParaRPr lang="zh-CN" altLang="en-US" sz="24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x = [1, 2, 3]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charset="0"/>
              </a:rPr>
              <a:t>del</a:t>
            </a:r>
            <a:r>
              <a:rPr lang="zh-CN" altLang="en-US" sz="2400" dirty="0">
                <a:latin typeface="Consolas" panose="020B0609020204030204" charset="0"/>
              </a:rPr>
              <a:t> x                      # 删除列表对象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Consolas" panose="020B0609020204030204" charset="0"/>
              </a:rPr>
              <a:t>&gt;&gt;&gt; x                          # 对象删除后无法再访问，抛出异常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Consolas" panose="020B0609020204030204" charset="0"/>
              </a:rPr>
              <a:t>NameError: name 'x' is not defined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4.2.2  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列表元素访问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668822" y="1679945"/>
            <a:ext cx="10854356" cy="507967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/>
              <a:t>创建列表之后，可以使用</a:t>
            </a:r>
            <a:r>
              <a:rPr lang="zh-CN" altLang="en-US" sz="2200" b="1" dirty="0">
                <a:solidFill>
                  <a:srgbClr val="FF0000"/>
                </a:solidFill>
              </a:rPr>
              <a:t>整数</a:t>
            </a:r>
            <a:r>
              <a:rPr lang="zh-CN" altLang="en-US" sz="2200" b="1" dirty="0"/>
              <a:t>作为下标来访问其中的元素</a:t>
            </a:r>
            <a:r>
              <a:rPr lang="zh-CN" altLang="en-US" sz="2200" b="1" dirty="0" smtClean="0"/>
              <a:t>，</a:t>
            </a:r>
            <a:endParaRPr lang="en-US" altLang="zh-CN" sz="2200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 smtClean="0"/>
              <a:t>其中</a:t>
            </a:r>
            <a:r>
              <a:rPr lang="zh-CN" altLang="en-US" sz="2200" b="1" dirty="0">
                <a:solidFill>
                  <a:srgbClr val="FF0000"/>
                </a:solidFill>
              </a:rPr>
              <a:t>0表示第1个元素</a:t>
            </a:r>
            <a:r>
              <a:rPr lang="zh-CN" altLang="en-US" sz="2200" b="1" dirty="0"/>
              <a:t>，1表示第2个元素，2表示第3个元素，以此类推</a:t>
            </a:r>
            <a:r>
              <a:rPr lang="zh-CN" altLang="en-US" sz="2200" b="1" dirty="0" smtClean="0"/>
              <a:t>；</a:t>
            </a:r>
            <a:endParaRPr lang="en-US" altLang="zh-CN" sz="2200" b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 smtClean="0"/>
              <a:t>列表</a:t>
            </a:r>
            <a:r>
              <a:rPr lang="zh-CN" altLang="en-US" sz="2200" b="1" dirty="0"/>
              <a:t>还支持使用</a:t>
            </a:r>
            <a:r>
              <a:rPr lang="zh-CN" altLang="en-US" sz="2200" b="1" dirty="0">
                <a:solidFill>
                  <a:srgbClr val="C00000"/>
                </a:solidFill>
              </a:rPr>
              <a:t>负整数</a:t>
            </a:r>
            <a:r>
              <a:rPr lang="zh-CN" altLang="en-US" sz="2200" b="1" dirty="0"/>
              <a:t>作为下标，其中</a:t>
            </a:r>
            <a:r>
              <a:rPr lang="zh-CN" altLang="en-US" sz="2200" b="1" dirty="0">
                <a:solidFill>
                  <a:srgbClr val="FF0000"/>
                </a:solidFill>
              </a:rPr>
              <a:t>-1表示最后1个元素</a:t>
            </a:r>
            <a:r>
              <a:rPr lang="zh-CN" altLang="en-US" sz="2200" b="1" dirty="0"/>
              <a:t>，-2表示倒数第2个元素，-3表示倒数第3个元素，以此类推。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Consolas" panose="020B0609020204030204" charset="0"/>
              </a:rPr>
              <a:t>&gt;&gt;&gt; </a:t>
            </a:r>
            <a:r>
              <a:rPr lang="zh-CN" altLang="en-US" sz="2000" dirty="0">
                <a:latin typeface="Consolas" panose="020B0609020204030204" charset="0"/>
              </a:rPr>
              <a:t>x = list</a:t>
            </a:r>
            <a:r>
              <a:rPr lang="zh-CN" altLang="en-US" sz="2000" dirty="0" smtClean="0">
                <a:latin typeface="Consolas" panose="020B0609020204030204" charset="0"/>
              </a:rPr>
              <a:t>(‘Python’)             </a:t>
            </a:r>
            <a:r>
              <a:rPr lang="zh-CN" altLang="en-US" sz="2000" dirty="0">
                <a:latin typeface="Consolas" panose="020B0609020204030204" charset="0"/>
              </a:rPr>
              <a:t># </a:t>
            </a:r>
            <a:r>
              <a:rPr lang="zh-CN" altLang="en-US" sz="2000" dirty="0" smtClean="0">
                <a:latin typeface="Consolas" panose="020B0609020204030204" charset="0"/>
              </a:rPr>
              <a:t>创建列表对象</a:t>
            </a:r>
            <a:endParaRPr lang="zh-CN" altLang="en-US" sz="20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x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['P', 'y', 't', 'h', 'o', 'n</a:t>
            </a:r>
            <a:r>
              <a:rPr lang="zh-CN" altLang="en-US" sz="2000" dirty="0" smtClean="0">
                <a:solidFill>
                  <a:srgbClr val="00B0F0"/>
                </a:solidFill>
                <a:latin typeface="Consolas" panose="020B0609020204030204" charset="0"/>
              </a:rPr>
              <a:t>']</a:t>
            </a:r>
            <a:endParaRPr lang="en-US" altLang="zh-CN" sz="2000" dirty="0" smtClean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 smtClean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x[0]                           # 下标为0的元素，第一个元素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'P'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x[-1]                          # 下标为-1的元素，最后一个元素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'n'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0AFAF3-2918-B640-9EDC-B0AB1B0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9" name="图片 -2147482620"/>
          <p:cNvPicPr>
            <a:picLocks noChangeAspect="1"/>
          </p:cNvPicPr>
          <p:nvPr/>
        </p:nvPicPr>
        <p:blipFill>
          <a:blip r:embed="rId4">
            <a:lum/>
          </a:blip>
          <a:stretch>
            <a:fillRect/>
          </a:stretch>
        </p:blipFill>
        <p:spPr>
          <a:xfrm>
            <a:off x="5675278" y="4016538"/>
            <a:ext cx="4791075" cy="134683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926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fb5300d-42b6-4b4c-91d6-acf6b4e48e77}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4981</Words>
  <Application>Microsoft Office PowerPoint</Application>
  <PresentationFormat>自定义</PresentationFormat>
  <Paragraphs>544</Paragraphs>
  <Slides>37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stsluy</cp:lastModifiedBy>
  <cp:revision>421</cp:revision>
  <dcterms:created xsi:type="dcterms:W3CDTF">2016-11-24T09:20:00Z</dcterms:created>
  <dcterms:modified xsi:type="dcterms:W3CDTF">2022-03-21T01:13:52Z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7E38F6AF0AEB4547AE4ACB4243E3DBEC</vt:lpwstr>
  </property>
</Properties>
</file>