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0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i-win.com/plus/tags.asp?n=%E5%90%8E%E5%90%91%E6%95%A3%E5%B0%84" TargetMode="External"/><Relationship Id="rId2" Type="http://schemas.openxmlformats.org/officeDocument/2006/relationships/hyperlink" Target="http://www.yi-win.com/plus/tags.asp?n=%E6%B5%B7%E6%B0%B4%E5%90%B8%E6%94%B6"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IR</a:t>
            </a:r>
            <a:r>
              <a:rPr lang="zh-CN" altLang="en-US" dirty="0"/>
              <a:t>温度传感器特性和大气温度的影响</a:t>
            </a:r>
          </a:p>
        </p:txBody>
      </p:sp>
      <p:sp>
        <p:nvSpPr>
          <p:cNvPr id="3" name="副标题 2"/>
          <p:cNvSpPr>
            <a:spLocks noGrp="1"/>
          </p:cNvSpPr>
          <p:nvPr>
            <p:ph type="subTitle" idx="1"/>
          </p:nvPr>
        </p:nvSpPr>
        <p:spPr/>
        <p:txBody>
          <a:bodyPr/>
          <a:lstStyle/>
          <a:p>
            <a:r>
              <a:rPr lang="zh-CN" altLang="en-US" dirty="0"/>
              <a:t>王志健</a:t>
            </a:r>
          </a:p>
        </p:txBody>
      </p:sp>
    </p:spTree>
    <p:extLst>
      <p:ext uri="{BB962C8B-B14F-4D97-AF65-F5344CB8AC3E}">
        <p14:creationId xmlns:p14="http://schemas.microsoft.com/office/powerpoint/2010/main" val="293686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测试结果</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69453028"/>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zh-CN" altLang="en-US" dirty="0" smtClean="0"/>
                        <a:t>序号</a:t>
                      </a:r>
                      <a:endParaRPr lang="zh-CN" altLang="en-US" dirty="0"/>
                    </a:p>
                  </a:txBody>
                  <a:tcPr/>
                </a:tc>
                <a:tc>
                  <a:txBody>
                    <a:bodyPr/>
                    <a:lstStyle/>
                    <a:p>
                      <a:r>
                        <a:rPr lang="zh-CN" altLang="en-US" dirty="0" smtClean="0"/>
                        <a:t>环境温度</a:t>
                      </a:r>
                      <a:endParaRPr lang="zh-CN" altLang="en-US" dirty="0"/>
                    </a:p>
                  </a:txBody>
                  <a:tcPr/>
                </a:tc>
                <a:tc>
                  <a:txBody>
                    <a:bodyPr/>
                    <a:lstStyle/>
                    <a:p>
                      <a:r>
                        <a:rPr lang="zh-CN" altLang="en-US" dirty="0" smtClean="0"/>
                        <a:t>环境地点</a:t>
                      </a:r>
                      <a:endParaRPr lang="zh-CN" altLang="en-US" dirty="0"/>
                    </a:p>
                  </a:txBody>
                  <a:tcPr/>
                </a:tc>
                <a:tc>
                  <a:txBody>
                    <a:bodyPr/>
                    <a:lstStyle/>
                    <a:p>
                      <a:r>
                        <a:rPr lang="zh-CN" altLang="en-US" dirty="0" smtClean="0"/>
                        <a:t>万用表数值</a:t>
                      </a:r>
                      <a:endParaRPr lang="zh-CN" altLang="en-US" dirty="0"/>
                    </a:p>
                  </a:txBody>
                  <a:tcPr/>
                </a:tc>
              </a:tr>
              <a:tr h="370840">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smtClean="0"/>
                        <a:t>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4</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bl>
          </a:graphicData>
        </a:graphic>
      </p:graphicFrame>
    </p:spTree>
    <p:extLst>
      <p:ext uri="{BB962C8B-B14F-4D97-AF65-F5344CB8AC3E}">
        <p14:creationId xmlns:p14="http://schemas.microsoft.com/office/powerpoint/2010/main" val="232050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实验二</a:t>
            </a:r>
            <a:endParaRPr lang="zh-CN" altLang="en-US" dirty="0"/>
          </a:p>
        </p:txBody>
      </p:sp>
      <p:sp>
        <p:nvSpPr>
          <p:cNvPr id="3" name="内容占位符 2"/>
          <p:cNvSpPr>
            <a:spLocks noGrp="1"/>
          </p:cNvSpPr>
          <p:nvPr>
            <p:ph idx="1"/>
          </p:nvPr>
        </p:nvSpPr>
        <p:spPr>
          <a:xfrm>
            <a:off x="3563888" y="1600200"/>
            <a:ext cx="5122912" cy="4525963"/>
          </a:xfrm>
        </p:spPr>
        <p:txBody>
          <a:bodyPr/>
          <a:lstStyle/>
          <a:p>
            <a:r>
              <a:rPr lang="zh-CN" altLang="en-US" dirty="0" smtClean="0"/>
              <a:t>传感器在</a:t>
            </a:r>
            <a:r>
              <a:rPr lang="en-US" altLang="zh-CN" dirty="0" smtClean="0"/>
              <a:t>2m</a:t>
            </a:r>
            <a:r>
              <a:rPr lang="zh-CN" altLang="en-US" dirty="0" smtClean="0"/>
              <a:t>高度指向地面</a:t>
            </a:r>
            <a:endParaRPr lang="en-US" altLang="zh-CN" dirty="0" smtClean="0"/>
          </a:p>
          <a:p>
            <a:r>
              <a:rPr lang="zh-CN" altLang="en-US" dirty="0" smtClean="0"/>
              <a:t>通过调节地面发热的温度测量万用表的数值变化。</a:t>
            </a:r>
            <a:endParaRPr lang="zh-CN" altLang="en-US" dirty="0"/>
          </a:p>
        </p:txBody>
      </p:sp>
      <p:pic>
        <p:nvPicPr>
          <p:cNvPr id="4" name="Picture 2" descr="C:\Users\wzj\Desktop\IMG_20150212_1409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404664"/>
            <a:ext cx="2736304" cy="611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13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测试结果</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09716412"/>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zh-CN" altLang="en-US" dirty="0" smtClean="0"/>
                        <a:t>序号</a:t>
                      </a:r>
                      <a:endParaRPr lang="zh-CN" altLang="en-US" dirty="0"/>
                    </a:p>
                  </a:txBody>
                  <a:tcPr/>
                </a:tc>
                <a:tc>
                  <a:txBody>
                    <a:bodyPr/>
                    <a:lstStyle/>
                    <a:p>
                      <a:r>
                        <a:rPr lang="zh-CN" altLang="en-US" dirty="0" smtClean="0"/>
                        <a:t>地面温度</a:t>
                      </a:r>
                      <a:endParaRPr lang="zh-CN" altLang="en-US" dirty="0"/>
                    </a:p>
                  </a:txBody>
                  <a:tcPr/>
                </a:tc>
                <a:tc>
                  <a:txBody>
                    <a:bodyPr/>
                    <a:lstStyle/>
                    <a:p>
                      <a:r>
                        <a:rPr lang="zh-CN" altLang="en-US" dirty="0" smtClean="0"/>
                        <a:t>地点</a:t>
                      </a:r>
                      <a:endParaRPr lang="zh-CN" altLang="en-US" dirty="0"/>
                    </a:p>
                  </a:txBody>
                  <a:tcPr/>
                </a:tc>
                <a:tc>
                  <a:txBody>
                    <a:bodyPr/>
                    <a:lstStyle/>
                    <a:p>
                      <a:r>
                        <a:rPr lang="zh-CN" altLang="en-US" dirty="0" smtClean="0"/>
                        <a:t>万用表数值</a:t>
                      </a:r>
                      <a:endParaRPr lang="zh-CN" altLang="en-US" dirty="0"/>
                    </a:p>
                  </a:txBody>
                  <a:tcPr/>
                </a:tc>
              </a:tr>
              <a:tr h="370840">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smtClean="0"/>
                        <a:t>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4</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bl>
          </a:graphicData>
        </a:graphic>
      </p:graphicFrame>
    </p:spTree>
    <p:extLst>
      <p:ext uri="{BB962C8B-B14F-4D97-AF65-F5344CB8AC3E}">
        <p14:creationId xmlns:p14="http://schemas.microsoft.com/office/powerpoint/2010/main" val="167167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远红外温度测量原理</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3915259" cy="51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7" y="1484784"/>
            <a:ext cx="4052215" cy="450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13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大气不同波段的透射窗口</a:t>
            </a:r>
            <a:endParaRPr lang="zh-CN" altLang="en-US" dirty="0"/>
          </a:p>
        </p:txBody>
      </p:sp>
      <p:sp>
        <p:nvSpPr>
          <p:cNvPr id="3" name="内容占位符 2"/>
          <p:cNvSpPr>
            <a:spLocks noGrp="1"/>
          </p:cNvSpPr>
          <p:nvPr>
            <p:ph idx="1"/>
          </p:nvPr>
        </p:nvSpPr>
        <p:spPr>
          <a:xfrm>
            <a:off x="457200" y="4577952"/>
            <a:ext cx="8229600" cy="2019400"/>
          </a:xfrm>
        </p:spPr>
        <p:txBody>
          <a:bodyPr>
            <a:normAutofit fontScale="47500" lnSpcReduction="20000"/>
          </a:bodyPr>
          <a:lstStyle/>
          <a:p>
            <a:r>
              <a:rPr lang="zh-CN" altLang="en-US" dirty="0"/>
              <a:t>折射现象：电磁波传过大气层时出现传播方向的改变，大气密度越大，折射率越大。</a:t>
            </a:r>
            <a:br>
              <a:rPr lang="zh-CN" altLang="en-US" dirty="0"/>
            </a:br>
            <a:r>
              <a:rPr lang="zh-CN" altLang="en-US" dirty="0"/>
              <a:t>反射现象：电磁波在传播过程中，通过两种介质的交界面时会出现反射现象，反射现象出要出现在云顶（云造成的噪声）。</a:t>
            </a:r>
          </a:p>
          <a:p>
            <a:r>
              <a:rPr lang="zh-CN" altLang="en-US" dirty="0"/>
              <a:t>太阳辐射经过大气传输时，反射，</a:t>
            </a:r>
            <a:r>
              <a:rPr lang="zh-CN" altLang="en-US" u="sng" dirty="0">
                <a:hlinkClick r:id="rId2"/>
              </a:rPr>
              <a:t>吸收</a:t>
            </a:r>
            <a:r>
              <a:rPr lang="zh-CN" altLang="en-US" dirty="0"/>
              <a:t>和</a:t>
            </a:r>
            <a:r>
              <a:rPr lang="zh-CN" altLang="en-US" u="sng" dirty="0">
                <a:hlinkClick r:id="rId3"/>
              </a:rPr>
              <a:t>散射</a:t>
            </a:r>
            <a:r>
              <a:rPr lang="zh-CN" altLang="en-US" dirty="0"/>
              <a:t>共同衰减了辐射强度，剩余部分即为透过的部分。</a:t>
            </a:r>
            <a:br>
              <a:rPr lang="zh-CN" altLang="en-US" dirty="0"/>
            </a:br>
            <a:r>
              <a:rPr lang="zh-CN" altLang="en-US" dirty="0"/>
              <a:t>由于大气层的反射、散射和吸收作用，使得太阳辐射的各波段受到衰减的作用轻重不同，因而各波段的透射率也各不相同。</a:t>
            </a:r>
            <a:br>
              <a:rPr lang="zh-CN" altLang="en-US" dirty="0"/>
            </a:br>
            <a:r>
              <a:rPr lang="zh-CN" altLang="en-US" dirty="0"/>
              <a:t>电磁波通过大气层时较少被反射，吸收和散射的，透射率较高的波段称为大气窗口</a:t>
            </a:r>
            <a:r>
              <a:rPr lang="zh-CN" altLang="en-US" dirty="0" smtClean="0"/>
              <a:t>。</a:t>
            </a:r>
            <a:endParaRPr lang="en-US" altLang="zh-CN" dirty="0" smtClean="0"/>
          </a:p>
          <a:p>
            <a:r>
              <a:rPr lang="zh-CN" altLang="en-US" dirty="0" smtClean="0">
                <a:solidFill>
                  <a:srgbClr val="FF0000"/>
                </a:solidFill>
              </a:rPr>
              <a:t>可以看出大气层对</a:t>
            </a:r>
            <a:r>
              <a:rPr lang="en-US" altLang="zh-CN" dirty="0" smtClean="0">
                <a:solidFill>
                  <a:srgbClr val="FF0000"/>
                </a:solidFill>
              </a:rPr>
              <a:t>8—13um</a:t>
            </a:r>
            <a:r>
              <a:rPr lang="zh-CN" altLang="en-US" dirty="0" smtClean="0">
                <a:solidFill>
                  <a:srgbClr val="FF0000"/>
                </a:solidFill>
              </a:rPr>
              <a:t>的红外线几乎不进行吸收，也就是空气对这个波段的红外不收影响</a:t>
            </a:r>
            <a:endParaRPr lang="en-US" altLang="zh-CN" dirty="0" smtClean="0">
              <a:solidFill>
                <a:srgbClr val="FF0000"/>
              </a:solidFill>
            </a:endParaRPr>
          </a:p>
          <a:p>
            <a:endParaRPr lang="zh-CN" altLang="en-US" dirty="0">
              <a:solidFill>
                <a:srgbClr val="FF0000"/>
              </a:solidFill>
            </a:endParaRPr>
          </a:p>
          <a:p>
            <a:endParaRPr lang="zh-CN" altLang="en-US" dirty="0"/>
          </a:p>
        </p:txBody>
      </p:sp>
      <p:pic>
        <p:nvPicPr>
          <p:cNvPr id="1026" name="Picture 2" descr="http://hiphotos.baidu.com/gisriver/pic/item/4b500e4411ab6a75879473a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84784"/>
            <a:ext cx="7648303" cy="309316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076056" y="1988840"/>
            <a:ext cx="2448272" cy="201622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43737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温度测量系统原理</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4094600"/>
            <a:ext cx="4476066" cy="264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48" y="1484784"/>
            <a:ext cx="4589537" cy="2591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283968" y="4076044"/>
            <a:ext cx="4548074" cy="57709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38435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ZTP115</a:t>
            </a:r>
            <a:r>
              <a:rPr lang="zh-CN" altLang="en-US" dirty="0" smtClean="0"/>
              <a:t>特性</a:t>
            </a:r>
            <a:endParaRPr lang="zh-CN" altLang="en-US" dirty="0"/>
          </a:p>
        </p:txBody>
      </p:sp>
      <p:sp>
        <p:nvSpPr>
          <p:cNvPr id="3" name="内容占位符 2"/>
          <p:cNvSpPr>
            <a:spLocks noGrp="1"/>
          </p:cNvSpPr>
          <p:nvPr>
            <p:ph idx="1"/>
          </p:nvPr>
        </p:nvSpPr>
        <p:spPr>
          <a:xfrm>
            <a:off x="467544" y="4689584"/>
            <a:ext cx="4608512" cy="1907768"/>
          </a:xfrm>
        </p:spPr>
        <p:txBody>
          <a:bodyPr>
            <a:normAutofit fontScale="47500" lnSpcReduction="20000"/>
          </a:bodyPr>
          <a:lstStyle/>
          <a:p>
            <a:r>
              <a:rPr lang="zh-CN" altLang="en-US" dirty="0" smtClean="0"/>
              <a:t>传感器前段滤波器可</a:t>
            </a:r>
            <a:r>
              <a:rPr lang="zh-CN" altLang="en-US" dirty="0" smtClean="0">
                <a:solidFill>
                  <a:srgbClr val="FF0000"/>
                </a:solidFill>
              </a:rPr>
              <a:t>通过的频率 </a:t>
            </a:r>
            <a:r>
              <a:rPr lang="en-US" altLang="zh-CN" dirty="0" smtClean="0">
                <a:solidFill>
                  <a:srgbClr val="FF0000"/>
                </a:solidFill>
              </a:rPr>
              <a:t>6---16um</a:t>
            </a:r>
            <a:r>
              <a:rPr lang="zh-CN" altLang="en-US" dirty="0" smtClean="0">
                <a:solidFill>
                  <a:srgbClr val="FF0000"/>
                </a:solidFill>
              </a:rPr>
              <a:t>，</a:t>
            </a:r>
            <a:endParaRPr lang="en-US" altLang="zh-CN" dirty="0" smtClean="0">
              <a:solidFill>
                <a:srgbClr val="FF0000"/>
              </a:solidFill>
            </a:endParaRPr>
          </a:p>
          <a:p>
            <a:r>
              <a:rPr lang="zh-CN" altLang="en-US" dirty="0" smtClean="0">
                <a:solidFill>
                  <a:srgbClr val="FF0000"/>
                </a:solidFill>
              </a:rPr>
              <a:t>因此传感器物理选择了透射率最高的波段避免了被空气吸收影响的可能性。</a:t>
            </a:r>
            <a:endParaRPr lang="en-US" altLang="zh-CN" dirty="0" smtClean="0">
              <a:solidFill>
                <a:srgbClr val="FF0000"/>
              </a:solidFill>
            </a:endParaRPr>
          </a:p>
          <a:p>
            <a:r>
              <a:rPr lang="zh-CN" altLang="en-US" dirty="0"/>
              <a:t>被测物在所选工作波段内</a:t>
            </a:r>
            <a:r>
              <a:rPr lang="en-US" altLang="zh-CN" dirty="0"/>
              <a:t>,</a:t>
            </a:r>
            <a:r>
              <a:rPr lang="zh-CN" altLang="en-US" dirty="0"/>
              <a:t>有较高的发射率、</a:t>
            </a:r>
            <a:r>
              <a:rPr lang="zh-CN" altLang="en-US" dirty="0" smtClean="0"/>
              <a:t>较低</a:t>
            </a:r>
            <a:r>
              <a:rPr lang="zh-CN" altLang="en-US" dirty="0"/>
              <a:t>的透射率和反射率。例如高分子塑料在</a:t>
            </a:r>
            <a:r>
              <a:rPr lang="en-US" altLang="zh-CN" dirty="0"/>
              <a:t>3. 4</a:t>
            </a:r>
            <a:r>
              <a:rPr lang="el-GR" altLang="zh-CN" dirty="0"/>
              <a:t>μ</a:t>
            </a:r>
            <a:r>
              <a:rPr lang="en-US" altLang="zh-CN" dirty="0"/>
              <a:t>m</a:t>
            </a:r>
            <a:r>
              <a:rPr lang="zh-CN" altLang="en-US" dirty="0" smtClean="0"/>
              <a:t>或</a:t>
            </a:r>
            <a:r>
              <a:rPr lang="en-US" altLang="zh-CN" dirty="0" smtClean="0"/>
              <a:t>7</a:t>
            </a:r>
            <a:r>
              <a:rPr lang="en-US" altLang="zh-CN" dirty="0"/>
              <a:t>. 9μm</a:t>
            </a:r>
            <a:r>
              <a:rPr lang="zh-CN" altLang="en-US" dirty="0"/>
              <a:t>处、玻璃在</a:t>
            </a:r>
            <a:r>
              <a:rPr lang="en-US" altLang="zh-CN" dirty="0"/>
              <a:t>5μm </a:t>
            </a:r>
            <a:r>
              <a:rPr lang="zh-CN" altLang="en-US" dirty="0"/>
              <a:t>处、含有</a:t>
            </a:r>
            <a:r>
              <a:rPr lang="en-US" altLang="zh-CN" dirty="0"/>
              <a:t>CO2 </a:t>
            </a:r>
            <a:r>
              <a:rPr lang="zh-CN" altLang="en-US" dirty="0"/>
              <a:t>的天然气火焰</a:t>
            </a:r>
            <a:r>
              <a:rPr lang="zh-CN" altLang="en-US" dirty="0" smtClean="0"/>
              <a:t>在</a:t>
            </a:r>
            <a:r>
              <a:rPr lang="en-US" altLang="zh-CN" dirty="0" smtClean="0"/>
              <a:t>4.5μm</a:t>
            </a:r>
            <a:r>
              <a:rPr lang="zh-CN" altLang="en-US" dirty="0"/>
              <a:t>处有较高的发射率</a:t>
            </a:r>
            <a:r>
              <a:rPr lang="en-US" altLang="zh-CN" dirty="0"/>
              <a:t>,</a:t>
            </a:r>
            <a:r>
              <a:rPr lang="zh-CN" altLang="en-US" dirty="0"/>
              <a:t>为了测量这些物体</a:t>
            </a:r>
            <a:r>
              <a:rPr lang="en-US" altLang="zh-CN" dirty="0"/>
              <a:t>,</a:t>
            </a:r>
            <a:r>
              <a:rPr lang="zh-CN" altLang="en-US" dirty="0"/>
              <a:t>测温</a:t>
            </a:r>
            <a:r>
              <a:rPr lang="zh-CN" altLang="en-US" dirty="0" smtClean="0"/>
              <a:t>仪要</a:t>
            </a:r>
            <a:r>
              <a:rPr lang="zh-CN" altLang="en-US" dirty="0"/>
              <a:t>选用这些工作波长。</a:t>
            </a:r>
            <a:endParaRPr lang="zh-CN" altLang="en-U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4" y="1196752"/>
            <a:ext cx="5184576" cy="346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268760"/>
            <a:ext cx="3882405" cy="495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35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从理论分析可以看出</a:t>
            </a:r>
            <a:r>
              <a:rPr lang="en-US" altLang="zh-CN" dirty="0" smtClean="0"/>
              <a:t>ZTP115</a:t>
            </a:r>
            <a:r>
              <a:rPr lang="zh-CN" altLang="en-US" dirty="0" smtClean="0"/>
              <a:t>红外温度测量系统受到空气温度的影响可以忽略。</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19102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PIR</a:t>
            </a:r>
            <a:r>
              <a:rPr lang="zh-CN" altLang="en-US" dirty="0"/>
              <a:t>实验设计</a:t>
            </a:r>
          </a:p>
        </p:txBody>
      </p:sp>
      <p:sp>
        <p:nvSpPr>
          <p:cNvPr id="3" name="内容占位符 2"/>
          <p:cNvSpPr>
            <a:spLocks noGrp="1"/>
          </p:cNvSpPr>
          <p:nvPr>
            <p:ph idx="1"/>
          </p:nvPr>
        </p:nvSpPr>
        <p:spPr>
          <a:xfrm>
            <a:off x="3203848" y="3933057"/>
            <a:ext cx="5796136" cy="2448272"/>
          </a:xfrm>
        </p:spPr>
        <p:txBody>
          <a:bodyPr>
            <a:normAutofit fontScale="92500"/>
          </a:bodyPr>
          <a:lstStyle/>
          <a:p>
            <a:r>
              <a:rPr lang="zh-CN" altLang="en-US" dirty="0" smtClean="0"/>
              <a:t>实验环境：</a:t>
            </a:r>
            <a:endParaRPr lang="en-US" altLang="zh-CN" dirty="0" smtClean="0"/>
          </a:p>
          <a:p>
            <a:r>
              <a:rPr lang="zh-CN" altLang="en-US" dirty="0"/>
              <a:t>单</a:t>
            </a:r>
            <a:r>
              <a:rPr lang="zh-CN" altLang="en-US" dirty="0" smtClean="0"/>
              <a:t>颗</a:t>
            </a:r>
            <a:r>
              <a:rPr lang="en-US" altLang="zh-CN" dirty="0" smtClean="0"/>
              <a:t>ztp115</a:t>
            </a:r>
            <a:r>
              <a:rPr lang="zh-CN" altLang="en-US" dirty="0" smtClean="0"/>
              <a:t>传感器，环境温度计</a:t>
            </a:r>
            <a:endParaRPr lang="en-US" altLang="zh-CN" dirty="0" smtClean="0"/>
          </a:p>
          <a:p>
            <a:r>
              <a:rPr lang="zh-CN" altLang="en-US" dirty="0" smtClean="0"/>
              <a:t>高度</a:t>
            </a:r>
            <a:r>
              <a:rPr lang="en-US" altLang="zh-CN" dirty="0" smtClean="0"/>
              <a:t>1.7m,</a:t>
            </a:r>
            <a:r>
              <a:rPr lang="zh-CN" altLang="en-US" dirty="0" smtClean="0"/>
              <a:t>距离人体</a:t>
            </a:r>
            <a:r>
              <a:rPr lang="en-US" altLang="zh-CN" dirty="0" smtClean="0"/>
              <a:t>1m</a:t>
            </a:r>
          </a:p>
          <a:p>
            <a:r>
              <a:rPr lang="zh-CN" altLang="en-US" dirty="0" smtClean="0"/>
              <a:t>假设人体为</a:t>
            </a:r>
            <a:r>
              <a:rPr lang="en-US" altLang="zh-CN" dirty="0" smtClean="0"/>
              <a:t>37</a:t>
            </a:r>
            <a:r>
              <a:rPr lang="zh-CN" altLang="en-US" dirty="0" smtClean="0"/>
              <a:t>度恒温热源</a:t>
            </a:r>
            <a:endParaRPr lang="en-US" altLang="zh-CN" dirty="0" smtClean="0"/>
          </a:p>
          <a:p>
            <a:endParaRPr lang="en-US" altLang="zh-CN" dirty="0" smtClean="0"/>
          </a:p>
          <a:p>
            <a:endParaRPr lang="zh-CN" altLang="en-US" dirty="0"/>
          </a:p>
        </p:txBody>
      </p:sp>
      <p:pic>
        <p:nvPicPr>
          <p:cNvPr id="1026" name="Picture 2" descr="C:\Users\wzj\Desktop\IMG_20150212_1409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404664"/>
            <a:ext cx="2736304" cy="61178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zj\Desktop\IMG_20150212_14093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119" y="1196752"/>
            <a:ext cx="5929865" cy="259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49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实验目的</a:t>
            </a:r>
            <a:endParaRPr lang="zh-CN" altLang="en-US" dirty="0"/>
          </a:p>
        </p:txBody>
      </p:sp>
      <p:sp>
        <p:nvSpPr>
          <p:cNvPr id="3" name="内容占位符 2"/>
          <p:cNvSpPr>
            <a:spLocks noGrp="1"/>
          </p:cNvSpPr>
          <p:nvPr>
            <p:ph idx="1"/>
          </p:nvPr>
        </p:nvSpPr>
        <p:spPr/>
        <p:txBody>
          <a:bodyPr/>
          <a:lstStyle/>
          <a:p>
            <a:r>
              <a:rPr lang="zh-CN" altLang="en-US" dirty="0" smtClean="0"/>
              <a:t>一</a:t>
            </a:r>
            <a:endParaRPr lang="en-US" altLang="zh-CN" dirty="0" smtClean="0"/>
          </a:p>
          <a:p>
            <a:pPr lvl="1"/>
            <a:r>
              <a:rPr lang="zh-CN" altLang="en-US" dirty="0" smtClean="0"/>
              <a:t>实验在恒温热源相对距离相同的情况下，不同的环境气温对参数的影响。</a:t>
            </a:r>
            <a:endParaRPr lang="en-US" altLang="zh-CN" dirty="0" smtClean="0"/>
          </a:p>
          <a:p>
            <a:r>
              <a:rPr lang="zh-CN" altLang="en-US" dirty="0" smtClean="0"/>
              <a:t>二</a:t>
            </a:r>
            <a:endParaRPr lang="en-US" altLang="zh-CN" dirty="0" smtClean="0"/>
          </a:p>
          <a:p>
            <a:pPr lvl="1"/>
            <a:r>
              <a:rPr lang="zh-CN" altLang="en-US" smtClean="0"/>
              <a:t>实验在相同环境下，不同的地面温度对参数的影响。</a:t>
            </a:r>
            <a:endParaRPr lang="zh-CN" altLang="en-US" dirty="0"/>
          </a:p>
        </p:txBody>
      </p:sp>
    </p:spTree>
    <p:extLst>
      <p:ext uri="{BB962C8B-B14F-4D97-AF65-F5344CB8AC3E}">
        <p14:creationId xmlns:p14="http://schemas.microsoft.com/office/powerpoint/2010/main" val="300390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实验一</a:t>
            </a:r>
            <a:endParaRPr lang="zh-CN" altLang="en-US" dirty="0"/>
          </a:p>
        </p:txBody>
      </p:sp>
      <p:pic>
        <p:nvPicPr>
          <p:cNvPr id="4" name="Picture 3" descr="C:\Users\wzj\Desktop\IMG_20150212_1409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852936"/>
            <a:ext cx="8352928" cy="2736304"/>
          </a:xfrm>
          <a:prstGeom prst="rect">
            <a:avLst/>
          </a:prstGeom>
          <a:noFill/>
          <a:extLst>
            <a:ext uri="{909E8E84-426E-40DD-AFC4-6F175D3DCCD1}">
              <a14:hiddenFill xmlns:a14="http://schemas.microsoft.com/office/drawing/2010/main">
                <a:solidFill>
                  <a:srgbClr val="FFFFFF"/>
                </a:solidFill>
              </a14:hiddenFill>
            </a:ext>
          </a:extLst>
        </p:spPr>
      </p:pic>
      <p:sp>
        <p:nvSpPr>
          <p:cNvPr id="5" name="下箭头 4"/>
          <p:cNvSpPr/>
          <p:nvPr/>
        </p:nvSpPr>
        <p:spPr>
          <a:xfrm>
            <a:off x="1331640" y="2636912"/>
            <a:ext cx="432048" cy="93610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左大括号 5"/>
          <p:cNvSpPr/>
          <p:nvPr/>
        </p:nvSpPr>
        <p:spPr>
          <a:xfrm rot="5400000">
            <a:off x="3622376" y="1210275"/>
            <a:ext cx="1251176" cy="4248472"/>
          </a:xfrm>
          <a:prstGeom prst="leftBrace">
            <a:avLst>
              <a:gd name="adj1" fmla="val 8333"/>
              <a:gd name="adj2" fmla="val 50531"/>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下箭头 6"/>
          <p:cNvSpPr/>
          <p:nvPr/>
        </p:nvSpPr>
        <p:spPr>
          <a:xfrm>
            <a:off x="6516216" y="2636912"/>
            <a:ext cx="432048" cy="93610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a:spLocks noGrp="1"/>
          </p:cNvSpPr>
          <p:nvPr>
            <p:ph idx="1"/>
          </p:nvPr>
        </p:nvSpPr>
        <p:spPr>
          <a:xfrm>
            <a:off x="606388" y="1600200"/>
            <a:ext cx="1882552" cy="1036712"/>
          </a:xfrm>
        </p:spPr>
        <p:txBody>
          <a:bodyPr>
            <a:normAutofit fontScale="77500" lnSpcReduction="20000"/>
          </a:bodyPr>
          <a:lstStyle/>
          <a:p>
            <a:r>
              <a:rPr lang="zh-CN" altLang="en-US" dirty="0" smtClean="0"/>
              <a:t>人体为恒定的</a:t>
            </a:r>
            <a:r>
              <a:rPr lang="en-US" altLang="zh-CN" dirty="0" smtClean="0"/>
              <a:t>37</a:t>
            </a:r>
            <a:r>
              <a:rPr lang="zh-CN" altLang="en-US" dirty="0" smtClean="0"/>
              <a:t>度热源</a:t>
            </a:r>
            <a:endParaRPr lang="en-US" altLang="zh-CN" dirty="0" smtClean="0"/>
          </a:p>
          <a:p>
            <a:endParaRPr lang="en-US" altLang="zh-CN" dirty="0"/>
          </a:p>
          <a:p>
            <a:endParaRPr lang="zh-CN" altLang="en-US" dirty="0"/>
          </a:p>
        </p:txBody>
      </p:sp>
      <p:sp>
        <p:nvSpPr>
          <p:cNvPr id="9" name="内容占位符 2"/>
          <p:cNvSpPr txBox="1">
            <a:spLocks/>
          </p:cNvSpPr>
          <p:nvPr/>
        </p:nvSpPr>
        <p:spPr>
          <a:xfrm>
            <a:off x="3275856" y="1628800"/>
            <a:ext cx="1882552" cy="103671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固定的探测距离为</a:t>
            </a:r>
            <a:r>
              <a:rPr lang="en-US" altLang="zh-CN" dirty="0" smtClean="0"/>
              <a:t>1m</a:t>
            </a:r>
          </a:p>
          <a:p>
            <a:endParaRPr lang="zh-CN" altLang="en-US" dirty="0"/>
          </a:p>
        </p:txBody>
      </p:sp>
      <p:sp>
        <p:nvSpPr>
          <p:cNvPr id="10" name="内容占位符 2"/>
          <p:cNvSpPr txBox="1">
            <a:spLocks/>
          </p:cNvSpPr>
          <p:nvPr/>
        </p:nvSpPr>
        <p:spPr>
          <a:xfrm>
            <a:off x="5785792" y="1628800"/>
            <a:ext cx="1882552" cy="103671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为了消除地面的影响高度地面高度为</a:t>
            </a:r>
            <a:r>
              <a:rPr lang="en-US" altLang="zh-CN" dirty="0" smtClean="0"/>
              <a:t>1.7m</a:t>
            </a:r>
            <a:r>
              <a:rPr lang="zh-CN" altLang="en-US" dirty="0" smtClean="0"/>
              <a:t>。</a:t>
            </a:r>
            <a:endParaRPr lang="en-US" altLang="zh-CN" dirty="0" smtClean="0"/>
          </a:p>
          <a:p>
            <a:endParaRPr lang="en-US" altLang="zh-CN" dirty="0" smtClean="0"/>
          </a:p>
          <a:p>
            <a:endParaRPr lang="zh-CN" altLang="en-US" dirty="0"/>
          </a:p>
        </p:txBody>
      </p:sp>
      <p:sp>
        <p:nvSpPr>
          <p:cNvPr id="11" name="内容占位符 2"/>
          <p:cNvSpPr txBox="1">
            <a:spLocks/>
          </p:cNvSpPr>
          <p:nvPr/>
        </p:nvSpPr>
        <p:spPr>
          <a:xfrm>
            <a:off x="611560" y="5704656"/>
            <a:ext cx="8136904" cy="103671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测量多种不同的环境下传感器的数值，判断环境温度对传感器测温的影响。</a:t>
            </a:r>
            <a:endParaRPr lang="en-US" altLang="zh-CN" dirty="0" smtClean="0"/>
          </a:p>
          <a:p>
            <a:endParaRPr lang="zh-CN" altLang="en-US" dirty="0"/>
          </a:p>
        </p:txBody>
      </p:sp>
    </p:spTree>
    <p:extLst>
      <p:ext uri="{BB962C8B-B14F-4D97-AF65-F5344CB8AC3E}">
        <p14:creationId xmlns:p14="http://schemas.microsoft.com/office/powerpoint/2010/main" val="10079948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312</Words>
  <Application>Microsoft Office PowerPoint</Application>
  <PresentationFormat>全屏显示(4:3)</PresentationFormat>
  <Paragraphs>50</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IR温度传感器特性和大气温度的影响</vt:lpstr>
      <vt:lpstr>远红外温度测量原理</vt:lpstr>
      <vt:lpstr>大气不同波段的透射窗口</vt:lpstr>
      <vt:lpstr>温度测量系统原理</vt:lpstr>
      <vt:lpstr>ZTP115特性</vt:lpstr>
      <vt:lpstr>结论 </vt:lpstr>
      <vt:lpstr>                       PIR实验设计</vt:lpstr>
      <vt:lpstr>实验目的</vt:lpstr>
      <vt:lpstr>实验一</vt:lpstr>
      <vt:lpstr>测试结果</vt:lpstr>
      <vt:lpstr>实验二</vt:lpstr>
      <vt:lpstr>测试结果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IR温度传感器特性和大气温度的影响</dc:title>
  <dc:creator>wzj</dc:creator>
  <cp:lastModifiedBy>wzj</cp:lastModifiedBy>
  <cp:revision>27</cp:revision>
  <dcterms:created xsi:type="dcterms:W3CDTF">2015-02-11T04:37:44Z</dcterms:created>
  <dcterms:modified xsi:type="dcterms:W3CDTF">2015-02-13T03:36:34Z</dcterms:modified>
</cp:coreProperties>
</file>