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3" r:id="rId2"/>
    <p:sldMasterId id="2147483685" r:id="rId3"/>
    <p:sldMasterId id="2147483699" r:id="rId4"/>
    <p:sldMasterId id="2147483712" r:id="rId5"/>
    <p:sldMasterId id="2147483724" r:id="rId6"/>
  </p:sldMasterIdLst>
  <p:notesMasterIdLst>
    <p:notesMasterId r:id="rId20"/>
  </p:notesMasterIdLst>
  <p:handoutMasterIdLst>
    <p:handoutMasterId r:id="rId21"/>
  </p:handoutMasterIdLst>
  <p:sldIdLst>
    <p:sldId id="339" r:id="rId7"/>
    <p:sldId id="336" r:id="rId8"/>
    <p:sldId id="299" r:id="rId9"/>
    <p:sldId id="337" r:id="rId10"/>
    <p:sldId id="338" r:id="rId11"/>
    <p:sldId id="289" r:id="rId12"/>
    <p:sldId id="332" r:id="rId13"/>
    <p:sldId id="331" r:id="rId14"/>
    <p:sldId id="333" r:id="rId15"/>
    <p:sldId id="330" r:id="rId16"/>
    <p:sldId id="334" r:id="rId17"/>
    <p:sldId id="258" r:id="rId18"/>
    <p:sldId id="335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accent2"/>
        </a:solidFill>
        <a:latin typeface="Times New Roman" pitchFamily="18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3333FF"/>
    <a:srgbClr val="000066"/>
    <a:srgbClr val="FF0000"/>
    <a:srgbClr val="990000"/>
    <a:srgbClr val="FFCC66"/>
    <a:srgbClr val="FFFFCC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14" autoAdjust="0"/>
    <p:restoredTop sz="84643" autoAdjust="0"/>
  </p:normalViewPr>
  <p:slideViewPr>
    <p:cSldViewPr>
      <p:cViewPr varScale="1">
        <p:scale>
          <a:sx n="61" d="100"/>
          <a:sy n="61" d="100"/>
        </p:scale>
        <p:origin x="-1278" y="-84"/>
      </p:cViewPr>
      <p:guideLst>
        <p:guide orient="horz" pos="39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>
        <p:scale>
          <a:sx n="50" d="100"/>
          <a:sy n="50" d="100"/>
        </p:scale>
        <p:origin x="-802" y="-4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fld id="{7899CB18-771C-4B5F-94D4-183C8D58361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fld id="{CB531B94-91BE-44C8-8EDC-77EFB0CE220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F6B05-BAF9-456B-9D61-DB0087C62FDF}" type="slidenum">
              <a:rPr lang="zh-CN" altLang="en-US"/>
              <a:pPr/>
              <a:t>2</a:t>
            </a:fld>
            <a:endParaRPr lang="zh-CN" altLang="en-US"/>
          </a:p>
        </p:txBody>
      </p:sp>
      <p:sp>
        <p:nvSpPr>
          <p:cNvPr id="136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ED4D7-98BE-40C7-B2F9-E5AEC24F214F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FCEEF-3B51-4AEF-AB46-5471F4E7C322}" type="slidenum">
              <a:rPr lang="zh-CN" altLang="en-US"/>
              <a:pPr/>
              <a:t>6</a:t>
            </a:fld>
            <a:endParaRPr lang="zh-CN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推进全面无线，国外更多的市场在于有线替代无线通讯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48F04-7C03-429D-A993-A5D9BF9EF7FA}" type="slidenum">
              <a:rPr lang="zh-CN" altLang="en-US"/>
              <a:pPr/>
              <a:t>13</a:t>
            </a:fld>
            <a:endParaRPr lang="zh-CN" alt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域属性：</a:t>
            </a:r>
          </a:p>
          <a:p>
            <a:pPr algn="just"/>
            <a:r>
              <a:rPr lang="en-US" altLang="zh-CN">
                <a:latin typeface="宋体" pitchFamily="2" charset="-122"/>
              </a:rPr>
              <a:t>LL	</a:t>
            </a:r>
            <a:r>
              <a:rPr lang="zh-CN" altLang="en-US">
                <a:latin typeface="宋体" pitchFamily="2" charset="-122"/>
              </a:rPr>
              <a:t>可变长域的长度值(二位数)。</a:t>
            </a:r>
          </a:p>
          <a:p>
            <a:pPr algn="just"/>
            <a:r>
              <a:rPr lang="en-US" altLang="zh-CN">
                <a:latin typeface="宋体" pitchFamily="2" charset="-122"/>
              </a:rPr>
              <a:t>LLL	</a:t>
            </a:r>
            <a:r>
              <a:rPr lang="zh-CN" altLang="en-US">
                <a:latin typeface="宋体" pitchFamily="2" charset="-122"/>
              </a:rPr>
              <a:t>可变长域的长度值(三位数)。</a:t>
            </a:r>
          </a:p>
          <a:p>
            <a:pPr algn="just"/>
            <a:r>
              <a:rPr lang="en-US" altLang="zh-CN">
                <a:latin typeface="宋体" pitchFamily="2" charset="-122"/>
                <a:cs typeface="Times New Roman" pitchFamily="18" charset="0"/>
              </a:rPr>
              <a:t>VAR	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可变长域。</a:t>
            </a:r>
          </a:p>
          <a:p>
            <a:pPr algn="just"/>
            <a:r>
              <a:rPr lang="en-US" altLang="zh-CN">
                <a:latin typeface="宋体" pitchFamily="2" charset="-122"/>
                <a:cs typeface="Times New Roman" pitchFamily="18" charset="0"/>
              </a:rPr>
              <a:t>N	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数值，右靠，首位有效数字前充零。若表示金额，则最右二位为角分。</a:t>
            </a:r>
          </a:p>
          <a:p>
            <a:pPr algn="just"/>
            <a:r>
              <a:rPr lang="en-US" altLang="zh-CN">
                <a:latin typeface="宋体" pitchFamily="2" charset="-122"/>
                <a:cs typeface="Times New Roman" pitchFamily="18" charset="0"/>
              </a:rPr>
              <a:t>ANS	</a:t>
            </a:r>
            <a:r>
              <a:rPr lang="zh-CN" altLang="en-US">
                <a:latin typeface="宋体" pitchFamily="2" charset="-122"/>
                <a:cs typeface="Times New Roman" pitchFamily="18" charset="0"/>
              </a:rPr>
              <a:t>字母、数字和/或特殊符号，左靠，右部多余部分填空格。</a:t>
            </a:r>
          </a:p>
          <a:p>
            <a:pPr algn="just"/>
            <a:endParaRPr lang="zh-CN" altLang="en-US">
              <a:latin typeface="宋体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VG09_167brandppt1024x7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VeriFone-Bevel2C-Logo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327025"/>
            <a:ext cx="1905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57650" y="2416175"/>
            <a:ext cx="4552950" cy="9747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6350" y="3657600"/>
            <a:ext cx="2628900" cy="701675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30DF4-E997-4A24-B64A-C21B2CE6FD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95275"/>
            <a:ext cx="2171700" cy="29289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95275"/>
            <a:ext cx="6362700" cy="29289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1FA21-8726-492F-90BA-1C1F838CC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 descr="&#10;front2.bmp                                                     7F680026Clients                        B640C99D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89F0-F9CD-423E-BDF0-B282E8A56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F5C1-1BB8-4D82-8393-62FFA057A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600200"/>
            <a:ext cx="2066925" cy="45259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48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 descr="&#10;front2.bmp                                                     7F680026Clients                        B640C99D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VG09_167brandppt1024x7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VeriFone-Bevel2C-Logo-Whi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75" y="327025"/>
            <a:ext cx="1905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57650" y="2416175"/>
            <a:ext cx="4552950" cy="9747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6350" y="3657600"/>
            <a:ext cx="2628900" cy="701675"/>
          </a:xfrm>
        </p:spPr>
        <p:txBody>
          <a:bodyPr/>
          <a:lstStyle>
            <a:lvl1pPr marL="0" indent="0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989F0-F9CD-423E-BDF0-B282E8A56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7F5C1-1BB8-4D82-8393-62FFA057A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692275"/>
            <a:ext cx="3836987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92275"/>
            <a:ext cx="3836988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401E-CCEC-43B4-89D4-9B80715D6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288" y="1692275"/>
            <a:ext cx="3836987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9675" y="1692275"/>
            <a:ext cx="3836988" cy="153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401E-CCEC-43B4-89D4-9B80715D6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6AFFC-0A08-467C-89A2-7BD41801E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1AD8F-777C-4EF2-9078-9C30EFAEB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13228-7B94-4E07-868E-D050AF861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F88B-661C-4DC6-B87E-A381E0E66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3ECB9-AFEE-48E7-A1A9-36F064844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30DF4-E997-4A24-B64A-C21B2CE6FD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6875" y="295275"/>
            <a:ext cx="2171700" cy="29289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295275"/>
            <a:ext cx="6362700" cy="29289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1FA21-8726-492F-90BA-1C1F838CC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5" descr="&#10;front2.bmp                                                     7F680026Clients                        B640C99D: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300" cy="68484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6AFFC-0A08-467C-89A2-7BD41801E4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1AD8F-777C-4EF2-9078-9C30EFAEB0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600200"/>
            <a:ext cx="2066925" cy="45259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48375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13228-7B94-4E07-868E-D050AF861A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3F88B-661C-4DC6-B87E-A381E0E66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3ECB9-AFEE-48E7-A1A9-36F064844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8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TextSlideBottomIma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295275"/>
            <a:ext cx="8686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692275"/>
            <a:ext cx="7826375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8375" y="6456363"/>
            <a:ext cx="2133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Trebuchet MS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9B4AF204-4CF8-4FC5-88DE-153958EBA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10" descr="VeriFone-Bevel2C-Logo-White-smal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24763" y="6380163"/>
            <a:ext cx="1098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TextSlideTop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7225"/>
            <a:ext cx="86868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inside2.bmp                                                    72C80024Clients                        B640C99D: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2700" y="9525"/>
            <a:ext cx="9131300" cy="6848475"/>
          </a:xfrm>
          <a:prstGeom prst="rect">
            <a:avLst/>
          </a:prstGeom>
          <a:noFill/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381000" y="6400800"/>
            <a:ext cx="259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zh-CN" altLang="en-US" sz="1200" b="0">
              <a:solidFill>
                <a:schemeClr val="tx1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 userDrawn="1"/>
        </p:nvSpPr>
        <p:spPr bwMode="auto">
          <a:xfrm>
            <a:off x="304800" y="6629400"/>
            <a:ext cx="274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200" b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54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VG09_167brandppt1024x76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VeriFone-Bevel2C-Logo-Whit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362325" y="2038350"/>
            <a:ext cx="30607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VG09_167brandpptvs2-1024x768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911475"/>
            <a:ext cx="8229600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3076" name="Picture 10" descr="VeriFone-Bevel2C-Logo-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000875" y="327025"/>
            <a:ext cx="1905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TextSlideBottomImag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261100"/>
            <a:ext cx="9144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295275"/>
            <a:ext cx="8686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0288" y="1692275"/>
            <a:ext cx="7826375" cy="153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8375" y="6456363"/>
            <a:ext cx="21336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Trebuchet MS" pitchFamily="34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9B4AF204-4CF8-4FC5-88DE-153958EBA4F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" name="Picture 10" descr="VeriFone-Bevel2C-Logo-White-small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624763" y="6380163"/>
            <a:ext cx="10985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1" descr="TextSlideTopLin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7225"/>
            <a:ext cx="8686800" cy="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rebuchet MS" pitchFamily="34" charset="0"/>
          <a:cs typeface="Arial" pitchFamily="34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3088" indent="-2254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 b="1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 b="1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400" b="1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VG09_167brandppt1024x76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8" descr="VeriFone-Bevel2C-Logo-Whit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362325" y="2038350"/>
            <a:ext cx="30607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VG09_167brandpptvs2-1024x76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911475"/>
            <a:ext cx="8229600" cy="487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3076" name="Picture 10" descr="VeriFone-Bevel2C-Logo-Whit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000875" y="327025"/>
            <a:ext cx="1905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Trebuchet MS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066800" y="3214686"/>
            <a:ext cx="7315200" cy="1468864"/>
          </a:xfrm>
          <a:prstGeom prst="rect">
            <a:avLst/>
          </a:prstGeom>
          <a:noFill/>
          <a:ln w="12700" cap="rnd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银行交易系统基础知识</a:t>
            </a:r>
            <a:endParaRPr kumimoji="1" lang="en-US" altLang="zh-CN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2011.04</a:t>
            </a:r>
            <a:endParaRPr kumimoji="1"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银行预授权类交易流程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6858000" cy="51054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预授权（冻结部分资金）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预授权撤消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隔日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预授权完成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隔日，帐户扣实际发生额</a:t>
            </a:r>
            <a:endParaRPr lang="zh-CN" altLang="en-US" sz="2400" b="1">
              <a:solidFill>
                <a:schemeClr val="accent2"/>
              </a:solidFill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预授权完成撤消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预授权结算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手输卡号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银行外卡交易流程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6858000" cy="51816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小费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小费百分比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离线结算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结算调整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</a:t>
            </a:r>
            <a:r>
              <a:rPr lang="en-US" altLang="zh-CN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IC</a:t>
            </a:r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卡交易流程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6858000" cy="51816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圈存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圈提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小额圈存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电子钱包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批上送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黑名单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553998"/>
          </a:xfrm>
        </p:spPr>
        <p:txBody>
          <a:bodyPr/>
          <a:lstStyle/>
          <a:p>
            <a:pPr algn="ctr"/>
            <a:r>
              <a:rPr lang="zh-CN" altLang="en-US" sz="3600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银行报文组成</a:t>
            </a:r>
            <a:r>
              <a:rPr lang="zh-CN" altLang="en-US" sz="3600" b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分解 </a:t>
            </a:r>
            <a:r>
              <a:rPr lang="en-US" altLang="zh-CN" sz="3600" b="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– ISO8583</a:t>
            </a:r>
            <a:endParaRPr lang="zh-CN" altLang="en-US" sz="3600" b="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6858000" cy="51816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结构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（头＋）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TPDU＋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交易类型＋位图＋域＋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MAC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TPDU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交易类型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位图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域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测试交易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026"/>
          <p:cNvGraphicFramePr>
            <a:graphicFrameLocks noChangeAspect="1"/>
          </p:cNvGraphicFramePr>
          <p:nvPr/>
        </p:nvGraphicFramePr>
        <p:xfrm>
          <a:off x="2024063" y="1144588"/>
          <a:ext cx="4730750" cy="4951412"/>
        </p:xfrm>
        <a:graphic>
          <a:graphicData uri="http://schemas.openxmlformats.org/presentationml/2006/ole">
            <p:oleObj spid="_x0000_s135170" name="VISIO" r:id="rId4" imgW="4366800" imgH="4570560" progId="Visio.Drawing.11">
              <p:embed/>
            </p:oleObj>
          </a:graphicData>
        </a:graphic>
      </p:graphicFrame>
      <p:sp>
        <p:nvSpPr>
          <p:cNvPr id="13517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4953000" cy="609600"/>
          </a:xfrm>
          <a:noFill/>
          <a:ln/>
        </p:spPr>
        <p:txBody>
          <a:bodyPr/>
          <a:lstStyle/>
          <a:p>
            <a:pPr algn="ctr"/>
            <a:r>
              <a:rPr lang="zh-CN" altLang="en-US" sz="3600" i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银行后台系统结构</a:t>
            </a: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4953000" cy="609600"/>
          </a:xfrm>
          <a:noFill/>
          <a:ln/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银联后台系统结构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66788" y="1222375"/>
          <a:ext cx="6424612" cy="5032375"/>
        </p:xfrm>
        <a:graphic>
          <a:graphicData uri="http://schemas.openxmlformats.org/presentationml/2006/ole">
            <p:oleObj spid="_x0000_s64517" name="VISIO" r:id="rId4" imgW="7212600" imgH="56505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04800" y="228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银行地市－省会－总行网络结构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304800" y="1143000"/>
          <a:ext cx="7421563" cy="5364163"/>
        </p:xfrm>
        <a:graphic>
          <a:graphicData uri="http://schemas.openxmlformats.org/presentationml/2006/ole">
            <p:oleObj spid="_x0000_s138246" name="VISIO" r:id="rId3" imgW="7421400" imgH="53643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304800" y="228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100000"/>
              </a:lnSpc>
            </a:pPr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国内金融网络架构</a:t>
            </a:r>
            <a:endParaRPr lang="zh-CN" altLang="en-US" sz="3600">
              <a:solidFill>
                <a:srgbClr val="FF0000"/>
              </a:solidFill>
            </a:endParaRP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304800" y="1295400"/>
          <a:ext cx="6877050" cy="5256213"/>
        </p:xfrm>
        <a:graphic>
          <a:graphicData uri="http://schemas.openxmlformats.org/presentationml/2006/ole">
            <p:oleObj spid="_x0000_s139268" name="VISIO" r:id="rId3" imgW="6876360" imgH="52563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4953000" cy="609600"/>
          </a:xfrm>
          <a:noFill/>
          <a:ln/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</a:t>
            </a:r>
            <a:r>
              <a:rPr lang="zh-CN" altLang="en-US" sz="36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银联终端管理方式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1219200" y="1295400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UNIX</a:t>
            </a:r>
            <a:r>
              <a:rPr lang="zh-CN" altLang="en-US" sz="2800" dirty="0">
                <a:ea typeface="宋体" pitchFamily="2" charset="-122"/>
              </a:rPr>
              <a:t>下的终端管理软件</a:t>
            </a:r>
          </a:p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     与帐务系统统一</a:t>
            </a:r>
          </a:p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      密钥管理</a:t>
            </a:r>
          </a:p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dirty="0">
                <a:ea typeface="宋体" pitchFamily="2" charset="-122"/>
              </a:rPr>
              <a:t>银联有另一套管理软件</a:t>
            </a:r>
          </a:p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     更注重服务</a:t>
            </a:r>
          </a:p>
          <a:p>
            <a:pPr marL="342900" indent="-342900" algn="l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pitchFamily="2" charset="-122"/>
              </a:rPr>
              <a:t>      有序列号管理、硬件管理</a:t>
            </a:r>
          </a:p>
        </p:txBody>
      </p:sp>
      <p:pic>
        <p:nvPicPr>
          <p:cNvPr id="50196" name="Picture 20" descr="M:\Nurit Images\software2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2000"/>
          </a:blip>
          <a:srcRect/>
          <a:stretch>
            <a:fillRect/>
          </a:stretch>
        </p:blipFill>
        <p:spPr bwMode="auto">
          <a:xfrm>
            <a:off x="7086600" y="4191000"/>
            <a:ext cx="1831975" cy="1604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银行管理类交易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6858000" cy="55626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基本参数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终端号8，商户号15，电话号码，主密钥16，</a:t>
            </a:r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TPDU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签到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更新密钥，与主机同步时间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取黑名单（</a:t>
            </a:r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IC</a:t>
            </a: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卡）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     操作员签到和</a:t>
            </a:r>
            <a:r>
              <a:rPr lang="en-US" altLang="zh-CN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</a:t>
            </a: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联机签到的差别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8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回响测试，下载参数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银行管理类交易</a:t>
            </a:r>
            <a:endParaRPr lang="zh-CN" altLang="en-US" sz="360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6858000" cy="51054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结算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结算前上送脱机交易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与前置对帐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 批上送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结算不平时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b="1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脱机交易批上送（</a:t>
            </a:r>
            <a:r>
              <a:rPr lang="en-US" altLang="zh-CN" b="1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IC</a:t>
            </a:r>
            <a:r>
              <a:rPr lang="zh-CN" altLang="en-US" b="1" i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卡）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二次结算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sz="24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签退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543800" cy="609600"/>
          </a:xfrm>
        </p:spPr>
        <p:txBody>
          <a:bodyPr/>
          <a:lstStyle/>
          <a:p>
            <a:pPr algn="ctr"/>
            <a:r>
              <a:rPr lang="zh-CN" altLang="en-US" sz="3600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银行交易流程</a:t>
            </a:r>
            <a:r>
              <a:rPr lang="zh-CN" altLang="en-US" sz="36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838200"/>
            <a:ext cx="6858000" cy="57150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查询余额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消费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消费撤消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当日当批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刷卡或手输卡号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退货（通知类交易）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非当日当批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Char char="v"/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冲正（通知类交易）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zh-CN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未收到响应，解包错，校验</a:t>
            </a:r>
            <a:r>
              <a:rPr lang="en-US" altLang="zh-CN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错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立即上送或在下一笔交易之前上送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银行处理延时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1600" b="1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	故障报告单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Default Design 13">
      <a:dk1>
        <a:srgbClr val="000000"/>
      </a:dk1>
      <a:lt1>
        <a:srgbClr val="FFFFFF"/>
      </a:lt1>
      <a:dk2>
        <a:srgbClr val="0063BE"/>
      </a:dk2>
      <a:lt2>
        <a:srgbClr val="A5ACB0"/>
      </a:lt2>
      <a:accent1>
        <a:srgbClr val="6C953C"/>
      </a:accent1>
      <a:accent2>
        <a:srgbClr val="CC9C4A"/>
      </a:accent2>
      <a:accent3>
        <a:srgbClr val="FFFFFF"/>
      </a:accent3>
      <a:accent4>
        <a:srgbClr val="000000"/>
      </a:accent4>
      <a:accent5>
        <a:srgbClr val="BAC8AF"/>
      </a:accent5>
      <a:accent6>
        <a:srgbClr val="B98D42"/>
      </a:accent6>
      <a:hlink>
        <a:srgbClr val="7A2953"/>
      </a:hlink>
      <a:folHlink>
        <a:srgbClr val="99CC00"/>
      </a:folHlink>
    </a:clrScheme>
    <a:fontScheme name="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63BE"/>
        </a:dk2>
        <a:lt2>
          <a:srgbClr val="A5ACB0"/>
        </a:lt2>
        <a:accent1>
          <a:srgbClr val="6C953C"/>
        </a:accent1>
        <a:accent2>
          <a:srgbClr val="CC9C4A"/>
        </a:accent2>
        <a:accent3>
          <a:srgbClr val="FFFFFF"/>
        </a:accent3>
        <a:accent4>
          <a:srgbClr val="000000"/>
        </a:accent4>
        <a:accent5>
          <a:srgbClr val="BAC8AF"/>
        </a:accent5>
        <a:accent6>
          <a:srgbClr val="B98D42"/>
        </a:accent6>
        <a:hlink>
          <a:srgbClr val="7A295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rebuchet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63BE"/>
        </a:dk2>
        <a:lt2>
          <a:srgbClr val="A5ACB0"/>
        </a:lt2>
        <a:accent1>
          <a:srgbClr val="6C953C"/>
        </a:accent1>
        <a:accent2>
          <a:srgbClr val="CC9C4A"/>
        </a:accent2>
        <a:accent3>
          <a:srgbClr val="FFFFFF"/>
        </a:accent3>
        <a:accent4>
          <a:srgbClr val="000000"/>
        </a:accent4>
        <a:accent5>
          <a:srgbClr val="BAC8AF"/>
        </a:accent5>
        <a:accent6>
          <a:srgbClr val="B98D42"/>
        </a:accent6>
        <a:hlink>
          <a:srgbClr val="7A295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rebuchet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3539</TotalTime>
  <Words>150</Words>
  <Application>Microsoft PowerPoint</Application>
  <PresentationFormat>On-screen Show (4:3)</PresentationFormat>
  <Paragraphs>83</Paragraphs>
  <Slides>13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Theme1</vt:lpstr>
      <vt:lpstr>Custom Design</vt:lpstr>
      <vt:lpstr>1_Custom Design</vt:lpstr>
      <vt:lpstr>1_Theme1</vt:lpstr>
      <vt:lpstr>2_Custom Design</vt:lpstr>
      <vt:lpstr>3_Custom Design</vt:lpstr>
      <vt:lpstr>VISIO</vt:lpstr>
      <vt:lpstr>Slide 1</vt:lpstr>
      <vt:lpstr>银行后台系统结构 </vt:lpstr>
      <vt:lpstr>银联后台系统结构 </vt:lpstr>
      <vt:lpstr>Slide 4</vt:lpstr>
      <vt:lpstr>Slide 5</vt:lpstr>
      <vt:lpstr>银行/银联终端管理方式 </vt:lpstr>
      <vt:lpstr>银行管理类交易 </vt:lpstr>
      <vt:lpstr>银行管理类交易</vt:lpstr>
      <vt:lpstr>银行交易流程 </vt:lpstr>
      <vt:lpstr>银行预授权类交易流程 </vt:lpstr>
      <vt:lpstr>银行外卡交易流程 </vt:lpstr>
      <vt:lpstr>银行IC卡交易流程 </vt:lpstr>
      <vt:lpstr>银行报文组成分解 – ISO8583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Polin</dc:creator>
  <cp:lastModifiedBy>Xingyu Wu</cp:lastModifiedBy>
  <cp:revision>291</cp:revision>
  <dcterms:created xsi:type="dcterms:W3CDTF">2001-10-31T11:00:25Z</dcterms:created>
  <dcterms:modified xsi:type="dcterms:W3CDTF">2011-03-31T13:37:29Z</dcterms:modified>
</cp:coreProperties>
</file>