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704" r:id="rId2"/>
    <p:sldMasterId id="2147483716" r:id="rId3"/>
  </p:sldMasterIdLst>
  <p:notesMasterIdLst>
    <p:notesMasterId r:id="rId24"/>
  </p:notesMasterIdLst>
  <p:handoutMasterIdLst>
    <p:handoutMasterId r:id="rId25"/>
  </p:handoutMasterIdLst>
  <p:sldIdLst>
    <p:sldId id="371" r:id="rId4"/>
    <p:sldId id="395" r:id="rId5"/>
    <p:sldId id="465" r:id="rId6"/>
    <p:sldId id="481" r:id="rId7"/>
    <p:sldId id="480" r:id="rId8"/>
    <p:sldId id="482" r:id="rId9"/>
    <p:sldId id="483" r:id="rId10"/>
    <p:sldId id="484" r:id="rId11"/>
    <p:sldId id="443" r:id="rId12"/>
    <p:sldId id="485" r:id="rId13"/>
    <p:sldId id="486" r:id="rId14"/>
    <p:sldId id="487" r:id="rId15"/>
    <p:sldId id="488" r:id="rId16"/>
    <p:sldId id="489" r:id="rId17"/>
    <p:sldId id="490" r:id="rId18"/>
    <p:sldId id="492" r:id="rId19"/>
    <p:sldId id="491" r:id="rId20"/>
    <p:sldId id="493" r:id="rId21"/>
    <p:sldId id="472" r:id="rId22"/>
    <p:sldId id="389" r:id="rId23"/>
  </p:sldIdLst>
  <p:sldSz cx="9144000" cy="6858000" type="screen4x3"/>
  <p:notesSz cx="6858000" cy="9144000"/>
  <p:defaultTextStyle>
    <a:defPPr>
      <a:defRPr lang="zh-CN"/>
    </a:defPPr>
    <a:lvl1pPr algn="ctr" rtl="0" eaLnBrk="0" fontAlgn="base" hangingPunct="0">
      <a:spcBef>
        <a:spcPct val="0"/>
      </a:spcBef>
      <a:spcAft>
        <a:spcPct val="0"/>
      </a:spcAft>
      <a:defRPr kern="1200">
        <a:solidFill>
          <a:schemeClr val="tx1"/>
        </a:solidFill>
        <a:latin typeface="Times" pitchFamily="18" charset="0"/>
        <a:ea typeface="宋体" pitchFamily="2" charset="-122"/>
        <a:cs typeface="+mn-cs"/>
      </a:defRPr>
    </a:lvl1pPr>
    <a:lvl2pPr marL="457200" algn="ctr" rtl="0" eaLnBrk="0" fontAlgn="base" hangingPunct="0">
      <a:spcBef>
        <a:spcPct val="0"/>
      </a:spcBef>
      <a:spcAft>
        <a:spcPct val="0"/>
      </a:spcAft>
      <a:defRPr kern="1200">
        <a:solidFill>
          <a:schemeClr val="tx1"/>
        </a:solidFill>
        <a:latin typeface="Times" pitchFamily="18" charset="0"/>
        <a:ea typeface="宋体" pitchFamily="2" charset="-122"/>
        <a:cs typeface="+mn-cs"/>
      </a:defRPr>
    </a:lvl2pPr>
    <a:lvl3pPr marL="914400" algn="ctr" rtl="0" eaLnBrk="0" fontAlgn="base" hangingPunct="0">
      <a:spcBef>
        <a:spcPct val="0"/>
      </a:spcBef>
      <a:spcAft>
        <a:spcPct val="0"/>
      </a:spcAft>
      <a:defRPr kern="1200">
        <a:solidFill>
          <a:schemeClr val="tx1"/>
        </a:solidFill>
        <a:latin typeface="Times" pitchFamily="18" charset="0"/>
        <a:ea typeface="宋体" pitchFamily="2" charset="-122"/>
        <a:cs typeface="+mn-cs"/>
      </a:defRPr>
    </a:lvl3pPr>
    <a:lvl4pPr marL="1371600" algn="ctr" rtl="0" eaLnBrk="0" fontAlgn="base" hangingPunct="0">
      <a:spcBef>
        <a:spcPct val="0"/>
      </a:spcBef>
      <a:spcAft>
        <a:spcPct val="0"/>
      </a:spcAft>
      <a:defRPr kern="1200">
        <a:solidFill>
          <a:schemeClr val="tx1"/>
        </a:solidFill>
        <a:latin typeface="Times" pitchFamily="18" charset="0"/>
        <a:ea typeface="宋体" pitchFamily="2" charset="-122"/>
        <a:cs typeface="+mn-cs"/>
      </a:defRPr>
    </a:lvl4pPr>
    <a:lvl5pPr marL="1828800" algn="ctr" rtl="0" eaLnBrk="0" fontAlgn="base" hangingPunct="0">
      <a:spcBef>
        <a:spcPct val="0"/>
      </a:spcBef>
      <a:spcAft>
        <a:spcPct val="0"/>
      </a:spcAft>
      <a:defRPr kern="1200">
        <a:solidFill>
          <a:schemeClr val="tx1"/>
        </a:solidFill>
        <a:latin typeface="Times" pitchFamily="18" charset="0"/>
        <a:ea typeface="宋体" pitchFamily="2" charset="-122"/>
        <a:cs typeface="+mn-cs"/>
      </a:defRPr>
    </a:lvl5pPr>
    <a:lvl6pPr marL="2286000" algn="l" defTabSz="914400" rtl="0" eaLnBrk="1" latinLnBrk="0" hangingPunct="1">
      <a:defRPr kern="1200">
        <a:solidFill>
          <a:schemeClr val="tx1"/>
        </a:solidFill>
        <a:latin typeface="Times" pitchFamily="18" charset="0"/>
        <a:ea typeface="宋体" pitchFamily="2" charset="-122"/>
        <a:cs typeface="+mn-cs"/>
      </a:defRPr>
    </a:lvl6pPr>
    <a:lvl7pPr marL="2743200" algn="l" defTabSz="914400" rtl="0" eaLnBrk="1" latinLnBrk="0" hangingPunct="1">
      <a:defRPr kern="1200">
        <a:solidFill>
          <a:schemeClr val="tx1"/>
        </a:solidFill>
        <a:latin typeface="Times" pitchFamily="18" charset="0"/>
        <a:ea typeface="宋体" pitchFamily="2" charset="-122"/>
        <a:cs typeface="+mn-cs"/>
      </a:defRPr>
    </a:lvl7pPr>
    <a:lvl8pPr marL="3200400" algn="l" defTabSz="914400" rtl="0" eaLnBrk="1" latinLnBrk="0" hangingPunct="1">
      <a:defRPr kern="1200">
        <a:solidFill>
          <a:schemeClr val="tx1"/>
        </a:solidFill>
        <a:latin typeface="Times" pitchFamily="18" charset="0"/>
        <a:ea typeface="宋体" pitchFamily="2" charset="-122"/>
        <a:cs typeface="+mn-cs"/>
      </a:defRPr>
    </a:lvl8pPr>
    <a:lvl9pPr marL="3657600" algn="l" defTabSz="914400" rtl="0" eaLnBrk="1" latinLnBrk="0" hangingPunct="1">
      <a:defRPr kern="1200">
        <a:solidFill>
          <a:schemeClr val="tx1"/>
        </a:solidFill>
        <a:latin typeface="Times"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008000"/>
    <a:srgbClr val="AA045F"/>
    <a:srgbClr val="01356F"/>
    <a:srgbClr val="000066"/>
    <a:srgbClr val="0000CC"/>
    <a:srgbClr val="333399"/>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654" autoAdjust="0"/>
    <p:restoredTop sz="71949" autoAdjust="0"/>
  </p:normalViewPr>
  <p:slideViewPr>
    <p:cSldViewPr>
      <p:cViewPr varScale="1">
        <p:scale>
          <a:sx n="46" d="100"/>
          <a:sy n="46" d="100"/>
        </p:scale>
        <p:origin x="-1692"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61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78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3778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7786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37786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0C46703-8872-4DB3-A685-A990AD1D3D83}"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a:latin typeface="Times New Roman" pitchFamily="18" charset="0"/>
              </a:defRPr>
            </a:lvl1pPr>
          </a:lstStyle>
          <a:p>
            <a:endParaRPr lang="en-US" altLang="zh-CN"/>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endParaRPr lang="en-US" altLang="zh-CN"/>
          </a:p>
        </p:txBody>
      </p:sp>
      <p:sp>
        <p:nvSpPr>
          <p:cNvPr id="1638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a:latin typeface="Times New Roman" pitchFamily="18" charset="0"/>
              </a:defRPr>
            </a:lvl1pPr>
          </a:lstStyle>
          <a:p>
            <a:endParaRPr lang="en-US" altLang="zh-CN"/>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itchFamily="18" charset="0"/>
              </a:defRPr>
            </a:lvl1pPr>
          </a:lstStyle>
          <a:p>
            <a:fld id="{48C6AAB4-7C15-4309-AEDF-DCDF0C0B265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44544A-E2AE-4889-A7F2-078E7A985AAF}" type="slidenum">
              <a:rPr lang="en-US" altLang="zh-CN"/>
              <a:pPr/>
              <a:t>3</a:t>
            </a:fld>
            <a:endParaRPr lang="en-US" altLang="zh-CN"/>
          </a:p>
        </p:txBody>
      </p:sp>
      <p:sp>
        <p:nvSpPr>
          <p:cNvPr id="353282" name="Rectangle 2"/>
          <p:cNvSpPr>
            <a:spLocks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zh-CN" altLang="en-US">
                <a:latin typeface="宋体" pitchFamily="2" charset="-122"/>
              </a:rPr>
              <a:t>如上图所示是符合</a:t>
            </a:r>
            <a:r>
              <a:rPr lang="en-US" altLang="zh-CN"/>
              <a:t>ANSI </a:t>
            </a:r>
            <a:r>
              <a:rPr lang="zh-CN" altLang="en-US">
                <a:latin typeface="宋体" pitchFamily="2" charset="-122"/>
              </a:rPr>
              <a:t>及</a:t>
            </a:r>
            <a:r>
              <a:rPr lang="en-US" altLang="zh-CN"/>
              <a:t>ISO/IEC </a:t>
            </a:r>
            <a:r>
              <a:rPr lang="zh-CN" altLang="en-US">
                <a:latin typeface="宋体" pitchFamily="2" charset="-122"/>
              </a:rPr>
              <a:t>标准的磁卡的物理尺寸定义。这些尺寸的定义涉及磁卡读写机具的标准化。因为如果您对磁卡上</a:t>
            </a:r>
            <a:r>
              <a:rPr lang="en-US" altLang="zh-CN"/>
              <a:t>Track1</a:t>
            </a:r>
            <a:r>
              <a:rPr lang="zh-CN" altLang="en-US">
                <a:latin typeface="宋体" pitchFamily="2" charset="-122"/>
              </a:rPr>
              <a:t>（或</a:t>
            </a:r>
            <a:r>
              <a:rPr lang="en-US" altLang="zh-CN"/>
              <a:t>Track2 </a:t>
            </a:r>
            <a:r>
              <a:rPr lang="zh-CN" altLang="en-US">
                <a:latin typeface="宋体" pitchFamily="2" charset="-122"/>
              </a:rPr>
              <a:t>或</a:t>
            </a:r>
            <a:r>
              <a:rPr lang="en-US" altLang="zh-CN"/>
              <a:t>Track3</a:t>
            </a:r>
            <a:r>
              <a:rPr lang="zh-CN" altLang="en-US">
                <a:latin typeface="宋体" pitchFamily="2" charset="-122"/>
              </a:rPr>
              <a:t>）进行数据编码时，其数据在磁带上的物理位置偏高或偏低了哪怕几个毫米，则这些已编码的数据信息偏移到了另外的</a:t>
            </a:r>
            <a:r>
              <a:rPr lang="en-US" altLang="zh-CN"/>
              <a:t>Track </a:t>
            </a:r>
            <a:r>
              <a:rPr lang="zh-CN" altLang="en-US">
                <a:latin typeface="宋体" pitchFamily="2" charset="-122"/>
              </a:rPr>
              <a:t>上了。其中：</a:t>
            </a:r>
            <a:r>
              <a:rPr lang="zh-CN" altLang="en-US"/>
              <a:t/>
            </a:r>
            <a:br>
              <a:rPr lang="zh-CN" altLang="en-US"/>
            </a:br>
            <a:r>
              <a:rPr lang="en-US" altLang="zh-CN"/>
              <a:t>Track1</a:t>
            </a:r>
            <a:r>
              <a:rPr lang="zh-CN" altLang="en-US">
                <a:latin typeface="宋体" pitchFamily="2" charset="-122"/>
              </a:rPr>
              <a:t>，</a:t>
            </a:r>
            <a:r>
              <a:rPr lang="en-US" altLang="zh-CN"/>
              <a:t>2</a:t>
            </a:r>
            <a:r>
              <a:rPr lang="zh-CN" altLang="en-US">
                <a:latin typeface="宋体" pitchFamily="2" charset="-122"/>
              </a:rPr>
              <a:t>，</a:t>
            </a:r>
            <a:r>
              <a:rPr lang="en-US" altLang="zh-CN"/>
              <a:t>3 </a:t>
            </a:r>
            <a:r>
              <a:rPr lang="zh-CN" altLang="en-US">
                <a:latin typeface="宋体" pitchFamily="2" charset="-122"/>
              </a:rPr>
              <a:t>的每个磁道宽度相同，大约在</a:t>
            </a:r>
            <a:r>
              <a:rPr lang="en-US" altLang="zh-CN"/>
              <a:t>2.80mm</a:t>
            </a:r>
            <a:r>
              <a:rPr lang="zh-CN" altLang="en-US">
                <a:latin typeface="宋体" pitchFamily="2" charset="-122"/>
              </a:rPr>
              <a:t>（</a:t>
            </a:r>
            <a:r>
              <a:rPr lang="en-US" altLang="zh-CN"/>
              <a:t>0.11 </a:t>
            </a:r>
            <a:r>
              <a:rPr lang="zh-CN" altLang="en-US">
                <a:latin typeface="宋体" pitchFamily="2" charset="-122"/>
              </a:rPr>
              <a:t>英寸）左右，用于存放用户的数据信息；相邻两个</a:t>
            </a:r>
            <a:r>
              <a:rPr lang="en-US" altLang="zh-CN"/>
              <a:t>Track </a:t>
            </a:r>
            <a:r>
              <a:rPr lang="zh-CN" altLang="en-US">
                <a:latin typeface="宋体" pitchFamily="2" charset="-122"/>
              </a:rPr>
              <a:t>约有</a:t>
            </a:r>
            <a:r>
              <a:rPr lang="en-US" altLang="zh-CN"/>
              <a:t>0.05mm (0.02 </a:t>
            </a:r>
            <a:r>
              <a:rPr lang="zh-CN" altLang="en-US">
                <a:latin typeface="宋体" pitchFamily="2" charset="-122"/>
              </a:rPr>
              <a:t>英寸</a:t>
            </a:r>
            <a:r>
              <a:rPr lang="en-US" altLang="zh-CN"/>
              <a:t>)</a:t>
            </a:r>
            <a:r>
              <a:rPr lang="zh-CN" altLang="en-US">
                <a:latin typeface="宋体" pitchFamily="2" charset="-122"/>
              </a:rPr>
              <a:t>的间隙（</a:t>
            </a:r>
            <a:r>
              <a:rPr lang="en-US" altLang="zh-CN"/>
              <a:t>Gap</a:t>
            </a:r>
            <a:r>
              <a:rPr lang="zh-CN" altLang="en-US">
                <a:latin typeface="宋体" pitchFamily="2" charset="-122"/>
              </a:rPr>
              <a:t>），用于区分相邻的两个磁道；整个磁带宽度在</a:t>
            </a:r>
            <a:r>
              <a:rPr lang="en-US" altLang="zh-CN"/>
              <a:t>10.29</a:t>
            </a:r>
            <a:r>
              <a:rPr lang="zh-CN" altLang="en-US">
                <a:latin typeface="宋体" pitchFamily="2" charset="-122"/>
              </a:rPr>
              <a:t>毫米（</a:t>
            </a:r>
            <a:r>
              <a:rPr lang="en-US" altLang="zh-CN"/>
              <a:t>0.405</a:t>
            </a:r>
            <a:r>
              <a:rPr lang="zh-CN" altLang="en-US">
                <a:latin typeface="宋体" pitchFamily="2" charset="-122"/>
              </a:rPr>
              <a:t>）左右（如果是应用</a:t>
            </a:r>
            <a:r>
              <a:rPr lang="en-US" altLang="zh-CN"/>
              <a:t>3 </a:t>
            </a:r>
            <a:r>
              <a:rPr lang="zh-CN" altLang="en-US">
                <a:latin typeface="宋体" pitchFamily="2" charset="-122"/>
              </a:rPr>
              <a:t>个</a:t>
            </a:r>
            <a:r>
              <a:rPr lang="en-US" altLang="zh-CN"/>
              <a:t>Track </a:t>
            </a:r>
            <a:r>
              <a:rPr lang="zh-CN" altLang="en-US">
                <a:latin typeface="宋体" pitchFamily="2" charset="-122"/>
              </a:rPr>
              <a:t>的磁卡），或是在</a:t>
            </a:r>
            <a:r>
              <a:rPr lang="en-US" altLang="zh-CN"/>
              <a:t>6.35 </a:t>
            </a:r>
            <a:r>
              <a:rPr lang="zh-CN" altLang="en-US">
                <a:latin typeface="宋体" pitchFamily="2" charset="-122"/>
              </a:rPr>
              <a:t>毫米（</a:t>
            </a:r>
            <a:r>
              <a:rPr lang="en-US" altLang="zh-CN"/>
              <a:t>0.25 </a:t>
            </a:r>
            <a:r>
              <a:rPr lang="zh-CN" altLang="en-US">
                <a:latin typeface="宋体" pitchFamily="2" charset="-122"/>
              </a:rPr>
              <a:t>英寸）左右（如果是应用</a:t>
            </a:r>
            <a:r>
              <a:rPr lang="en-US" altLang="zh-CN"/>
              <a:t>2 </a:t>
            </a:r>
            <a:r>
              <a:rPr lang="zh-CN" altLang="en-US">
                <a:latin typeface="宋体" pitchFamily="2" charset="-122"/>
              </a:rPr>
              <a:t>个</a:t>
            </a:r>
            <a:r>
              <a:rPr lang="en-US" altLang="zh-CN"/>
              <a:t>Track </a:t>
            </a:r>
            <a:r>
              <a:rPr lang="zh-CN" altLang="en-US">
                <a:latin typeface="宋体" pitchFamily="2" charset="-122"/>
              </a:rPr>
              <a:t>的磁卡）。实际上我们所接触看到的银行磁卡上的磁带宽度会加宽</a:t>
            </a:r>
            <a:r>
              <a:rPr lang="en-US" altLang="zh-CN"/>
              <a:t>1</a:t>
            </a:r>
            <a:r>
              <a:rPr lang="zh-CN" altLang="en-US">
                <a:latin typeface="宋体" pitchFamily="2" charset="-122"/>
              </a:rPr>
              <a:t>～</a:t>
            </a:r>
            <a:r>
              <a:rPr lang="en-US" altLang="zh-CN"/>
              <a:t>2mm </a:t>
            </a:r>
            <a:r>
              <a:rPr lang="zh-CN" altLang="en-US">
                <a:latin typeface="宋体" pitchFamily="2" charset="-122"/>
              </a:rPr>
              <a:t>左右，磁带总宽度在</a:t>
            </a:r>
            <a:r>
              <a:rPr lang="en-US" altLang="zh-CN"/>
              <a:t>12</a:t>
            </a:r>
            <a:r>
              <a:rPr lang="zh-CN" altLang="en-US">
                <a:latin typeface="宋体" pitchFamily="2" charset="-122"/>
              </a:rPr>
              <a:t>～</a:t>
            </a:r>
            <a:r>
              <a:rPr lang="en-US" altLang="zh-CN"/>
              <a:t>13mm </a:t>
            </a:r>
            <a:r>
              <a:rPr lang="zh-CN" altLang="en-US">
                <a:latin typeface="宋体" pitchFamily="2" charset="-122"/>
              </a:rPr>
              <a:t>之间。</a:t>
            </a:r>
            <a:r>
              <a:rPr lang="zh-CN" altLang="en-US"/>
              <a:t/>
            </a:r>
            <a:br>
              <a:rPr lang="zh-CN" altLang="en-US"/>
            </a:br>
            <a:r>
              <a:rPr lang="zh-CN" altLang="en-US">
                <a:latin typeface="宋体" pitchFamily="2" charset="-122"/>
              </a:rPr>
              <a:t>在磁带上，记录</a:t>
            </a:r>
            <a:r>
              <a:rPr lang="en-US" altLang="zh-CN"/>
              <a:t>3 </a:t>
            </a:r>
            <a:r>
              <a:rPr lang="zh-CN" altLang="en-US">
                <a:latin typeface="宋体" pitchFamily="2" charset="-122"/>
              </a:rPr>
              <a:t>个有效磁道数据的起始数据位置和终结数据位置不是在磁带的边缘，而是在磁带边缘向内缩减约</a:t>
            </a:r>
            <a:r>
              <a:rPr lang="en-US" altLang="zh-CN"/>
              <a:t>7.44mm(0.293 </a:t>
            </a:r>
            <a:r>
              <a:rPr lang="zh-CN" altLang="en-US">
                <a:latin typeface="宋体" pitchFamily="2" charset="-122"/>
              </a:rPr>
              <a:t>英寸时</a:t>
            </a:r>
            <a:r>
              <a:rPr lang="en-US" altLang="zh-CN"/>
              <a:t>)</a:t>
            </a:r>
            <a:r>
              <a:rPr lang="zh-CN" altLang="en-US">
                <a:latin typeface="宋体" pitchFamily="2" charset="-122"/>
              </a:rPr>
              <a:t>为起始数据位置（引导</a:t>
            </a:r>
            <a:r>
              <a:rPr lang="en-US" altLang="zh-CN"/>
              <a:t>0 </a:t>
            </a:r>
            <a:r>
              <a:rPr lang="zh-CN" altLang="en-US">
                <a:latin typeface="宋体" pitchFamily="2" charset="-122"/>
              </a:rPr>
              <a:t>区）；在磁带边缘向内缩减约</a:t>
            </a:r>
            <a:r>
              <a:rPr lang="en-US" altLang="zh-CN"/>
              <a:t>6.93mm(0.273</a:t>
            </a:r>
            <a:r>
              <a:rPr lang="zh-CN" altLang="en-US">
                <a:latin typeface="宋体" pitchFamily="2" charset="-122"/>
              </a:rPr>
              <a:t>英寸</a:t>
            </a:r>
            <a:r>
              <a:rPr lang="en-US" altLang="zh-CN"/>
              <a:t>)</a:t>
            </a:r>
            <a:r>
              <a:rPr lang="zh-CN" altLang="en-US">
                <a:latin typeface="宋体" pitchFamily="2" charset="-122"/>
              </a:rPr>
              <a:t>为终止数据位置（尾随</a:t>
            </a:r>
            <a:r>
              <a:rPr lang="en-US" altLang="zh-CN"/>
              <a:t>0 </a:t>
            </a:r>
            <a:r>
              <a:rPr lang="zh-CN" altLang="en-US">
                <a:latin typeface="宋体" pitchFamily="2" charset="-122"/>
              </a:rPr>
              <a:t>区）；这些标准是为了有效保护磁卡上的数据不易被丢失。因为磁卡边缘上的磁记录数据很容易因物理磨损而被破坏。</a:t>
            </a:r>
            <a:endParaRPr lang="zh-CN" altLang="en-US"/>
          </a:p>
          <a:p>
            <a:r>
              <a:rPr lang="zh-CN" altLang="en-US"/>
              <a:t> </a:t>
            </a:r>
          </a:p>
          <a:p>
            <a:r>
              <a:rPr lang="zh-CN" altLang="en-US" b="1">
                <a:latin typeface="宋体" pitchFamily="2" charset="-122"/>
              </a:rPr>
              <a:t>磁道</a:t>
            </a:r>
            <a:r>
              <a:rPr lang="en-US" altLang="zh-CN" b="1"/>
              <a:t>Track </a:t>
            </a:r>
            <a:r>
              <a:rPr lang="zh-CN" altLang="en-US" b="1">
                <a:latin typeface="宋体" pitchFamily="2" charset="-122"/>
              </a:rPr>
              <a:t>上的标准定义</a:t>
            </a:r>
            <a:r>
              <a:rPr lang="zh-CN" altLang="en-US" b="1"/>
              <a:t/>
            </a:r>
            <a:br>
              <a:rPr lang="zh-CN" altLang="en-US" b="1"/>
            </a:br>
            <a:r>
              <a:rPr lang="zh-CN" altLang="en-US">
                <a:latin typeface="宋体" pitchFamily="2" charset="-122"/>
              </a:rPr>
              <a:t>磁道</a:t>
            </a:r>
            <a:r>
              <a:rPr lang="en-US" altLang="zh-CN"/>
              <a:t>Track </a:t>
            </a:r>
            <a:r>
              <a:rPr lang="zh-CN" altLang="en-US">
                <a:latin typeface="宋体" pitchFamily="2" charset="-122"/>
              </a:rPr>
              <a:t>的应用分配一般是根据特殊的使用要求而定制的，比如银行系统、证券系统、门禁控制系统、身份识别系统、驾驶员驾驶执照管理系统等等，都会对磁卡上的磁卡上的</a:t>
            </a:r>
            <a:r>
              <a:rPr lang="en-US" altLang="zh-CN"/>
              <a:t>3 </a:t>
            </a:r>
            <a:r>
              <a:rPr lang="zh-CN" altLang="en-US">
                <a:latin typeface="宋体" pitchFamily="2" charset="-122"/>
              </a:rPr>
              <a:t>个</a:t>
            </a:r>
            <a:r>
              <a:rPr lang="en-US" altLang="zh-CN"/>
              <a:t>Track </a:t>
            </a:r>
            <a:r>
              <a:rPr lang="zh-CN" altLang="en-US">
                <a:latin typeface="宋体" pitchFamily="2" charset="-122"/>
              </a:rPr>
              <a:t>提出不同的应用格式要求提出不同的应用格式要求。在此，我们将主要研讨的是符合国际流通的银行</a:t>
            </a:r>
            <a:r>
              <a:rPr lang="en-US" altLang="zh-CN"/>
              <a:t>/</a:t>
            </a:r>
            <a:r>
              <a:rPr lang="zh-CN" altLang="en-US">
                <a:latin typeface="宋体" pitchFamily="2" charset="-122"/>
              </a:rPr>
              <a:t>财政应用系统的银行磁卡上的</a:t>
            </a:r>
            <a:r>
              <a:rPr lang="en-US" altLang="zh-CN"/>
              <a:t>3 </a:t>
            </a:r>
            <a:r>
              <a:rPr lang="zh-CN" altLang="en-US">
                <a:latin typeface="宋体" pitchFamily="2" charset="-122"/>
              </a:rPr>
              <a:t>个</a:t>
            </a:r>
            <a:r>
              <a:rPr lang="en-US" altLang="zh-CN"/>
              <a:t>Track </a:t>
            </a:r>
            <a:r>
              <a:rPr lang="zh-CN" altLang="en-US">
                <a:latin typeface="宋体" pitchFamily="2" charset="-122"/>
              </a:rPr>
              <a:t>的标准定义，这些定义也已经广泛适用于</a:t>
            </a:r>
            <a:r>
              <a:rPr lang="en-US" altLang="zh-CN"/>
              <a:t>Visa </a:t>
            </a:r>
            <a:r>
              <a:rPr lang="zh-CN" altLang="en-US">
                <a:latin typeface="宋体" pitchFamily="2" charset="-122"/>
              </a:rPr>
              <a:t>信用卡、</a:t>
            </a:r>
            <a:r>
              <a:rPr lang="en-US" altLang="zh-CN"/>
              <a:t>MasterCard </a:t>
            </a:r>
            <a:r>
              <a:rPr lang="zh-CN" altLang="en-US">
                <a:latin typeface="宋体" pitchFamily="2" charset="-122"/>
              </a:rPr>
              <a:t>信用卡等我们常用的一些银行卡。</a:t>
            </a:r>
            <a:r>
              <a:rPr lang="zh-CN" altLang="en-US"/>
              <a:t/>
            </a:r>
            <a:br>
              <a:rPr lang="zh-CN" altLang="en-US"/>
            </a:br>
            <a:r>
              <a:rPr lang="zh-CN" altLang="en-US">
                <a:latin typeface="宋体" pitchFamily="2" charset="-122"/>
              </a:rPr>
              <a:t>●磁道</a:t>
            </a:r>
            <a:r>
              <a:rPr lang="en-US" altLang="zh-CN"/>
              <a:t>Track1</a:t>
            </a:r>
            <a:r>
              <a:rPr lang="zh-CN" altLang="en-US">
                <a:latin typeface="宋体" pitchFamily="2" charset="-122"/>
              </a:rPr>
              <a:t>：它的数据标准制定最初是由</a:t>
            </a:r>
            <a:r>
              <a:rPr lang="zh-CN" altLang="en-US">
                <a:latin typeface="Times New Roman"/>
              </a:rPr>
              <a:t>“</a:t>
            </a:r>
            <a:r>
              <a:rPr lang="zh-CN" altLang="en-US">
                <a:latin typeface="宋体" pitchFamily="2" charset="-122"/>
              </a:rPr>
              <a:t>国际航空运输协会</a:t>
            </a:r>
            <a:r>
              <a:rPr lang="zh-CN" altLang="en-US">
                <a:latin typeface="Times New Roman"/>
              </a:rPr>
              <a:t>”</a:t>
            </a:r>
            <a:r>
              <a:rPr lang="en-US" altLang="zh-CN"/>
              <a:t>IATA</a:t>
            </a:r>
            <a:r>
              <a:rPr lang="zh-CN" altLang="en-US">
                <a:latin typeface="宋体" pitchFamily="2" charset="-122"/>
              </a:rPr>
              <a:t>（</a:t>
            </a:r>
            <a:r>
              <a:rPr lang="en-US" altLang="zh-CN"/>
              <a:t>International Air Transportation Association</a:t>
            </a:r>
            <a:r>
              <a:rPr lang="zh-CN" altLang="en-US">
                <a:latin typeface="宋体" pitchFamily="2" charset="-122"/>
              </a:rPr>
              <a:t>）完成的。</a:t>
            </a:r>
            <a:r>
              <a:rPr lang="en-US" altLang="zh-CN"/>
              <a:t>Track1 </a:t>
            </a:r>
            <a:r>
              <a:rPr lang="zh-CN" altLang="en-US">
                <a:latin typeface="宋体" pitchFamily="2" charset="-122"/>
              </a:rPr>
              <a:t>上的数据和字母记录了航空运输中的自动化信息，例如货物标签信息、交易信息、机票定票</a:t>
            </a:r>
            <a:r>
              <a:rPr lang="en-US" altLang="zh-CN"/>
              <a:t>/</a:t>
            </a:r>
            <a:r>
              <a:rPr lang="zh-CN" altLang="en-US">
                <a:latin typeface="宋体" pitchFamily="2" charset="-122"/>
              </a:rPr>
              <a:t>定座情况，等等。这些信息由专门的磁卡读写机具进行数据读写处理，并且在航空公司中有一套应用系统为此服务。应用系统包含了一个数据库，所有这些磁卡的数据信息都可以在此找到记录。</a:t>
            </a:r>
            <a:r>
              <a:rPr lang="zh-CN" altLang="en-US"/>
              <a:t/>
            </a:r>
            <a:br>
              <a:rPr lang="zh-CN" altLang="en-US"/>
            </a:br>
            <a:r>
              <a:rPr lang="zh-CN" altLang="en-US">
                <a:latin typeface="宋体" pitchFamily="2" charset="-122"/>
              </a:rPr>
              <a:t>●磁道</a:t>
            </a:r>
            <a:r>
              <a:rPr lang="en-US" altLang="zh-CN"/>
              <a:t>Track2</a:t>
            </a:r>
            <a:r>
              <a:rPr lang="zh-CN" altLang="en-US">
                <a:latin typeface="宋体" pitchFamily="2" charset="-122"/>
              </a:rPr>
              <a:t>：它的数据标准制定最初是由</a:t>
            </a:r>
            <a:r>
              <a:rPr lang="zh-CN" altLang="en-US">
                <a:latin typeface="Times New Roman"/>
              </a:rPr>
              <a:t>“</a:t>
            </a:r>
            <a:r>
              <a:rPr lang="zh-CN" altLang="en-US">
                <a:latin typeface="宋体" pitchFamily="2" charset="-122"/>
              </a:rPr>
              <a:t>美国银行家协会</a:t>
            </a:r>
            <a:r>
              <a:rPr lang="zh-CN" altLang="en-US">
                <a:latin typeface="Times New Roman"/>
              </a:rPr>
              <a:t>”</a:t>
            </a:r>
            <a:r>
              <a:rPr lang="en-US" altLang="zh-CN"/>
              <a:t>ABA</a:t>
            </a:r>
            <a:r>
              <a:rPr lang="zh-CN" altLang="en-US">
                <a:latin typeface="宋体" pitchFamily="2" charset="-122"/>
              </a:rPr>
              <a:t>（</a:t>
            </a:r>
            <a:r>
              <a:rPr lang="en-US" altLang="zh-CN"/>
              <a:t>American Bankers Association</a:t>
            </a:r>
            <a:r>
              <a:rPr lang="zh-CN" altLang="en-US">
                <a:latin typeface="宋体" pitchFamily="2" charset="-122"/>
              </a:rPr>
              <a:t>）完成的。该磁道上的信息已经被当今很多的银行系统所采用。它包含了一些最基本的相关信息，例如卡的惟一识别号码、卡的有效期等。</a:t>
            </a:r>
            <a:r>
              <a:rPr lang="zh-CN" altLang="en-US"/>
              <a:t/>
            </a:r>
            <a:br>
              <a:rPr lang="zh-CN" altLang="en-US"/>
            </a:br>
            <a:r>
              <a:rPr lang="zh-CN" altLang="en-US">
                <a:latin typeface="宋体" pitchFamily="2" charset="-122"/>
              </a:rPr>
              <a:t>●磁道</a:t>
            </a:r>
            <a:r>
              <a:rPr lang="en-US" altLang="zh-CN"/>
              <a:t>Track3</a:t>
            </a:r>
            <a:r>
              <a:rPr lang="zh-CN" altLang="en-US">
                <a:latin typeface="宋体" pitchFamily="2" charset="-122"/>
              </a:rPr>
              <a:t>：它的数据标准制定最初是由财政行业（</a:t>
            </a:r>
            <a:r>
              <a:rPr lang="en-US" altLang="zh-CN"/>
              <a:t>THRIFT</a:t>
            </a:r>
            <a:r>
              <a:rPr lang="zh-CN" altLang="en-US">
                <a:latin typeface="宋体" pitchFamily="2" charset="-122"/>
              </a:rPr>
              <a:t>）完成的。其主要应用于一般的储蓄、货款和信用单位等那些需要经常对磁卡数据进行更改、重写的场合。典型的应用包括现金售货机、预付费卡（系统）、借贷卡（系统）等等。这一类的应用很多都是处于</a:t>
            </a:r>
            <a:r>
              <a:rPr lang="zh-CN" altLang="en-US">
                <a:latin typeface="Times New Roman"/>
              </a:rPr>
              <a:t>“</a:t>
            </a:r>
            <a:r>
              <a:rPr lang="zh-CN" altLang="en-US">
                <a:latin typeface="宋体" pitchFamily="2" charset="-122"/>
              </a:rPr>
              <a:t>脱机</a:t>
            </a:r>
            <a:r>
              <a:rPr lang="en-US" altLang="zh-CN"/>
              <a:t>"</a:t>
            </a:r>
            <a:r>
              <a:rPr lang="zh-CN" altLang="en-US">
                <a:latin typeface="宋体" pitchFamily="2" charset="-122"/>
              </a:rPr>
              <a:t>（</a:t>
            </a:r>
            <a:r>
              <a:rPr lang="en-US" altLang="zh-CN"/>
              <a:t>off line</a:t>
            </a:r>
            <a:r>
              <a:rPr lang="zh-CN" altLang="en-US">
                <a:latin typeface="宋体" pitchFamily="2" charset="-122"/>
              </a:rPr>
              <a:t>）的模式，即银行（验证）系统很难实时对磁卡上的数据进行跟踪，表现为用户卡上磁道上</a:t>
            </a:r>
            <a:r>
              <a:rPr lang="en-US" altLang="zh-CN"/>
              <a:t>Track3 </a:t>
            </a:r>
            <a:r>
              <a:rPr lang="zh-CN" altLang="en-US">
                <a:latin typeface="宋体" pitchFamily="2" charset="-122"/>
              </a:rPr>
              <a:t>的数据与银行（验证）系统所记录的当前数据不同。</a:t>
            </a:r>
            <a:endParaRPr lang="zh-CN" altLang="en-US"/>
          </a:p>
          <a:p>
            <a:r>
              <a:rPr lang="zh-CN" altLang="en-US"/>
              <a:t> </a:t>
            </a:r>
          </a:p>
          <a:p>
            <a:r>
              <a:rPr lang="zh-CN" altLang="en-US" b="1">
                <a:latin typeface="宋体" pitchFamily="2" charset="-122"/>
              </a:rPr>
              <a:t>磁道（</a:t>
            </a:r>
            <a:r>
              <a:rPr lang="en-US" altLang="zh-CN" b="1"/>
              <a:t>Track1</a:t>
            </a:r>
            <a:r>
              <a:rPr lang="zh-CN" altLang="en-US" b="1">
                <a:latin typeface="宋体" pitchFamily="2" charset="-122"/>
              </a:rPr>
              <a:t>，</a:t>
            </a:r>
            <a:r>
              <a:rPr lang="en-US" altLang="zh-CN" b="1"/>
              <a:t>Track2</a:t>
            </a:r>
            <a:r>
              <a:rPr lang="zh-CN" altLang="en-US" b="1">
                <a:latin typeface="宋体" pitchFamily="2" charset="-122"/>
              </a:rPr>
              <a:t>，</a:t>
            </a:r>
            <a:r>
              <a:rPr lang="en-US" altLang="zh-CN" b="1"/>
              <a:t>Track3</a:t>
            </a:r>
            <a:r>
              <a:rPr lang="zh-CN" altLang="en-US" b="1">
                <a:latin typeface="宋体" pitchFamily="2" charset="-122"/>
              </a:rPr>
              <a:t>）上允许使用的数字和字符</a:t>
            </a:r>
            <a:r>
              <a:rPr lang="zh-CN" altLang="en-US" b="1"/>
              <a:t/>
            </a:r>
            <a:br>
              <a:rPr lang="zh-CN" altLang="en-US" b="1"/>
            </a:br>
            <a:r>
              <a:rPr lang="zh-CN" altLang="en-US">
                <a:latin typeface="宋体" pitchFamily="2" charset="-122"/>
              </a:rPr>
              <a:t>磁卡上的</a:t>
            </a:r>
            <a:r>
              <a:rPr lang="en-US" altLang="zh-CN"/>
              <a:t>3 </a:t>
            </a:r>
            <a:r>
              <a:rPr lang="zh-CN" altLang="en-US">
                <a:latin typeface="宋体" pitchFamily="2" charset="-122"/>
              </a:rPr>
              <a:t>个</a:t>
            </a:r>
            <a:r>
              <a:rPr lang="en-US" altLang="zh-CN"/>
              <a:t>Track </a:t>
            </a:r>
            <a:r>
              <a:rPr lang="zh-CN" altLang="en-US">
                <a:latin typeface="宋体" pitchFamily="2" charset="-122"/>
              </a:rPr>
              <a:t>一般都是使用</a:t>
            </a:r>
            <a:r>
              <a:rPr lang="zh-CN" altLang="en-US">
                <a:latin typeface="Times New Roman"/>
              </a:rPr>
              <a:t>“</a:t>
            </a:r>
            <a:r>
              <a:rPr lang="zh-CN" altLang="en-US">
                <a:latin typeface="宋体" pitchFamily="2" charset="-122"/>
              </a:rPr>
              <a:t>位</a:t>
            </a:r>
            <a:r>
              <a:rPr lang="zh-CN" altLang="en-US">
                <a:latin typeface="Times New Roman"/>
              </a:rPr>
              <a:t>”</a:t>
            </a:r>
            <a:r>
              <a:rPr lang="zh-CN" altLang="en-US">
                <a:latin typeface="宋体" pitchFamily="2" charset="-122"/>
              </a:rPr>
              <a:t>（</a:t>
            </a:r>
            <a:r>
              <a:rPr lang="en-US" altLang="zh-CN"/>
              <a:t>bit</a:t>
            </a:r>
            <a:r>
              <a:rPr lang="zh-CN" altLang="en-US">
                <a:latin typeface="宋体" pitchFamily="2" charset="-122"/>
              </a:rPr>
              <a:t>）方式来编码的。根据数据所在的</a:t>
            </a:r>
            <a:r>
              <a:rPr lang="en-US" altLang="zh-CN"/>
              <a:t>Track </a:t>
            </a:r>
            <a:r>
              <a:rPr lang="zh-CN" altLang="en-US">
                <a:latin typeface="宋体" pitchFamily="2" charset="-122"/>
              </a:rPr>
              <a:t>不同，</a:t>
            </a:r>
            <a:r>
              <a:rPr lang="en-US" altLang="zh-CN"/>
              <a:t>5 </a:t>
            </a:r>
            <a:r>
              <a:rPr lang="zh-CN" altLang="en-US">
                <a:latin typeface="宋体" pitchFamily="2" charset="-122"/>
              </a:rPr>
              <a:t>个</a:t>
            </a:r>
            <a:r>
              <a:rPr lang="en-US" altLang="zh-CN"/>
              <a:t>bit</a:t>
            </a:r>
            <a:r>
              <a:rPr lang="zh-CN" altLang="en-US">
                <a:latin typeface="宋体" pitchFamily="2" charset="-122"/>
              </a:rPr>
              <a:t>或</a:t>
            </a:r>
            <a:r>
              <a:rPr lang="en-US" altLang="zh-CN"/>
              <a:t>7 </a:t>
            </a:r>
            <a:r>
              <a:rPr lang="zh-CN" altLang="en-US">
                <a:latin typeface="宋体" pitchFamily="2" charset="-122"/>
              </a:rPr>
              <a:t>个</a:t>
            </a:r>
            <a:r>
              <a:rPr lang="en-US" altLang="zh-CN"/>
              <a:t>bit </a:t>
            </a:r>
            <a:r>
              <a:rPr lang="zh-CN" altLang="en-US">
                <a:latin typeface="宋体" pitchFamily="2" charset="-122"/>
              </a:rPr>
              <a:t>组成一个字节。</a:t>
            </a:r>
            <a:r>
              <a:rPr lang="en-US" altLang="zh-CN"/>
              <a:t>Track1(IATA)</a:t>
            </a:r>
            <a:r>
              <a:rPr lang="zh-CN" altLang="en-US">
                <a:latin typeface="宋体" pitchFamily="2" charset="-122"/>
              </a:rPr>
              <a:t>：记录密度为</a:t>
            </a:r>
            <a:r>
              <a:rPr lang="en-US" altLang="zh-CN"/>
              <a:t>210BPI</a:t>
            </a:r>
            <a:r>
              <a:rPr lang="zh-CN" altLang="en-US">
                <a:latin typeface="宋体" pitchFamily="2" charset="-122"/>
              </a:rPr>
              <a:t>；可以记录</a:t>
            </a:r>
            <a:r>
              <a:rPr lang="en-US" altLang="zh-CN"/>
              <a:t>0</a:t>
            </a:r>
            <a:r>
              <a:rPr lang="zh-CN" altLang="en-US">
                <a:latin typeface="宋体" pitchFamily="2" charset="-122"/>
              </a:rPr>
              <a:t>～</a:t>
            </a:r>
            <a:r>
              <a:rPr lang="en-US" altLang="zh-CN"/>
              <a:t>9 </a:t>
            </a:r>
            <a:r>
              <a:rPr lang="zh-CN" altLang="en-US">
                <a:latin typeface="宋体" pitchFamily="2" charset="-122"/>
              </a:rPr>
              <a:t>数字及</a:t>
            </a:r>
            <a:r>
              <a:rPr lang="en-US" altLang="zh-CN"/>
              <a:t>A</a:t>
            </a:r>
            <a:r>
              <a:rPr lang="zh-CN" altLang="en-US">
                <a:latin typeface="宋体" pitchFamily="2" charset="-122"/>
              </a:rPr>
              <a:t>～</a:t>
            </a:r>
            <a:r>
              <a:rPr lang="en-US" altLang="zh-CN"/>
              <a:t>Z </a:t>
            </a:r>
            <a:r>
              <a:rPr lang="zh-CN" altLang="en-US">
                <a:latin typeface="宋体" pitchFamily="2" charset="-122"/>
              </a:rPr>
              <a:t>字母等；总共可以记录多达</a:t>
            </a:r>
            <a:r>
              <a:rPr lang="en-US" altLang="zh-CN"/>
              <a:t>79 </a:t>
            </a:r>
            <a:r>
              <a:rPr lang="zh-CN" altLang="en-US">
                <a:latin typeface="宋体" pitchFamily="2" charset="-122"/>
              </a:rPr>
              <a:t>个数字或字符（包含起始结束符和校验符）；每个字符（一个字节）由</a:t>
            </a:r>
            <a:r>
              <a:rPr lang="en-US" altLang="zh-CN"/>
              <a:t>7 </a:t>
            </a:r>
            <a:r>
              <a:rPr lang="zh-CN" altLang="en-US">
                <a:latin typeface="宋体" pitchFamily="2" charset="-122"/>
              </a:rPr>
              <a:t>个</a:t>
            </a:r>
            <a:r>
              <a:rPr lang="en-US" altLang="zh-CN"/>
              <a:t>bit </a:t>
            </a:r>
            <a:r>
              <a:rPr lang="zh-CN" altLang="en-US">
                <a:latin typeface="宋体" pitchFamily="2" charset="-122"/>
              </a:rPr>
              <a:t>组成。</a:t>
            </a:r>
            <a:r>
              <a:rPr lang="zh-CN" altLang="en-US"/>
              <a:t/>
            </a:r>
            <a:br>
              <a:rPr lang="zh-CN" altLang="en-US"/>
            </a:br>
            <a:r>
              <a:rPr lang="zh-CN" altLang="en-US">
                <a:latin typeface="宋体" pitchFamily="2" charset="-122"/>
              </a:rPr>
              <a:t>由于</a:t>
            </a:r>
            <a:r>
              <a:rPr lang="en-US" altLang="zh-CN"/>
              <a:t>Track1 </a:t>
            </a:r>
            <a:r>
              <a:rPr lang="zh-CN" altLang="en-US">
                <a:latin typeface="宋体" pitchFamily="2" charset="-122"/>
              </a:rPr>
              <a:t>上的信息不仅可以用数字</a:t>
            </a:r>
            <a:r>
              <a:rPr lang="en-US" altLang="zh-CN"/>
              <a:t>0</a:t>
            </a:r>
            <a:r>
              <a:rPr lang="zh-CN" altLang="en-US">
                <a:latin typeface="宋体" pitchFamily="2" charset="-122"/>
              </a:rPr>
              <a:t>～</a:t>
            </a:r>
            <a:r>
              <a:rPr lang="en-US" altLang="zh-CN"/>
              <a:t>9 </a:t>
            </a:r>
            <a:r>
              <a:rPr lang="zh-CN" altLang="en-US">
                <a:latin typeface="宋体" pitchFamily="2" charset="-122"/>
              </a:rPr>
              <a:t>来表示，还能用字母</a:t>
            </a:r>
            <a:r>
              <a:rPr lang="en-US" altLang="zh-CN"/>
              <a:t>A</a:t>
            </a:r>
            <a:r>
              <a:rPr lang="zh-CN" altLang="en-US">
                <a:latin typeface="宋体" pitchFamily="2" charset="-122"/>
              </a:rPr>
              <a:t>～</a:t>
            </a:r>
            <a:r>
              <a:rPr lang="en-US" altLang="zh-CN"/>
              <a:t>Z </a:t>
            </a:r>
            <a:r>
              <a:rPr lang="zh-CN" altLang="en-US">
                <a:latin typeface="宋体" pitchFamily="2" charset="-122"/>
              </a:rPr>
              <a:t>来表示信息，因此</a:t>
            </a:r>
            <a:r>
              <a:rPr lang="en-US" altLang="zh-CN"/>
              <a:t>Track1 </a:t>
            </a:r>
            <a:r>
              <a:rPr lang="zh-CN" altLang="en-US">
                <a:latin typeface="宋体" pitchFamily="2" charset="-122"/>
              </a:rPr>
              <a:t>上信息一般记录了磁卡的使用类型、范围等一些</a:t>
            </a:r>
            <a:r>
              <a:rPr lang="zh-CN" altLang="en-US">
                <a:latin typeface="Times New Roman"/>
              </a:rPr>
              <a:t>“</a:t>
            </a:r>
            <a:r>
              <a:rPr lang="zh-CN" altLang="en-US">
                <a:latin typeface="宋体" pitchFamily="2" charset="-122"/>
              </a:rPr>
              <a:t>标记</a:t>
            </a:r>
            <a:r>
              <a:rPr lang="zh-CN" altLang="en-US">
                <a:latin typeface="Times New Roman"/>
              </a:rPr>
              <a:t>”</a:t>
            </a:r>
            <a:r>
              <a:rPr lang="zh-CN" altLang="en-US">
                <a:latin typeface="宋体" pitchFamily="2" charset="-122"/>
              </a:rPr>
              <a:t>性、</a:t>
            </a:r>
            <a:r>
              <a:rPr lang="zh-CN" altLang="en-US">
                <a:latin typeface="Times New Roman"/>
              </a:rPr>
              <a:t>“</a:t>
            </a:r>
            <a:r>
              <a:rPr lang="zh-CN" altLang="en-US">
                <a:latin typeface="宋体" pitchFamily="2" charset="-122"/>
              </a:rPr>
              <a:t>说明</a:t>
            </a:r>
            <a:r>
              <a:rPr lang="zh-CN" altLang="en-US">
                <a:latin typeface="Times New Roman"/>
              </a:rPr>
              <a:t>”</a:t>
            </a:r>
            <a:r>
              <a:rPr lang="zh-CN" altLang="en-US">
                <a:latin typeface="宋体" pitchFamily="2" charset="-122"/>
              </a:rPr>
              <a:t>性的信息。例如银行用卡中，</a:t>
            </a:r>
            <a:r>
              <a:rPr lang="en-US" altLang="zh-CN"/>
              <a:t>Track1 </a:t>
            </a:r>
            <a:r>
              <a:rPr lang="zh-CN" altLang="en-US">
                <a:latin typeface="宋体" pitchFamily="2" charset="-122"/>
              </a:rPr>
              <a:t>记录了用户的姓名，卡的有效使用期限以及其他的一些</a:t>
            </a:r>
            <a:r>
              <a:rPr lang="zh-CN" altLang="en-US">
                <a:latin typeface="Times New Roman"/>
              </a:rPr>
              <a:t>“</a:t>
            </a:r>
            <a:r>
              <a:rPr lang="zh-CN" altLang="en-US">
                <a:latin typeface="宋体" pitchFamily="2" charset="-122"/>
              </a:rPr>
              <a:t>标记</a:t>
            </a:r>
            <a:r>
              <a:rPr lang="zh-CN" altLang="en-US">
                <a:latin typeface="Times New Roman"/>
              </a:rPr>
              <a:t>”</a:t>
            </a:r>
            <a:r>
              <a:rPr lang="zh-CN" altLang="en-US">
                <a:latin typeface="宋体" pitchFamily="2" charset="-122"/>
              </a:rPr>
              <a:t>信息。</a:t>
            </a:r>
            <a:r>
              <a:rPr lang="zh-CN" altLang="en-US"/>
              <a:t/>
            </a:r>
            <a:br>
              <a:rPr lang="zh-CN" altLang="en-US"/>
            </a:br>
            <a:r>
              <a:rPr lang="en-US" altLang="zh-CN"/>
              <a:t>Track2</a:t>
            </a:r>
            <a:r>
              <a:rPr lang="zh-CN" altLang="en-US">
                <a:latin typeface="宋体" pitchFamily="2" charset="-122"/>
              </a:rPr>
              <a:t>（</a:t>
            </a:r>
            <a:r>
              <a:rPr lang="en-US" altLang="zh-CN"/>
              <a:t>ABA</a:t>
            </a:r>
            <a:r>
              <a:rPr lang="zh-CN" altLang="en-US">
                <a:latin typeface="宋体" pitchFamily="2" charset="-122"/>
              </a:rPr>
              <a:t>）：记录密度为</a:t>
            </a:r>
            <a:r>
              <a:rPr lang="en-US" altLang="zh-CN"/>
              <a:t>75BPI</a:t>
            </a:r>
            <a:r>
              <a:rPr lang="zh-CN" altLang="en-US">
                <a:latin typeface="宋体" pitchFamily="2" charset="-122"/>
              </a:rPr>
              <a:t>；可以记录</a:t>
            </a:r>
            <a:r>
              <a:rPr lang="en-US" altLang="zh-CN"/>
              <a:t>0</a:t>
            </a:r>
            <a:r>
              <a:rPr lang="zh-CN" altLang="en-US">
                <a:latin typeface="宋体" pitchFamily="2" charset="-122"/>
              </a:rPr>
              <a:t>～</a:t>
            </a:r>
            <a:r>
              <a:rPr lang="en-US" altLang="zh-CN"/>
              <a:t>9 </a:t>
            </a:r>
            <a:r>
              <a:rPr lang="zh-CN" altLang="en-US">
                <a:latin typeface="宋体" pitchFamily="2" charset="-122"/>
              </a:rPr>
              <a:t>数字，不能记录</a:t>
            </a:r>
            <a:r>
              <a:rPr lang="en-US" altLang="zh-CN"/>
              <a:t>A</a:t>
            </a:r>
            <a:r>
              <a:rPr lang="zh-CN" altLang="en-US">
                <a:latin typeface="宋体" pitchFamily="2" charset="-122"/>
              </a:rPr>
              <a:t>～</a:t>
            </a:r>
            <a:r>
              <a:rPr lang="en-US" altLang="zh-CN"/>
              <a:t>Z </a:t>
            </a:r>
            <a:r>
              <a:rPr lang="zh-CN" altLang="en-US">
                <a:latin typeface="宋体" pitchFamily="2" charset="-122"/>
              </a:rPr>
              <a:t>字符；总共可以记录多达</a:t>
            </a:r>
            <a:r>
              <a:rPr lang="en-US" altLang="zh-CN"/>
              <a:t>40</a:t>
            </a:r>
            <a:r>
              <a:rPr lang="zh-CN" altLang="en-US">
                <a:latin typeface="宋体" pitchFamily="2" charset="-122"/>
              </a:rPr>
              <a:t>个数字（包含起始结束符和校验符）；每个数据（一个字节）由</a:t>
            </a:r>
            <a:r>
              <a:rPr lang="en-US" altLang="zh-CN"/>
              <a:t>5 </a:t>
            </a:r>
            <a:r>
              <a:rPr lang="zh-CN" altLang="en-US">
                <a:latin typeface="宋体" pitchFamily="2" charset="-122"/>
              </a:rPr>
              <a:t>个</a:t>
            </a:r>
            <a:r>
              <a:rPr lang="en-US" altLang="zh-CN"/>
              <a:t>bit </a:t>
            </a:r>
            <a:r>
              <a:rPr lang="zh-CN" altLang="en-US">
                <a:latin typeface="宋体" pitchFamily="2" charset="-122"/>
              </a:rPr>
              <a:t>组成。</a:t>
            </a:r>
            <a:r>
              <a:rPr lang="zh-CN" altLang="en-US"/>
              <a:t/>
            </a:r>
            <a:br>
              <a:rPr lang="zh-CN" altLang="en-US"/>
            </a:br>
            <a:r>
              <a:rPr lang="en-US" altLang="zh-CN"/>
              <a:t>Track3</a:t>
            </a:r>
            <a:r>
              <a:rPr lang="zh-CN" altLang="en-US">
                <a:latin typeface="宋体" pitchFamily="2" charset="-122"/>
              </a:rPr>
              <a:t>（</a:t>
            </a:r>
            <a:r>
              <a:rPr lang="en-US" altLang="zh-CN"/>
              <a:t>THRIFT</a:t>
            </a:r>
            <a:r>
              <a:rPr lang="zh-CN" altLang="en-US">
                <a:latin typeface="宋体" pitchFamily="2" charset="-122"/>
              </a:rPr>
              <a:t>）：记录密度为</a:t>
            </a:r>
            <a:r>
              <a:rPr lang="en-US" altLang="zh-CN"/>
              <a:t>210BPI</a:t>
            </a:r>
            <a:r>
              <a:rPr lang="zh-CN" altLang="en-US">
                <a:latin typeface="宋体" pitchFamily="2" charset="-122"/>
              </a:rPr>
              <a:t>；可以记录</a:t>
            </a:r>
            <a:r>
              <a:rPr lang="en-US" altLang="zh-CN"/>
              <a:t>0</a:t>
            </a:r>
            <a:r>
              <a:rPr lang="zh-CN" altLang="en-US">
                <a:latin typeface="宋体" pitchFamily="2" charset="-122"/>
              </a:rPr>
              <a:t>～</a:t>
            </a:r>
            <a:r>
              <a:rPr lang="en-US" altLang="zh-CN"/>
              <a:t>9 </a:t>
            </a:r>
            <a:r>
              <a:rPr lang="zh-CN" altLang="en-US">
                <a:latin typeface="宋体" pitchFamily="2" charset="-122"/>
              </a:rPr>
              <a:t>数字，不能记录</a:t>
            </a:r>
            <a:r>
              <a:rPr lang="en-US" altLang="zh-CN"/>
              <a:t>A</a:t>
            </a:r>
            <a:r>
              <a:rPr lang="zh-CN" altLang="en-US">
                <a:latin typeface="宋体" pitchFamily="2" charset="-122"/>
              </a:rPr>
              <a:t>～</a:t>
            </a:r>
            <a:r>
              <a:rPr lang="en-US" altLang="zh-CN"/>
              <a:t>Z </a:t>
            </a:r>
            <a:r>
              <a:rPr lang="zh-CN" altLang="en-US">
                <a:latin typeface="宋体" pitchFamily="2" charset="-122"/>
              </a:rPr>
              <a:t>字母；总共可以记录多达</a:t>
            </a:r>
            <a:r>
              <a:rPr lang="en-US" altLang="zh-CN"/>
              <a:t>107 </a:t>
            </a:r>
            <a:r>
              <a:rPr lang="zh-CN" altLang="en-US">
                <a:latin typeface="宋体" pitchFamily="2" charset="-122"/>
              </a:rPr>
              <a:t>个数字或字符（包含起始结束符和校验符）；每个字符（一个字节）由</a:t>
            </a:r>
            <a:r>
              <a:rPr lang="en-US" altLang="zh-CN"/>
              <a:t>5 </a:t>
            </a:r>
            <a:r>
              <a:rPr lang="zh-CN" altLang="en-US">
                <a:latin typeface="宋体" pitchFamily="2" charset="-122"/>
              </a:rPr>
              <a:t>个</a:t>
            </a:r>
            <a:r>
              <a:rPr lang="en-US" altLang="zh-CN"/>
              <a:t>bit </a:t>
            </a:r>
            <a:r>
              <a:rPr lang="zh-CN" altLang="en-US">
                <a:latin typeface="宋体" pitchFamily="2" charset="-122"/>
              </a:rPr>
              <a:t>组成。</a:t>
            </a:r>
            <a:r>
              <a:rPr lang="zh-CN" altLang="en-US"/>
              <a:t/>
            </a:r>
            <a:br>
              <a:rPr lang="zh-CN" altLang="en-US"/>
            </a:br>
            <a:r>
              <a:rPr lang="zh-CN" altLang="en-US">
                <a:latin typeface="宋体" pitchFamily="2" charset="-122"/>
              </a:rPr>
              <a:t>由于</a:t>
            </a:r>
            <a:r>
              <a:rPr lang="en-US" altLang="zh-CN"/>
              <a:t>Track2 </a:t>
            </a:r>
            <a:r>
              <a:rPr lang="zh-CN" altLang="en-US">
                <a:latin typeface="宋体" pitchFamily="2" charset="-122"/>
              </a:rPr>
              <a:t>和</a:t>
            </a:r>
            <a:r>
              <a:rPr lang="en-US" altLang="zh-CN"/>
              <a:t>3 </a:t>
            </a:r>
            <a:r>
              <a:rPr lang="zh-CN" altLang="en-US">
                <a:latin typeface="宋体" pitchFamily="2" charset="-122"/>
              </a:rPr>
              <a:t>上的信息只能用数字</a:t>
            </a:r>
            <a:r>
              <a:rPr lang="en-US" altLang="zh-CN"/>
              <a:t>0</a:t>
            </a:r>
            <a:r>
              <a:rPr lang="zh-CN" altLang="en-US">
                <a:latin typeface="宋体" pitchFamily="2" charset="-122"/>
              </a:rPr>
              <a:t>～</a:t>
            </a:r>
            <a:r>
              <a:rPr lang="en-US" altLang="zh-CN"/>
              <a:t>9 </a:t>
            </a:r>
            <a:r>
              <a:rPr lang="zh-CN" altLang="en-US">
                <a:latin typeface="宋体" pitchFamily="2" charset="-122"/>
              </a:rPr>
              <a:t>等来表示，不能用字母</a:t>
            </a:r>
            <a:r>
              <a:rPr lang="en-US" altLang="zh-CN"/>
              <a:t>A</a:t>
            </a:r>
            <a:r>
              <a:rPr lang="zh-CN" altLang="en-US">
                <a:latin typeface="宋体" pitchFamily="2" charset="-122"/>
              </a:rPr>
              <a:t>～</a:t>
            </a:r>
            <a:r>
              <a:rPr lang="en-US" altLang="zh-CN"/>
              <a:t>Z </a:t>
            </a:r>
            <a:r>
              <a:rPr lang="zh-CN" altLang="en-US">
                <a:latin typeface="宋体" pitchFamily="2" charset="-122"/>
              </a:rPr>
              <a:t>来表示信息，因此在银行用卡中，</a:t>
            </a:r>
            <a:r>
              <a:rPr lang="en-US" altLang="zh-CN"/>
              <a:t>Track2</a:t>
            </a:r>
            <a:r>
              <a:rPr lang="zh-CN" altLang="en-US">
                <a:latin typeface="宋体" pitchFamily="2" charset="-122"/>
              </a:rPr>
              <a:t>，</a:t>
            </a:r>
            <a:r>
              <a:rPr lang="en-US" altLang="zh-CN"/>
              <a:t>3 </a:t>
            </a:r>
            <a:r>
              <a:rPr lang="zh-CN" altLang="en-US">
                <a:latin typeface="宋体" pitchFamily="2" charset="-122"/>
              </a:rPr>
              <a:t>一般用以记录用户的帐户信息、款项信息等等，当然还有一些银行所要求的特殊信息等。</a:t>
            </a:r>
            <a:r>
              <a:rPr lang="zh-CN" altLang="en-US"/>
              <a:t/>
            </a:r>
            <a:br>
              <a:rPr lang="zh-CN" altLang="en-US"/>
            </a:br>
            <a:r>
              <a:rPr lang="zh-CN" altLang="en-US">
                <a:latin typeface="宋体" pitchFamily="2" charset="-122"/>
              </a:rPr>
              <a:t>在实际的应用开发中，如果我们希望在</a:t>
            </a:r>
            <a:r>
              <a:rPr lang="en-US" altLang="zh-CN"/>
              <a:t>Track2 </a:t>
            </a:r>
            <a:r>
              <a:rPr lang="zh-CN" altLang="en-US">
                <a:latin typeface="宋体" pitchFamily="2" charset="-122"/>
              </a:rPr>
              <a:t>或</a:t>
            </a:r>
            <a:r>
              <a:rPr lang="en-US" altLang="zh-CN"/>
              <a:t>3 </a:t>
            </a:r>
            <a:r>
              <a:rPr lang="zh-CN" altLang="en-US">
                <a:latin typeface="宋体" pitchFamily="2" charset="-122"/>
              </a:rPr>
              <a:t>中表示数字以外的信息，例如</a:t>
            </a:r>
            <a:r>
              <a:rPr lang="zh-CN" altLang="en-US">
                <a:latin typeface="Times New Roman"/>
              </a:rPr>
              <a:t>“</a:t>
            </a:r>
            <a:r>
              <a:rPr lang="en-US" altLang="zh-CN"/>
              <a:t>ABC</a:t>
            </a:r>
            <a:r>
              <a:rPr lang="en-US" altLang="zh-CN">
                <a:latin typeface="Times New Roman"/>
              </a:rPr>
              <a:t>”</a:t>
            </a:r>
            <a:r>
              <a:rPr lang="zh-CN" altLang="en-US">
                <a:latin typeface="宋体" pitchFamily="2" charset="-122"/>
              </a:rPr>
              <a:t>等，一般应采用按照国际标准的</a:t>
            </a:r>
            <a:r>
              <a:rPr lang="en-US" altLang="zh-CN"/>
              <a:t>ASCII </a:t>
            </a:r>
            <a:r>
              <a:rPr lang="zh-CN" altLang="en-US">
                <a:latin typeface="宋体" pitchFamily="2" charset="-122"/>
              </a:rPr>
              <a:t>表来映射。例如，要记录字母</a:t>
            </a:r>
            <a:r>
              <a:rPr lang="zh-CN" altLang="en-US">
                <a:latin typeface="Times New Roman"/>
              </a:rPr>
              <a:t>“</a:t>
            </a:r>
            <a:r>
              <a:rPr lang="en-US" altLang="zh-CN"/>
              <a:t>A</a:t>
            </a:r>
            <a:r>
              <a:rPr lang="en-US" altLang="zh-CN">
                <a:latin typeface="Times New Roman"/>
              </a:rPr>
              <a:t>”</a:t>
            </a:r>
            <a:r>
              <a:rPr lang="zh-CN" altLang="en-US">
                <a:latin typeface="宋体" pitchFamily="2" charset="-122"/>
              </a:rPr>
              <a:t>在</a:t>
            </a:r>
            <a:r>
              <a:rPr lang="en-US" altLang="zh-CN"/>
              <a:t>Track2 </a:t>
            </a:r>
            <a:r>
              <a:rPr lang="zh-CN" altLang="en-US">
                <a:latin typeface="宋体" pitchFamily="2" charset="-122"/>
              </a:rPr>
              <a:t>或</a:t>
            </a:r>
            <a:r>
              <a:rPr lang="en-US" altLang="zh-CN"/>
              <a:t>3 </a:t>
            </a:r>
            <a:r>
              <a:rPr lang="zh-CN" altLang="en-US">
                <a:latin typeface="宋体" pitchFamily="2" charset="-122"/>
              </a:rPr>
              <a:t>上时，则可以用</a:t>
            </a:r>
            <a:r>
              <a:rPr lang="zh-CN" altLang="en-US">
                <a:latin typeface="Times New Roman"/>
              </a:rPr>
              <a:t>“</a:t>
            </a:r>
            <a:r>
              <a:rPr lang="en-US" altLang="zh-CN"/>
              <a:t>A</a:t>
            </a:r>
            <a:r>
              <a:rPr lang="en-US" altLang="zh-CN">
                <a:latin typeface="Times New Roman"/>
              </a:rPr>
              <a:t>”</a:t>
            </a:r>
            <a:r>
              <a:rPr lang="zh-CN" altLang="en-US">
                <a:latin typeface="宋体" pitchFamily="2" charset="-122"/>
              </a:rPr>
              <a:t>的</a:t>
            </a:r>
            <a:r>
              <a:rPr lang="en-US" altLang="zh-CN"/>
              <a:t>ASCII</a:t>
            </a:r>
            <a:r>
              <a:rPr lang="zh-CN" altLang="en-US">
                <a:latin typeface="宋体" pitchFamily="2" charset="-122"/>
              </a:rPr>
              <a:t>值</a:t>
            </a:r>
            <a:r>
              <a:rPr lang="zh-CN" altLang="en-US">
                <a:latin typeface="Times New Roman"/>
              </a:rPr>
              <a:t>“</a:t>
            </a:r>
            <a:r>
              <a:rPr lang="en-US" altLang="zh-CN"/>
              <a:t>0x41</a:t>
            </a:r>
            <a:r>
              <a:rPr lang="en-US" altLang="zh-CN">
                <a:latin typeface="Times New Roman"/>
              </a:rPr>
              <a:t>”</a:t>
            </a:r>
            <a:r>
              <a:rPr lang="zh-CN" altLang="en-US">
                <a:latin typeface="宋体" pitchFamily="2" charset="-122"/>
              </a:rPr>
              <a:t>来表示。</a:t>
            </a:r>
            <a:r>
              <a:rPr lang="zh-CN" altLang="en-US">
                <a:latin typeface="Times New Roman"/>
              </a:rPr>
              <a:t>“</a:t>
            </a:r>
            <a:r>
              <a:rPr lang="en-US" altLang="zh-CN"/>
              <a:t>0x41</a:t>
            </a:r>
            <a:r>
              <a:rPr lang="en-US" altLang="zh-CN">
                <a:latin typeface="Times New Roman"/>
              </a:rPr>
              <a:t>”</a:t>
            </a:r>
            <a:r>
              <a:rPr lang="zh-CN" altLang="en-US">
                <a:latin typeface="宋体" pitchFamily="2" charset="-122"/>
              </a:rPr>
              <a:t>可以在</a:t>
            </a:r>
            <a:r>
              <a:rPr lang="en-US" altLang="zh-CN"/>
              <a:t>Track2 </a:t>
            </a:r>
            <a:r>
              <a:rPr lang="zh-CN" altLang="en-US">
                <a:latin typeface="宋体" pitchFamily="2" charset="-122"/>
              </a:rPr>
              <a:t>或是</a:t>
            </a:r>
            <a:r>
              <a:rPr lang="en-US" altLang="zh-CN"/>
              <a:t>Track3 </a:t>
            </a:r>
            <a:r>
              <a:rPr lang="zh-CN" altLang="en-US">
                <a:latin typeface="宋体" pitchFamily="2" charset="-122"/>
              </a:rPr>
              <a:t>中用两个数据来表示：</a:t>
            </a:r>
            <a:r>
              <a:rPr lang="zh-CN" altLang="en-US">
                <a:latin typeface="Times New Roman"/>
              </a:rPr>
              <a:t>“</a:t>
            </a:r>
            <a:r>
              <a:rPr lang="en-US" altLang="zh-CN"/>
              <a:t>4</a:t>
            </a:r>
            <a:r>
              <a:rPr lang="en-US" altLang="zh-CN">
                <a:latin typeface="Times New Roman"/>
              </a:rPr>
              <a:t>”</a:t>
            </a:r>
            <a:r>
              <a:rPr lang="zh-CN" altLang="en-US">
                <a:latin typeface="宋体" pitchFamily="2" charset="-122"/>
              </a:rPr>
              <a:t>和</a:t>
            </a:r>
            <a:r>
              <a:rPr lang="zh-CN" altLang="en-US">
                <a:latin typeface="Times New Roman"/>
              </a:rPr>
              <a:t>“</a:t>
            </a:r>
            <a:r>
              <a:rPr lang="en-US" altLang="zh-CN"/>
              <a:t>1</a:t>
            </a:r>
            <a:r>
              <a:rPr lang="en-US" altLang="zh-CN">
                <a:latin typeface="Times New Roman"/>
              </a:rPr>
              <a:t>”</a:t>
            </a:r>
            <a:r>
              <a:rPr lang="zh-CN" altLang="en-US">
                <a:latin typeface="宋体" pitchFamily="2" charset="-122"/>
              </a:rPr>
              <a:t>，即</a:t>
            </a:r>
            <a:r>
              <a:rPr lang="zh-CN" altLang="en-US">
                <a:latin typeface="Times New Roman"/>
              </a:rPr>
              <a:t>“</a:t>
            </a:r>
            <a:r>
              <a:rPr lang="en-US" altLang="zh-CN"/>
              <a:t>0101</a:t>
            </a:r>
            <a:r>
              <a:rPr lang="en-US" altLang="zh-CN">
                <a:latin typeface="Times New Roman"/>
              </a:rPr>
              <a:t>”</a:t>
            </a:r>
            <a:r>
              <a:rPr lang="zh-CN" altLang="en-US">
                <a:latin typeface="宋体" pitchFamily="2" charset="-122"/>
              </a:rPr>
              <a:t>和</a:t>
            </a:r>
            <a:r>
              <a:rPr lang="zh-CN" altLang="en-US">
                <a:latin typeface="Times New Roman"/>
              </a:rPr>
              <a:t>“</a:t>
            </a:r>
            <a:r>
              <a:rPr lang="en-US" altLang="zh-CN"/>
              <a:t>0001</a:t>
            </a:r>
            <a:r>
              <a:rPr lang="en-US" altLang="zh-CN">
                <a:latin typeface="Times New Roman"/>
              </a:rPr>
              <a:t>”</a:t>
            </a:r>
            <a:r>
              <a:rPr lang="zh-CN" altLang="en-US">
                <a:latin typeface="宋体" pitchFamily="2" charset="-122"/>
              </a:rPr>
              <a:t>。</a:t>
            </a:r>
            <a:endParaRPr lang="zh-CN" altLang="en-US"/>
          </a:p>
          <a:p>
            <a:endParaRPr lang="zh-CN" altLang="en-US"/>
          </a:p>
          <a:p>
            <a:r>
              <a:rPr lang="zh-CN" altLang="en-US"/>
              <a:t>磁条卡的标准，国际标准</a:t>
            </a:r>
            <a:r>
              <a:rPr lang="en-US" altLang="zh-CN"/>
              <a:t>ISO/IEC7811-1,2,3,4,5,6</a:t>
            </a:r>
            <a:r>
              <a:rPr lang="zh-CN" altLang="en-US"/>
              <a:t>，国家标准有</a:t>
            </a:r>
            <a:r>
              <a:rPr lang="en-US" altLang="zh-CN"/>
              <a:t>GB/T15120</a:t>
            </a:r>
            <a:r>
              <a:rPr lang="zh-CN" altLang="en-US"/>
              <a:t>。详细规定了磁条卡的介质、物理尺寸、磁条数据位置、角度、磁性强度、磁条数据位的宽度、磁条数据的前导</a:t>
            </a:r>
            <a:r>
              <a:rPr lang="en-US" altLang="zh-CN"/>
              <a:t>0</a:t>
            </a:r>
            <a:r>
              <a:rPr lang="zh-CN" altLang="en-US"/>
              <a:t>等等。 </a:t>
            </a:r>
          </a:p>
          <a:p>
            <a:r>
              <a:rPr lang="zh-CN" altLang="en-US"/>
              <a:t>银行卡磁条的特性、编码技术及编码字符集应符合</a:t>
            </a:r>
            <a:r>
              <a:rPr lang="en-US" altLang="zh-CN"/>
              <a:t>GB/T 15120.2</a:t>
            </a:r>
            <a:r>
              <a:rPr lang="zh-CN" altLang="en-US"/>
              <a:t>中的有关要求。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675118-375F-464A-90AE-3D8E1B046223}" type="slidenum">
              <a:rPr lang="en-US" altLang="zh-CN"/>
              <a:pPr/>
              <a:t>8</a:t>
            </a:fld>
            <a:endParaRPr lang="en-US" altLang="zh-CN"/>
          </a:p>
        </p:txBody>
      </p:sp>
      <p:sp>
        <p:nvSpPr>
          <p:cNvPr id="375810" name="Rectangle 2"/>
          <p:cNvSpPr>
            <a:spLocks noChangeArrowheads="1" noTextEdit="1"/>
          </p:cNvSpPr>
          <p:nvPr>
            <p:ph type="sldImg"/>
          </p:nvPr>
        </p:nvSpPr>
        <p:spPr>
          <a:ln/>
        </p:spPr>
      </p:sp>
      <p:sp>
        <p:nvSpPr>
          <p:cNvPr id="375811" name="Rectangle 3"/>
          <p:cNvSpPr>
            <a:spLocks noGrp="1" noChangeArrowheads="1"/>
          </p:cNvSpPr>
          <p:nvPr>
            <p:ph type="body" idx="1"/>
          </p:nvPr>
        </p:nvSpPr>
        <p:spPr/>
        <p:txBody>
          <a:bodyPr/>
          <a:lstStyle/>
          <a:p>
            <a:pPr algn="just"/>
            <a:r>
              <a:rPr lang="en-US" altLang="zh-CN"/>
              <a:t>1.</a:t>
            </a:r>
            <a:r>
              <a:rPr lang="en-US" altLang="zh-CN">
                <a:cs typeface="Times New Roman" pitchFamily="18" charset="0"/>
              </a:rPr>
              <a:t>         </a:t>
            </a:r>
            <a:r>
              <a:rPr lang="zh-CN" altLang="en-US"/>
              <a:t>磁条卡本身存在的问题</a:t>
            </a:r>
            <a:r>
              <a:rPr lang="en-US" altLang="zh-CN"/>
              <a:t>――</a:t>
            </a:r>
            <a:r>
              <a:rPr lang="zh-CN" altLang="en-US"/>
              <a:t>主要是不符合标准的问题</a:t>
            </a:r>
          </a:p>
          <a:p>
            <a:pPr algn="just"/>
            <a:r>
              <a:rPr lang="en-US" altLang="zh-CN">
                <a:latin typeface="Wingdings" pitchFamily="2" charset="2"/>
              </a:rPr>
              <a:t>l</a:t>
            </a:r>
            <a:r>
              <a:rPr lang="en-US" altLang="zh-CN">
                <a:cs typeface="Times New Roman" pitchFamily="18" charset="0"/>
              </a:rPr>
              <a:t>       </a:t>
            </a:r>
            <a:r>
              <a:rPr lang="zh-CN" altLang="en-US"/>
              <a:t>磁卡本身材质问题：使用比较差的材质，比如卡的保护层不完善，降低了卡的寿命。并且容易磨损，造成对终端的损坏；</a:t>
            </a:r>
          </a:p>
          <a:p>
            <a:pPr algn="just"/>
            <a:r>
              <a:rPr lang="en-US" altLang="zh-CN">
                <a:latin typeface="Wingdings" pitchFamily="2" charset="2"/>
              </a:rPr>
              <a:t>l</a:t>
            </a:r>
            <a:r>
              <a:rPr lang="en-US" altLang="zh-CN">
                <a:cs typeface="Times New Roman" pitchFamily="18" charset="0"/>
              </a:rPr>
              <a:t>       </a:t>
            </a:r>
            <a:r>
              <a:rPr lang="en-US" altLang="zh-CN"/>
              <a:t>TRACK</a:t>
            </a:r>
            <a:r>
              <a:rPr lang="zh-CN" altLang="en-US"/>
              <a:t>（轨道）偏离位置</a:t>
            </a:r>
          </a:p>
          <a:p>
            <a:pPr algn="just"/>
            <a:r>
              <a:rPr lang="en-US" altLang="zh-CN">
                <a:latin typeface="Wingdings" pitchFamily="2" charset="2"/>
              </a:rPr>
              <a:t>l</a:t>
            </a:r>
            <a:r>
              <a:rPr lang="en-US" altLang="zh-CN">
                <a:cs typeface="Times New Roman" pitchFamily="18" charset="0"/>
              </a:rPr>
              <a:t>       </a:t>
            </a:r>
            <a:r>
              <a:rPr lang="en-US" altLang="zh-CN"/>
              <a:t>TRACK(</a:t>
            </a:r>
            <a:r>
              <a:rPr lang="zh-CN" altLang="en-US"/>
              <a:t>轨道</a:t>
            </a:r>
            <a:r>
              <a:rPr lang="en-US" altLang="zh-CN"/>
              <a:t>)</a:t>
            </a:r>
            <a:r>
              <a:rPr lang="zh-CN" altLang="en-US"/>
              <a:t>重叠现象</a:t>
            </a:r>
          </a:p>
          <a:p>
            <a:pPr algn="just"/>
            <a:r>
              <a:rPr lang="en-US" altLang="zh-CN">
                <a:latin typeface="Wingdings" pitchFamily="2" charset="2"/>
              </a:rPr>
              <a:t>l</a:t>
            </a:r>
            <a:r>
              <a:rPr lang="en-US" altLang="zh-CN">
                <a:cs typeface="Times New Roman" pitchFamily="18" charset="0"/>
              </a:rPr>
              <a:t>       </a:t>
            </a:r>
            <a:r>
              <a:rPr lang="zh-CN" altLang="en-US"/>
              <a:t>磁卡的</a:t>
            </a:r>
            <a:r>
              <a:rPr lang="en-US" altLang="zh-CN"/>
              <a:t>AMPLITUDE</a:t>
            </a:r>
            <a:r>
              <a:rPr lang="zh-CN" altLang="en-US"/>
              <a:t>（幅度）超出</a:t>
            </a:r>
            <a:r>
              <a:rPr lang="en-US" altLang="zh-CN"/>
              <a:t>ISO7811 AMPLITUDE SPEC</a:t>
            </a:r>
            <a:r>
              <a:rPr lang="zh-CN" altLang="en-US"/>
              <a:t>标准</a:t>
            </a:r>
          </a:p>
          <a:p>
            <a:pPr algn="just"/>
            <a:r>
              <a:rPr lang="en-US" altLang="zh-CN"/>
              <a:t>2.</a:t>
            </a:r>
            <a:r>
              <a:rPr lang="en-US" altLang="zh-CN">
                <a:cs typeface="Times New Roman" pitchFamily="18" charset="0"/>
              </a:rPr>
              <a:t>         </a:t>
            </a:r>
            <a:r>
              <a:rPr lang="zh-CN" altLang="en-US"/>
              <a:t>磁条卡发行存在的问题</a:t>
            </a:r>
          </a:p>
          <a:p>
            <a:pPr algn="just"/>
            <a:r>
              <a:rPr lang="en-US" altLang="zh-CN">
                <a:latin typeface="Wingdings" pitchFamily="2" charset="2"/>
              </a:rPr>
              <a:t>l</a:t>
            </a:r>
            <a:r>
              <a:rPr lang="en-US" altLang="zh-CN">
                <a:cs typeface="Times New Roman" pitchFamily="18" charset="0"/>
              </a:rPr>
              <a:t>       </a:t>
            </a:r>
            <a:r>
              <a:rPr lang="zh-CN" altLang="en-US"/>
              <a:t>写卡不良，有些发卡机构在往磁条卡里写数据时，部分写磁卡机具是手动的，因而写进去的数据不规范</a:t>
            </a:r>
            <a:r>
              <a:rPr lang="en-US" altLang="zh-CN"/>
              <a:t>,</a:t>
            </a:r>
            <a:r>
              <a:rPr lang="zh-CN" altLang="en-US"/>
              <a:t>很容易引起读错或读不出现象的发生。如</a:t>
            </a:r>
            <a:r>
              <a:rPr lang="zh-CN" altLang="en-US">
                <a:solidFill>
                  <a:srgbClr val="000000"/>
                </a:solidFill>
              </a:rPr>
              <a:t>数据位置偏差、磁条数据的角度偏差、磁条数据位宽度、磁卡数据位的前后导</a:t>
            </a:r>
            <a:r>
              <a:rPr lang="en-US" altLang="zh-CN">
                <a:solidFill>
                  <a:srgbClr val="000000"/>
                </a:solidFill>
              </a:rPr>
              <a:t>0</a:t>
            </a:r>
            <a:r>
              <a:rPr lang="zh-CN" altLang="en-US">
                <a:solidFill>
                  <a:srgbClr val="000000"/>
                </a:solidFill>
              </a:rPr>
              <a:t>不规范；</a:t>
            </a:r>
            <a:endParaRPr lang="zh-CN" altLang="en-US"/>
          </a:p>
          <a:p>
            <a:pPr algn="just"/>
            <a:r>
              <a:rPr lang="en-US" altLang="zh-CN">
                <a:latin typeface="Wingdings" pitchFamily="2" charset="2"/>
              </a:rPr>
              <a:t>l</a:t>
            </a:r>
            <a:r>
              <a:rPr lang="en-US" altLang="zh-CN">
                <a:cs typeface="Times New Roman" pitchFamily="18" charset="0"/>
              </a:rPr>
              <a:t>       </a:t>
            </a:r>
            <a:r>
              <a:rPr lang="zh-CN" altLang="en-US">
                <a:solidFill>
                  <a:srgbClr val="000000"/>
                </a:solidFill>
              </a:rPr>
              <a:t>数据写进去后的状态不好，</a:t>
            </a:r>
            <a:r>
              <a:rPr lang="zh-CN" altLang="en-US"/>
              <a:t> 出现数据重叠等现象；</a:t>
            </a:r>
          </a:p>
          <a:p>
            <a:pPr algn="just"/>
            <a:r>
              <a:rPr lang="en-US" altLang="zh-CN">
                <a:latin typeface="Wingdings" pitchFamily="2" charset="2"/>
              </a:rPr>
              <a:t>l</a:t>
            </a:r>
            <a:r>
              <a:rPr lang="en-US" altLang="zh-CN">
                <a:cs typeface="Times New Roman" pitchFamily="18" charset="0"/>
              </a:rPr>
              <a:t>       </a:t>
            </a:r>
            <a:r>
              <a:rPr lang="zh-CN" altLang="en-US"/>
              <a:t>部分写卡机无法写高密磁卡；</a:t>
            </a:r>
          </a:p>
          <a:p>
            <a:pPr algn="just"/>
            <a:r>
              <a:rPr lang="en-US" altLang="zh-CN"/>
              <a:t>3.</a:t>
            </a:r>
            <a:r>
              <a:rPr lang="en-US" altLang="zh-CN">
                <a:cs typeface="Times New Roman" pitchFamily="18" charset="0"/>
              </a:rPr>
              <a:t>         </a:t>
            </a:r>
            <a:r>
              <a:rPr lang="zh-CN" altLang="en-US"/>
              <a:t>终端方面存在的问题</a:t>
            </a:r>
          </a:p>
          <a:p>
            <a:pPr algn="just"/>
            <a:r>
              <a:rPr lang="en-US" altLang="zh-CN">
                <a:latin typeface="Wingdings" pitchFamily="2" charset="2"/>
              </a:rPr>
              <a:t>l</a:t>
            </a:r>
            <a:r>
              <a:rPr lang="en-US" altLang="zh-CN">
                <a:cs typeface="Times New Roman" pitchFamily="18" charset="0"/>
              </a:rPr>
              <a:t>       </a:t>
            </a:r>
            <a:r>
              <a:rPr lang="zh-CN" altLang="en-US"/>
              <a:t>部分终端的磁卡阅读模块不符合标准，造成刷卡成功率低；</a:t>
            </a:r>
          </a:p>
          <a:p>
            <a:pPr algn="just"/>
            <a:r>
              <a:rPr lang="en-US" altLang="zh-CN">
                <a:latin typeface="Wingdings" pitchFamily="2" charset="2"/>
              </a:rPr>
              <a:t>l</a:t>
            </a:r>
            <a:r>
              <a:rPr lang="en-US" altLang="zh-CN">
                <a:cs typeface="Times New Roman" pitchFamily="18" charset="0"/>
              </a:rPr>
              <a:t>       </a:t>
            </a:r>
            <a:r>
              <a:rPr lang="zh-CN" altLang="en-US"/>
              <a:t>部分终端设计上有欠缺，划卡不顺容易刷卡不成功；</a:t>
            </a:r>
          </a:p>
          <a:p>
            <a:pPr algn="just"/>
            <a:r>
              <a:rPr lang="en-US" altLang="zh-CN">
                <a:latin typeface="Wingdings" pitchFamily="2" charset="2"/>
              </a:rPr>
              <a:t>l</a:t>
            </a:r>
            <a:r>
              <a:rPr lang="en-US" altLang="zh-CN">
                <a:cs typeface="Times New Roman" pitchFamily="18" charset="0"/>
              </a:rPr>
              <a:t>       </a:t>
            </a:r>
            <a:r>
              <a:rPr lang="en-US" altLang="zh-CN"/>
              <a:t>POS</a:t>
            </a:r>
            <a:r>
              <a:rPr lang="zh-CN" altLang="en-US"/>
              <a:t>终端的使用环境导致读卡不灵，有的终端使用的地点在于一些风沙、灰尘比较多，比较油污的地方；</a:t>
            </a:r>
          </a:p>
          <a:p>
            <a:pPr algn="just"/>
            <a:r>
              <a:rPr lang="en-US" altLang="zh-CN">
                <a:latin typeface="Wingdings" pitchFamily="2" charset="2"/>
              </a:rPr>
              <a:t>l</a:t>
            </a:r>
            <a:r>
              <a:rPr lang="en-US" altLang="zh-CN">
                <a:cs typeface="Times New Roman" pitchFamily="18" charset="0"/>
              </a:rPr>
              <a:t>       </a:t>
            </a:r>
            <a:r>
              <a:rPr lang="zh-CN" altLang="en-US"/>
              <a:t>一些终端支持双向划卡但对前后导</a:t>
            </a:r>
            <a:r>
              <a:rPr lang="en-US" altLang="zh-CN"/>
              <a:t>0</a:t>
            </a:r>
            <a:r>
              <a:rPr lang="zh-CN" altLang="en-US"/>
              <a:t>处理不当；</a:t>
            </a:r>
          </a:p>
          <a:p>
            <a:pPr algn="just"/>
            <a:r>
              <a:rPr lang="en-US" altLang="zh-CN"/>
              <a:t>4.</a:t>
            </a:r>
            <a:r>
              <a:rPr lang="en-US" altLang="zh-CN">
                <a:cs typeface="Times New Roman" pitchFamily="18" charset="0"/>
              </a:rPr>
              <a:t>         </a:t>
            </a:r>
            <a:r>
              <a:rPr lang="zh-CN" altLang="en-US"/>
              <a:t>持卡人磁卡的保管、</a:t>
            </a:r>
            <a:r>
              <a:rPr lang="en-US" altLang="zh-CN"/>
              <a:t>POS</a:t>
            </a:r>
            <a:r>
              <a:rPr lang="zh-CN" altLang="en-US"/>
              <a:t>终端维护等问题</a:t>
            </a:r>
          </a:p>
          <a:p>
            <a:pPr algn="just"/>
            <a:r>
              <a:rPr lang="en-US" altLang="zh-CN">
                <a:latin typeface="Wingdings" pitchFamily="2" charset="2"/>
              </a:rPr>
              <a:t>l</a:t>
            </a:r>
            <a:r>
              <a:rPr lang="en-US" altLang="zh-CN">
                <a:cs typeface="Times New Roman" pitchFamily="18" charset="0"/>
              </a:rPr>
              <a:t>       </a:t>
            </a:r>
            <a:r>
              <a:rPr lang="en-US" altLang="zh-CN"/>
              <a:t>POS</a:t>
            </a:r>
            <a:r>
              <a:rPr lang="zh-CN" altLang="en-US"/>
              <a:t>终端的维护问题，目前终端的发放方中，商户是直接的使用者，但不是拥有者，维护就存在问题。</a:t>
            </a:r>
          </a:p>
          <a:p>
            <a:pPr algn="just"/>
            <a:r>
              <a:rPr lang="en-US" altLang="zh-CN">
                <a:latin typeface="Wingdings" pitchFamily="2" charset="2"/>
              </a:rPr>
              <a:t>l</a:t>
            </a:r>
            <a:r>
              <a:rPr lang="en-US" altLang="zh-CN">
                <a:cs typeface="Times New Roman" pitchFamily="18" charset="0"/>
              </a:rPr>
              <a:t>       </a:t>
            </a:r>
            <a:r>
              <a:rPr lang="zh-CN" altLang="en-US"/>
              <a:t>客户保管的问题，可能导致的原因：</a:t>
            </a:r>
          </a:p>
          <a:p>
            <a:pPr algn="just"/>
            <a:r>
              <a:rPr lang="en-US" altLang="zh-CN">
                <a:latin typeface="Times New Roman"/>
              </a:rPr>
              <a:t>Ø</a:t>
            </a:r>
            <a:r>
              <a:rPr lang="en-US" altLang="zh-CN">
                <a:cs typeface="Times New Roman" pitchFamily="18" charset="0"/>
              </a:rPr>
              <a:t>         </a:t>
            </a:r>
            <a:r>
              <a:rPr lang="zh-CN" altLang="en-US"/>
              <a:t>将银行卡与高磁性物品接触，比如移动电话、随身听等； 因为银行卡的磁条容易被磁化</a:t>
            </a:r>
          </a:p>
          <a:p>
            <a:pPr algn="just"/>
            <a:r>
              <a:rPr lang="en-US" altLang="zh-CN">
                <a:latin typeface="Times New Roman"/>
              </a:rPr>
              <a:t>Ø</a:t>
            </a:r>
            <a:r>
              <a:rPr lang="en-US" altLang="zh-CN">
                <a:cs typeface="Times New Roman" pitchFamily="18" charset="0"/>
              </a:rPr>
              <a:t>         </a:t>
            </a:r>
            <a:r>
              <a:rPr lang="zh-CN" altLang="en-US"/>
              <a:t>将银行卡与高温物体接触或放在高温环境中</a:t>
            </a:r>
          </a:p>
          <a:p>
            <a:pPr algn="just"/>
            <a:r>
              <a:rPr lang="en-US" altLang="zh-CN">
                <a:latin typeface="Times New Roman"/>
              </a:rPr>
              <a:t>Ø</a:t>
            </a:r>
            <a:r>
              <a:rPr lang="en-US" altLang="zh-CN">
                <a:cs typeface="Times New Roman" pitchFamily="18" charset="0"/>
              </a:rPr>
              <a:t>         </a:t>
            </a:r>
            <a:r>
              <a:rPr lang="zh-CN" altLang="en-US"/>
              <a:t>将银行卡与坚硬及尖锐物体接触，以免划伤、磨损磁条</a:t>
            </a:r>
          </a:p>
          <a:p>
            <a:pPr algn="just"/>
            <a:r>
              <a:rPr lang="en-US" altLang="zh-CN">
                <a:latin typeface="Times New Roman"/>
              </a:rPr>
              <a:t>Ø</a:t>
            </a:r>
            <a:r>
              <a:rPr lang="en-US" altLang="zh-CN">
                <a:cs typeface="Times New Roman" pitchFamily="18" charset="0"/>
              </a:rPr>
              <a:t>         </a:t>
            </a:r>
            <a:r>
              <a:rPr lang="zh-CN" altLang="en-US"/>
              <a:t>将两张磁卡背对背放置在一起，其磁性介质相互磨擦、碰撞，故而遭受破坏</a:t>
            </a:r>
          </a:p>
          <a:p>
            <a:pPr algn="just"/>
            <a:r>
              <a:rPr lang="en-US" altLang="zh-CN"/>
              <a:t>5</a:t>
            </a:r>
            <a:r>
              <a:rPr lang="zh-CN" altLang="en-US"/>
              <a:t>、管理问题</a:t>
            </a:r>
          </a:p>
          <a:p>
            <a:pPr algn="just"/>
            <a:r>
              <a:rPr lang="en-US" altLang="zh-CN">
                <a:latin typeface="Wingdings" pitchFamily="2" charset="2"/>
              </a:rPr>
              <a:t>l</a:t>
            </a:r>
            <a:r>
              <a:rPr lang="en-US" altLang="zh-CN">
                <a:cs typeface="Times New Roman" pitchFamily="18" charset="0"/>
              </a:rPr>
              <a:t>         </a:t>
            </a:r>
            <a:r>
              <a:rPr lang="zh-CN" altLang="en-US"/>
              <a:t>卡片的标准符合性检测问题</a:t>
            </a:r>
          </a:p>
          <a:p>
            <a:pPr algn="just"/>
            <a:r>
              <a:rPr lang="en-US" altLang="zh-CN">
                <a:latin typeface="Wingdings" pitchFamily="2" charset="2"/>
              </a:rPr>
              <a:t>l</a:t>
            </a:r>
            <a:r>
              <a:rPr lang="en-US" altLang="zh-CN">
                <a:cs typeface="Times New Roman" pitchFamily="18" charset="0"/>
              </a:rPr>
              <a:t>         </a:t>
            </a:r>
            <a:r>
              <a:rPr lang="zh-CN" altLang="en-US"/>
              <a:t>终端的标准符合性检测问题</a:t>
            </a:r>
          </a:p>
          <a:p>
            <a:pPr algn="just"/>
            <a:r>
              <a:rPr lang="en-US" altLang="zh-CN">
                <a:latin typeface="Wingdings" pitchFamily="2" charset="2"/>
              </a:rPr>
              <a:t>l</a:t>
            </a:r>
            <a:r>
              <a:rPr lang="en-US" altLang="zh-CN">
                <a:cs typeface="Times New Roman" pitchFamily="18" charset="0"/>
              </a:rPr>
              <a:t>         </a:t>
            </a:r>
            <a:r>
              <a:rPr lang="zh-CN" altLang="en-US"/>
              <a:t>卡片的使用时间、坏卡回收问题</a:t>
            </a:r>
          </a:p>
          <a:p>
            <a:r>
              <a:rPr lang="zh-CN" altLang="en-US">
                <a:solidFill>
                  <a:srgbClr val="000000"/>
                </a:solidFill>
                <a:latin typeface="宋体" pitchFamily="2" charset="-122"/>
              </a:rPr>
              <a:t>标准符合性是最重要的问题，卡片、写卡设备和</a:t>
            </a:r>
            <a:r>
              <a:rPr lang="en-US" altLang="zh-CN">
                <a:solidFill>
                  <a:srgbClr val="000000"/>
                </a:solidFill>
              </a:rPr>
              <a:t>POS</a:t>
            </a:r>
            <a:r>
              <a:rPr lang="zh-CN" altLang="en-US">
                <a:solidFill>
                  <a:srgbClr val="000000"/>
                </a:solidFill>
                <a:latin typeface="宋体" pitchFamily="2" charset="-122"/>
              </a:rPr>
              <a:t>终端任何一方的生产及检验若不依标准来生产及发行、检验的话，很难进行统一，发生的问题也就更多。</a:t>
            </a:r>
            <a:r>
              <a:rPr lang="zh-CN" alt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6DC40F-AD1D-46B4-AB8E-CE7689CE53C5}" type="slidenum">
              <a:rPr lang="en-US" altLang="zh-CN"/>
              <a:pPr/>
              <a:t>9</a:t>
            </a:fld>
            <a:endParaRPr lang="en-US" altLang="zh-CN"/>
          </a:p>
        </p:txBody>
      </p:sp>
      <p:sp>
        <p:nvSpPr>
          <p:cNvPr id="356354" name="Rectangle 2"/>
          <p:cNvSpPr>
            <a:spLocks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D611C-52EF-4CEA-97AB-3C666F0857C2}" type="slidenum">
              <a:rPr lang="en-US" altLang="zh-CN"/>
              <a:pPr/>
              <a:t>10</a:t>
            </a:fld>
            <a:endParaRPr lang="en-US" altLang="zh-CN"/>
          </a:p>
        </p:txBody>
      </p:sp>
      <p:sp>
        <p:nvSpPr>
          <p:cNvPr id="379906" name="Rectangle 2"/>
          <p:cNvSpPr>
            <a:spLocks noChangeArrowheads="1" noTextEdit="1"/>
          </p:cNvSpPr>
          <p:nvPr>
            <p:ph type="sldImg"/>
          </p:nvPr>
        </p:nvSpPr>
        <p:spPr>
          <a:ln/>
        </p:spPr>
      </p:sp>
      <p:sp>
        <p:nvSpPr>
          <p:cNvPr id="379907" name="Rectangle 3"/>
          <p:cNvSpPr>
            <a:spLocks noGrp="1" noChangeArrowheads="1"/>
          </p:cNvSpPr>
          <p:nvPr>
            <p:ph type="body" idx="1"/>
          </p:nvPr>
        </p:nvSpPr>
        <p:spPr/>
        <p:txBody>
          <a:bodyPr/>
          <a:lstStyle/>
          <a:p>
            <a:pPr algn="just"/>
            <a:r>
              <a:rPr lang="zh-CN" altLang="en-US" sz="800" b="1">
                <a:solidFill>
                  <a:srgbClr val="000000"/>
                </a:solidFill>
                <a:latin typeface="宋体" pitchFamily="2" charset="-122"/>
              </a:rPr>
              <a:t>第一种分类方法：</a:t>
            </a:r>
            <a:r>
              <a:rPr lang="en-US" altLang="zh-CN" sz="800">
                <a:solidFill>
                  <a:srgbClr val="000000"/>
                </a:solidFill>
                <a:latin typeface="宋体" pitchFamily="2" charset="-122"/>
                <a:cs typeface="Times New Roman" pitchFamily="18" charset="0"/>
              </a:rPr>
              <a:t>IC</a:t>
            </a:r>
            <a:r>
              <a:rPr lang="zh-CN" altLang="en-US" sz="800">
                <a:solidFill>
                  <a:srgbClr val="000000"/>
                </a:solidFill>
                <a:latin typeface="宋体" pitchFamily="2" charset="-122"/>
              </a:rPr>
              <a:t>卡根据卡中所镶嵌的集成电路芯片的不同可以分成两大类，分别是存储器卡和</a:t>
            </a:r>
            <a:r>
              <a:rPr lang="en-US" altLang="zh-CN" sz="800">
                <a:solidFill>
                  <a:srgbClr val="000000"/>
                </a:solidFill>
                <a:latin typeface="宋体" pitchFamily="2" charset="-122"/>
                <a:cs typeface="Times New Roman" pitchFamily="18" charset="0"/>
              </a:rPr>
              <a:t>CPU</a:t>
            </a:r>
            <a:r>
              <a:rPr lang="zh-CN" altLang="en-US" sz="800">
                <a:solidFill>
                  <a:srgbClr val="000000"/>
                </a:solidFill>
                <a:latin typeface="宋体" pitchFamily="2" charset="-122"/>
              </a:rPr>
              <a:t>卡（智能卡）。</a:t>
            </a:r>
            <a:r>
              <a:rPr lang="zh-CN" altLang="en-US" sz="800">
                <a:solidFill>
                  <a:srgbClr val="000000"/>
                </a:solidFill>
                <a:latin typeface="宋体" pitchFamily="2" charset="-122"/>
                <a:cs typeface="Times New Roman" pitchFamily="18" charset="0"/>
              </a:rPr>
              <a:t/>
            </a:r>
            <a:br>
              <a:rPr lang="zh-CN" altLang="en-US" sz="800">
                <a:solidFill>
                  <a:srgbClr val="000000"/>
                </a:solidFill>
                <a:latin typeface="宋体" pitchFamily="2" charset="-122"/>
                <a:cs typeface="Times New Roman" pitchFamily="18" charset="0"/>
              </a:rPr>
            </a:br>
            <a:r>
              <a:rPr lang="zh-CN" altLang="en-US" sz="800">
                <a:solidFill>
                  <a:srgbClr val="000000"/>
                </a:solidFill>
                <a:latin typeface="Times New Roman"/>
                <a:cs typeface="Times New Roman" pitchFamily="18" charset="0"/>
              </a:rPr>
              <a:t>    </a:t>
            </a:r>
            <a:r>
              <a:rPr lang="zh-CN" altLang="en-US" sz="800">
                <a:solidFill>
                  <a:srgbClr val="000000"/>
                </a:solidFill>
                <a:latin typeface="宋体" pitchFamily="2" charset="-122"/>
              </a:rPr>
              <a:t>存储器卡采用存储器芯片作为卡芯，只有</a:t>
            </a:r>
            <a:r>
              <a:rPr lang="zh-CN" altLang="en-US" sz="800">
                <a:solidFill>
                  <a:srgbClr val="000000"/>
                </a:solidFill>
                <a:latin typeface="Times New Roman"/>
                <a:cs typeface="Times New Roman" pitchFamily="18" charset="0"/>
              </a:rPr>
              <a:t>“</a:t>
            </a:r>
            <a:r>
              <a:rPr lang="zh-CN" altLang="en-US" sz="800">
                <a:solidFill>
                  <a:srgbClr val="000000"/>
                </a:solidFill>
                <a:latin typeface="宋体" pitchFamily="2" charset="-122"/>
              </a:rPr>
              <a:t>硬件</a:t>
            </a:r>
            <a:r>
              <a:rPr lang="zh-CN" altLang="en-US" sz="800">
                <a:solidFill>
                  <a:srgbClr val="000000"/>
                </a:solidFill>
                <a:latin typeface="Times New Roman"/>
                <a:cs typeface="Times New Roman" pitchFamily="18" charset="0"/>
              </a:rPr>
              <a:t>”</a:t>
            </a:r>
            <a:r>
              <a:rPr lang="zh-CN" altLang="en-US" sz="800">
                <a:solidFill>
                  <a:srgbClr val="000000"/>
                </a:solidFill>
                <a:latin typeface="宋体" pitchFamily="2" charset="-122"/>
              </a:rPr>
              <a:t>组成，包括数据存储器和安全逻辑控制等；智能卡采用微处理器芯片作为卡芯，由硬件和软件共同组成，属于卡上单片机系统。</a:t>
            </a:r>
            <a:r>
              <a:rPr lang="zh-CN" altLang="en-US" sz="800">
                <a:solidFill>
                  <a:srgbClr val="000000"/>
                </a:solidFill>
                <a:latin typeface="宋体" pitchFamily="2" charset="-122"/>
                <a:cs typeface="Times New Roman" pitchFamily="18" charset="0"/>
              </a:rPr>
              <a:t> </a:t>
            </a:r>
            <a:endParaRPr lang="zh-CN" altLang="en-US" sz="800">
              <a:latin typeface="宋体" pitchFamily="2" charset="-122"/>
              <a:cs typeface="Times New Roman" pitchFamily="18" charset="0"/>
            </a:endParaRPr>
          </a:p>
          <a:p>
            <a:r>
              <a:rPr lang="zh-CN" altLang="en-US" sz="800">
                <a:solidFill>
                  <a:srgbClr val="000000"/>
                </a:solidFill>
                <a:latin typeface="Times New Roman"/>
              </a:rPr>
              <a:t>   </a:t>
            </a:r>
            <a:r>
              <a:rPr lang="zh-CN" altLang="en-US" sz="800" b="1">
                <a:solidFill>
                  <a:srgbClr val="000000"/>
                </a:solidFill>
                <a:latin typeface="Times New Roman"/>
              </a:rPr>
              <a:t> </a:t>
            </a:r>
            <a:r>
              <a:rPr lang="zh-CN" altLang="en-US" sz="800" b="1">
                <a:solidFill>
                  <a:srgbClr val="000000"/>
                </a:solidFill>
                <a:latin typeface="宋体" pitchFamily="2" charset="-122"/>
              </a:rPr>
              <a:t>第二种分类方法：</a:t>
            </a:r>
            <a:r>
              <a:rPr lang="zh-CN" altLang="en-US" sz="800">
                <a:solidFill>
                  <a:srgbClr val="000000"/>
                </a:solidFill>
                <a:latin typeface="宋体" pitchFamily="2" charset="-122"/>
              </a:rPr>
              <a:t>若按卡上数据的读写方法来分类，有接触型</a:t>
            </a:r>
            <a:r>
              <a:rPr lang="en-US" altLang="zh-CN" sz="800">
                <a:solidFill>
                  <a:srgbClr val="000000"/>
                </a:solidFill>
                <a:latin typeface="宋体" pitchFamily="2" charset="-122"/>
              </a:rPr>
              <a:t>IC</a:t>
            </a:r>
            <a:r>
              <a:rPr lang="zh-CN" altLang="en-US" sz="800">
                <a:solidFill>
                  <a:srgbClr val="000000"/>
                </a:solidFill>
                <a:latin typeface="宋体" pitchFamily="2" charset="-122"/>
              </a:rPr>
              <a:t>卡和非接触型</a:t>
            </a:r>
            <a:r>
              <a:rPr lang="en-US" altLang="zh-CN" sz="800">
                <a:solidFill>
                  <a:srgbClr val="000000"/>
                </a:solidFill>
                <a:latin typeface="宋体" pitchFamily="2" charset="-122"/>
              </a:rPr>
              <a:t>IC</a:t>
            </a:r>
            <a:r>
              <a:rPr lang="zh-CN" altLang="en-US" sz="800">
                <a:solidFill>
                  <a:srgbClr val="000000"/>
                </a:solidFill>
                <a:latin typeface="宋体" pitchFamily="2" charset="-122"/>
              </a:rPr>
              <a:t>卡两种。</a:t>
            </a:r>
            <a:br>
              <a:rPr lang="zh-CN" altLang="en-US" sz="800">
                <a:solidFill>
                  <a:srgbClr val="000000"/>
                </a:solidFill>
                <a:latin typeface="宋体" pitchFamily="2" charset="-122"/>
              </a:rPr>
            </a:br>
            <a:r>
              <a:rPr lang="zh-CN" altLang="en-US" sz="800">
                <a:solidFill>
                  <a:srgbClr val="000000"/>
                </a:solidFill>
                <a:latin typeface="Times New Roman"/>
              </a:rPr>
              <a:t>    </a:t>
            </a:r>
            <a:r>
              <a:rPr lang="zh-CN" altLang="en-US" sz="800">
                <a:solidFill>
                  <a:srgbClr val="000000"/>
                </a:solidFill>
                <a:latin typeface="宋体" pitchFamily="2" charset="-122"/>
              </a:rPr>
              <a:t>当前使用广泛的是接触型</a:t>
            </a:r>
            <a:r>
              <a:rPr lang="en-US" altLang="zh-CN" sz="800">
                <a:solidFill>
                  <a:srgbClr val="000000"/>
                </a:solidFill>
                <a:latin typeface="宋体" pitchFamily="2" charset="-122"/>
              </a:rPr>
              <a:t>IC</a:t>
            </a:r>
            <a:r>
              <a:rPr lang="zh-CN" altLang="en-US" sz="800">
                <a:solidFill>
                  <a:srgbClr val="000000"/>
                </a:solidFill>
                <a:latin typeface="宋体" pitchFamily="2" charset="-122"/>
              </a:rPr>
              <a:t>卡，其表面可以看到一个方型镀金接口，共有八个或六个镀金触点，用于与读写器接触，通过电流信号完成读写。读写操作（称为刷卡）时须将</a:t>
            </a:r>
            <a:r>
              <a:rPr lang="en-US" altLang="zh-CN" sz="800">
                <a:solidFill>
                  <a:srgbClr val="000000"/>
                </a:solidFill>
                <a:latin typeface="宋体" pitchFamily="2" charset="-122"/>
              </a:rPr>
              <a:t>IC</a:t>
            </a:r>
            <a:r>
              <a:rPr lang="zh-CN" altLang="en-US" sz="800">
                <a:solidFill>
                  <a:srgbClr val="000000"/>
                </a:solidFill>
                <a:latin typeface="宋体" pitchFamily="2" charset="-122"/>
              </a:rPr>
              <a:t>卡插入读写器，读写完毕，卡片自动弹出，或人为抽出。接触式</a:t>
            </a:r>
            <a:r>
              <a:rPr lang="en-US" altLang="zh-CN" sz="800">
                <a:solidFill>
                  <a:srgbClr val="000000"/>
                </a:solidFill>
                <a:latin typeface="宋体" pitchFamily="2" charset="-122"/>
              </a:rPr>
              <a:t>IC</a:t>
            </a:r>
            <a:r>
              <a:rPr lang="zh-CN" altLang="en-US" sz="800">
                <a:solidFill>
                  <a:srgbClr val="000000"/>
                </a:solidFill>
                <a:latin typeface="宋体" pitchFamily="2" charset="-122"/>
              </a:rPr>
              <a:t>卡刷卡相对慢，但可靠性高，多用于存储信息量大，读写操作复杂的场合。</a:t>
            </a:r>
            <a:br>
              <a:rPr lang="zh-CN" altLang="en-US" sz="800">
                <a:solidFill>
                  <a:srgbClr val="000000"/>
                </a:solidFill>
                <a:latin typeface="宋体" pitchFamily="2" charset="-122"/>
              </a:rPr>
            </a:br>
            <a:r>
              <a:rPr lang="zh-CN" altLang="en-US" sz="800">
                <a:solidFill>
                  <a:srgbClr val="000000"/>
                </a:solidFill>
                <a:latin typeface="Times New Roman"/>
              </a:rPr>
              <a:t>    </a:t>
            </a:r>
            <a:r>
              <a:rPr lang="zh-CN" altLang="en-US" sz="800">
                <a:solidFill>
                  <a:srgbClr val="000000"/>
                </a:solidFill>
                <a:latin typeface="宋体" pitchFamily="2" charset="-122"/>
              </a:rPr>
              <a:t>非接触型</a:t>
            </a:r>
            <a:r>
              <a:rPr lang="en-US" altLang="zh-CN" sz="800">
                <a:solidFill>
                  <a:srgbClr val="000000"/>
                </a:solidFill>
                <a:latin typeface="宋体" pitchFamily="2" charset="-122"/>
              </a:rPr>
              <a:t>IC</a:t>
            </a:r>
            <a:r>
              <a:rPr lang="zh-CN" altLang="en-US" sz="800">
                <a:solidFill>
                  <a:srgbClr val="000000"/>
                </a:solidFill>
                <a:latin typeface="宋体" pitchFamily="2" charset="-122"/>
              </a:rPr>
              <a:t>卡具有接触式</a:t>
            </a:r>
            <a:r>
              <a:rPr lang="en-US" altLang="zh-CN" sz="800">
                <a:solidFill>
                  <a:srgbClr val="000000"/>
                </a:solidFill>
                <a:latin typeface="宋体" pitchFamily="2" charset="-122"/>
              </a:rPr>
              <a:t>IC</a:t>
            </a:r>
            <a:r>
              <a:rPr lang="zh-CN" altLang="en-US" sz="800">
                <a:solidFill>
                  <a:srgbClr val="000000"/>
                </a:solidFill>
                <a:latin typeface="宋体" pitchFamily="2" charset="-122"/>
              </a:rPr>
              <a:t>卡同样的芯片技术和特性，最大的区别在于卡上设有射频信号或红外线收发器，在一定距离内即可收发读写器的信号，因而和读写设备之间无机械接触。在前述</a:t>
            </a:r>
            <a:r>
              <a:rPr lang="en-US" altLang="zh-CN" sz="800">
                <a:solidFill>
                  <a:srgbClr val="000000"/>
                </a:solidFill>
                <a:latin typeface="宋体" pitchFamily="2" charset="-122"/>
              </a:rPr>
              <a:t>IC</a:t>
            </a:r>
            <a:r>
              <a:rPr lang="zh-CN" altLang="en-US" sz="800">
                <a:solidFill>
                  <a:srgbClr val="000000"/>
                </a:solidFill>
                <a:latin typeface="宋体" pitchFamily="2" charset="-122"/>
              </a:rPr>
              <a:t>卡的电路基础上带有射频收发及相关电路的非接触</a:t>
            </a:r>
            <a:r>
              <a:rPr lang="en-US" altLang="zh-CN" sz="800">
                <a:solidFill>
                  <a:srgbClr val="000000"/>
                </a:solidFill>
                <a:latin typeface="宋体" pitchFamily="2" charset="-122"/>
              </a:rPr>
              <a:t>IC</a:t>
            </a:r>
            <a:r>
              <a:rPr lang="zh-CN" altLang="en-US" sz="800">
                <a:solidFill>
                  <a:srgbClr val="000000"/>
                </a:solidFill>
                <a:latin typeface="宋体" pitchFamily="2" charset="-122"/>
              </a:rPr>
              <a:t>卡被称作</a:t>
            </a:r>
            <a:r>
              <a:rPr lang="zh-CN" altLang="en-US" sz="800">
                <a:solidFill>
                  <a:srgbClr val="000000"/>
                </a:solidFill>
                <a:latin typeface="Times New Roman"/>
              </a:rPr>
              <a:t>“</a:t>
            </a:r>
            <a:r>
              <a:rPr lang="zh-CN" altLang="en-US" sz="800">
                <a:solidFill>
                  <a:srgbClr val="000000"/>
                </a:solidFill>
                <a:latin typeface="宋体" pitchFamily="2" charset="-122"/>
              </a:rPr>
              <a:t>射频卡</a:t>
            </a:r>
            <a:r>
              <a:rPr lang="zh-CN" altLang="en-US" sz="800">
                <a:solidFill>
                  <a:srgbClr val="000000"/>
                </a:solidFill>
                <a:latin typeface="Times New Roman"/>
              </a:rPr>
              <a:t>”</a:t>
            </a:r>
            <a:r>
              <a:rPr lang="zh-CN" altLang="en-US" sz="800">
                <a:solidFill>
                  <a:srgbClr val="000000"/>
                </a:solidFill>
                <a:latin typeface="宋体" pitchFamily="2" charset="-122"/>
              </a:rPr>
              <a:t>或</a:t>
            </a:r>
            <a:r>
              <a:rPr lang="zh-CN" altLang="en-US" sz="800">
                <a:solidFill>
                  <a:srgbClr val="000000"/>
                </a:solidFill>
                <a:latin typeface="Times New Roman"/>
              </a:rPr>
              <a:t>“</a:t>
            </a:r>
            <a:r>
              <a:rPr lang="en-US" altLang="zh-CN" sz="800">
                <a:solidFill>
                  <a:srgbClr val="000000"/>
                </a:solidFill>
                <a:latin typeface="宋体" pitchFamily="2" charset="-122"/>
              </a:rPr>
              <a:t>RF</a:t>
            </a:r>
            <a:r>
              <a:rPr lang="zh-CN" altLang="en-US" sz="800">
                <a:solidFill>
                  <a:srgbClr val="000000"/>
                </a:solidFill>
                <a:latin typeface="宋体" pitchFamily="2" charset="-122"/>
              </a:rPr>
              <a:t>卡</a:t>
            </a:r>
            <a:r>
              <a:rPr lang="zh-CN" altLang="en-US" sz="800">
                <a:solidFill>
                  <a:srgbClr val="000000"/>
                </a:solidFill>
                <a:latin typeface="Times New Roman"/>
              </a:rPr>
              <a:t>”</a:t>
            </a:r>
            <a:r>
              <a:rPr lang="zh-CN" altLang="en-US" sz="800">
                <a:solidFill>
                  <a:srgbClr val="000000"/>
                </a:solidFill>
                <a:latin typeface="宋体" pitchFamily="2" charset="-122"/>
              </a:rPr>
              <a:t>。 这种</a:t>
            </a:r>
            <a:r>
              <a:rPr lang="en-US" altLang="zh-CN" sz="800">
                <a:solidFill>
                  <a:srgbClr val="000000"/>
                </a:solidFill>
                <a:latin typeface="宋体" pitchFamily="2" charset="-122"/>
              </a:rPr>
              <a:t>IC</a:t>
            </a:r>
            <a:r>
              <a:rPr lang="zh-CN" altLang="en-US" sz="800">
                <a:solidFill>
                  <a:srgbClr val="000000"/>
                </a:solidFill>
                <a:latin typeface="宋体" pitchFamily="2" charset="-122"/>
              </a:rPr>
              <a:t>卡常用于身份验证，电子门禁等场合。卡上记录信息简单，读写要求不高，卡型变化也较大，可以作成徽章等形式。</a:t>
            </a:r>
            <a:br>
              <a:rPr lang="zh-CN" altLang="en-US" sz="800">
                <a:solidFill>
                  <a:srgbClr val="000000"/>
                </a:solidFill>
                <a:latin typeface="宋体" pitchFamily="2" charset="-122"/>
              </a:rPr>
            </a:br>
            <a:r>
              <a:rPr lang="zh-CN" altLang="en-US" sz="800">
                <a:solidFill>
                  <a:srgbClr val="000000"/>
                </a:solidFill>
                <a:latin typeface="Times New Roman"/>
              </a:rPr>
              <a:t>    </a:t>
            </a:r>
            <a:r>
              <a:rPr lang="zh-CN" altLang="en-US" sz="800">
                <a:solidFill>
                  <a:srgbClr val="000000"/>
                </a:solidFill>
                <a:latin typeface="宋体" pitchFamily="2" charset="-122"/>
              </a:rPr>
              <a:t>因此，不但可以存储大量信息，具有极强的保密性能，并且抗干扰、无磨损、寿命长。因此在广泛的领域中得到应用。 </a:t>
            </a:r>
            <a:endParaRPr lang="zh-CN" altLang="en-US" sz="800">
              <a:latin typeface="宋体" pitchFamily="2" charset="-122"/>
            </a:endParaRPr>
          </a:p>
          <a:p>
            <a:r>
              <a:rPr lang="zh-CN" altLang="en-US" sz="800">
                <a:solidFill>
                  <a:srgbClr val="000000"/>
                </a:solidFill>
                <a:latin typeface="Times New Roman"/>
              </a:rPr>
              <a:t>    </a:t>
            </a:r>
            <a:r>
              <a:rPr lang="zh-CN" altLang="en-US" sz="800" b="1">
                <a:solidFill>
                  <a:srgbClr val="000000"/>
                </a:solidFill>
                <a:latin typeface="宋体" pitchFamily="2" charset="-122"/>
              </a:rPr>
              <a:t>第三种分类方法：</a:t>
            </a:r>
            <a:r>
              <a:rPr lang="zh-CN" altLang="en-US" sz="800">
                <a:solidFill>
                  <a:srgbClr val="000000"/>
                </a:solidFill>
                <a:latin typeface="宋体" pitchFamily="2" charset="-122"/>
              </a:rPr>
              <a:t>根据</a:t>
            </a:r>
            <a:r>
              <a:rPr lang="en-US" altLang="zh-CN" sz="800">
                <a:solidFill>
                  <a:srgbClr val="000000"/>
                </a:solidFill>
                <a:latin typeface="宋体" pitchFamily="2" charset="-122"/>
              </a:rPr>
              <a:t>IC</a:t>
            </a:r>
            <a:r>
              <a:rPr lang="zh-CN" altLang="en-US" sz="800">
                <a:solidFill>
                  <a:srgbClr val="000000"/>
                </a:solidFill>
                <a:latin typeface="宋体" pitchFamily="2" charset="-122"/>
              </a:rPr>
              <a:t>卡的应用领域，可以分为金融卡和非金融卡两大类。金融信用卡是我国大力建设的金卡工程的主要媒体。由银行发行和管理。由于</a:t>
            </a:r>
            <a:r>
              <a:rPr lang="en-US" altLang="zh-CN" sz="800">
                <a:solidFill>
                  <a:srgbClr val="000000"/>
                </a:solidFill>
                <a:latin typeface="宋体" pitchFamily="2" charset="-122"/>
              </a:rPr>
              <a:t>IC</a:t>
            </a:r>
            <a:r>
              <a:rPr lang="zh-CN" altLang="en-US" sz="800">
                <a:solidFill>
                  <a:srgbClr val="000000"/>
                </a:solidFill>
                <a:latin typeface="宋体" pitchFamily="2" charset="-122"/>
              </a:rPr>
              <a:t>卡上记录了持卡人主要信息，故不一定要求消费场所与银行联网。比起磁卡等仅记录少量数据的卡型，具有极大的灵活性和可靠性。</a:t>
            </a:r>
            <a:br>
              <a:rPr lang="zh-CN" altLang="en-US" sz="800">
                <a:solidFill>
                  <a:srgbClr val="000000"/>
                </a:solidFill>
                <a:latin typeface="宋体" pitchFamily="2" charset="-122"/>
              </a:rPr>
            </a:br>
            <a:r>
              <a:rPr lang="zh-CN" altLang="en-US" sz="800">
                <a:solidFill>
                  <a:srgbClr val="000000"/>
                </a:solidFill>
                <a:latin typeface="Times New Roman"/>
              </a:rPr>
              <a:t>    </a:t>
            </a:r>
            <a:r>
              <a:rPr lang="zh-CN" altLang="en-US" sz="800">
                <a:solidFill>
                  <a:srgbClr val="000000"/>
                </a:solidFill>
                <a:latin typeface="宋体" pitchFamily="2" charset="-122"/>
              </a:rPr>
              <a:t>金融现金卡是持卡人以现金购买的电子货币。可以多次使用，自动计费，使用方便。如水电费的交费卡、煤气费卡、就餐卡、医疗卡等。在卡上金额少于一定限额时，要重新交费才可继续使用。</a:t>
            </a:r>
            <a:r>
              <a:rPr lang="en-US" altLang="zh-CN" sz="800">
                <a:solidFill>
                  <a:srgbClr val="000000"/>
                </a:solidFill>
                <a:latin typeface="宋体" pitchFamily="2" charset="-122"/>
              </a:rPr>
              <a:t>IC</a:t>
            </a:r>
            <a:r>
              <a:rPr lang="zh-CN" altLang="en-US" sz="800">
                <a:solidFill>
                  <a:srgbClr val="000000"/>
                </a:solidFill>
                <a:latin typeface="宋体" pitchFamily="2" charset="-122"/>
              </a:rPr>
              <a:t>卡在金融领域应用，主要是由于其优良的保密性，可以有效地防止伪造和窃用。</a:t>
            </a:r>
            <a:br>
              <a:rPr lang="zh-CN" altLang="en-US" sz="800">
                <a:solidFill>
                  <a:srgbClr val="000000"/>
                </a:solidFill>
                <a:latin typeface="宋体" pitchFamily="2" charset="-122"/>
              </a:rPr>
            </a:br>
            <a:r>
              <a:rPr lang="zh-CN" altLang="en-US" sz="800">
                <a:solidFill>
                  <a:srgbClr val="000000"/>
                </a:solidFill>
                <a:latin typeface="Times New Roman"/>
              </a:rPr>
              <a:t>    </a:t>
            </a:r>
            <a:r>
              <a:rPr lang="zh-CN" altLang="en-US" sz="800">
                <a:solidFill>
                  <a:srgbClr val="000000"/>
                </a:solidFill>
                <a:latin typeface="宋体" pitchFamily="2" charset="-122"/>
              </a:rPr>
              <a:t>非金融卡主要是作为电子证件，用来记录持卡人的各方面信息，作为身份识别。如</a:t>
            </a:r>
            <a:r>
              <a:rPr lang="en-US" altLang="zh-CN" sz="800">
                <a:solidFill>
                  <a:srgbClr val="000000"/>
                </a:solidFill>
                <a:latin typeface="宋体" pitchFamily="2" charset="-122"/>
              </a:rPr>
              <a:t>IC</a:t>
            </a:r>
            <a:r>
              <a:rPr lang="zh-CN" altLang="en-US" sz="800">
                <a:solidFill>
                  <a:srgbClr val="000000"/>
                </a:solidFill>
                <a:latin typeface="宋体" pitchFamily="2" charset="-122"/>
              </a:rPr>
              <a:t>卡身份证、学生证、进门证、考勤卡、医疗证、住宿证等。由于</a:t>
            </a:r>
            <a:r>
              <a:rPr lang="en-US" altLang="zh-CN" sz="800">
                <a:solidFill>
                  <a:srgbClr val="000000"/>
                </a:solidFill>
                <a:latin typeface="宋体" pitchFamily="2" charset="-122"/>
              </a:rPr>
              <a:t>IC</a:t>
            </a:r>
            <a:r>
              <a:rPr lang="zh-CN" altLang="en-US" sz="800">
                <a:solidFill>
                  <a:srgbClr val="000000"/>
                </a:solidFill>
                <a:latin typeface="宋体" pitchFamily="2" charset="-122"/>
              </a:rPr>
              <a:t>卡可以记录大量信息，并且可以分区存款，因此可以做到一卡多用，简化验证的手续。</a:t>
            </a:r>
            <a:endParaRPr lang="zh-CN" altLang="en-US" sz="800">
              <a:latin typeface="宋体" pitchFamily="2" charset="-122"/>
            </a:endParaRPr>
          </a:p>
          <a:p>
            <a:endParaRPr lang="zh-CN" altLang="en-US" sz="800"/>
          </a:p>
          <a:p>
            <a:r>
              <a:rPr lang="zh-CN" altLang="en-US" sz="800" b="1">
                <a:solidFill>
                  <a:srgbClr val="000000"/>
                </a:solidFill>
                <a:latin typeface="宋体" pitchFamily="2" charset="-122"/>
              </a:rPr>
              <a:t>第四种分类方法：</a:t>
            </a:r>
            <a:r>
              <a:rPr lang="zh-CN" altLang="en-US" sz="800"/>
              <a:t>按照数据交换格式分类，智能卡可以分为串行和并行两种：</a:t>
            </a:r>
          </a:p>
          <a:p>
            <a:pPr>
              <a:buFontTx/>
              <a:buChar char="•"/>
            </a:pPr>
            <a:r>
              <a:rPr lang="zh-CN" altLang="en-US" sz="800"/>
              <a:t>串行</a:t>
            </a:r>
            <a:r>
              <a:rPr lang="en-US" altLang="zh-CN" sz="800"/>
              <a:t>IC</a:t>
            </a:r>
            <a:r>
              <a:rPr lang="zh-CN" altLang="en-US" sz="800"/>
              <a:t>卡 </a:t>
            </a:r>
          </a:p>
          <a:p>
            <a:r>
              <a:rPr lang="zh-CN" altLang="en-US" sz="800"/>
              <a:t>智能卡和外界进行数据交换时，数据流按照串行方式输入输出。当前应用中大多数</a:t>
            </a:r>
            <a:r>
              <a:rPr lang="en-US" altLang="zh-CN" sz="800"/>
              <a:t>IC</a:t>
            </a:r>
            <a:r>
              <a:rPr lang="zh-CN" altLang="en-US" sz="800"/>
              <a:t>卡都属于串行</a:t>
            </a:r>
            <a:r>
              <a:rPr lang="en-US" altLang="zh-CN" sz="800"/>
              <a:t>IC</a:t>
            </a:r>
            <a:r>
              <a:rPr lang="zh-CN" altLang="en-US" sz="800"/>
              <a:t>卡类，串行</a:t>
            </a:r>
            <a:r>
              <a:rPr lang="en-US" altLang="zh-CN" sz="800"/>
              <a:t>IC</a:t>
            </a:r>
            <a:r>
              <a:rPr lang="zh-CN" altLang="en-US" sz="800"/>
              <a:t>卡接口简单，使用方便，国际标准化组织为之专门开发了相关标准。</a:t>
            </a:r>
          </a:p>
          <a:p>
            <a:pPr>
              <a:buFontTx/>
              <a:buChar char="•"/>
            </a:pPr>
            <a:r>
              <a:rPr lang="zh-CN" altLang="en-US" sz="800"/>
              <a:t>并行</a:t>
            </a:r>
            <a:r>
              <a:rPr lang="en-US" altLang="zh-CN" sz="800"/>
              <a:t>IC</a:t>
            </a:r>
            <a:r>
              <a:rPr lang="zh-CN" altLang="en-US" sz="800"/>
              <a:t>卡 </a:t>
            </a:r>
          </a:p>
          <a:p>
            <a:r>
              <a:rPr lang="zh-CN" altLang="en-US" sz="800"/>
              <a:t>与串行</a:t>
            </a:r>
            <a:r>
              <a:rPr lang="en-US" altLang="zh-CN" sz="800"/>
              <a:t>IC</a:t>
            </a:r>
            <a:r>
              <a:rPr lang="zh-CN" altLang="en-US" sz="800"/>
              <a:t>卡相反，并行</a:t>
            </a:r>
            <a:r>
              <a:rPr lang="en-US" altLang="zh-CN" sz="800"/>
              <a:t>IC</a:t>
            </a:r>
            <a:r>
              <a:rPr lang="zh-CN" altLang="en-US" sz="800"/>
              <a:t>卡的数据交换以并行方式进行，由此可以带来两方面的好处，一是数据交换速度提高，二是在现有技术条件下存储容量可以显著增加。有关厂商再者方面作出了探索，并有产品投入使用，但由于没有形成相应的国际标准，大规模应用方面还存在一些问题。</a:t>
            </a:r>
          </a:p>
          <a:p>
            <a:endParaRPr lang="zh-CN" altLang="en-US" sz="800"/>
          </a:p>
          <a:p>
            <a:r>
              <a:rPr lang="zh-CN" altLang="en-US" sz="800" b="1"/>
              <a:t>其他：</a:t>
            </a:r>
          </a:p>
          <a:p>
            <a:pPr>
              <a:buFontTx/>
              <a:buChar char="•"/>
            </a:pPr>
            <a:r>
              <a:rPr lang="zh-CN" altLang="en-US" sz="800"/>
              <a:t>预付费卡（</a:t>
            </a:r>
            <a:r>
              <a:rPr lang="en-US" altLang="zh-CN" sz="800"/>
              <a:t>Prepayment Card</a:t>
            </a:r>
            <a:r>
              <a:rPr lang="zh-CN" altLang="en-US" sz="800"/>
              <a:t>） </a:t>
            </a:r>
          </a:p>
          <a:p>
            <a:r>
              <a:rPr lang="zh-CN" altLang="en-US" sz="800"/>
              <a:t>预付费卡在出厂后，初始化前的特性与加密存储器卡相类似，只是容量较小，一旦经用户初始化后，其信息的读取与普通存储卡类似，其内嵌芯片相当于一个计数器，只是该计数器只能作减法，不能作加法，当计数为零时，芯片便作废，因此，是一次性的。这样卡是专门为预付费用途设计的。</a:t>
            </a:r>
          </a:p>
          <a:p>
            <a:pPr>
              <a:buFontTx/>
              <a:buChar char="•"/>
            </a:pPr>
            <a:r>
              <a:rPr lang="zh-CN" altLang="en-US" sz="800"/>
              <a:t>混合卡 </a:t>
            </a:r>
          </a:p>
          <a:p>
            <a:r>
              <a:rPr lang="zh-CN" altLang="en-US" sz="800"/>
              <a:t>混合卡也存在多种形式，将</a:t>
            </a:r>
            <a:r>
              <a:rPr lang="en-US" altLang="zh-CN" sz="800"/>
              <a:t>IC</a:t>
            </a:r>
            <a:r>
              <a:rPr lang="zh-CN" altLang="en-US" sz="800"/>
              <a:t>芯片和磁卡同做在一张卡片上，将接触式和非接触式融为一体，一般都称为“混合卡”。</a:t>
            </a:r>
          </a:p>
          <a:p>
            <a:endParaRPr lang="en-US" altLang="zh-CN" sz="8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6B6F5-8C4F-4BEC-B1A1-164EFC730774}" type="slidenum">
              <a:rPr lang="en-US" altLang="zh-CN"/>
              <a:pPr/>
              <a:t>13</a:t>
            </a:fld>
            <a:endParaRPr lang="en-US" altLang="zh-CN"/>
          </a:p>
        </p:txBody>
      </p:sp>
      <p:sp>
        <p:nvSpPr>
          <p:cNvPr id="384002" name="Rectangle 2"/>
          <p:cNvSpPr>
            <a:spLocks noChangeArrowheads="1" noTextEdit="1"/>
          </p:cNvSpPr>
          <p:nvPr>
            <p:ph type="sldImg"/>
          </p:nvPr>
        </p:nvSpPr>
        <p:spPr>
          <a:ln/>
        </p:spPr>
      </p:sp>
      <p:sp>
        <p:nvSpPr>
          <p:cNvPr id="384003" name="Rectangle 3"/>
          <p:cNvSpPr>
            <a:spLocks noGrp="1" noChangeArrowheads="1"/>
          </p:cNvSpPr>
          <p:nvPr>
            <p:ph type="body" idx="1"/>
          </p:nvPr>
        </p:nvSpPr>
        <p:spPr/>
        <p:txBody>
          <a:bodyPr/>
          <a:lstStyle/>
          <a:p>
            <a:r>
              <a:rPr lang="en-US" altLang="zh-CN">
                <a:solidFill>
                  <a:srgbClr val="000000"/>
                </a:solidFill>
                <a:latin typeface="宋体" pitchFamily="2" charset="-122"/>
                <a:cs typeface="Times New Roman" pitchFamily="18" charset="0"/>
              </a:rPr>
              <a:t>IC</a:t>
            </a:r>
            <a:r>
              <a:rPr lang="zh-CN" altLang="en-US">
                <a:solidFill>
                  <a:srgbClr val="000000"/>
                </a:solidFill>
                <a:latin typeface="宋体" pitchFamily="2" charset="-122"/>
              </a:rPr>
              <a:t>卡的应用过程主要分为制造、发行、使用、回收四个阶段。</a:t>
            </a:r>
            <a:r>
              <a:rPr lang="zh-CN" altLang="en-US">
                <a:solidFill>
                  <a:srgbClr val="000000"/>
                </a:solidFill>
                <a:latin typeface="宋体" pitchFamily="2" charset="-122"/>
                <a:cs typeface="Times New Roman" pitchFamily="18" charset="0"/>
              </a:rPr>
              <a:t/>
            </a:r>
            <a:br>
              <a:rPr lang="zh-CN" altLang="en-US">
                <a:solidFill>
                  <a:srgbClr val="000000"/>
                </a:solidFill>
                <a:latin typeface="宋体" pitchFamily="2" charset="-122"/>
                <a:cs typeface="Times New Roman" pitchFamily="18" charset="0"/>
              </a:rPr>
            </a:br>
            <a:r>
              <a:rPr lang="zh-CN" altLang="en-US">
                <a:solidFill>
                  <a:srgbClr val="000000"/>
                </a:solidFill>
                <a:latin typeface="Times New Roman"/>
                <a:cs typeface="Times New Roman" pitchFamily="18" charset="0"/>
              </a:rPr>
              <a:t>    </a:t>
            </a:r>
            <a:r>
              <a:rPr lang="en-US" altLang="zh-CN" b="1">
                <a:solidFill>
                  <a:srgbClr val="000000"/>
                </a:solidFill>
                <a:latin typeface="宋体" pitchFamily="2" charset="-122"/>
                <a:cs typeface="Times New Roman" pitchFamily="18" charset="0"/>
              </a:rPr>
              <a:t>1</a:t>
            </a:r>
            <a:r>
              <a:rPr lang="zh-CN" altLang="en-US" b="1">
                <a:solidFill>
                  <a:srgbClr val="000000"/>
                </a:solidFill>
                <a:latin typeface="宋体" pitchFamily="2" charset="-122"/>
              </a:rPr>
              <a:t>、</a:t>
            </a:r>
            <a:r>
              <a:rPr lang="en-US" altLang="zh-CN" b="1">
                <a:solidFill>
                  <a:srgbClr val="000000"/>
                </a:solidFill>
                <a:latin typeface="宋体" pitchFamily="2" charset="-122"/>
                <a:cs typeface="Times New Roman" pitchFamily="18" charset="0"/>
              </a:rPr>
              <a:t>IC</a:t>
            </a:r>
            <a:r>
              <a:rPr lang="zh-CN" altLang="en-US" b="1">
                <a:solidFill>
                  <a:srgbClr val="000000"/>
                </a:solidFill>
                <a:latin typeface="宋体" pitchFamily="2" charset="-122"/>
              </a:rPr>
              <a:t>卡的制造</a:t>
            </a:r>
            <a:r>
              <a:rPr lang="zh-CN" altLang="en-US">
                <a:solidFill>
                  <a:srgbClr val="000000"/>
                </a:solidFill>
                <a:latin typeface="宋体" pitchFamily="2" charset="-122"/>
                <a:cs typeface="Times New Roman" pitchFamily="18" charset="0"/>
              </a:rPr>
              <a:t/>
            </a:r>
            <a:br>
              <a:rPr lang="zh-CN" altLang="en-US">
                <a:solidFill>
                  <a:srgbClr val="000000"/>
                </a:solidFill>
                <a:latin typeface="宋体" pitchFamily="2" charset="-122"/>
                <a:cs typeface="Times New Roman" pitchFamily="18" charset="0"/>
              </a:rPr>
            </a:br>
            <a:r>
              <a:rPr lang="zh-CN" altLang="en-US">
                <a:solidFill>
                  <a:srgbClr val="000000"/>
                </a:solidFill>
                <a:latin typeface="Times New Roman"/>
                <a:cs typeface="Times New Roman" pitchFamily="18" charset="0"/>
              </a:rPr>
              <a:t>    </a:t>
            </a:r>
            <a:r>
              <a:rPr lang="zh-CN" altLang="en-US">
                <a:solidFill>
                  <a:srgbClr val="000000"/>
                </a:solidFill>
                <a:latin typeface="宋体" pitchFamily="2" charset="-122"/>
              </a:rPr>
              <a:t>由</a:t>
            </a:r>
            <a:r>
              <a:rPr lang="en-US" altLang="zh-CN">
                <a:solidFill>
                  <a:srgbClr val="000000"/>
                </a:solidFill>
                <a:latin typeface="宋体" pitchFamily="2" charset="-122"/>
                <a:cs typeface="Times New Roman" pitchFamily="18" charset="0"/>
              </a:rPr>
              <a:t>IC</a:t>
            </a:r>
            <a:r>
              <a:rPr lang="zh-CN" altLang="en-US">
                <a:solidFill>
                  <a:srgbClr val="000000"/>
                </a:solidFill>
                <a:latin typeface="宋体" pitchFamily="2" charset="-122"/>
              </a:rPr>
              <a:t>卡生产企业完成，包括制造集成电路芯片，将芯片封装到塑料卡基中，装上引出脚。卡片表面可印刷图案和说明文字，对于证件卡还可以负责制持卡人照片，包括了印刷、打码、烫金、封装、过胶、测试等流程。</a:t>
            </a:r>
            <a:r>
              <a:rPr lang="en-US" altLang="zh-CN">
                <a:solidFill>
                  <a:srgbClr val="000000"/>
                </a:solidFill>
                <a:latin typeface="宋体" pitchFamily="2" charset="-122"/>
                <a:cs typeface="Times New Roman" pitchFamily="18" charset="0"/>
              </a:rPr>
              <a:t>IC</a:t>
            </a:r>
            <a:r>
              <a:rPr lang="zh-CN" altLang="en-US">
                <a:solidFill>
                  <a:srgbClr val="000000"/>
                </a:solidFill>
                <a:latin typeface="宋体" pitchFamily="2" charset="-122"/>
              </a:rPr>
              <a:t>卡出厂前还需在芯片中写入生产厂商代码，以便标识不同厂家。对于远程定货的发行商客户，</a:t>
            </a:r>
            <a:r>
              <a:rPr lang="en-US" altLang="zh-CN">
                <a:solidFill>
                  <a:srgbClr val="000000"/>
                </a:solidFill>
                <a:latin typeface="宋体" pitchFamily="2" charset="-122"/>
                <a:cs typeface="Times New Roman" pitchFamily="18" charset="0"/>
              </a:rPr>
              <a:t>IC</a:t>
            </a:r>
            <a:r>
              <a:rPr lang="zh-CN" altLang="en-US">
                <a:solidFill>
                  <a:srgbClr val="000000"/>
                </a:solidFill>
                <a:latin typeface="宋体" pitchFamily="2" charset="-122"/>
              </a:rPr>
              <a:t>卡中还可写入运输密码，在发行商收到后，核实解密才可使用。此举可防止其他人非法截取空白卡，给发行商造成损失。芯片厂商如西门子、华大等</a:t>
            </a:r>
          </a:p>
          <a:p>
            <a:r>
              <a:rPr lang="zh-CN" altLang="en-US">
                <a:solidFill>
                  <a:srgbClr val="000000"/>
                </a:solidFill>
                <a:latin typeface="Times New Roman"/>
                <a:cs typeface="Times New Roman" pitchFamily="18" charset="0"/>
              </a:rPr>
              <a:t>    </a:t>
            </a:r>
            <a:r>
              <a:rPr lang="en-US" altLang="zh-CN" b="1">
                <a:solidFill>
                  <a:srgbClr val="000000"/>
                </a:solidFill>
                <a:latin typeface="宋体" pitchFamily="2" charset="-122"/>
                <a:cs typeface="Times New Roman" pitchFamily="18" charset="0"/>
              </a:rPr>
              <a:t>2</a:t>
            </a:r>
            <a:r>
              <a:rPr lang="zh-CN" altLang="en-US" b="1">
                <a:solidFill>
                  <a:srgbClr val="000000"/>
                </a:solidFill>
                <a:latin typeface="宋体" pitchFamily="2" charset="-122"/>
              </a:rPr>
              <a:t>、</a:t>
            </a:r>
            <a:r>
              <a:rPr lang="en-US" altLang="zh-CN" b="1">
                <a:solidFill>
                  <a:srgbClr val="000000"/>
                </a:solidFill>
                <a:latin typeface="宋体" pitchFamily="2" charset="-122"/>
                <a:cs typeface="Times New Roman" pitchFamily="18" charset="0"/>
              </a:rPr>
              <a:t>IC</a:t>
            </a:r>
            <a:r>
              <a:rPr lang="zh-CN" altLang="en-US" b="1">
                <a:solidFill>
                  <a:srgbClr val="000000"/>
                </a:solidFill>
                <a:latin typeface="宋体" pitchFamily="2" charset="-122"/>
              </a:rPr>
              <a:t>卡的发行</a:t>
            </a:r>
            <a:r>
              <a:rPr lang="zh-CN" altLang="en-US">
                <a:solidFill>
                  <a:srgbClr val="000000"/>
                </a:solidFill>
                <a:latin typeface="宋体" pitchFamily="2" charset="-122"/>
                <a:cs typeface="Times New Roman" pitchFamily="18" charset="0"/>
              </a:rPr>
              <a:t/>
            </a:r>
            <a:br>
              <a:rPr lang="zh-CN" altLang="en-US">
                <a:solidFill>
                  <a:srgbClr val="000000"/>
                </a:solidFill>
                <a:latin typeface="宋体" pitchFamily="2" charset="-122"/>
                <a:cs typeface="Times New Roman" pitchFamily="18" charset="0"/>
              </a:rPr>
            </a:br>
            <a:r>
              <a:rPr lang="zh-CN" altLang="en-US">
                <a:solidFill>
                  <a:srgbClr val="000000"/>
                </a:solidFill>
                <a:latin typeface="Times New Roman"/>
                <a:cs typeface="Times New Roman" pitchFamily="18" charset="0"/>
              </a:rPr>
              <a:t>    </a:t>
            </a:r>
            <a:r>
              <a:rPr lang="zh-CN" altLang="en-US">
                <a:solidFill>
                  <a:srgbClr val="000000"/>
                </a:solidFill>
                <a:latin typeface="宋体" pitchFamily="2" charset="-122"/>
              </a:rPr>
              <a:t>也就是所谓个人化阶段，是指</a:t>
            </a:r>
            <a:r>
              <a:rPr lang="en-US" altLang="zh-CN">
                <a:solidFill>
                  <a:srgbClr val="000000"/>
                </a:solidFill>
                <a:latin typeface="宋体" pitchFamily="2" charset="-122"/>
                <a:cs typeface="Times New Roman" pitchFamily="18" charset="0"/>
              </a:rPr>
              <a:t>IC</a:t>
            </a:r>
            <a:r>
              <a:rPr lang="zh-CN" altLang="en-US">
                <a:solidFill>
                  <a:srgbClr val="000000"/>
                </a:solidFill>
                <a:latin typeface="宋体" pitchFamily="2" charset="-122"/>
              </a:rPr>
              <a:t>卡发行商在卡上写入信息，然后发给持卡人的过程。写入的信息包括：具体应用系统中使用的数据，如银行卡上的账号和存储余额；证件卡上持卡人基本情况等。此外为数据安全所需，还要写入发行商代码，以便与其它应用系统区别，防止持卡人自行修改卡上数据。还需写入持卡人的个人用户密码，此密码由持卡人保留，每次</a:t>
            </a:r>
            <a:r>
              <a:rPr lang="en-US" altLang="zh-CN">
                <a:solidFill>
                  <a:srgbClr val="000000"/>
                </a:solidFill>
                <a:latin typeface="宋体" pitchFamily="2" charset="-122"/>
                <a:cs typeface="Times New Roman" pitchFamily="18" charset="0"/>
              </a:rPr>
              <a:t>IC</a:t>
            </a:r>
            <a:r>
              <a:rPr lang="zh-CN" altLang="en-US">
                <a:solidFill>
                  <a:srgbClr val="000000"/>
                </a:solidFill>
                <a:latin typeface="宋体" pitchFamily="2" charset="-122"/>
              </a:rPr>
              <a:t>卡读写时由用户核实。从而</a:t>
            </a:r>
            <a:r>
              <a:rPr lang="en-US" altLang="zh-CN">
                <a:solidFill>
                  <a:srgbClr val="000000"/>
                </a:solidFill>
                <a:latin typeface="宋体" pitchFamily="2" charset="-122"/>
                <a:cs typeface="Times New Roman" pitchFamily="18" charset="0"/>
              </a:rPr>
              <a:t>IC</a:t>
            </a:r>
            <a:r>
              <a:rPr lang="zh-CN" altLang="en-US">
                <a:solidFill>
                  <a:srgbClr val="000000"/>
                </a:solidFill>
                <a:latin typeface="宋体" pitchFamily="2" charset="-122"/>
              </a:rPr>
              <a:t>卡即使丢失，也不会给使用者造成损失。</a:t>
            </a:r>
            <a:r>
              <a:rPr lang="zh-CN" altLang="en-US">
                <a:solidFill>
                  <a:srgbClr val="000000"/>
                </a:solidFill>
                <a:latin typeface="宋体" pitchFamily="2" charset="-122"/>
                <a:cs typeface="Times New Roman" pitchFamily="18" charset="0"/>
              </a:rPr>
              <a:t/>
            </a:r>
            <a:br>
              <a:rPr lang="zh-CN" altLang="en-US">
                <a:solidFill>
                  <a:srgbClr val="000000"/>
                </a:solidFill>
                <a:latin typeface="宋体" pitchFamily="2" charset="-122"/>
                <a:cs typeface="Times New Roman" pitchFamily="18" charset="0"/>
              </a:rPr>
            </a:br>
            <a:r>
              <a:rPr lang="zh-CN" altLang="en-US">
                <a:solidFill>
                  <a:srgbClr val="000000"/>
                </a:solidFill>
                <a:latin typeface="Times New Roman"/>
                <a:cs typeface="Times New Roman" pitchFamily="18" charset="0"/>
              </a:rPr>
              <a:t>    </a:t>
            </a:r>
            <a:r>
              <a:rPr lang="en-US" altLang="zh-CN">
                <a:solidFill>
                  <a:srgbClr val="000000"/>
                </a:solidFill>
                <a:latin typeface="宋体" pitchFamily="2" charset="-122"/>
                <a:cs typeface="Times New Roman" pitchFamily="18" charset="0"/>
              </a:rPr>
              <a:t>IC</a:t>
            </a:r>
            <a:r>
              <a:rPr lang="zh-CN" altLang="en-US">
                <a:solidFill>
                  <a:srgbClr val="000000"/>
                </a:solidFill>
                <a:latin typeface="宋体" pitchFamily="2" charset="-122"/>
              </a:rPr>
              <a:t>卡发行通常由应用部门或特定的机构来完成，他们收到制造商提供的</a:t>
            </a:r>
            <a:r>
              <a:rPr lang="en-US" altLang="zh-CN">
                <a:solidFill>
                  <a:srgbClr val="000000"/>
                </a:solidFill>
                <a:latin typeface="宋体" pitchFamily="2" charset="-122"/>
                <a:cs typeface="Times New Roman" pitchFamily="18" charset="0"/>
              </a:rPr>
              <a:t>IC</a:t>
            </a:r>
            <a:r>
              <a:rPr lang="zh-CN" altLang="en-US">
                <a:solidFill>
                  <a:srgbClr val="000000"/>
                </a:solidFill>
                <a:latin typeface="宋体" pitchFamily="2" charset="-122"/>
              </a:rPr>
              <a:t>卡后按自己的一套规则处理，向合格的申请者发放。</a:t>
            </a:r>
            <a:r>
              <a:rPr lang="zh-CN" altLang="en-US">
                <a:solidFill>
                  <a:srgbClr val="000000"/>
                </a:solidFill>
                <a:latin typeface="宋体" pitchFamily="2" charset="-122"/>
                <a:cs typeface="Times New Roman" pitchFamily="18" charset="0"/>
              </a:rPr>
              <a:t/>
            </a:r>
            <a:br>
              <a:rPr lang="zh-CN" altLang="en-US">
                <a:solidFill>
                  <a:srgbClr val="000000"/>
                </a:solidFill>
                <a:latin typeface="宋体" pitchFamily="2" charset="-122"/>
                <a:cs typeface="Times New Roman" pitchFamily="18" charset="0"/>
              </a:rPr>
            </a:br>
            <a:r>
              <a:rPr lang="zh-CN" altLang="en-US">
                <a:solidFill>
                  <a:srgbClr val="000000"/>
                </a:solidFill>
                <a:latin typeface="Times New Roman"/>
                <a:cs typeface="Times New Roman" pitchFamily="18" charset="0"/>
              </a:rPr>
              <a:t>   </a:t>
            </a:r>
            <a:r>
              <a:rPr lang="zh-CN" altLang="en-US" b="1">
                <a:solidFill>
                  <a:srgbClr val="000000"/>
                </a:solidFill>
                <a:latin typeface="Times New Roman"/>
                <a:cs typeface="Times New Roman" pitchFamily="18" charset="0"/>
              </a:rPr>
              <a:t> </a:t>
            </a:r>
            <a:r>
              <a:rPr lang="en-US" altLang="zh-CN" b="1">
                <a:solidFill>
                  <a:srgbClr val="000000"/>
                </a:solidFill>
                <a:latin typeface="宋体" pitchFamily="2" charset="-122"/>
                <a:cs typeface="Times New Roman" pitchFamily="18" charset="0"/>
              </a:rPr>
              <a:t>3</a:t>
            </a:r>
            <a:r>
              <a:rPr lang="zh-CN" altLang="en-US" b="1">
                <a:solidFill>
                  <a:srgbClr val="000000"/>
                </a:solidFill>
                <a:latin typeface="宋体" pitchFamily="2" charset="-122"/>
              </a:rPr>
              <a:t>、</a:t>
            </a:r>
            <a:r>
              <a:rPr lang="en-US" altLang="zh-CN" b="1">
                <a:solidFill>
                  <a:srgbClr val="000000"/>
                </a:solidFill>
                <a:latin typeface="宋体" pitchFamily="2" charset="-122"/>
                <a:cs typeface="Times New Roman" pitchFamily="18" charset="0"/>
              </a:rPr>
              <a:t>IC</a:t>
            </a:r>
            <a:r>
              <a:rPr lang="zh-CN" altLang="en-US" b="1">
                <a:solidFill>
                  <a:srgbClr val="000000"/>
                </a:solidFill>
                <a:latin typeface="宋体" pitchFamily="2" charset="-122"/>
              </a:rPr>
              <a:t>卡的使用</a:t>
            </a:r>
            <a:r>
              <a:rPr lang="zh-CN" altLang="en-US">
                <a:solidFill>
                  <a:srgbClr val="000000"/>
                </a:solidFill>
                <a:latin typeface="宋体" pitchFamily="2" charset="-122"/>
                <a:cs typeface="Times New Roman" pitchFamily="18" charset="0"/>
              </a:rPr>
              <a:t/>
            </a:r>
            <a:br>
              <a:rPr lang="zh-CN" altLang="en-US">
                <a:solidFill>
                  <a:srgbClr val="000000"/>
                </a:solidFill>
                <a:latin typeface="宋体" pitchFamily="2" charset="-122"/>
                <a:cs typeface="Times New Roman" pitchFamily="18" charset="0"/>
              </a:rPr>
            </a:br>
            <a:r>
              <a:rPr lang="zh-CN" altLang="en-US">
                <a:solidFill>
                  <a:srgbClr val="000000"/>
                </a:solidFill>
                <a:latin typeface="Times New Roman"/>
                <a:cs typeface="Times New Roman" pitchFamily="18" charset="0"/>
              </a:rPr>
              <a:t>    </a:t>
            </a:r>
            <a:r>
              <a:rPr lang="en-US" altLang="zh-CN">
                <a:solidFill>
                  <a:srgbClr val="000000"/>
                </a:solidFill>
                <a:latin typeface="宋体" pitchFamily="2" charset="-122"/>
                <a:cs typeface="Times New Roman" pitchFamily="18" charset="0"/>
              </a:rPr>
              <a:t>IC</a:t>
            </a:r>
            <a:r>
              <a:rPr lang="zh-CN" altLang="en-US">
                <a:solidFill>
                  <a:srgbClr val="000000"/>
                </a:solidFill>
                <a:latin typeface="宋体" pitchFamily="2" charset="-122"/>
              </a:rPr>
              <a:t>卡个人化后，持卡人可在整个应用系统中的各个终端读写器对</a:t>
            </a:r>
            <a:r>
              <a:rPr lang="en-US" altLang="zh-CN">
                <a:solidFill>
                  <a:srgbClr val="000000"/>
                </a:solidFill>
                <a:latin typeface="宋体" pitchFamily="2" charset="-122"/>
                <a:cs typeface="Times New Roman" pitchFamily="18" charset="0"/>
              </a:rPr>
              <a:t>IC</a:t>
            </a:r>
            <a:r>
              <a:rPr lang="zh-CN" altLang="en-US">
                <a:solidFill>
                  <a:srgbClr val="000000"/>
                </a:solidFill>
                <a:latin typeface="宋体" pitchFamily="2" charset="-122"/>
              </a:rPr>
              <a:t>卡进行读写，如交费和花费卡上存款。使用时需进行身分核实，即键入用户密码。同时，应用系统还自动核实</a:t>
            </a:r>
            <a:r>
              <a:rPr lang="en-US" altLang="zh-CN">
                <a:solidFill>
                  <a:srgbClr val="000000"/>
                </a:solidFill>
                <a:latin typeface="宋体" pitchFamily="2" charset="-122"/>
                <a:cs typeface="Times New Roman" pitchFamily="18" charset="0"/>
              </a:rPr>
              <a:t>IC</a:t>
            </a:r>
            <a:r>
              <a:rPr lang="zh-CN" altLang="en-US">
                <a:solidFill>
                  <a:srgbClr val="000000"/>
                </a:solidFill>
                <a:latin typeface="宋体" pitchFamily="2" charset="-122"/>
              </a:rPr>
              <a:t>卡上的发行商代码和系统擦除和写入密码。这些密码保存在系统数据库中，只有核实正确才能对</a:t>
            </a:r>
            <a:r>
              <a:rPr lang="en-US" altLang="zh-CN">
                <a:solidFill>
                  <a:srgbClr val="000000"/>
                </a:solidFill>
                <a:latin typeface="宋体" pitchFamily="2" charset="-122"/>
                <a:cs typeface="Times New Roman" pitchFamily="18" charset="0"/>
              </a:rPr>
              <a:t>IC</a:t>
            </a:r>
            <a:r>
              <a:rPr lang="zh-CN" altLang="en-US">
                <a:solidFill>
                  <a:srgbClr val="000000"/>
                </a:solidFill>
                <a:latin typeface="宋体" pitchFamily="2" charset="-122"/>
              </a:rPr>
              <a:t>卡进行读写操作。</a:t>
            </a:r>
            <a:r>
              <a:rPr lang="zh-CN" altLang="en-US">
                <a:solidFill>
                  <a:srgbClr val="000000"/>
                </a:solidFill>
                <a:latin typeface="宋体" pitchFamily="2" charset="-122"/>
                <a:cs typeface="Times New Roman" pitchFamily="18" charset="0"/>
              </a:rPr>
              <a:t/>
            </a:r>
            <a:br>
              <a:rPr lang="zh-CN" altLang="en-US">
                <a:solidFill>
                  <a:srgbClr val="000000"/>
                </a:solidFill>
                <a:latin typeface="宋体" pitchFamily="2" charset="-122"/>
                <a:cs typeface="Times New Roman" pitchFamily="18" charset="0"/>
              </a:rPr>
            </a:br>
            <a:r>
              <a:rPr lang="zh-CN" altLang="en-US">
                <a:solidFill>
                  <a:srgbClr val="000000"/>
                </a:solidFill>
                <a:latin typeface="Times New Roman"/>
                <a:cs typeface="Times New Roman" pitchFamily="18" charset="0"/>
              </a:rPr>
              <a:t>    </a:t>
            </a:r>
            <a:r>
              <a:rPr lang="en-US" altLang="zh-CN" b="1">
                <a:solidFill>
                  <a:srgbClr val="000000"/>
                </a:solidFill>
                <a:latin typeface="宋体" pitchFamily="2" charset="-122"/>
                <a:cs typeface="Times New Roman" pitchFamily="18" charset="0"/>
              </a:rPr>
              <a:t>4</a:t>
            </a:r>
            <a:r>
              <a:rPr lang="zh-CN" altLang="en-US" b="1">
                <a:solidFill>
                  <a:srgbClr val="000000"/>
                </a:solidFill>
                <a:latin typeface="宋体" pitchFamily="2" charset="-122"/>
              </a:rPr>
              <a:t>、</a:t>
            </a:r>
            <a:r>
              <a:rPr lang="en-US" altLang="zh-CN" b="1">
                <a:solidFill>
                  <a:srgbClr val="000000"/>
                </a:solidFill>
                <a:latin typeface="宋体" pitchFamily="2" charset="-122"/>
                <a:cs typeface="Times New Roman" pitchFamily="18" charset="0"/>
              </a:rPr>
              <a:t>IC</a:t>
            </a:r>
            <a:r>
              <a:rPr lang="zh-CN" altLang="en-US" b="1">
                <a:solidFill>
                  <a:srgbClr val="000000"/>
                </a:solidFill>
                <a:latin typeface="宋体" pitchFamily="2" charset="-122"/>
              </a:rPr>
              <a:t>卡的回收</a:t>
            </a:r>
            <a:r>
              <a:rPr lang="zh-CN" altLang="en-US">
                <a:solidFill>
                  <a:srgbClr val="000000"/>
                </a:solidFill>
                <a:latin typeface="宋体" pitchFamily="2" charset="-122"/>
                <a:cs typeface="Times New Roman" pitchFamily="18" charset="0"/>
              </a:rPr>
              <a:t/>
            </a:r>
            <a:br>
              <a:rPr lang="zh-CN" altLang="en-US">
                <a:solidFill>
                  <a:srgbClr val="000000"/>
                </a:solidFill>
                <a:latin typeface="宋体" pitchFamily="2" charset="-122"/>
                <a:cs typeface="Times New Roman" pitchFamily="18" charset="0"/>
              </a:rPr>
            </a:br>
            <a:r>
              <a:rPr lang="zh-CN" altLang="en-US">
                <a:solidFill>
                  <a:srgbClr val="000000"/>
                </a:solidFill>
                <a:latin typeface="Times New Roman"/>
                <a:cs typeface="Times New Roman" pitchFamily="18" charset="0"/>
              </a:rPr>
              <a:t>    </a:t>
            </a:r>
            <a:r>
              <a:rPr lang="zh-CN" altLang="en-US">
                <a:solidFill>
                  <a:srgbClr val="000000"/>
                </a:solidFill>
                <a:latin typeface="宋体" pitchFamily="2" charset="-122"/>
              </a:rPr>
              <a:t>已发行</a:t>
            </a:r>
            <a:r>
              <a:rPr lang="en-US" altLang="zh-CN">
                <a:solidFill>
                  <a:srgbClr val="000000"/>
                </a:solidFill>
                <a:latin typeface="宋体" pitchFamily="2" charset="-122"/>
                <a:cs typeface="Times New Roman" pitchFamily="18" charset="0"/>
              </a:rPr>
              <a:t>IC</a:t>
            </a:r>
            <a:r>
              <a:rPr lang="zh-CN" altLang="en-US">
                <a:solidFill>
                  <a:srgbClr val="000000"/>
                </a:solidFill>
                <a:latin typeface="宋体" pitchFamily="2" charset="-122"/>
              </a:rPr>
              <a:t>卡因为丧失了使用价值或卡片损坏，过期，持卡人变动等情况，应收回，销毁或另发新卡。持卡人若丢失</a:t>
            </a:r>
            <a:r>
              <a:rPr lang="en-US" altLang="zh-CN">
                <a:solidFill>
                  <a:srgbClr val="000000"/>
                </a:solidFill>
                <a:latin typeface="宋体" pitchFamily="2" charset="-122"/>
                <a:cs typeface="Times New Roman" pitchFamily="18" charset="0"/>
              </a:rPr>
              <a:t>IC</a:t>
            </a:r>
            <a:r>
              <a:rPr lang="zh-CN" altLang="en-US">
                <a:solidFill>
                  <a:srgbClr val="000000"/>
                </a:solidFill>
                <a:latin typeface="宋体" pitchFamily="2" charset="-122"/>
              </a:rPr>
              <a:t>卡，也需补发。以上情况都需核实和修改系统数据库内数据。目前一般都省略了该环节，用完了</a:t>
            </a:r>
            <a:r>
              <a:rPr lang="en-US" altLang="zh-CN">
                <a:solidFill>
                  <a:srgbClr val="000000"/>
                </a:solidFill>
                <a:latin typeface="宋体" pitchFamily="2" charset="-122"/>
                <a:cs typeface="Times New Roman" pitchFamily="18" charset="0"/>
              </a:rPr>
              <a:t>IC</a:t>
            </a:r>
            <a:r>
              <a:rPr lang="zh-CN" altLang="en-US">
                <a:solidFill>
                  <a:srgbClr val="000000"/>
                </a:solidFill>
                <a:latin typeface="宋体" pitchFamily="2" charset="-122"/>
              </a:rPr>
              <a:t>卡由用户自己处理了。</a:t>
            </a:r>
            <a:endParaRPr lang="zh-CN" altLang="en-US">
              <a:latin typeface="宋体" pitchFamily="2" charset="-122"/>
              <a:cs typeface="Times New Roman" pitchFamily="18" charset="0"/>
            </a:endParaRPr>
          </a:p>
          <a:p>
            <a:r>
              <a:rPr lang="zh-CN" altLang="en-US">
                <a:latin typeface="Times New Roman"/>
                <a:cs typeface="Times New Roman" pitchFamily="18" charset="0"/>
              </a:rPr>
              <a:t> </a:t>
            </a:r>
            <a:endParaRPr lang="zh-CN" altLang="en-US">
              <a:latin typeface="宋体" pitchFamily="2" charset="-122"/>
              <a:cs typeface="Times New Roman" pitchFamily="18" charset="0"/>
            </a:endParaRPr>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B706FB-4D0E-4FA2-A753-B28B1EEB6A84}" type="slidenum">
              <a:rPr lang="en-US" altLang="zh-CN"/>
              <a:pPr/>
              <a:t>19</a:t>
            </a:fld>
            <a:endParaRPr lang="en-US" altLang="zh-CN"/>
          </a:p>
        </p:txBody>
      </p:sp>
      <p:sp>
        <p:nvSpPr>
          <p:cNvPr id="358402" name="Rectangle 2"/>
          <p:cNvSpPr>
            <a:spLocks noChangeArrowheads="1" noTextEdit="1"/>
          </p:cNvSpPr>
          <p:nvPr>
            <p:ph type="sldImg"/>
          </p:nvPr>
        </p:nvSpPr>
        <p:spPr>
          <a:ln/>
        </p:spPr>
      </p:sp>
      <p:sp>
        <p:nvSpPr>
          <p:cNvPr id="358403" name="Rectangle 3"/>
          <p:cNvSpPr>
            <a:spLocks noGrp="1" noChangeArrowheads="1"/>
          </p:cNvSpPr>
          <p:nvPr>
            <p:ph type="body" idx="1"/>
          </p:nvPr>
        </p:nvSpPr>
        <p:spPr/>
        <p:txBody>
          <a:bodyPr/>
          <a:lstStyle/>
          <a:p>
            <a:r>
              <a:rPr lang="en-US" altLang="zh-CN" b="1">
                <a:latin typeface="宋体" pitchFamily="2" charset="-122"/>
                <a:cs typeface="Times New Roman" pitchFamily="18" charset="0"/>
              </a:rPr>
              <a:t>IC</a:t>
            </a:r>
            <a:r>
              <a:rPr lang="zh-CN" altLang="en-US" b="1">
                <a:latin typeface="宋体" pitchFamily="2" charset="-122"/>
              </a:rPr>
              <a:t>卡应用领域</a:t>
            </a:r>
            <a:endParaRPr lang="zh-CN" altLang="en-US">
              <a:latin typeface="宋体" pitchFamily="2" charset="-122"/>
              <a:cs typeface="Times New Roman" pitchFamily="18" charset="0"/>
            </a:endParaRPr>
          </a:p>
          <a:p>
            <a:r>
              <a:rPr lang="en-US" altLang="zh-CN" b="1">
                <a:solidFill>
                  <a:srgbClr val="000000"/>
                </a:solidFill>
                <a:latin typeface="Times New Roman"/>
              </a:rPr>
              <a:t>·</a:t>
            </a:r>
            <a:r>
              <a:rPr lang="zh-CN" altLang="en-US" b="1">
                <a:solidFill>
                  <a:srgbClr val="000000"/>
                </a:solidFill>
                <a:latin typeface="宋体" pitchFamily="2" charset="-122"/>
              </a:rPr>
              <a:t>金融</a:t>
            </a:r>
            <a:br>
              <a:rPr lang="zh-CN" altLang="en-US" b="1">
                <a:solidFill>
                  <a:srgbClr val="000000"/>
                </a:solidFill>
                <a:latin typeface="宋体" pitchFamily="2" charset="-122"/>
              </a:rPr>
            </a:br>
            <a:r>
              <a:rPr lang="zh-CN" altLang="en-US">
                <a:solidFill>
                  <a:srgbClr val="000000"/>
                </a:solidFill>
                <a:latin typeface="Times New Roman"/>
              </a:rPr>
              <a:t>    </a:t>
            </a:r>
            <a:r>
              <a:rPr lang="zh-CN" altLang="en-US">
                <a:solidFill>
                  <a:srgbClr val="000000"/>
                </a:solidFill>
                <a:latin typeface="宋体" pitchFamily="2" charset="-122"/>
              </a:rPr>
              <a:t>除了法国，世界上其他银行发行的信用卡绝大部分为磁卡。</a:t>
            </a:r>
            <a:br>
              <a:rPr lang="zh-CN" altLang="en-US">
                <a:solidFill>
                  <a:srgbClr val="000000"/>
                </a:solidFill>
                <a:latin typeface="宋体" pitchFamily="2" charset="-122"/>
              </a:rPr>
            </a:br>
            <a:r>
              <a:rPr lang="zh-CN" altLang="en-US">
                <a:solidFill>
                  <a:srgbClr val="000000"/>
                </a:solidFill>
                <a:latin typeface="Times New Roman"/>
              </a:rPr>
              <a:t>    </a:t>
            </a:r>
            <a:r>
              <a:rPr lang="zh-CN" altLang="en-US">
                <a:solidFill>
                  <a:srgbClr val="000000"/>
                </a:solidFill>
                <a:latin typeface="宋体" pitchFamily="2" charset="-122"/>
              </a:rPr>
              <a:t>从用户的角度出发银行是最应该采用智能卡技术的应用领域，这是因为磁卡的安全性较差。美国的磁卡数量和应用水平在世界处于前列，从现有的磁卡设备迁移到智能卡设备是一个漫长和痛苦的过程，因此美国在这方面进展缓慢。相比发达国家，我国的信用卡发行量不大，目前仍是以磁卡为主，所以发展前景可观。 </a:t>
            </a:r>
            <a:endParaRPr lang="zh-CN" altLang="en-US">
              <a:latin typeface="宋体" pitchFamily="2" charset="-122"/>
            </a:endParaRPr>
          </a:p>
          <a:p>
            <a:r>
              <a:rPr lang="zh-CN" altLang="en-US" b="1">
                <a:solidFill>
                  <a:srgbClr val="000000"/>
                </a:solidFill>
                <a:latin typeface="Times New Roman"/>
              </a:rPr>
              <a:t>  </a:t>
            </a:r>
            <a:r>
              <a:rPr lang="en-US" altLang="zh-CN" b="1">
                <a:solidFill>
                  <a:srgbClr val="000000"/>
                </a:solidFill>
                <a:latin typeface="Times New Roman"/>
              </a:rPr>
              <a:t>·</a:t>
            </a:r>
            <a:r>
              <a:rPr lang="zh-CN" altLang="en-US" b="1">
                <a:solidFill>
                  <a:srgbClr val="000000"/>
                </a:solidFill>
                <a:latin typeface="宋体" pitchFamily="2" charset="-122"/>
              </a:rPr>
              <a:t>电信</a:t>
            </a:r>
            <a:br>
              <a:rPr lang="zh-CN" altLang="en-US" b="1">
                <a:solidFill>
                  <a:srgbClr val="000000"/>
                </a:solidFill>
                <a:latin typeface="宋体" pitchFamily="2" charset="-122"/>
              </a:rPr>
            </a:br>
            <a:r>
              <a:rPr lang="zh-CN" altLang="en-US">
                <a:solidFill>
                  <a:srgbClr val="000000"/>
                </a:solidFill>
                <a:latin typeface="Times New Roman"/>
              </a:rPr>
              <a:t>    </a:t>
            </a:r>
            <a:r>
              <a:rPr lang="zh-CN" altLang="en-US">
                <a:solidFill>
                  <a:srgbClr val="000000"/>
                </a:solidFill>
                <a:latin typeface="宋体" pitchFamily="2" charset="-122"/>
              </a:rPr>
              <a:t>数字蜂窝电话使用</a:t>
            </a:r>
            <a:r>
              <a:rPr lang="en-US" altLang="zh-CN">
                <a:solidFill>
                  <a:srgbClr val="000000"/>
                </a:solidFill>
                <a:latin typeface="宋体" pitchFamily="2" charset="-122"/>
              </a:rPr>
              <a:t>CPU</a:t>
            </a:r>
            <a:r>
              <a:rPr lang="zh-CN" altLang="en-US">
                <a:solidFill>
                  <a:srgbClr val="000000"/>
                </a:solidFill>
                <a:latin typeface="宋体" pitchFamily="2" charset="-122"/>
              </a:rPr>
              <a:t>卡来存储信息和唯一识别用户身份，这种特定类型的智能卡往往被称为</a:t>
            </a:r>
            <a:r>
              <a:rPr lang="en-US" altLang="zh-CN">
                <a:solidFill>
                  <a:srgbClr val="000000"/>
                </a:solidFill>
                <a:latin typeface="宋体" pitchFamily="2" charset="-122"/>
              </a:rPr>
              <a:t>SIM</a:t>
            </a:r>
            <a:r>
              <a:rPr lang="zh-CN" altLang="en-US">
                <a:solidFill>
                  <a:srgbClr val="000000"/>
                </a:solidFill>
                <a:latin typeface="宋体" pitchFamily="2" charset="-122"/>
              </a:rPr>
              <a:t>卡，正是由于智能卡提供了大容量存储的能力，电话号码簿可以存在卡上而不是像模拟电话一样存在手机上。另外卡中的微处理器大大提高了用户帐号的安全性。</a:t>
            </a:r>
            <a:br>
              <a:rPr lang="zh-CN" altLang="en-US">
                <a:solidFill>
                  <a:srgbClr val="000000"/>
                </a:solidFill>
                <a:latin typeface="宋体" pitchFamily="2" charset="-122"/>
              </a:rPr>
            </a:br>
            <a:r>
              <a:rPr lang="zh-CN" altLang="en-US">
                <a:solidFill>
                  <a:srgbClr val="000000"/>
                </a:solidFill>
                <a:latin typeface="Times New Roman"/>
              </a:rPr>
              <a:t>    </a:t>
            </a:r>
            <a:r>
              <a:rPr lang="zh-CN" altLang="en-US">
                <a:solidFill>
                  <a:srgbClr val="000000"/>
                </a:solidFill>
                <a:latin typeface="宋体" pitchFamily="2" charset="-122"/>
              </a:rPr>
              <a:t>电话储值卡也是极为广泛的智能卡应用。智能卡公用电话比磁卡设备具备诸多优势，如不需市电、故障率低等，因此在全国范围内得到了极为迅速的推广。 </a:t>
            </a:r>
            <a:endParaRPr lang="zh-CN" altLang="en-US">
              <a:latin typeface="宋体" pitchFamily="2" charset="-122"/>
            </a:endParaRPr>
          </a:p>
          <a:p>
            <a:r>
              <a:rPr lang="zh-CN" altLang="en-US" b="1">
                <a:solidFill>
                  <a:srgbClr val="000000"/>
                </a:solidFill>
                <a:latin typeface="Times New Roman"/>
              </a:rPr>
              <a:t>  </a:t>
            </a:r>
            <a:r>
              <a:rPr lang="en-US" altLang="zh-CN" b="1">
                <a:solidFill>
                  <a:srgbClr val="000000"/>
                </a:solidFill>
                <a:latin typeface="Times New Roman"/>
              </a:rPr>
              <a:t>·</a:t>
            </a:r>
            <a:r>
              <a:rPr lang="zh-CN" altLang="en-US" b="1">
                <a:solidFill>
                  <a:srgbClr val="000000"/>
                </a:solidFill>
                <a:latin typeface="宋体" pitchFamily="2" charset="-122"/>
              </a:rPr>
              <a:t>电子钱包</a:t>
            </a:r>
            <a:br>
              <a:rPr lang="zh-CN" altLang="en-US" b="1">
                <a:solidFill>
                  <a:srgbClr val="000000"/>
                </a:solidFill>
                <a:latin typeface="宋体" pitchFamily="2" charset="-122"/>
              </a:rPr>
            </a:br>
            <a:r>
              <a:rPr lang="zh-CN" altLang="en-US">
                <a:solidFill>
                  <a:srgbClr val="000000"/>
                </a:solidFill>
                <a:latin typeface="Times New Roman"/>
              </a:rPr>
              <a:t>    </a:t>
            </a:r>
            <a:r>
              <a:rPr lang="zh-CN" altLang="en-US">
                <a:solidFill>
                  <a:srgbClr val="000000"/>
                </a:solidFill>
                <a:latin typeface="宋体" pitchFamily="2" charset="-122"/>
              </a:rPr>
              <a:t>电子钱包</a:t>
            </a:r>
            <a:r>
              <a:rPr lang="en-US" altLang="zh-CN">
                <a:solidFill>
                  <a:srgbClr val="000000"/>
                </a:solidFill>
                <a:latin typeface="宋体" pitchFamily="2" charset="-122"/>
              </a:rPr>
              <a:t>(IEP)</a:t>
            </a:r>
            <a:r>
              <a:rPr lang="zh-CN" altLang="en-US">
                <a:solidFill>
                  <a:srgbClr val="000000"/>
                </a:solidFill>
                <a:latin typeface="宋体" pitchFamily="2" charset="-122"/>
              </a:rPr>
              <a:t>是专门针对小额的支付而设计的（每笔少于</a:t>
            </a:r>
            <a:r>
              <a:rPr lang="en-US" altLang="zh-CN">
                <a:solidFill>
                  <a:srgbClr val="000000"/>
                </a:solidFill>
                <a:latin typeface="宋体" pitchFamily="2" charset="-122"/>
              </a:rPr>
              <a:t>20</a:t>
            </a:r>
            <a:r>
              <a:rPr lang="zh-CN" altLang="en-US">
                <a:solidFill>
                  <a:srgbClr val="000000"/>
                </a:solidFill>
                <a:latin typeface="宋体" pitchFamily="2" charset="-122"/>
              </a:rPr>
              <a:t>美元）。不需要电话确认、签名和密码，就可以用来支付食品、交通、电话、电影等多种数额较小的支出。</a:t>
            </a:r>
            <a:r>
              <a:rPr lang="en-US" altLang="zh-CN">
                <a:solidFill>
                  <a:srgbClr val="000000"/>
                </a:solidFill>
                <a:latin typeface="宋体" pitchFamily="2" charset="-122"/>
              </a:rPr>
              <a:t>1994</a:t>
            </a:r>
            <a:r>
              <a:rPr lang="zh-CN" altLang="en-US">
                <a:solidFill>
                  <a:srgbClr val="000000"/>
                </a:solidFill>
                <a:latin typeface="宋体" pitchFamily="2" charset="-122"/>
              </a:rPr>
              <a:t>年以来，电子钱包在欧洲取得了引人注目的发展，现在相关的计划正向全球逐步推广。</a:t>
            </a:r>
            <a:br>
              <a:rPr lang="zh-CN" altLang="en-US">
                <a:solidFill>
                  <a:srgbClr val="000000"/>
                </a:solidFill>
                <a:latin typeface="宋体" pitchFamily="2" charset="-122"/>
              </a:rPr>
            </a:br>
            <a:r>
              <a:rPr lang="zh-CN" altLang="en-US">
                <a:solidFill>
                  <a:srgbClr val="000000"/>
                </a:solidFill>
                <a:latin typeface="Times New Roman"/>
              </a:rPr>
              <a:t>    </a:t>
            </a:r>
            <a:r>
              <a:rPr lang="zh-CN" altLang="en-US">
                <a:solidFill>
                  <a:srgbClr val="000000"/>
                </a:solidFill>
                <a:latin typeface="宋体" pitchFamily="2" charset="-122"/>
              </a:rPr>
              <a:t>这些计划包括：</a:t>
            </a:r>
            <a:br>
              <a:rPr lang="zh-CN" altLang="en-US">
                <a:solidFill>
                  <a:srgbClr val="000000"/>
                </a:solidFill>
                <a:latin typeface="宋体" pitchFamily="2" charset="-122"/>
              </a:rPr>
            </a:br>
            <a:r>
              <a:rPr lang="zh-CN" altLang="en-US">
                <a:solidFill>
                  <a:srgbClr val="000000"/>
                </a:solidFill>
                <a:latin typeface="Times New Roman"/>
              </a:rPr>
              <a:t>    </a:t>
            </a:r>
            <a:r>
              <a:rPr lang="en-US" altLang="zh-CN">
                <a:solidFill>
                  <a:srgbClr val="000000"/>
                </a:solidFill>
                <a:latin typeface="宋体" pitchFamily="2" charset="-122"/>
              </a:rPr>
              <a:t>Proton</a:t>
            </a:r>
            <a:r>
              <a:rPr lang="zh-CN" altLang="en-US">
                <a:solidFill>
                  <a:srgbClr val="000000"/>
                </a:solidFill>
                <a:latin typeface="宋体" pitchFamily="2" charset="-122"/>
              </a:rPr>
              <a:t>：由</a:t>
            </a:r>
            <a:r>
              <a:rPr lang="en-US" altLang="zh-CN">
                <a:solidFill>
                  <a:srgbClr val="000000"/>
                </a:solidFill>
                <a:latin typeface="宋体" pitchFamily="2" charset="-122"/>
              </a:rPr>
              <a:t>Banksys</a:t>
            </a:r>
            <a:r>
              <a:rPr lang="zh-CN" altLang="en-US">
                <a:solidFill>
                  <a:srgbClr val="000000"/>
                </a:solidFill>
                <a:latin typeface="宋体" pitchFamily="2" charset="-122"/>
              </a:rPr>
              <a:t>发起（目前已在</a:t>
            </a:r>
            <a:r>
              <a:rPr lang="en-US" altLang="zh-CN">
                <a:solidFill>
                  <a:srgbClr val="000000"/>
                </a:solidFill>
                <a:latin typeface="宋体" pitchFamily="2" charset="-122"/>
              </a:rPr>
              <a:t>11</a:t>
            </a:r>
            <a:r>
              <a:rPr lang="zh-CN" altLang="en-US">
                <a:solidFill>
                  <a:srgbClr val="000000"/>
                </a:solidFill>
                <a:latin typeface="宋体" pitchFamily="2" charset="-122"/>
              </a:rPr>
              <a:t>个国家得到应用）。</a:t>
            </a:r>
            <a:br>
              <a:rPr lang="zh-CN" altLang="en-US">
                <a:solidFill>
                  <a:srgbClr val="000000"/>
                </a:solidFill>
                <a:latin typeface="宋体" pitchFamily="2" charset="-122"/>
              </a:rPr>
            </a:br>
            <a:r>
              <a:rPr lang="zh-CN" altLang="en-US">
                <a:solidFill>
                  <a:srgbClr val="000000"/>
                </a:solidFill>
                <a:latin typeface="Times New Roman"/>
              </a:rPr>
              <a:t>    </a:t>
            </a:r>
            <a:r>
              <a:rPr lang="en-US" altLang="zh-CN">
                <a:solidFill>
                  <a:srgbClr val="000000"/>
                </a:solidFill>
                <a:latin typeface="宋体" pitchFamily="2" charset="-122"/>
              </a:rPr>
              <a:t>VisaCash</a:t>
            </a:r>
            <a:r>
              <a:rPr lang="zh-CN" altLang="en-US">
                <a:solidFill>
                  <a:srgbClr val="000000"/>
                </a:solidFill>
                <a:latin typeface="宋体" pitchFamily="2" charset="-122"/>
              </a:rPr>
              <a:t>：</a:t>
            </a:r>
            <a:r>
              <a:rPr lang="en-US" altLang="zh-CN">
                <a:solidFill>
                  <a:srgbClr val="000000"/>
                </a:solidFill>
                <a:latin typeface="宋体" pitchFamily="2" charset="-122"/>
              </a:rPr>
              <a:t>Visa</a:t>
            </a:r>
            <a:r>
              <a:rPr lang="zh-CN" altLang="en-US">
                <a:solidFill>
                  <a:srgbClr val="000000"/>
                </a:solidFill>
                <a:latin typeface="宋体" pitchFamily="2" charset="-122"/>
              </a:rPr>
              <a:t>国际组织的电子钱包，用于英国、美国、瑞典、澳大利亚和公用事业西班牙。</a:t>
            </a:r>
            <a:br>
              <a:rPr lang="zh-CN" altLang="en-US">
                <a:solidFill>
                  <a:srgbClr val="000000"/>
                </a:solidFill>
                <a:latin typeface="宋体" pitchFamily="2" charset="-122"/>
              </a:rPr>
            </a:br>
            <a:r>
              <a:rPr lang="zh-CN" altLang="en-US">
                <a:solidFill>
                  <a:srgbClr val="000000"/>
                </a:solidFill>
                <a:latin typeface="Times New Roman"/>
              </a:rPr>
              <a:t>    </a:t>
            </a:r>
            <a:r>
              <a:rPr lang="en-US" altLang="zh-CN">
                <a:solidFill>
                  <a:srgbClr val="000000"/>
                </a:solidFill>
                <a:latin typeface="宋体" pitchFamily="2" charset="-122"/>
              </a:rPr>
              <a:t>Clip</a:t>
            </a:r>
            <a:r>
              <a:rPr lang="zh-CN" altLang="en-US">
                <a:solidFill>
                  <a:srgbClr val="000000"/>
                </a:solidFill>
                <a:latin typeface="宋体" pitchFamily="2" charset="-122"/>
              </a:rPr>
              <a:t>：由</a:t>
            </a:r>
            <a:r>
              <a:rPr lang="en-US" altLang="zh-CN">
                <a:solidFill>
                  <a:srgbClr val="000000"/>
                </a:solidFill>
                <a:latin typeface="宋体" pitchFamily="2" charset="-122"/>
              </a:rPr>
              <a:t>Europay</a:t>
            </a:r>
            <a:r>
              <a:rPr lang="zh-CN" altLang="en-US">
                <a:solidFill>
                  <a:srgbClr val="000000"/>
                </a:solidFill>
                <a:latin typeface="宋体" pitchFamily="2" charset="-122"/>
              </a:rPr>
              <a:t>发起（意大利）</a:t>
            </a:r>
            <a:br>
              <a:rPr lang="zh-CN" altLang="en-US">
                <a:solidFill>
                  <a:srgbClr val="000000"/>
                </a:solidFill>
                <a:latin typeface="宋体" pitchFamily="2" charset="-122"/>
              </a:rPr>
            </a:br>
            <a:r>
              <a:rPr lang="zh-CN" altLang="en-US">
                <a:solidFill>
                  <a:srgbClr val="000000"/>
                </a:solidFill>
                <a:latin typeface="Times New Roman"/>
              </a:rPr>
              <a:t>    </a:t>
            </a:r>
            <a:r>
              <a:rPr lang="en-US" altLang="zh-CN">
                <a:solidFill>
                  <a:srgbClr val="000000"/>
                </a:solidFill>
                <a:latin typeface="宋体" pitchFamily="2" charset="-122"/>
              </a:rPr>
              <a:t>Mondex</a:t>
            </a:r>
            <a:r>
              <a:rPr lang="zh-CN" altLang="en-US">
                <a:solidFill>
                  <a:srgbClr val="000000"/>
                </a:solidFill>
                <a:latin typeface="宋体" pitchFamily="2" charset="-122"/>
              </a:rPr>
              <a:t>：</a:t>
            </a:r>
            <a:r>
              <a:rPr lang="en-US" altLang="zh-CN">
                <a:solidFill>
                  <a:srgbClr val="000000"/>
                </a:solidFill>
                <a:latin typeface="宋体" pitchFamily="2" charset="-122"/>
              </a:rPr>
              <a:t>Mastercard</a:t>
            </a:r>
            <a:r>
              <a:rPr lang="zh-CN" altLang="en-US">
                <a:solidFill>
                  <a:srgbClr val="000000"/>
                </a:solidFill>
                <a:latin typeface="宋体" pitchFamily="2" charset="-122"/>
              </a:rPr>
              <a:t>的电子钱包，用于英国、美国、加拿大、香港、新西兰。</a:t>
            </a:r>
            <a:br>
              <a:rPr lang="zh-CN" altLang="en-US">
                <a:solidFill>
                  <a:srgbClr val="000000"/>
                </a:solidFill>
                <a:latin typeface="宋体" pitchFamily="2" charset="-122"/>
              </a:rPr>
            </a:br>
            <a:r>
              <a:rPr lang="zh-CN" altLang="en-US">
                <a:solidFill>
                  <a:srgbClr val="000000"/>
                </a:solidFill>
                <a:latin typeface="Times New Roman"/>
              </a:rPr>
              <a:t>    </a:t>
            </a:r>
            <a:r>
              <a:rPr lang="zh-CN" altLang="en-US">
                <a:solidFill>
                  <a:srgbClr val="000000"/>
                </a:solidFill>
                <a:latin typeface="宋体" pitchFamily="2" charset="-122"/>
              </a:rPr>
              <a:t>电子钱包在我国的应用刚刚起步、不久会有大的发展。 </a:t>
            </a:r>
            <a:endParaRPr lang="zh-CN" altLang="en-US">
              <a:latin typeface="宋体" pitchFamily="2" charset="-122"/>
            </a:endParaRPr>
          </a:p>
          <a:p>
            <a:r>
              <a:rPr lang="zh-CN" altLang="en-US" b="1">
                <a:solidFill>
                  <a:srgbClr val="000000"/>
                </a:solidFill>
                <a:latin typeface="Times New Roman"/>
              </a:rPr>
              <a:t>  </a:t>
            </a:r>
            <a:r>
              <a:rPr lang="en-US" altLang="zh-CN" b="1">
                <a:solidFill>
                  <a:srgbClr val="000000"/>
                </a:solidFill>
                <a:latin typeface="Times New Roman"/>
              </a:rPr>
              <a:t>·</a:t>
            </a:r>
            <a:r>
              <a:rPr lang="zh-CN" altLang="en-US" b="1">
                <a:solidFill>
                  <a:srgbClr val="000000"/>
                </a:solidFill>
                <a:latin typeface="宋体" pitchFamily="2" charset="-122"/>
              </a:rPr>
              <a:t>政府</a:t>
            </a:r>
            <a:br>
              <a:rPr lang="zh-CN" altLang="en-US" b="1">
                <a:solidFill>
                  <a:srgbClr val="000000"/>
                </a:solidFill>
                <a:latin typeface="宋体" pitchFamily="2" charset="-122"/>
              </a:rPr>
            </a:br>
            <a:r>
              <a:rPr lang="zh-CN" altLang="en-US">
                <a:solidFill>
                  <a:srgbClr val="000000"/>
                </a:solidFill>
                <a:latin typeface="Times New Roman"/>
              </a:rPr>
              <a:t>    </a:t>
            </a:r>
            <a:r>
              <a:rPr lang="zh-CN" altLang="en-US">
                <a:solidFill>
                  <a:srgbClr val="000000"/>
                </a:solidFill>
                <a:latin typeface="宋体" pitchFamily="2" charset="-122"/>
              </a:rPr>
              <a:t>近年来，我国智能卡的应用趋向多样化，工商、税务、公安、海关、人事等政府部门也开始采用智能卡技术，主要目的是提高效率和加强管理。由于这方面工作性质较为复杂，智能卡在其中并不占据关键地位，只是作为一种辅助手段被纳入到原有的信息系统中。 </a:t>
            </a:r>
            <a:endParaRPr lang="zh-CN" altLang="en-US">
              <a:latin typeface="宋体" pitchFamily="2" charset="-122"/>
            </a:endParaRPr>
          </a:p>
          <a:p>
            <a:r>
              <a:rPr lang="zh-CN" altLang="en-US" b="1">
                <a:solidFill>
                  <a:srgbClr val="000000"/>
                </a:solidFill>
                <a:latin typeface="Times New Roman"/>
              </a:rPr>
              <a:t>  </a:t>
            </a:r>
            <a:r>
              <a:rPr lang="en-US" altLang="zh-CN" b="1">
                <a:solidFill>
                  <a:srgbClr val="000000"/>
                </a:solidFill>
                <a:latin typeface="Times New Roman"/>
              </a:rPr>
              <a:t>·</a:t>
            </a:r>
            <a:r>
              <a:rPr lang="zh-CN" altLang="en-US" b="1">
                <a:solidFill>
                  <a:srgbClr val="000000"/>
                </a:solidFill>
                <a:latin typeface="宋体" pitchFamily="2" charset="-122"/>
              </a:rPr>
              <a:t>公用事业</a:t>
            </a:r>
            <a:r>
              <a:rPr lang="zh-CN" altLang="en-US">
                <a:solidFill>
                  <a:srgbClr val="000000"/>
                </a:solidFill>
                <a:latin typeface="宋体" pitchFamily="2" charset="-122"/>
              </a:rPr>
              <a:t/>
            </a:r>
            <a:br>
              <a:rPr lang="zh-CN" altLang="en-US">
                <a:solidFill>
                  <a:srgbClr val="000000"/>
                </a:solidFill>
                <a:latin typeface="宋体" pitchFamily="2" charset="-122"/>
              </a:rPr>
            </a:br>
            <a:r>
              <a:rPr lang="zh-CN" altLang="en-US">
                <a:solidFill>
                  <a:srgbClr val="000000"/>
                </a:solidFill>
                <a:latin typeface="Times New Roman"/>
              </a:rPr>
              <a:t>   </a:t>
            </a:r>
            <a:r>
              <a:rPr lang="zh-CN" altLang="en-US">
                <a:solidFill>
                  <a:srgbClr val="000000"/>
                </a:solidFill>
                <a:latin typeface="宋体" pitchFamily="2" charset="-122"/>
              </a:rPr>
              <a:t> 水、电、管道煤气、有线电视的费用收取一直是有关部门的难题，由于弊病较大，改革的动力也较大，目前已经有不少成功的应用智能卡技术实现预收费的例子。其技术核心是采用特制的流量计结合预收费的卡。由于这方面的应用直接关系到广大群众的生活，成功的应用必然能够极大地促进智能卡技术普及和提高智能卡的形象。 </a:t>
            </a:r>
            <a:endParaRPr lang="zh-CN" altLang="en-US">
              <a:latin typeface="宋体" pitchFamily="2" charset="-122"/>
            </a:endParaRPr>
          </a:p>
          <a:p>
            <a:r>
              <a:rPr lang="zh-CN" altLang="en-US" b="1">
                <a:solidFill>
                  <a:srgbClr val="000000"/>
                </a:solidFill>
                <a:latin typeface="Times New Roman"/>
              </a:rPr>
              <a:t>  </a:t>
            </a:r>
            <a:r>
              <a:rPr lang="en-US" altLang="zh-CN" b="1">
                <a:solidFill>
                  <a:srgbClr val="000000"/>
                </a:solidFill>
                <a:latin typeface="Times New Roman"/>
              </a:rPr>
              <a:t>·</a:t>
            </a:r>
            <a:r>
              <a:rPr lang="zh-CN" altLang="en-US" b="1">
                <a:solidFill>
                  <a:srgbClr val="000000"/>
                </a:solidFill>
                <a:latin typeface="宋体" pitchFamily="2" charset="-122"/>
              </a:rPr>
              <a:t>交通</a:t>
            </a:r>
            <a:r>
              <a:rPr lang="zh-CN" altLang="en-US">
                <a:solidFill>
                  <a:srgbClr val="000000"/>
                </a:solidFill>
                <a:latin typeface="宋体" pitchFamily="2" charset="-122"/>
              </a:rPr>
              <a:t/>
            </a:r>
            <a:br>
              <a:rPr lang="zh-CN" altLang="en-US">
                <a:solidFill>
                  <a:srgbClr val="000000"/>
                </a:solidFill>
                <a:latin typeface="宋体" pitchFamily="2" charset="-122"/>
              </a:rPr>
            </a:br>
            <a:r>
              <a:rPr lang="zh-CN" altLang="en-US">
                <a:solidFill>
                  <a:srgbClr val="000000"/>
                </a:solidFill>
                <a:latin typeface="Times New Roman"/>
              </a:rPr>
              <a:t>    </a:t>
            </a:r>
            <a:r>
              <a:rPr lang="zh-CN" altLang="en-US">
                <a:solidFill>
                  <a:srgbClr val="000000"/>
                </a:solidFill>
                <a:latin typeface="宋体" pitchFamily="2" charset="-122"/>
              </a:rPr>
              <a:t>交通领域的特色是非接触式智能卡取得了广泛的应用。非接触式智能卡中包含了天线糜谠诓唤哟サ那榭鱿潞投列雌鹘换恍畔</a:t>
            </a:r>
            <a:r>
              <a:rPr lang="en-US" altLang="zh-CN">
                <a:solidFill>
                  <a:srgbClr val="000000"/>
                </a:solidFill>
                <a:latin typeface="宋体" pitchFamily="2" charset="-122"/>
              </a:rPr>
              <a:t>ⅲ</a:t>
            </a:r>
            <a:r>
              <a:rPr lang="zh-CN" altLang="en-US">
                <a:solidFill>
                  <a:srgbClr val="000000"/>
                </a:solidFill>
                <a:latin typeface="宋体" pitchFamily="2" charset="-122"/>
              </a:rPr>
              <a:t>话愣浴⑾衷诘湫头墙哟ブ悄芸</a:t>
            </a:r>
            <a:r>
              <a:rPr lang="en-US" altLang="zh-CN">
                <a:solidFill>
                  <a:srgbClr val="000000"/>
                </a:solidFill>
                <a:latin typeface="宋体" pitchFamily="2" charset="-122"/>
              </a:rPr>
              <a:t>ǖ</a:t>
            </a:r>
            <a:r>
              <a:rPr lang="zh-CN" altLang="en-US">
                <a:solidFill>
                  <a:srgbClr val="000000"/>
                </a:solidFill>
                <a:latin typeface="宋体" pitchFamily="2" charset="-122"/>
              </a:rPr>
              <a:t>亩列从行</a:t>
            </a:r>
            <a:r>
              <a:rPr lang="en-US" altLang="zh-CN">
                <a:solidFill>
                  <a:srgbClr val="000000"/>
                </a:solidFill>
                <a:latin typeface="宋体" pitchFamily="2" charset="-122"/>
              </a:rPr>
              <a:t>Ь</a:t>
            </a:r>
            <a:r>
              <a:rPr lang="zh-CN" altLang="en-US">
                <a:solidFill>
                  <a:srgbClr val="000000"/>
                </a:solidFill>
                <a:latin typeface="宋体" pitchFamily="2" charset="-122"/>
              </a:rPr>
              <a:t>嗬胛</a:t>
            </a:r>
            <a:r>
              <a:rPr lang="en-US" altLang="zh-CN">
                <a:solidFill>
                  <a:srgbClr val="000000"/>
                </a:solidFill>
                <a:latin typeface="宋体" pitchFamily="2" charset="-122"/>
              </a:rPr>
              <a:t>?0cm</a:t>
            </a:r>
            <a:r>
              <a:rPr lang="zh-CN" altLang="en-US">
                <a:solidFill>
                  <a:srgbClr val="000000"/>
                </a:solidFill>
                <a:latin typeface="宋体" pitchFamily="2" charset="-122"/>
              </a:rPr>
              <a:t>、交易时间小于</a:t>
            </a:r>
            <a:r>
              <a:rPr lang="en-US" altLang="zh-CN">
                <a:solidFill>
                  <a:srgbClr val="000000"/>
                </a:solidFill>
                <a:latin typeface="宋体" pitchFamily="2" charset="-122"/>
              </a:rPr>
              <a:t>0.1</a:t>
            </a:r>
            <a:r>
              <a:rPr lang="zh-CN" altLang="en-US">
                <a:solidFill>
                  <a:srgbClr val="000000"/>
                </a:solidFill>
                <a:latin typeface="宋体" pitchFamily="2" charset="-122"/>
              </a:rPr>
              <a:t>秒，因此，在交通行业的很多使用场合（例如公共汽车、地铁、轮渡、高速公路收费系统等）能显著节省时间，提高效率。</a:t>
            </a:r>
            <a:br>
              <a:rPr lang="zh-CN" altLang="en-US">
                <a:solidFill>
                  <a:srgbClr val="000000"/>
                </a:solidFill>
                <a:latin typeface="宋体" pitchFamily="2" charset="-122"/>
              </a:rPr>
            </a:br>
            <a:r>
              <a:rPr lang="zh-CN" altLang="en-US">
                <a:solidFill>
                  <a:srgbClr val="000000"/>
                </a:solidFill>
                <a:latin typeface="Times New Roman"/>
              </a:rPr>
              <a:t>    </a:t>
            </a:r>
            <a:r>
              <a:rPr lang="zh-CN" altLang="en-US">
                <a:solidFill>
                  <a:srgbClr val="000000"/>
                </a:solidFill>
                <a:latin typeface="宋体" pitchFamily="2" charset="-122"/>
              </a:rPr>
              <a:t>更为确切的说，非接触技术的出现使得在上述某些领域应用智能卡技术成为可能。如公共汽车，在国内几个城市使用接触式智能卡效果皆不尽人意，</a:t>
            </a:r>
            <a:r>
              <a:rPr lang="en-US" altLang="zh-CN">
                <a:solidFill>
                  <a:srgbClr val="000000"/>
                </a:solidFill>
                <a:latin typeface="宋体" pitchFamily="2" charset="-122"/>
              </a:rPr>
              <a:t>96</a:t>
            </a:r>
            <a:r>
              <a:rPr lang="zh-CN" altLang="en-US">
                <a:solidFill>
                  <a:srgbClr val="000000"/>
                </a:solidFill>
                <a:latin typeface="宋体" pitchFamily="2" charset="-122"/>
              </a:rPr>
              <a:t>年底深圳开始采用非接触式智能卡公交收费系统，到目前为止运作良好。就非接触式智能卡本身的技术而言、由最初的存储卡到最近的带有</a:t>
            </a:r>
            <a:r>
              <a:rPr lang="en-US" altLang="zh-CN">
                <a:solidFill>
                  <a:srgbClr val="000000"/>
                </a:solidFill>
                <a:latin typeface="宋体" pitchFamily="2" charset="-122"/>
              </a:rPr>
              <a:t>CPU</a:t>
            </a:r>
            <a:r>
              <a:rPr lang="zh-CN" altLang="en-US">
                <a:solidFill>
                  <a:srgbClr val="000000"/>
                </a:solidFill>
                <a:latin typeface="宋体" pitchFamily="2" charset="-122"/>
              </a:rPr>
              <a:t>的射频卡，也在不断取得进步。非接触式卡的标准为</a:t>
            </a:r>
            <a:r>
              <a:rPr lang="en-US" altLang="zh-CN">
                <a:solidFill>
                  <a:srgbClr val="000000"/>
                </a:solidFill>
                <a:latin typeface="宋体" pitchFamily="2" charset="-122"/>
              </a:rPr>
              <a:t>ISO14443</a:t>
            </a:r>
            <a:r>
              <a:rPr lang="zh-CN" altLang="en-US">
                <a:solidFill>
                  <a:srgbClr val="000000"/>
                </a:solidFill>
                <a:latin typeface="宋体" pitchFamily="2" charset="-122"/>
              </a:rPr>
              <a:t>，该标准仍在不断完善中。交通行业的接触式智能卡主要用于出租车计费，目前在上海的应用较为领先。 </a:t>
            </a:r>
            <a:endParaRPr lang="zh-CN" altLang="en-US">
              <a:latin typeface="宋体" pitchFamily="2" charset="-122"/>
            </a:endParaRPr>
          </a:p>
          <a:p>
            <a:r>
              <a:rPr lang="zh-CN" altLang="en-US" b="1">
                <a:solidFill>
                  <a:srgbClr val="000000"/>
                </a:solidFill>
                <a:latin typeface="Times New Roman"/>
              </a:rPr>
              <a:t>  </a:t>
            </a:r>
            <a:r>
              <a:rPr lang="en-US" altLang="zh-CN" b="1">
                <a:solidFill>
                  <a:srgbClr val="000000"/>
                </a:solidFill>
                <a:latin typeface="Times New Roman"/>
              </a:rPr>
              <a:t>·</a:t>
            </a:r>
            <a:r>
              <a:rPr lang="zh-CN" altLang="en-US" b="1">
                <a:solidFill>
                  <a:srgbClr val="000000"/>
                </a:solidFill>
                <a:latin typeface="宋体" pitchFamily="2" charset="-122"/>
              </a:rPr>
              <a:t>医疗</a:t>
            </a:r>
            <a:r>
              <a:rPr lang="zh-CN" altLang="en-US">
                <a:solidFill>
                  <a:srgbClr val="000000"/>
                </a:solidFill>
                <a:latin typeface="宋体" pitchFamily="2" charset="-122"/>
              </a:rPr>
              <a:t/>
            </a:r>
            <a:br>
              <a:rPr lang="zh-CN" altLang="en-US">
                <a:solidFill>
                  <a:srgbClr val="000000"/>
                </a:solidFill>
                <a:latin typeface="宋体" pitchFamily="2" charset="-122"/>
              </a:rPr>
            </a:br>
            <a:r>
              <a:rPr lang="zh-CN" altLang="en-US">
                <a:solidFill>
                  <a:srgbClr val="000000"/>
                </a:solidFill>
                <a:latin typeface="Times New Roman"/>
              </a:rPr>
              <a:t>    </a:t>
            </a:r>
            <a:r>
              <a:rPr lang="zh-CN" altLang="en-US">
                <a:solidFill>
                  <a:srgbClr val="000000"/>
                </a:solidFill>
                <a:latin typeface="宋体" pitchFamily="2" charset="-122"/>
              </a:rPr>
              <a:t>医疗领域的应用要求存储大量信息，如病历、身份、医疗保险号码、血型、过敏症、健康检查结果等，采用智能卡将全面提高医院诊断的效率、准确性及管理水平。目前较为复杂的应用都采用</a:t>
            </a:r>
            <a:r>
              <a:rPr lang="en-US" altLang="zh-CN">
                <a:solidFill>
                  <a:srgbClr val="000000"/>
                </a:solidFill>
                <a:latin typeface="宋体" pitchFamily="2" charset="-122"/>
              </a:rPr>
              <a:t>CPU</a:t>
            </a:r>
            <a:r>
              <a:rPr lang="zh-CN" altLang="en-US">
                <a:solidFill>
                  <a:srgbClr val="000000"/>
                </a:solidFill>
                <a:latin typeface="宋体" pitchFamily="2" charset="-122"/>
              </a:rPr>
              <a:t>卡、便于实现医疗功能（病症数据纪录和提取）和医疗保险功能（确认身份和费用结算）二合一。</a:t>
            </a:r>
            <a:br>
              <a:rPr lang="zh-CN" altLang="en-US">
                <a:solidFill>
                  <a:srgbClr val="000000"/>
                </a:solidFill>
                <a:latin typeface="宋体" pitchFamily="2" charset="-122"/>
              </a:rPr>
            </a:br>
            <a:r>
              <a:rPr lang="zh-CN" altLang="en-US">
                <a:solidFill>
                  <a:srgbClr val="000000"/>
                </a:solidFill>
                <a:latin typeface="Times New Roman"/>
              </a:rPr>
              <a:t>    </a:t>
            </a:r>
            <a:r>
              <a:rPr lang="zh-CN" altLang="en-US">
                <a:solidFill>
                  <a:srgbClr val="000000"/>
                </a:solidFill>
                <a:latin typeface="宋体" pitchFamily="2" charset="-122"/>
              </a:rPr>
              <a:t>发达国家在八十年代初期就大力开发智能卡在医疗保健领域的应用，并以取得了显著成果，诞生了大量全国性的项目，如法国的</a:t>
            </a:r>
            <a:r>
              <a:rPr lang="en-US" altLang="zh-CN">
                <a:solidFill>
                  <a:srgbClr val="000000"/>
                </a:solidFill>
                <a:latin typeface="宋体" pitchFamily="2" charset="-122"/>
              </a:rPr>
              <a:t>"S</a:t>
            </a:r>
            <a:r>
              <a:rPr lang="en-US" altLang="zh-CN">
                <a:solidFill>
                  <a:srgbClr val="000000"/>
                </a:solidFill>
                <a:latin typeface="Times New Roman"/>
              </a:rPr>
              <a:t>é</a:t>
            </a:r>
            <a:r>
              <a:rPr lang="en-US" altLang="zh-CN">
                <a:solidFill>
                  <a:srgbClr val="000000"/>
                </a:solidFill>
                <a:latin typeface="宋体" pitchFamily="2" charset="-122"/>
              </a:rPr>
              <a:t>samVitale"</a:t>
            </a:r>
            <a:r>
              <a:rPr lang="zh-CN" altLang="en-US">
                <a:solidFill>
                  <a:srgbClr val="000000"/>
                </a:solidFill>
                <a:latin typeface="宋体" pitchFamily="2" charset="-122"/>
              </a:rPr>
              <a:t>项目发</a:t>
            </a:r>
            <a:r>
              <a:rPr lang="en-US" altLang="zh-CN">
                <a:solidFill>
                  <a:srgbClr val="000000"/>
                </a:solidFill>
                <a:latin typeface="宋体" pitchFamily="2" charset="-122"/>
              </a:rPr>
              <a:t>CPU</a:t>
            </a:r>
            <a:r>
              <a:rPr lang="zh-CN" altLang="en-US">
                <a:solidFill>
                  <a:srgbClr val="000000"/>
                </a:solidFill>
                <a:latin typeface="宋体" pitchFamily="2" charset="-122"/>
              </a:rPr>
              <a:t>卡</a:t>
            </a:r>
            <a:r>
              <a:rPr lang="en-US" altLang="zh-CN">
                <a:solidFill>
                  <a:srgbClr val="000000"/>
                </a:solidFill>
                <a:latin typeface="宋体" pitchFamily="2" charset="-122"/>
              </a:rPr>
              <a:t>1500</a:t>
            </a:r>
            <a:r>
              <a:rPr lang="zh-CN" altLang="en-US">
                <a:solidFill>
                  <a:srgbClr val="000000"/>
                </a:solidFill>
                <a:latin typeface="宋体" pitchFamily="2" charset="-122"/>
              </a:rPr>
              <a:t>万张。我国于</a:t>
            </a:r>
            <a:r>
              <a:rPr lang="en-US" altLang="zh-CN">
                <a:solidFill>
                  <a:srgbClr val="000000"/>
                </a:solidFill>
                <a:latin typeface="宋体" pitchFamily="2" charset="-122"/>
              </a:rPr>
              <a:t>994</a:t>
            </a:r>
            <a:r>
              <a:rPr lang="zh-CN" altLang="en-US">
                <a:solidFill>
                  <a:srgbClr val="000000"/>
                </a:solidFill>
                <a:latin typeface="宋体" pitchFamily="2" charset="-122"/>
              </a:rPr>
              <a:t>年底由卫生部推出</a:t>
            </a:r>
            <a:r>
              <a:rPr lang="zh-CN" altLang="en-US">
                <a:solidFill>
                  <a:srgbClr val="000000"/>
                </a:solidFill>
                <a:latin typeface="Times New Roman"/>
              </a:rPr>
              <a:t>“</a:t>
            </a:r>
            <a:r>
              <a:rPr lang="zh-CN" altLang="en-US">
                <a:solidFill>
                  <a:srgbClr val="000000"/>
                </a:solidFill>
                <a:latin typeface="宋体" pitchFamily="2" charset="-122"/>
              </a:rPr>
              <a:t>金卫工程</a:t>
            </a:r>
            <a:r>
              <a:rPr lang="zh-CN" altLang="en-US">
                <a:solidFill>
                  <a:srgbClr val="000000"/>
                </a:solidFill>
                <a:latin typeface="Times New Roman"/>
              </a:rPr>
              <a:t>”</a:t>
            </a:r>
            <a:r>
              <a:rPr lang="zh-CN" altLang="en-US">
                <a:solidFill>
                  <a:srgbClr val="000000"/>
                </a:solidFill>
                <a:latin typeface="宋体" pitchFamily="2" charset="-122"/>
              </a:rPr>
              <a:t>，专门着眼于推广智能卡在医疗卫生方面的应用，全面提高医疗单位服务管理水平。由于我国现阶段医疗服务水平较为低下，采用先进技术来弥补人员素质的不足倒不失为一种良策。 </a:t>
            </a:r>
            <a:endParaRPr lang="zh-CN" altLang="en-US">
              <a:latin typeface="宋体" pitchFamily="2" charset="-122"/>
            </a:endParaRPr>
          </a:p>
          <a:p>
            <a:r>
              <a:rPr lang="zh-CN" altLang="en-US" b="1">
                <a:solidFill>
                  <a:srgbClr val="000000"/>
                </a:solidFill>
                <a:latin typeface="Times New Roman"/>
              </a:rPr>
              <a:t>  </a:t>
            </a:r>
            <a:r>
              <a:rPr lang="en-US" altLang="zh-CN" b="1">
                <a:solidFill>
                  <a:srgbClr val="000000"/>
                </a:solidFill>
                <a:latin typeface="Times New Roman"/>
              </a:rPr>
              <a:t>·</a:t>
            </a:r>
            <a:r>
              <a:rPr lang="zh-CN" altLang="en-US" b="1">
                <a:solidFill>
                  <a:srgbClr val="000000"/>
                </a:solidFill>
                <a:latin typeface="宋体" pitchFamily="2" charset="-122"/>
              </a:rPr>
              <a:t>社团、机构内部管理</a:t>
            </a:r>
            <a:r>
              <a:rPr lang="zh-CN" altLang="en-US">
                <a:solidFill>
                  <a:srgbClr val="000000"/>
                </a:solidFill>
                <a:latin typeface="宋体" pitchFamily="2" charset="-122"/>
              </a:rPr>
              <a:t/>
            </a:r>
            <a:br>
              <a:rPr lang="zh-CN" altLang="en-US">
                <a:solidFill>
                  <a:srgbClr val="000000"/>
                </a:solidFill>
                <a:latin typeface="宋体" pitchFamily="2" charset="-122"/>
              </a:rPr>
            </a:br>
            <a:r>
              <a:rPr lang="zh-CN" altLang="en-US">
                <a:solidFill>
                  <a:srgbClr val="000000"/>
                </a:solidFill>
                <a:latin typeface="Times New Roman"/>
              </a:rPr>
              <a:t>    </a:t>
            </a:r>
            <a:r>
              <a:rPr lang="zh-CN" altLang="en-US">
                <a:solidFill>
                  <a:srgbClr val="000000"/>
                </a:solidFill>
                <a:latin typeface="宋体" pitchFamily="2" charset="-122"/>
              </a:rPr>
              <a:t>这方面主要是一些综合性的应用，采用的单位有企业、机构、机关、酒店、娱乐场所、旅游景点、居住小区和学校等。对功能的要求也不尽相同，但都强调一卡多用的能力。常用的功能包括门禁、内部购物、考勤等。技术上采用</a:t>
            </a:r>
            <a:r>
              <a:rPr lang="en-US" altLang="zh-CN">
                <a:solidFill>
                  <a:srgbClr val="000000"/>
                </a:solidFill>
                <a:latin typeface="宋体" pitchFamily="2" charset="-122"/>
              </a:rPr>
              <a:t>CPU</a:t>
            </a:r>
            <a:r>
              <a:rPr lang="zh-CN" altLang="en-US">
                <a:solidFill>
                  <a:srgbClr val="000000"/>
                </a:solidFill>
                <a:latin typeface="宋体" pitchFamily="2" charset="-122"/>
              </a:rPr>
              <a:t>卡，规模不大，系统缺乏普遍适用性。</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7B0C67-8858-4C49-8A79-43D7AB868E9A}" type="slidenum">
              <a:rPr lang="en-US" altLang="zh-CN"/>
              <a:pPr/>
              <a:t>20</a:t>
            </a:fld>
            <a:endParaRPr lang="en-US" altLang="zh-CN"/>
          </a:p>
        </p:txBody>
      </p:sp>
      <p:sp>
        <p:nvSpPr>
          <p:cNvPr id="186370" name="Rectangle 2"/>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637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VG09_167brandppt1024x768"/>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5" name="Picture 9" descr="VeriFone-Bevel2C-Logo-White"/>
          <p:cNvPicPr>
            <a:picLocks noChangeAspect="1" noChangeArrowheads="1"/>
          </p:cNvPicPr>
          <p:nvPr/>
        </p:nvPicPr>
        <p:blipFill>
          <a:blip r:embed="rId3"/>
          <a:srcRect/>
          <a:stretch>
            <a:fillRect/>
          </a:stretch>
        </p:blipFill>
        <p:spPr bwMode="auto">
          <a:xfrm>
            <a:off x="7000875" y="327025"/>
            <a:ext cx="1905000" cy="555625"/>
          </a:xfrm>
          <a:prstGeom prst="rect">
            <a:avLst/>
          </a:prstGeom>
          <a:noFill/>
          <a:ln w="9525">
            <a:noFill/>
            <a:miter lim="800000"/>
            <a:headEnd/>
            <a:tailEnd/>
          </a:ln>
        </p:spPr>
      </p:pic>
      <p:sp>
        <p:nvSpPr>
          <p:cNvPr id="5123" name="Rectangle 3"/>
          <p:cNvSpPr>
            <a:spLocks noGrp="1" noChangeArrowheads="1"/>
          </p:cNvSpPr>
          <p:nvPr>
            <p:ph type="ctrTitle"/>
          </p:nvPr>
        </p:nvSpPr>
        <p:spPr>
          <a:xfrm>
            <a:off x="4057650" y="2416175"/>
            <a:ext cx="4552950" cy="974725"/>
          </a:xfrm>
        </p:spPr>
        <p:txBody>
          <a:bodyPr/>
          <a:lstStyle>
            <a:lvl1pPr>
              <a:defRPr sz="3200">
                <a:solidFill>
                  <a:schemeClr val="bg1"/>
                </a:solidFill>
              </a:defRPr>
            </a:lvl1pPr>
          </a:lstStyle>
          <a:p>
            <a:r>
              <a:rPr lang="en-US" altLang="zh-CN" smtClean="0"/>
              <a:t>Click to edit Master title style</a:t>
            </a:r>
            <a:endParaRPr lang="en-US"/>
          </a:p>
        </p:txBody>
      </p:sp>
      <p:sp>
        <p:nvSpPr>
          <p:cNvPr id="5124" name="Rectangle 4"/>
          <p:cNvSpPr>
            <a:spLocks noGrp="1" noChangeArrowheads="1"/>
          </p:cNvSpPr>
          <p:nvPr>
            <p:ph type="subTitle" idx="1"/>
          </p:nvPr>
        </p:nvSpPr>
        <p:spPr>
          <a:xfrm>
            <a:off x="5086350" y="3657600"/>
            <a:ext cx="2628900" cy="701675"/>
          </a:xfrm>
        </p:spPr>
        <p:txBody>
          <a:bodyPr/>
          <a:lstStyle>
            <a:lvl1pPr marL="0" indent="0">
              <a:buFontTx/>
              <a:buNone/>
              <a:defRPr b="0">
                <a:solidFill>
                  <a:schemeClr val="bg1"/>
                </a:solidFill>
              </a:defRPr>
            </a:lvl1pPr>
          </a:lstStyle>
          <a:p>
            <a:r>
              <a:rPr lang="en-US" altLang="zh-CN" smtClean="0"/>
              <a:t>Click to edit Master subtitle style</a:t>
            </a:r>
            <a:endParaRPr lang="en-US"/>
          </a:p>
        </p:txBody>
      </p:sp>
      <p:pic>
        <p:nvPicPr>
          <p:cNvPr id="6" name="Picture 10"/>
          <p:cNvPicPr>
            <a:picLocks noChangeAspect="1" noChangeArrowheads="1"/>
          </p:cNvPicPr>
          <p:nvPr userDrawn="1"/>
        </p:nvPicPr>
        <p:blipFill>
          <a:blip r:embed="rId4"/>
          <a:srcRect/>
          <a:stretch>
            <a:fillRect/>
          </a:stretch>
        </p:blipFill>
        <p:spPr bwMode="auto">
          <a:xfrm>
            <a:off x="285750" y="6248400"/>
            <a:ext cx="1295400" cy="477838"/>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
        <p:nvSpPr>
          <p:cNvPr id="4" name="Rectangle 6"/>
          <p:cNvSpPr>
            <a:spLocks noGrp="1" noChangeArrowheads="1"/>
          </p:cNvSpPr>
          <p:nvPr>
            <p:ph type="sldNum" sz="quarter" idx="10"/>
          </p:nvPr>
        </p:nvSpPr>
        <p:spPr>
          <a:ln/>
        </p:spPr>
        <p:txBody>
          <a:bodyPr/>
          <a:lstStyle>
            <a:lvl1pPr>
              <a:defRPr/>
            </a:lvl1pPr>
          </a:lstStyle>
          <a:p>
            <a:pPr>
              <a:defRPr/>
            </a:pPr>
            <a:fld id="{DFB30DF4-E997-4A24-B64A-C21B2CE6FD3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6875" y="295275"/>
            <a:ext cx="2171700" cy="2928938"/>
          </a:xfrm>
        </p:spPr>
        <p:txBody>
          <a:bodyPr vert="eaVert"/>
          <a:lstStyle/>
          <a:p>
            <a:r>
              <a:rPr lang="en-US" altLang="zh-CN" smtClean="0"/>
              <a:t>Click to edit Master title style</a:t>
            </a:r>
            <a:endParaRPr lang="en-AU"/>
          </a:p>
        </p:txBody>
      </p:sp>
      <p:sp>
        <p:nvSpPr>
          <p:cNvPr id="3" name="Vertical Text Placeholder 2"/>
          <p:cNvSpPr>
            <a:spLocks noGrp="1"/>
          </p:cNvSpPr>
          <p:nvPr>
            <p:ph type="body" orient="vert" idx="1"/>
          </p:nvPr>
        </p:nvSpPr>
        <p:spPr>
          <a:xfrm>
            <a:off x="231775" y="295275"/>
            <a:ext cx="6362700" cy="29289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
        <p:nvSpPr>
          <p:cNvPr id="4" name="Rectangle 6"/>
          <p:cNvSpPr>
            <a:spLocks noGrp="1" noChangeArrowheads="1"/>
          </p:cNvSpPr>
          <p:nvPr>
            <p:ph type="sldNum" sz="quarter" idx="10"/>
          </p:nvPr>
        </p:nvSpPr>
        <p:spPr>
          <a:ln/>
        </p:spPr>
        <p:txBody>
          <a:bodyPr/>
          <a:lstStyle>
            <a:lvl1pPr>
              <a:defRPr/>
            </a:lvl1pPr>
          </a:lstStyle>
          <a:p>
            <a:pPr>
              <a:defRPr/>
            </a:pPr>
            <a:fld id="{E271FA21-8726-492F-90BA-1C1F838CC9D6}"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ltLang="zh-CN" smtClean="0"/>
              <a:t>Click to edit Master title style</a:t>
            </a:r>
            <a:endParaRPr lang="en-AU"/>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smtClean="0"/>
              <a:t>Click to edit Master title style</a:t>
            </a:r>
            <a:endParaRPr lang="en-AU"/>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zh-CN" smtClean="0"/>
              <a:t>Click to edit Master title style</a:t>
            </a:r>
            <a:endParaRPr lang="en-AU"/>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smtClean="0"/>
              <a:t>Click to edit Master title style</a:t>
            </a:r>
            <a:endParaRPr lang="en-AU"/>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zh-CN" smtClean="0"/>
              <a:t>Click to edit Master title style</a:t>
            </a:r>
            <a:endParaRPr lang="en-AU"/>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smtClean="0"/>
              <a:t>Click to edit Master title style</a:t>
            </a:r>
            <a:endParaRPr lang="en-A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zh-CN" smtClean="0"/>
              <a:t>Click to edit Master title style</a:t>
            </a:r>
            <a:endParaRPr lang="en-AU"/>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AU"/>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
        <p:nvSpPr>
          <p:cNvPr id="4" name="Rectangle 6"/>
          <p:cNvSpPr>
            <a:spLocks noGrp="1" noChangeArrowheads="1"/>
          </p:cNvSpPr>
          <p:nvPr>
            <p:ph type="sldNum" sz="quarter" idx="10"/>
          </p:nvPr>
        </p:nvSpPr>
        <p:spPr>
          <a:ln/>
        </p:spPr>
        <p:txBody>
          <a:bodyPr/>
          <a:lstStyle>
            <a:lvl1pPr>
              <a:defRPr/>
            </a:lvl1pPr>
          </a:lstStyle>
          <a:p>
            <a:pPr>
              <a:defRPr/>
            </a:pPr>
            <a:fld id="{408989F0-F9CD-423E-BDF0-B282E8A56A34}"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zh-CN" smtClean="0"/>
              <a:t>Click to edit Master title style</a:t>
            </a:r>
            <a:endParaRPr lang="en-AU"/>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smtClean="0"/>
              <a:t>Click to edit Master title style</a:t>
            </a:r>
            <a:endParaRPr lang="en-AU"/>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zh-CN"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AU"/>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en-A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AU"/>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AU"/>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AU"/>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en-AU"/>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A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A957F5C1-1BB8-4D82-8393-62FFA057A08A}" type="slidenum">
              <a:rPr lang="en-US" altLang="zh-CN"/>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AU"/>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AU"/>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AU"/>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600200"/>
            <a:ext cx="2066925" cy="4525963"/>
          </a:xfrm>
        </p:spPr>
        <p:txBody>
          <a:bodyPr vert="eaVert"/>
          <a:lstStyle/>
          <a:p>
            <a:r>
              <a:rPr lang="en-US" altLang="zh-CN" smtClean="0"/>
              <a:t>Click to edit Master title style</a:t>
            </a:r>
            <a:endParaRPr lang="en-AU"/>
          </a:p>
        </p:txBody>
      </p:sp>
      <p:sp>
        <p:nvSpPr>
          <p:cNvPr id="3" name="Vertical Text Placeholder 2"/>
          <p:cNvSpPr>
            <a:spLocks noGrp="1"/>
          </p:cNvSpPr>
          <p:nvPr>
            <p:ph type="body" orient="vert" idx="1"/>
          </p:nvPr>
        </p:nvSpPr>
        <p:spPr>
          <a:xfrm>
            <a:off x="457200" y="1600200"/>
            <a:ext cx="6048375" cy="4525963"/>
          </a:xfrm>
          <a:prstGeom prst="rect">
            <a:avLst/>
          </a:prstGeo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AU"/>
          </a:p>
        </p:txBody>
      </p:sp>
      <p:sp>
        <p:nvSpPr>
          <p:cNvPr id="3" name="Content Placeholder 2"/>
          <p:cNvSpPr>
            <a:spLocks noGrp="1"/>
          </p:cNvSpPr>
          <p:nvPr>
            <p:ph sz="half" idx="1"/>
          </p:nvPr>
        </p:nvSpPr>
        <p:spPr>
          <a:xfrm>
            <a:off x="1030288" y="1692275"/>
            <a:ext cx="3836987" cy="153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
        <p:nvSpPr>
          <p:cNvPr id="4" name="Content Placeholder 3"/>
          <p:cNvSpPr>
            <a:spLocks noGrp="1"/>
          </p:cNvSpPr>
          <p:nvPr>
            <p:ph sz="half" idx="2"/>
          </p:nvPr>
        </p:nvSpPr>
        <p:spPr>
          <a:xfrm>
            <a:off x="5019675" y="1692275"/>
            <a:ext cx="3836988" cy="153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
        <p:nvSpPr>
          <p:cNvPr id="5" name="Rectangle 6"/>
          <p:cNvSpPr>
            <a:spLocks noGrp="1" noChangeArrowheads="1"/>
          </p:cNvSpPr>
          <p:nvPr>
            <p:ph type="sldNum" sz="quarter" idx="10"/>
          </p:nvPr>
        </p:nvSpPr>
        <p:spPr>
          <a:ln/>
        </p:spPr>
        <p:txBody>
          <a:bodyPr/>
          <a:lstStyle>
            <a:lvl1pPr>
              <a:defRPr/>
            </a:lvl1pPr>
          </a:lstStyle>
          <a:p>
            <a:pPr>
              <a:defRPr/>
            </a:pPr>
            <a:fld id="{400D401E-CCEC-43B4-89D4-9B80715D679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
        <p:nvSpPr>
          <p:cNvPr id="7" name="Rectangle 6"/>
          <p:cNvSpPr>
            <a:spLocks noGrp="1" noChangeArrowheads="1"/>
          </p:cNvSpPr>
          <p:nvPr>
            <p:ph type="sldNum" sz="quarter" idx="10"/>
          </p:nvPr>
        </p:nvSpPr>
        <p:spPr>
          <a:ln/>
        </p:spPr>
        <p:txBody>
          <a:bodyPr/>
          <a:lstStyle>
            <a:lvl1pPr>
              <a:defRPr/>
            </a:lvl1pPr>
          </a:lstStyle>
          <a:p>
            <a:pPr>
              <a:defRPr/>
            </a:pPr>
            <a:fld id="{2286AFFC-0A08-467C-89A2-7BD41801E4F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AU"/>
          </a:p>
        </p:txBody>
      </p:sp>
      <p:sp>
        <p:nvSpPr>
          <p:cNvPr id="3" name="Rectangle 6"/>
          <p:cNvSpPr>
            <a:spLocks noGrp="1" noChangeArrowheads="1"/>
          </p:cNvSpPr>
          <p:nvPr>
            <p:ph type="sldNum" sz="quarter" idx="10"/>
          </p:nvPr>
        </p:nvSpPr>
        <p:spPr>
          <a:ln/>
        </p:spPr>
        <p:txBody>
          <a:bodyPr/>
          <a:lstStyle>
            <a:lvl1pPr>
              <a:defRPr/>
            </a:lvl1pPr>
          </a:lstStyle>
          <a:p>
            <a:pPr>
              <a:defRPr/>
            </a:pPr>
            <a:fld id="{F621AD8F-777C-4EF2-9078-9C30EFAEB0D9}"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AEB13228-7B94-4E07-868E-D050AF861AF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zh-CN"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213F88B-661C-4DC6-B87E-A381E0E66E1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zh-CN"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073ECB9-AFEE-48E7-A1A9-36F0648440E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7.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TextSlideBottomImage"/>
          <p:cNvPicPr>
            <a:picLocks noChangeAspect="1" noChangeArrowheads="1"/>
          </p:cNvPicPr>
          <p:nvPr/>
        </p:nvPicPr>
        <p:blipFill>
          <a:blip r:embed="rId13"/>
          <a:srcRect/>
          <a:stretch>
            <a:fillRect/>
          </a:stretch>
        </p:blipFill>
        <p:spPr bwMode="auto">
          <a:xfrm>
            <a:off x="0" y="6261100"/>
            <a:ext cx="9144000" cy="5969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231775" y="295275"/>
            <a:ext cx="8686800" cy="365125"/>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altLang="zh-CN" smtClean="0"/>
              <a:t>Click to edit Master title style</a:t>
            </a:r>
            <a:endParaRPr lang="en-US" altLang="zh-CN" smtClean="0"/>
          </a:p>
        </p:txBody>
      </p:sp>
      <p:sp>
        <p:nvSpPr>
          <p:cNvPr id="1028" name="Rectangle 3"/>
          <p:cNvSpPr>
            <a:spLocks noGrp="1" noChangeArrowheads="1"/>
          </p:cNvSpPr>
          <p:nvPr>
            <p:ph type="body" idx="1"/>
          </p:nvPr>
        </p:nvSpPr>
        <p:spPr bwMode="auto">
          <a:xfrm>
            <a:off x="1030288" y="1692275"/>
            <a:ext cx="7826375" cy="15319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ltLang="zh-CN" smtClean="0"/>
          </a:p>
        </p:txBody>
      </p:sp>
      <p:sp>
        <p:nvSpPr>
          <p:cNvPr id="1030" name="Rectangle 6"/>
          <p:cNvSpPr>
            <a:spLocks noGrp="1" noChangeArrowheads="1"/>
          </p:cNvSpPr>
          <p:nvPr>
            <p:ph type="sldNum" sz="quarter" idx="4"/>
          </p:nvPr>
        </p:nvSpPr>
        <p:spPr bwMode="auto">
          <a:xfrm>
            <a:off x="3508375" y="6456363"/>
            <a:ext cx="2133600" cy="4016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a:solidFill>
                  <a:schemeClr val="bg1"/>
                </a:solidFill>
                <a:latin typeface="Trebuchet MS" pitchFamily="34" charset="0"/>
                <a:ea typeface="宋体" charset="-122"/>
                <a:cs typeface="Arial" charset="0"/>
              </a:defRPr>
            </a:lvl1pPr>
          </a:lstStyle>
          <a:p>
            <a:pPr>
              <a:defRPr/>
            </a:pPr>
            <a:fld id="{9B4AF204-4CF8-4FC5-88DE-153958EBA4F8}" type="slidenum">
              <a:rPr lang="en-US" altLang="zh-CN"/>
              <a:pPr>
                <a:defRPr/>
              </a:pPr>
              <a:t>‹#›</a:t>
            </a:fld>
            <a:endParaRPr lang="en-US" altLang="zh-CN"/>
          </a:p>
        </p:txBody>
      </p:sp>
      <p:pic>
        <p:nvPicPr>
          <p:cNvPr id="2" name="Picture 10" descr="VeriFone-Bevel2C-Logo-White-small"/>
          <p:cNvPicPr>
            <a:picLocks noChangeAspect="1" noChangeArrowheads="1"/>
          </p:cNvPicPr>
          <p:nvPr/>
        </p:nvPicPr>
        <p:blipFill>
          <a:blip r:embed="rId14"/>
          <a:srcRect/>
          <a:stretch>
            <a:fillRect/>
          </a:stretch>
        </p:blipFill>
        <p:spPr bwMode="auto">
          <a:xfrm>
            <a:off x="7624763" y="6380163"/>
            <a:ext cx="1098550" cy="320675"/>
          </a:xfrm>
          <a:prstGeom prst="rect">
            <a:avLst/>
          </a:prstGeom>
          <a:noFill/>
          <a:ln w="9525">
            <a:noFill/>
            <a:miter lim="800000"/>
            <a:headEnd/>
            <a:tailEnd/>
          </a:ln>
        </p:spPr>
      </p:pic>
      <p:pic>
        <p:nvPicPr>
          <p:cNvPr id="1031" name="Picture 11" descr="TextSlideTopLine"/>
          <p:cNvPicPr>
            <a:picLocks noChangeAspect="1" noChangeArrowheads="1"/>
          </p:cNvPicPr>
          <p:nvPr/>
        </p:nvPicPr>
        <p:blipFill>
          <a:blip r:embed="rId15"/>
          <a:srcRect/>
          <a:stretch>
            <a:fillRect/>
          </a:stretch>
        </p:blipFill>
        <p:spPr bwMode="auto">
          <a:xfrm>
            <a:off x="0" y="657225"/>
            <a:ext cx="8686800" cy="460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Trebuchet MS" pitchFamily="34" charset="0"/>
          <a:cs typeface="Arial" pitchFamily="34" charset="0"/>
        </a:defRPr>
      </a:lvl2pPr>
      <a:lvl3pPr algn="l" rtl="0" eaLnBrk="1" fontAlgn="base" hangingPunct="1">
        <a:spcBef>
          <a:spcPct val="0"/>
        </a:spcBef>
        <a:spcAft>
          <a:spcPct val="0"/>
        </a:spcAft>
        <a:defRPr sz="2400" b="1">
          <a:solidFill>
            <a:schemeClr val="tx2"/>
          </a:solidFill>
          <a:latin typeface="Trebuchet MS" pitchFamily="34" charset="0"/>
          <a:cs typeface="Arial" pitchFamily="34" charset="0"/>
        </a:defRPr>
      </a:lvl3pPr>
      <a:lvl4pPr algn="l" rtl="0" eaLnBrk="1" fontAlgn="base" hangingPunct="1">
        <a:spcBef>
          <a:spcPct val="0"/>
        </a:spcBef>
        <a:spcAft>
          <a:spcPct val="0"/>
        </a:spcAft>
        <a:defRPr sz="2400" b="1">
          <a:solidFill>
            <a:schemeClr val="tx2"/>
          </a:solidFill>
          <a:latin typeface="Trebuchet MS" pitchFamily="34" charset="0"/>
          <a:cs typeface="Arial" pitchFamily="34" charset="0"/>
        </a:defRPr>
      </a:lvl4pPr>
      <a:lvl5pPr algn="l" rtl="0" eaLnBrk="1" fontAlgn="base" hangingPunct="1">
        <a:spcBef>
          <a:spcPct val="0"/>
        </a:spcBef>
        <a:spcAft>
          <a:spcPct val="0"/>
        </a:spcAft>
        <a:defRPr sz="2400" b="1">
          <a:solidFill>
            <a:schemeClr val="tx2"/>
          </a:solidFill>
          <a:latin typeface="Trebuchet MS" pitchFamily="34" charset="0"/>
          <a:cs typeface="Arial" pitchFamily="34" charset="0"/>
        </a:defRPr>
      </a:lvl5pPr>
      <a:lvl6pPr marL="457200" algn="l" rtl="0" eaLnBrk="1" fontAlgn="base" hangingPunct="1">
        <a:spcBef>
          <a:spcPct val="0"/>
        </a:spcBef>
        <a:spcAft>
          <a:spcPct val="0"/>
        </a:spcAft>
        <a:defRPr sz="2400" b="1">
          <a:solidFill>
            <a:schemeClr val="tx2"/>
          </a:solidFill>
          <a:latin typeface="Trebuchet MS" pitchFamily="34" charset="0"/>
          <a:cs typeface="Arial" pitchFamily="34" charset="0"/>
        </a:defRPr>
      </a:lvl6pPr>
      <a:lvl7pPr marL="914400" algn="l" rtl="0" eaLnBrk="1" fontAlgn="base" hangingPunct="1">
        <a:spcBef>
          <a:spcPct val="0"/>
        </a:spcBef>
        <a:spcAft>
          <a:spcPct val="0"/>
        </a:spcAft>
        <a:defRPr sz="2400" b="1">
          <a:solidFill>
            <a:schemeClr val="tx2"/>
          </a:solidFill>
          <a:latin typeface="Trebuchet MS" pitchFamily="34" charset="0"/>
          <a:cs typeface="Arial" pitchFamily="34" charset="0"/>
        </a:defRPr>
      </a:lvl7pPr>
      <a:lvl8pPr marL="1371600" algn="l" rtl="0" eaLnBrk="1" fontAlgn="base" hangingPunct="1">
        <a:spcBef>
          <a:spcPct val="0"/>
        </a:spcBef>
        <a:spcAft>
          <a:spcPct val="0"/>
        </a:spcAft>
        <a:defRPr sz="2400" b="1">
          <a:solidFill>
            <a:schemeClr val="tx2"/>
          </a:solidFill>
          <a:latin typeface="Trebuchet MS" pitchFamily="34" charset="0"/>
          <a:cs typeface="Arial" pitchFamily="34" charset="0"/>
        </a:defRPr>
      </a:lvl8pPr>
      <a:lvl9pPr marL="1828800" algn="l" rtl="0" eaLnBrk="1" fontAlgn="base" hangingPunct="1">
        <a:spcBef>
          <a:spcPct val="0"/>
        </a:spcBef>
        <a:spcAft>
          <a:spcPct val="0"/>
        </a:spcAft>
        <a:defRPr sz="2400" b="1">
          <a:solidFill>
            <a:schemeClr val="tx2"/>
          </a:solidFill>
          <a:latin typeface="Trebuchet MS" pitchFamily="34" charset="0"/>
          <a:cs typeface="Arial" pitchFamily="34" charset="0"/>
        </a:defRPr>
      </a:lvl9pPr>
    </p:titleStyle>
    <p:bodyStyle>
      <a:lvl1pPr marL="233363" indent="-233363" algn="l" rtl="0" eaLnBrk="1" fontAlgn="base" hangingPunct="1">
        <a:spcBef>
          <a:spcPct val="20000"/>
        </a:spcBef>
        <a:spcAft>
          <a:spcPct val="0"/>
        </a:spcAft>
        <a:buClr>
          <a:schemeClr val="tx2"/>
        </a:buClr>
        <a:buChar char="•"/>
        <a:defRPr sz="2000" b="1">
          <a:solidFill>
            <a:schemeClr val="tx1"/>
          </a:solidFill>
          <a:latin typeface="+mn-lt"/>
          <a:ea typeface="+mn-ea"/>
          <a:cs typeface="+mn-cs"/>
        </a:defRPr>
      </a:lvl1pPr>
      <a:lvl2pPr marL="573088" indent="-225425" algn="l" rtl="0" eaLnBrk="1" fontAlgn="base" hangingPunct="1">
        <a:spcBef>
          <a:spcPct val="20000"/>
        </a:spcBef>
        <a:spcAft>
          <a:spcPct val="0"/>
        </a:spcAft>
        <a:buClr>
          <a:schemeClr val="tx2"/>
        </a:buClr>
        <a:buChar char="–"/>
        <a:defRPr sz="2800" b="1">
          <a:solidFill>
            <a:schemeClr val="tx1"/>
          </a:solidFill>
          <a:latin typeface="+mn-lt"/>
          <a:cs typeface="+mn-cs"/>
        </a:defRPr>
      </a:lvl2pPr>
      <a:lvl3pPr marL="1143000" indent="-228600" algn="l" rtl="0" eaLnBrk="1" fontAlgn="base" hangingPunct="1">
        <a:spcBef>
          <a:spcPct val="20000"/>
        </a:spcBef>
        <a:spcAft>
          <a:spcPct val="0"/>
        </a:spcAft>
        <a:buClr>
          <a:schemeClr val="tx2"/>
        </a:buClr>
        <a:buChar char="•"/>
        <a:defRPr sz="1600" b="1">
          <a:solidFill>
            <a:schemeClr val="tx1"/>
          </a:solidFill>
          <a:latin typeface="+mn-lt"/>
          <a:cs typeface="+mn-cs"/>
        </a:defRPr>
      </a:lvl3pPr>
      <a:lvl4pPr marL="1600200" indent="-228600" algn="l" rtl="0" eaLnBrk="1" fontAlgn="base" hangingPunct="1">
        <a:spcBef>
          <a:spcPct val="20000"/>
        </a:spcBef>
        <a:spcAft>
          <a:spcPct val="0"/>
        </a:spcAft>
        <a:buClr>
          <a:schemeClr val="tx2"/>
        </a:buClr>
        <a:buChar char="–"/>
        <a:defRPr sz="1400" b="1">
          <a:solidFill>
            <a:schemeClr val="tx1"/>
          </a:solidFill>
          <a:latin typeface="+mn-lt"/>
          <a:cs typeface="+mn-cs"/>
        </a:defRPr>
      </a:lvl4pPr>
      <a:lvl5pPr marL="2057400" indent="-228600" algn="l" rtl="0" eaLnBrk="1" fontAlgn="base" hangingPunct="1">
        <a:spcBef>
          <a:spcPct val="20000"/>
        </a:spcBef>
        <a:spcAft>
          <a:spcPct val="0"/>
        </a:spcAft>
        <a:buClr>
          <a:schemeClr val="tx2"/>
        </a:buClr>
        <a:buChar char="»"/>
        <a:defRPr sz="1400" b="1">
          <a:solidFill>
            <a:schemeClr val="tx1"/>
          </a:solidFill>
          <a:latin typeface="+mn-lt"/>
          <a:cs typeface="+mn-cs"/>
        </a:defRPr>
      </a:lvl5pPr>
      <a:lvl6pPr marL="2514600" indent="-228600" algn="l" rtl="0" eaLnBrk="1" fontAlgn="base" hangingPunct="1">
        <a:spcBef>
          <a:spcPct val="20000"/>
        </a:spcBef>
        <a:spcAft>
          <a:spcPct val="0"/>
        </a:spcAft>
        <a:buClr>
          <a:schemeClr val="tx2"/>
        </a:buClr>
        <a:buChar char="»"/>
        <a:defRPr sz="1400" b="1">
          <a:solidFill>
            <a:schemeClr val="tx1"/>
          </a:solidFill>
          <a:latin typeface="+mn-lt"/>
          <a:cs typeface="+mn-cs"/>
        </a:defRPr>
      </a:lvl6pPr>
      <a:lvl7pPr marL="2971800" indent="-228600" algn="l" rtl="0" eaLnBrk="1" fontAlgn="base" hangingPunct="1">
        <a:spcBef>
          <a:spcPct val="20000"/>
        </a:spcBef>
        <a:spcAft>
          <a:spcPct val="0"/>
        </a:spcAft>
        <a:buClr>
          <a:schemeClr val="tx2"/>
        </a:buClr>
        <a:buChar char="»"/>
        <a:defRPr sz="1400" b="1">
          <a:solidFill>
            <a:schemeClr val="tx1"/>
          </a:solidFill>
          <a:latin typeface="+mn-lt"/>
          <a:cs typeface="+mn-cs"/>
        </a:defRPr>
      </a:lvl7pPr>
      <a:lvl8pPr marL="3429000" indent="-228600" algn="l" rtl="0" eaLnBrk="1" fontAlgn="base" hangingPunct="1">
        <a:spcBef>
          <a:spcPct val="20000"/>
        </a:spcBef>
        <a:spcAft>
          <a:spcPct val="0"/>
        </a:spcAft>
        <a:buClr>
          <a:schemeClr val="tx2"/>
        </a:buClr>
        <a:buChar char="»"/>
        <a:defRPr sz="1400" b="1">
          <a:solidFill>
            <a:schemeClr val="tx1"/>
          </a:solidFill>
          <a:latin typeface="+mn-lt"/>
          <a:cs typeface="+mn-cs"/>
        </a:defRPr>
      </a:lvl8pPr>
      <a:lvl9pPr marL="3886200" indent="-228600" algn="l" rtl="0" eaLnBrk="1" fontAlgn="base" hangingPunct="1">
        <a:spcBef>
          <a:spcPct val="20000"/>
        </a:spcBef>
        <a:spcAft>
          <a:spcPct val="0"/>
        </a:spcAft>
        <a:buClr>
          <a:schemeClr val="tx2"/>
        </a:buClr>
        <a:buChar char="»"/>
        <a:defRPr sz="1400" b="1">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VG09_167brandppt1024x768"/>
          <p:cNvPicPr>
            <a:picLocks noChangeAspect="1" noChangeArrowheads="1"/>
          </p:cNvPicPr>
          <p:nvPr/>
        </p:nvPicPr>
        <p:blipFill>
          <a:blip r:embed="rId13"/>
          <a:srcRect/>
          <a:stretch>
            <a:fillRect/>
          </a:stretch>
        </p:blipFill>
        <p:spPr bwMode="auto">
          <a:xfrm>
            <a:off x="0" y="0"/>
            <a:ext cx="9144000" cy="6858000"/>
          </a:xfrm>
          <a:prstGeom prst="rect">
            <a:avLst/>
          </a:prstGeom>
          <a:noFill/>
          <a:ln w="9525">
            <a:noFill/>
            <a:miter lim="800000"/>
            <a:headEnd/>
            <a:tailEnd/>
          </a:ln>
        </p:spPr>
      </p:pic>
      <p:pic>
        <p:nvPicPr>
          <p:cNvPr id="2051" name="Picture 8" descr="VeriFone-Bevel2C-Logo-White"/>
          <p:cNvPicPr>
            <a:picLocks noChangeAspect="1" noChangeArrowheads="1"/>
          </p:cNvPicPr>
          <p:nvPr/>
        </p:nvPicPr>
        <p:blipFill>
          <a:blip r:embed="rId14"/>
          <a:srcRect/>
          <a:stretch>
            <a:fillRect/>
          </a:stretch>
        </p:blipFill>
        <p:spPr bwMode="auto">
          <a:xfrm>
            <a:off x="3362325" y="2038350"/>
            <a:ext cx="3060700" cy="892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2" descr="VG09_167brandpptvs2-1024x768"/>
          <p:cNvPicPr>
            <a:picLocks noChangeAspect="1" noChangeArrowheads="1"/>
          </p:cNvPicPr>
          <p:nvPr/>
        </p:nvPicPr>
        <p:blipFill>
          <a:blip r:embed="rId13"/>
          <a:srcRect/>
          <a:stretch>
            <a:fillRect/>
          </a:stretch>
        </p:blipFill>
        <p:spPr bwMode="auto">
          <a:xfrm>
            <a:off x="0" y="0"/>
            <a:ext cx="9144000" cy="6859588"/>
          </a:xfrm>
          <a:prstGeom prst="rect">
            <a:avLst/>
          </a:prstGeom>
          <a:noFill/>
          <a:ln w="9525">
            <a:noFill/>
            <a:miter lim="800000"/>
            <a:headEnd/>
            <a:tailEnd/>
          </a:ln>
        </p:spPr>
      </p:pic>
      <p:sp>
        <p:nvSpPr>
          <p:cNvPr id="3075" name="Rectangle 2"/>
          <p:cNvSpPr>
            <a:spLocks noGrp="1" noChangeArrowheads="1"/>
          </p:cNvSpPr>
          <p:nvPr>
            <p:ph type="title"/>
          </p:nvPr>
        </p:nvSpPr>
        <p:spPr bwMode="auto">
          <a:xfrm>
            <a:off x="495300" y="2911475"/>
            <a:ext cx="8229600" cy="487363"/>
          </a:xfrm>
          <a:prstGeom prst="rect">
            <a:avLst/>
          </a:prstGeom>
          <a:noFill/>
          <a:ln w="9525" algn="ctr">
            <a:noFill/>
            <a:miter lim="800000"/>
            <a:headEnd/>
            <a:tailEnd/>
          </a:ln>
        </p:spPr>
        <p:txBody>
          <a:bodyPr vert="horz" wrap="square" lIns="0" tIns="0" rIns="0" bIns="0" numCol="1" anchor="ctr" anchorCtr="0" compatLnSpc="1">
            <a:prstTxWarp prst="textNoShape">
              <a:avLst/>
            </a:prstTxWarp>
            <a:spAutoFit/>
          </a:bodyPr>
          <a:lstStyle/>
          <a:p>
            <a:pPr lvl="0"/>
            <a:r>
              <a:rPr lang="en-US" altLang="zh-CN" smtClean="0"/>
              <a:t>Click to edit Master title style</a:t>
            </a:r>
            <a:endParaRPr lang="en-US" altLang="zh-CN" smtClean="0"/>
          </a:p>
        </p:txBody>
      </p:sp>
      <p:pic>
        <p:nvPicPr>
          <p:cNvPr id="3076" name="Picture 10" descr="VeriFone-Bevel2C-Logo-White"/>
          <p:cNvPicPr>
            <a:picLocks noChangeAspect="1" noChangeArrowheads="1"/>
          </p:cNvPicPr>
          <p:nvPr/>
        </p:nvPicPr>
        <p:blipFill>
          <a:blip r:embed="rId14"/>
          <a:srcRect/>
          <a:stretch>
            <a:fillRect/>
          </a:stretch>
        </p:blipFill>
        <p:spPr bwMode="auto">
          <a:xfrm>
            <a:off x="7000875" y="327025"/>
            <a:ext cx="1905000" cy="5556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Trebuchet MS" pitchFamily="34" charset="0"/>
          <a:cs typeface="Arial" pitchFamily="34" charset="0"/>
        </a:defRPr>
      </a:lvl2pPr>
      <a:lvl3pPr algn="ctr" rtl="0" eaLnBrk="1" fontAlgn="base" hangingPunct="1">
        <a:spcBef>
          <a:spcPct val="0"/>
        </a:spcBef>
        <a:spcAft>
          <a:spcPct val="0"/>
        </a:spcAft>
        <a:defRPr sz="3200" b="1">
          <a:solidFill>
            <a:schemeClr val="bg1"/>
          </a:solidFill>
          <a:latin typeface="Trebuchet MS" pitchFamily="34" charset="0"/>
          <a:cs typeface="Arial" pitchFamily="34" charset="0"/>
        </a:defRPr>
      </a:lvl3pPr>
      <a:lvl4pPr algn="ctr" rtl="0" eaLnBrk="1" fontAlgn="base" hangingPunct="1">
        <a:spcBef>
          <a:spcPct val="0"/>
        </a:spcBef>
        <a:spcAft>
          <a:spcPct val="0"/>
        </a:spcAft>
        <a:defRPr sz="3200" b="1">
          <a:solidFill>
            <a:schemeClr val="bg1"/>
          </a:solidFill>
          <a:latin typeface="Trebuchet MS" pitchFamily="34" charset="0"/>
          <a:cs typeface="Arial" pitchFamily="34" charset="0"/>
        </a:defRPr>
      </a:lvl4pPr>
      <a:lvl5pPr algn="ctr" rtl="0" eaLnBrk="1" fontAlgn="base" hangingPunct="1">
        <a:spcBef>
          <a:spcPct val="0"/>
        </a:spcBef>
        <a:spcAft>
          <a:spcPct val="0"/>
        </a:spcAft>
        <a:defRPr sz="3200" b="1">
          <a:solidFill>
            <a:schemeClr val="bg1"/>
          </a:solidFill>
          <a:latin typeface="Trebuchet MS" pitchFamily="34" charset="0"/>
          <a:cs typeface="Arial" pitchFamily="34" charset="0"/>
        </a:defRPr>
      </a:lvl5pPr>
      <a:lvl6pPr marL="457200" algn="ctr" rtl="0" eaLnBrk="1" fontAlgn="base" hangingPunct="1">
        <a:spcBef>
          <a:spcPct val="0"/>
        </a:spcBef>
        <a:spcAft>
          <a:spcPct val="0"/>
        </a:spcAft>
        <a:defRPr sz="3200" b="1">
          <a:solidFill>
            <a:schemeClr val="bg1"/>
          </a:solidFill>
          <a:latin typeface="Trebuchet MS" pitchFamily="34" charset="0"/>
          <a:cs typeface="Arial" pitchFamily="34" charset="0"/>
        </a:defRPr>
      </a:lvl6pPr>
      <a:lvl7pPr marL="914400" algn="ctr" rtl="0" eaLnBrk="1" fontAlgn="base" hangingPunct="1">
        <a:spcBef>
          <a:spcPct val="0"/>
        </a:spcBef>
        <a:spcAft>
          <a:spcPct val="0"/>
        </a:spcAft>
        <a:defRPr sz="3200" b="1">
          <a:solidFill>
            <a:schemeClr val="bg1"/>
          </a:solidFill>
          <a:latin typeface="Trebuchet MS" pitchFamily="34" charset="0"/>
          <a:cs typeface="Arial" pitchFamily="34" charset="0"/>
        </a:defRPr>
      </a:lvl7pPr>
      <a:lvl8pPr marL="1371600" algn="ctr" rtl="0" eaLnBrk="1" fontAlgn="base" hangingPunct="1">
        <a:spcBef>
          <a:spcPct val="0"/>
        </a:spcBef>
        <a:spcAft>
          <a:spcPct val="0"/>
        </a:spcAft>
        <a:defRPr sz="3200" b="1">
          <a:solidFill>
            <a:schemeClr val="bg1"/>
          </a:solidFill>
          <a:latin typeface="Trebuchet MS" pitchFamily="34" charset="0"/>
          <a:cs typeface="Arial" pitchFamily="34" charset="0"/>
        </a:defRPr>
      </a:lvl8pPr>
      <a:lvl9pPr marL="1828800" algn="ctr" rtl="0" eaLnBrk="1" fontAlgn="base" hangingPunct="1">
        <a:spcBef>
          <a:spcPct val="0"/>
        </a:spcBef>
        <a:spcAft>
          <a:spcPct val="0"/>
        </a:spcAft>
        <a:defRPr sz="3200" b="1">
          <a:solidFill>
            <a:schemeClr val="bg1"/>
          </a:solidFill>
          <a:latin typeface="Trebuchet MS" pitchFamily="34" charset="0"/>
          <a:cs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http://www.51data.com.cn/images/ic/mifare_1.jpg" TargetMode="External"/><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http://www.51data.com.cn/images/magcard/magcard.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1066800" y="3214686"/>
            <a:ext cx="7315200" cy="1926681"/>
          </a:xfrm>
          <a:prstGeom prst="rect">
            <a:avLst/>
          </a:prstGeom>
          <a:noFill/>
          <a:ln w="12700" cap="rnd">
            <a:noFill/>
            <a:miter lim="800000"/>
            <a:headEnd type="none" w="sm" len="sm"/>
            <a:tailEnd type="none" w="sm" len="sm"/>
          </a:ln>
          <a:effectLst/>
        </p:spPr>
        <p:txBody>
          <a:bodyPr wrap="square">
            <a:spAutoFit/>
          </a:bodyPr>
          <a:lstStyle/>
          <a:p>
            <a:pPr eaLnBrk="1" hangingPunct="1">
              <a:lnSpc>
                <a:spcPct val="120000"/>
              </a:lnSpc>
              <a:spcBef>
                <a:spcPct val="50000"/>
              </a:spcBef>
            </a:pPr>
            <a:r>
              <a:rPr kumimoji="1" lang="zh-CN" altLang="en-US" sz="5400" b="1" dirty="0">
                <a:solidFill>
                  <a:schemeClr val="bg1"/>
                </a:solidFill>
                <a:effectLst>
                  <a:outerShdw blurRad="38100" dist="38100" dir="2700000" algn="tl">
                    <a:srgbClr val="C0C0C0"/>
                  </a:outerShdw>
                </a:effectLst>
                <a:latin typeface="Times New Roman" pitchFamily="18" charset="0"/>
              </a:rPr>
              <a:t>磁卡</a:t>
            </a:r>
            <a:r>
              <a:rPr kumimoji="1" lang="en-US" altLang="zh-CN" sz="5400" b="1" dirty="0">
                <a:solidFill>
                  <a:schemeClr val="bg1"/>
                </a:solidFill>
                <a:effectLst>
                  <a:outerShdw blurRad="38100" dist="38100" dir="2700000" algn="tl">
                    <a:srgbClr val="C0C0C0"/>
                  </a:outerShdw>
                </a:effectLst>
                <a:latin typeface="Times New Roman" pitchFamily="18" charset="0"/>
              </a:rPr>
              <a:t>/IC</a:t>
            </a:r>
            <a:r>
              <a:rPr kumimoji="1" lang="zh-CN" altLang="en-US" sz="5400" b="1" dirty="0">
                <a:solidFill>
                  <a:schemeClr val="bg1"/>
                </a:solidFill>
                <a:effectLst>
                  <a:outerShdw blurRad="38100" dist="38100" dir="2700000" algn="tl">
                    <a:srgbClr val="C0C0C0"/>
                  </a:outerShdw>
                </a:effectLst>
                <a:latin typeface="Times New Roman" pitchFamily="18" charset="0"/>
              </a:rPr>
              <a:t>卡基础</a:t>
            </a:r>
            <a:r>
              <a:rPr kumimoji="1" lang="zh-CN" altLang="en-US" sz="5400" b="1" dirty="0" smtClean="0">
                <a:solidFill>
                  <a:schemeClr val="bg1"/>
                </a:solidFill>
                <a:effectLst>
                  <a:outerShdw blurRad="38100" dist="38100" dir="2700000" algn="tl">
                    <a:srgbClr val="C0C0C0"/>
                  </a:outerShdw>
                </a:effectLst>
                <a:latin typeface="Times New Roman" pitchFamily="18" charset="0"/>
              </a:rPr>
              <a:t>知识</a:t>
            </a:r>
            <a:endParaRPr kumimoji="1" lang="zh-CN" altLang="en-US" sz="3200" b="1" dirty="0">
              <a:solidFill>
                <a:schemeClr val="bg1"/>
              </a:solidFill>
              <a:effectLst>
                <a:outerShdw blurRad="38100" dist="38100" dir="2700000" algn="tl">
                  <a:srgbClr val="C0C0C0"/>
                </a:outerShdw>
              </a:effectLst>
              <a:latin typeface="Times New Roman" pitchFamily="18" charset="0"/>
            </a:endParaRPr>
          </a:p>
          <a:p>
            <a:pPr eaLnBrk="1" hangingPunct="1">
              <a:lnSpc>
                <a:spcPct val="120000"/>
              </a:lnSpc>
              <a:spcBef>
                <a:spcPct val="50000"/>
              </a:spcBef>
            </a:pPr>
            <a:r>
              <a:rPr kumimoji="1" lang="en-US" altLang="zh-CN" sz="3200" b="1" dirty="0" smtClean="0">
                <a:solidFill>
                  <a:schemeClr val="bg1"/>
                </a:solidFill>
                <a:effectLst>
                  <a:outerShdw blurRad="38100" dist="38100" dir="2700000" algn="tl">
                    <a:srgbClr val="C0C0C0"/>
                  </a:outerShdw>
                </a:effectLst>
                <a:latin typeface="Times New Roman" pitchFamily="18" charset="0"/>
              </a:rPr>
              <a:t>2011.04</a:t>
            </a:r>
            <a:endParaRPr kumimoji="1" lang="en-US" altLang="zh-CN" sz="3200" b="1" dirty="0">
              <a:solidFill>
                <a:schemeClr val="bg1"/>
              </a:solidFill>
              <a:effectLst>
                <a:outerShdw blurRad="38100" dist="38100" dir="2700000" algn="tl">
                  <a:srgbClr val="C0C0C0"/>
                </a:outerShdw>
              </a:effectLst>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ChangeArrowheads="1"/>
          </p:cNvSpPr>
          <p:nvPr/>
        </p:nvSpPr>
        <p:spPr bwMode="auto">
          <a:xfrm>
            <a:off x="533400" y="152400"/>
            <a:ext cx="5410200" cy="609600"/>
          </a:xfrm>
          <a:prstGeom prst="rect">
            <a:avLst/>
          </a:prstGeom>
          <a:noFill/>
          <a:ln w="9525">
            <a:noFill/>
            <a:miter lim="800000"/>
            <a:headEnd/>
            <a:tailEnd/>
          </a:ln>
          <a:effectLst/>
        </p:spPr>
        <p:txBody>
          <a:bodyPr anchor="ctr"/>
          <a:lstStyle/>
          <a:p>
            <a:pPr eaLnBrk="1" hangingPunct="1"/>
            <a:r>
              <a:rPr lang="en-US" altLang="zh-CN" sz="4400" b="1">
                <a:solidFill>
                  <a:srgbClr val="FF0000"/>
                </a:solidFill>
                <a:latin typeface="黑体" pitchFamily="49" charset="-122"/>
                <a:ea typeface="黑体" pitchFamily="49" charset="-122"/>
              </a:rPr>
              <a:t>IC</a:t>
            </a:r>
            <a:r>
              <a:rPr lang="zh-CN" altLang="en-US" sz="4400" b="1">
                <a:solidFill>
                  <a:srgbClr val="FF0000"/>
                </a:solidFill>
                <a:latin typeface="黑体" pitchFamily="49" charset="-122"/>
                <a:ea typeface="黑体" pitchFamily="49" charset="-122"/>
              </a:rPr>
              <a:t>卡分类</a:t>
            </a:r>
          </a:p>
        </p:txBody>
      </p:sp>
      <p:sp>
        <p:nvSpPr>
          <p:cNvPr id="378883" name="Text Box 3"/>
          <p:cNvSpPr txBox="1">
            <a:spLocks noChangeArrowheads="1"/>
          </p:cNvSpPr>
          <p:nvPr/>
        </p:nvSpPr>
        <p:spPr bwMode="auto">
          <a:xfrm>
            <a:off x="685800" y="1524000"/>
            <a:ext cx="7162800" cy="638175"/>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nSpc>
                <a:spcPct val="90000"/>
              </a:lnSpc>
              <a:spcBef>
                <a:spcPct val="50000"/>
              </a:spcBef>
            </a:pPr>
            <a:endParaRPr lang="zh-CN" altLang="zh-CN" sz="4000" b="1">
              <a:solidFill>
                <a:schemeClr val="accent2"/>
              </a:solidFill>
              <a:latin typeface="Times New Roman" pitchFamily="18" charset="0"/>
              <a:ea typeface="黑体" pitchFamily="49" charset="-122"/>
            </a:endParaRPr>
          </a:p>
        </p:txBody>
      </p:sp>
      <p:sp>
        <p:nvSpPr>
          <p:cNvPr id="378884" name="Text Box 4"/>
          <p:cNvSpPr txBox="1">
            <a:spLocks noChangeArrowheads="1"/>
          </p:cNvSpPr>
          <p:nvPr/>
        </p:nvSpPr>
        <p:spPr bwMode="auto">
          <a:xfrm>
            <a:off x="1143000" y="1219200"/>
            <a:ext cx="8001000" cy="3937000"/>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150000"/>
              </a:lnSpc>
              <a:buClr>
                <a:srgbClr val="FF0000"/>
              </a:buClr>
              <a:buFont typeface="Wingdings" pitchFamily="2" charset="2"/>
              <a:buChar char="Ø"/>
            </a:pPr>
            <a:r>
              <a:rPr lang="en-US" altLang="zh-CN" sz="2800" b="1">
                <a:solidFill>
                  <a:schemeClr val="accent2"/>
                </a:solidFill>
                <a:latin typeface="楷体_GB2312" pitchFamily="49" charset="-122"/>
                <a:ea typeface="楷体_GB2312" pitchFamily="49" charset="-122"/>
              </a:rPr>
              <a:t> </a:t>
            </a:r>
            <a:r>
              <a:rPr lang="zh-CN" altLang="en-US" sz="2800" b="1">
                <a:solidFill>
                  <a:schemeClr val="accent2"/>
                </a:solidFill>
                <a:latin typeface="楷体_GB2312" pitchFamily="49" charset="-122"/>
                <a:ea typeface="楷体_GB2312" pitchFamily="49" charset="-122"/>
              </a:rPr>
              <a:t>芯片不同：</a:t>
            </a:r>
            <a:r>
              <a:rPr lang="en-US" altLang="zh-CN" sz="2800" b="1">
                <a:solidFill>
                  <a:schemeClr val="accent2"/>
                </a:solidFill>
                <a:latin typeface="楷体_GB2312" pitchFamily="49" charset="-122"/>
                <a:ea typeface="楷体_GB2312" pitchFamily="49" charset="-122"/>
              </a:rPr>
              <a:t>CPU</a:t>
            </a:r>
            <a:r>
              <a:rPr lang="zh-CN" altLang="en-US" sz="2800" b="1">
                <a:solidFill>
                  <a:schemeClr val="accent2"/>
                </a:solidFill>
                <a:latin typeface="楷体_GB2312" pitchFamily="49" charset="-122"/>
                <a:ea typeface="楷体_GB2312" pitchFamily="49" charset="-122"/>
              </a:rPr>
              <a:t>卡</a:t>
            </a:r>
            <a:r>
              <a:rPr lang="en-US" altLang="zh-CN" sz="2800" b="1">
                <a:solidFill>
                  <a:schemeClr val="accent2"/>
                </a:solidFill>
                <a:latin typeface="楷体_GB2312" pitchFamily="49" charset="-122"/>
                <a:ea typeface="楷体_GB2312" pitchFamily="49" charset="-122"/>
              </a:rPr>
              <a:t>/</a:t>
            </a:r>
            <a:r>
              <a:rPr lang="zh-CN" altLang="en-US" sz="2800" b="1">
                <a:solidFill>
                  <a:schemeClr val="accent2"/>
                </a:solidFill>
                <a:latin typeface="楷体_GB2312" pitchFamily="49" charset="-122"/>
                <a:ea typeface="楷体_GB2312" pitchFamily="49" charset="-122"/>
              </a:rPr>
              <a:t>存储卡</a:t>
            </a:r>
          </a:p>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 读写方法不同：接触式卡</a:t>
            </a:r>
            <a:r>
              <a:rPr lang="en-US" altLang="zh-CN" sz="2800" b="1">
                <a:solidFill>
                  <a:schemeClr val="accent2"/>
                </a:solidFill>
                <a:latin typeface="楷体_GB2312" pitchFamily="49" charset="-122"/>
                <a:ea typeface="楷体_GB2312" pitchFamily="49" charset="-122"/>
              </a:rPr>
              <a:t>/</a:t>
            </a:r>
            <a:r>
              <a:rPr lang="zh-CN" altLang="en-US" sz="2800" b="1">
                <a:solidFill>
                  <a:schemeClr val="accent2"/>
                </a:solidFill>
                <a:latin typeface="楷体_GB2312" pitchFamily="49" charset="-122"/>
                <a:ea typeface="楷体_GB2312" pitchFamily="49" charset="-122"/>
              </a:rPr>
              <a:t>非接触式卡</a:t>
            </a:r>
          </a:p>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 应用不同</a:t>
            </a:r>
            <a:r>
              <a:rPr lang="en-US" altLang="zh-CN" sz="2800" b="1">
                <a:solidFill>
                  <a:schemeClr val="accent2"/>
                </a:solidFill>
                <a:latin typeface="楷体_GB2312" pitchFamily="49" charset="-122"/>
                <a:ea typeface="楷体_GB2312" pitchFamily="49" charset="-122"/>
              </a:rPr>
              <a:t>: </a:t>
            </a:r>
            <a:r>
              <a:rPr lang="zh-CN" altLang="en-US" sz="2800" b="1">
                <a:solidFill>
                  <a:schemeClr val="accent2"/>
                </a:solidFill>
                <a:latin typeface="楷体_GB2312" pitchFamily="49" charset="-122"/>
                <a:ea typeface="楷体_GB2312" pitchFamily="49" charset="-122"/>
              </a:rPr>
              <a:t>金融卡</a:t>
            </a:r>
            <a:r>
              <a:rPr lang="en-US" altLang="zh-CN" sz="2800" b="1">
                <a:solidFill>
                  <a:schemeClr val="accent2"/>
                </a:solidFill>
                <a:latin typeface="楷体_GB2312" pitchFamily="49" charset="-122"/>
                <a:ea typeface="楷体_GB2312" pitchFamily="49" charset="-122"/>
              </a:rPr>
              <a:t>/</a:t>
            </a:r>
            <a:r>
              <a:rPr lang="zh-CN" altLang="en-US" sz="2800" b="1">
                <a:solidFill>
                  <a:schemeClr val="accent2"/>
                </a:solidFill>
                <a:latin typeface="楷体_GB2312" pitchFamily="49" charset="-122"/>
                <a:ea typeface="楷体_GB2312" pitchFamily="49" charset="-122"/>
              </a:rPr>
              <a:t>非金融卡</a:t>
            </a:r>
          </a:p>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 数据交换格式 ：串行</a:t>
            </a:r>
            <a:r>
              <a:rPr lang="en-US" altLang="zh-CN" sz="2800" b="1">
                <a:solidFill>
                  <a:schemeClr val="accent2"/>
                </a:solidFill>
                <a:latin typeface="楷体_GB2312" pitchFamily="49" charset="-122"/>
                <a:ea typeface="楷体_GB2312" pitchFamily="49" charset="-122"/>
              </a:rPr>
              <a:t>/</a:t>
            </a:r>
            <a:r>
              <a:rPr lang="zh-CN" altLang="en-US" sz="2800" b="1">
                <a:solidFill>
                  <a:schemeClr val="accent2"/>
                </a:solidFill>
                <a:latin typeface="楷体_GB2312" pitchFamily="49" charset="-122"/>
                <a:ea typeface="楷体_GB2312" pitchFamily="49" charset="-122"/>
              </a:rPr>
              <a:t>并行</a:t>
            </a:r>
            <a:r>
              <a:rPr lang="en-US" altLang="zh-CN" sz="2800" b="1">
                <a:solidFill>
                  <a:schemeClr val="accent2"/>
                </a:solidFill>
                <a:latin typeface="楷体_GB2312" pitchFamily="49" charset="-122"/>
                <a:ea typeface="楷体_GB2312" pitchFamily="49" charset="-122"/>
              </a:rPr>
              <a:t>Ic</a:t>
            </a:r>
            <a:r>
              <a:rPr lang="zh-CN" altLang="en-US" sz="2800" b="1">
                <a:solidFill>
                  <a:schemeClr val="accent2"/>
                </a:solidFill>
                <a:latin typeface="楷体_GB2312" pitchFamily="49" charset="-122"/>
                <a:ea typeface="楷体_GB2312" pitchFamily="49" charset="-122"/>
              </a:rPr>
              <a:t>卡</a:t>
            </a:r>
          </a:p>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 预付费卡</a:t>
            </a:r>
          </a:p>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 混合卡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ChangeArrowheads="1"/>
          </p:cNvSpPr>
          <p:nvPr/>
        </p:nvSpPr>
        <p:spPr bwMode="auto">
          <a:xfrm>
            <a:off x="533400" y="152400"/>
            <a:ext cx="5410200" cy="609600"/>
          </a:xfrm>
          <a:prstGeom prst="rect">
            <a:avLst/>
          </a:prstGeom>
          <a:noFill/>
          <a:ln w="9525">
            <a:noFill/>
            <a:miter lim="800000"/>
            <a:headEnd/>
            <a:tailEnd/>
          </a:ln>
          <a:effectLst/>
        </p:spPr>
        <p:txBody>
          <a:bodyPr anchor="ctr"/>
          <a:lstStyle/>
          <a:p>
            <a:pPr eaLnBrk="1" hangingPunct="1"/>
            <a:r>
              <a:rPr lang="en-US" altLang="zh-CN" sz="4400" b="1">
                <a:solidFill>
                  <a:srgbClr val="FF0000"/>
                </a:solidFill>
                <a:latin typeface="黑体" pitchFamily="49" charset="-122"/>
                <a:ea typeface="黑体" pitchFamily="49" charset="-122"/>
              </a:rPr>
              <a:t>IC</a:t>
            </a:r>
            <a:r>
              <a:rPr lang="zh-CN" altLang="en-US" sz="4400" b="1">
                <a:solidFill>
                  <a:srgbClr val="FF0000"/>
                </a:solidFill>
                <a:latin typeface="黑体" pitchFamily="49" charset="-122"/>
                <a:ea typeface="黑体" pitchFamily="49" charset="-122"/>
              </a:rPr>
              <a:t>卡生产</a:t>
            </a:r>
          </a:p>
        </p:txBody>
      </p:sp>
      <p:sp>
        <p:nvSpPr>
          <p:cNvPr id="380932" name="Text Box 4"/>
          <p:cNvSpPr txBox="1">
            <a:spLocks noChangeArrowheads="1"/>
          </p:cNvSpPr>
          <p:nvPr/>
        </p:nvSpPr>
        <p:spPr bwMode="auto">
          <a:xfrm>
            <a:off x="609600" y="1143000"/>
            <a:ext cx="8534400" cy="2012950"/>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智能卡包括三个部分：</a:t>
            </a:r>
          </a:p>
          <a:p>
            <a:pPr algn="l">
              <a:lnSpc>
                <a:spcPct val="150000"/>
              </a:lnSpc>
              <a:buClr>
                <a:srgbClr val="FF0000"/>
              </a:buClr>
              <a:buFont typeface="Wingdings" pitchFamily="2" charset="2"/>
              <a:buNone/>
            </a:pPr>
            <a:r>
              <a:rPr lang="zh-CN" altLang="en-US" sz="2800" b="1">
                <a:solidFill>
                  <a:schemeClr val="accent2"/>
                </a:solidFill>
                <a:latin typeface="楷体_GB2312" pitchFamily="49" charset="-122"/>
                <a:ea typeface="楷体_GB2312" pitchFamily="49" charset="-122"/>
              </a:rPr>
              <a:t>  塑料基片（有或没有磁条）、接触面、集成电路</a:t>
            </a:r>
          </a:p>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过程：</a:t>
            </a:r>
          </a:p>
        </p:txBody>
      </p:sp>
      <p:pic>
        <p:nvPicPr>
          <p:cNvPr id="380934" name="Picture 6" descr="D:\MyWork\学习文档\卡片基础知识\智能卡基础知识\scw14.jp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724400" y="2895600"/>
            <a:ext cx="4038600" cy="3035300"/>
          </a:xfrm>
          <a:prstGeom prst="rect">
            <a:avLst/>
          </a:prstGeom>
          <a:noFill/>
        </p:spPr>
      </p:pic>
      <p:sp>
        <p:nvSpPr>
          <p:cNvPr id="380935" name="Text Box 7"/>
          <p:cNvSpPr txBox="1">
            <a:spLocks noChangeArrowheads="1"/>
          </p:cNvSpPr>
          <p:nvPr/>
        </p:nvSpPr>
        <p:spPr bwMode="auto">
          <a:xfrm>
            <a:off x="914400" y="3124200"/>
            <a:ext cx="3581400" cy="3289300"/>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150000"/>
              </a:lnSpc>
              <a:buClr>
                <a:schemeClr val="hlink"/>
              </a:buClr>
              <a:buFont typeface="Wingdings" pitchFamily="2" charset="2"/>
              <a:buChar char="§"/>
            </a:pPr>
            <a:r>
              <a:rPr lang="zh-CN" altLang="en-US" sz="2000" b="1">
                <a:solidFill>
                  <a:schemeClr val="accent2"/>
                </a:solidFill>
                <a:latin typeface="楷体_GB2312" pitchFamily="49" charset="-122"/>
                <a:ea typeface="楷体_GB2312" pitchFamily="49" charset="-122"/>
              </a:rPr>
              <a:t>半导体厂家将制造好电路的硅片切成小块</a:t>
            </a:r>
          </a:p>
          <a:p>
            <a:pPr algn="l">
              <a:lnSpc>
                <a:spcPct val="150000"/>
              </a:lnSpc>
              <a:buClr>
                <a:schemeClr val="hlink"/>
              </a:buClr>
              <a:buFont typeface="Wingdings" pitchFamily="2" charset="2"/>
              <a:buChar char="§"/>
            </a:pPr>
            <a:r>
              <a:rPr lang="zh-CN" altLang="en-US" sz="2000" b="1">
                <a:solidFill>
                  <a:schemeClr val="accent2"/>
                </a:solidFill>
                <a:latin typeface="楷体_GB2312" pitchFamily="49" charset="-122"/>
                <a:ea typeface="楷体_GB2312" pitchFamily="49" charset="-122"/>
              </a:rPr>
              <a:t>小硅片封装在黑色的集成电路模块中</a:t>
            </a:r>
          </a:p>
          <a:p>
            <a:pPr algn="l">
              <a:lnSpc>
                <a:spcPct val="150000"/>
              </a:lnSpc>
              <a:buClr>
                <a:schemeClr val="hlink"/>
              </a:buClr>
              <a:buFont typeface="Wingdings" pitchFamily="2" charset="2"/>
              <a:buChar char="§"/>
            </a:pPr>
            <a:r>
              <a:rPr lang="zh-CN" altLang="en-US" sz="2000" b="1">
                <a:solidFill>
                  <a:schemeClr val="accent2"/>
                </a:solidFill>
                <a:latin typeface="楷体_GB2312" pitchFamily="49" charset="-122"/>
                <a:ea typeface="楷体_GB2312" pitchFamily="49" charset="-122"/>
              </a:rPr>
              <a:t>将集成电路的输入输出端连结到大的金属触点</a:t>
            </a:r>
          </a:p>
          <a:p>
            <a:pPr algn="l">
              <a:lnSpc>
                <a:spcPct val="150000"/>
              </a:lnSpc>
              <a:buClr>
                <a:schemeClr val="hlink"/>
              </a:buClr>
              <a:buFont typeface="Wingdings" pitchFamily="2" charset="2"/>
              <a:buChar char="§"/>
            </a:pPr>
            <a:r>
              <a:rPr lang="zh-CN" altLang="en-US" sz="2000" b="1">
                <a:solidFill>
                  <a:schemeClr val="accent2"/>
                </a:solidFill>
                <a:latin typeface="楷体_GB2312" pitchFamily="49" charset="-122"/>
                <a:ea typeface="楷体_GB2312" pitchFamily="49" charset="-122"/>
              </a:rPr>
              <a:t>把造好的模块嵌入到</a:t>
            </a:r>
            <a:r>
              <a:rPr lang="en-US" altLang="zh-CN" sz="2000" b="1">
                <a:solidFill>
                  <a:schemeClr val="accent2"/>
                </a:solidFill>
                <a:latin typeface="楷体_GB2312" pitchFamily="49" charset="-122"/>
                <a:ea typeface="楷体_GB2312" pitchFamily="49" charset="-122"/>
              </a:rPr>
              <a:t>PVC</a:t>
            </a:r>
            <a:r>
              <a:rPr lang="zh-CN" altLang="en-US" sz="2000" b="1">
                <a:solidFill>
                  <a:schemeClr val="accent2"/>
                </a:solidFill>
                <a:latin typeface="楷体_GB2312" pitchFamily="49" charset="-122"/>
                <a:ea typeface="楷体_GB2312" pitchFamily="49" charset="-122"/>
              </a:rPr>
              <a:t>卡上</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ChangeArrowheads="1"/>
          </p:cNvSpPr>
          <p:nvPr/>
        </p:nvSpPr>
        <p:spPr bwMode="auto">
          <a:xfrm>
            <a:off x="533400" y="152400"/>
            <a:ext cx="5410200" cy="609600"/>
          </a:xfrm>
          <a:prstGeom prst="rect">
            <a:avLst/>
          </a:prstGeom>
          <a:noFill/>
          <a:ln w="9525">
            <a:noFill/>
            <a:miter lim="800000"/>
            <a:headEnd/>
            <a:tailEnd/>
          </a:ln>
          <a:effectLst/>
        </p:spPr>
        <p:txBody>
          <a:bodyPr anchor="ctr"/>
          <a:lstStyle/>
          <a:p>
            <a:pPr eaLnBrk="1" hangingPunct="1"/>
            <a:r>
              <a:rPr lang="en-US" altLang="zh-CN" sz="4400" b="1">
                <a:solidFill>
                  <a:srgbClr val="FF0000"/>
                </a:solidFill>
                <a:latin typeface="黑体" pitchFamily="49" charset="-122"/>
                <a:ea typeface="黑体" pitchFamily="49" charset="-122"/>
              </a:rPr>
              <a:t>IC</a:t>
            </a:r>
            <a:r>
              <a:rPr lang="zh-CN" altLang="en-US" sz="4400" b="1">
                <a:solidFill>
                  <a:srgbClr val="FF0000"/>
                </a:solidFill>
                <a:latin typeface="黑体" pitchFamily="49" charset="-122"/>
                <a:ea typeface="黑体" pitchFamily="49" charset="-122"/>
              </a:rPr>
              <a:t>卡优点</a:t>
            </a:r>
          </a:p>
        </p:txBody>
      </p:sp>
      <p:sp>
        <p:nvSpPr>
          <p:cNvPr id="381956" name="Text Box 4"/>
          <p:cNvSpPr txBox="1">
            <a:spLocks noChangeArrowheads="1"/>
          </p:cNvSpPr>
          <p:nvPr/>
        </p:nvSpPr>
        <p:spPr bwMode="auto">
          <a:xfrm>
            <a:off x="381000" y="990600"/>
            <a:ext cx="8305800" cy="5219700"/>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体积小，重量轻，抗干扰能力强，便于携带，易于使用，方便保管。 </a:t>
            </a:r>
          </a:p>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安全性高：</a:t>
            </a:r>
            <a:r>
              <a:rPr lang="en-US" altLang="zh-CN" sz="2800" b="1">
                <a:solidFill>
                  <a:schemeClr val="accent2"/>
                </a:solidFill>
                <a:latin typeface="楷体_GB2312" pitchFamily="49" charset="-122"/>
                <a:ea typeface="楷体_GB2312" pitchFamily="49" charset="-122"/>
              </a:rPr>
              <a:t>IC</a:t>
            </a:r>
            <a:r>
              <a:rPr lang="zh-CN" altLang="en-US" sz="2800" b="1">
                <a:solidFill>
                  <a:schemeClr val="accent2"/>
                </a:solidFill>
                <a:latin typeface="楷体_GB2312" pitchFamily="49" charset="-122"/>
                <a:ea typeface="楷体_GB2312" pitchFamily="49" charset="-122"/>
              </a:rPr>
              <a:t>卡从硬件和软件等几个方面实施其安全策略，可以控制卡内不同区域的存取特性。 </a:t>
            </a:r>
          </a:p>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可靠性高：</a:t>
            </a:r>
            <a:r>
              <a:rPr lang="en-US" altLang="zh-CN" sz="2800" b="1">
                <a:solidFill>
                  <a:schemeClr val="accent2"/>
                </a:solidFill>
                <a:latin typeface="楷体_GB2312" pitchFamily="49" charset="-122"/>
                <a:ea typeface="楷体_GB2312" pitchFamily="49" charset="-122"/>
              </a:rPr>
              <a:t>IC</a:t>
            </a:r>
            <a:r>
              <a:rPr lang="zh-CN" altLang="en-US" sz="2800" b="1">
                <a:solidFill>
                  <a:schemeClr val="accent2"/>
                </a:solidFill>
                <a:latin typeface="楷体_GB2312" pitchFamily="49" charset="-122"/>
                <a:ea typeface="楷体_GB2312" pitchFamily="49" charset="-122"/>
              </a:rPr>
              <a:t>卡的防磁、防一定强度的静电，抗干扰能力强，可靠性比磁卡高，一般可重复读写</a:t>
            </a:r>
            <a:r>
              <a:rPr lang="en-US" altLang="zh-CN" sz="2800" b="1">
                <a:solidFill>
                  <a:schemeClr val="accent2"/>
                </a:solidFill>
                <a:latin typeface="楷体_GB2312" pitchFamily="49" charset="-122"/>
                <a:ea typeface="楷体_GB2312" pitchFamily="49" charset="-122"/>
              </a:rPr>
              <a:t>10</a:t>
            </a:r>
            <a:r>
              <a:rPr lang="zh-CN" altLang="en-US" sz="2800" b="1">
                <a:solidFill>
                  <a:schemeClr val="accent2"/>
                </a:solidFill>
                <a:latin typeface="楷体_GB2312" pitchFamily="49" charset="-122"/>
                <a:ea typeface="楷体_GB2312" pitchFamily="49" charset="-122"/>
              </a:rPr>
              <a:t>万次以上，使用寿命长。 </a:t>
            </a:r>
          </a:p>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综合成本低： 读卡器成本低，通讯网络要求不高</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838200" y="152400"/>
            <a:ext cx="6172200" cy="609600"/>
          </a:xfrm>
          <a:prstGeom prst="rect">
            <a:avLst/>
          </a:prstGeom>
          <a:noFill/>
          <a:ln w="9525">
            <a:noFill/>
            <a:miter lim="800000"/>
            <a:headEnd/>
            <a:tailEnd/>
          </a:ln>
          <a:effectLst/>
        </p:spPr>
        <p:txBody>
          <a:bodyPr anchor="ctr"/>
          <a:lstStyle/>
          <a:p>
            <a:pPr eaLnBrk="1" hangingPunct="1"/>
            <a:r>
              <a:rPr lang="en-US" altLang="zh-CN" sz="4400" b="1">
                <a:solidFill>
                  <a:srgbClr val="FF0000"/>
                </a:solidFill>
                <a:latin typeface="黑体" pitchFamily="49" charset="-122"/>
                <a:ea typeface="黑体" pitchFamily="49" charset="-122"/>
              </a:rPr>
              <a:t>IC</a:t>
            </a:r>
            <a:r>
              <a:rPr lang="zh-CN" altLang="en-US" sz="4400" b="1">
                <a:solidFill>
                  <a:srgbClr val="FF0000"/>
                </a:solidFill>
                <a:latin typeface="黑体" pitchFamily="49" charset="-122"/>
                <a:ea typeface="黑体" pitchFamily="49" charset="-122"/>
              </a:rPr>
              <a:t>卡介绍－应用过程</a:t>
            </a:r>
          </a:p>
        </p:txBody>
      </p:sp>
      <p:sp>
        <p:nvSpPr>
          <p:cNvPr id="382980" name="Text Box 4"/>
          <p:cNvSpPr txBox="1">
            <a:spLocks noChangeArrowheads="1"/>
          </p:cNvSpPr>
          <p:nvPr/>
        </p:nvSpPr>
        <p:spPr bwMode="auto">
          <a:xfrm>
            <a:off x="2057400" y="1295400"/>
            <a:ext cx="5486400" cy="4478338"/>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180000"/>
              </a:lnSpc>
              <a:buClr>
                <a:srgbClr val="FF0000"/>
              </a:buClr>
              <a:buFont typeface="Wingdings" pitchFamily="2" charset="2"/>
              <a:buChar char="Ø"/>
            </a:pPr>
            <a:r>
              <a:rPr lang="en-US" altLang="zh-CN" sz="3200" b="1">
                <a:solidFill>
                  <a:schemeClr val="accent2"/>
                </a:solidFill>
                <a:latin typeface="楷体_GB2312" pitchFamily="49" charset="-122"/>
                <a:ea typeface="楷体_GB2312" pitchFamily="49" charset="-122"/>
              </a:rPr>
              <a:t>IC</a:t>
            </a:r>
            <a:r>
              <a:rPr lang="zh-CN" altLang="en-US" sz="3200" b="1">
                <a:solidFill>
                  <a:schemeClr val="accent2"/>
                </a:solidFill>
                <a:latin typeface="楷体_GB2312" pitchFamily="49" charset="-122"/>
                <a:ea typeface="楷体_GB2312" pitchFamily="49" charset="-122"/>
              </a:rPr>
              <a:t>卡的制造</a:t>
            </a:r>
          </a:p>
          <a:p>
            <a:pPr algn="l">
              <a:lnSpc>
                <a:spcPct val="180000"/>
              </a:lnSpc>
              <a:buClr>
                <a:srgbClr val="FF0000"/>
              </a:buClr>
              <a:buFont typeface="Wingdings" pitchFamily="2" charset="2"/>
              <a:buChar char="Ø"/>
            </a:pPr>
            <a:r>
              <a:rPr lang="en-US" altLang="zh-CN" sz="3200" b="1">
                <a:solidFill>
                  <a:schemeClr val="accent2"/>
                </a:solidFill>
                <a:latin typeface="楷体_GB2312" pitchFamily="49" charset="-122"/>
                <a:ea typeface="楷体_GB2312" pitchFamily="49" charset="-122"/>
              </a:rPr>
              <a:t>IC</a:t>
            </a:r>
            <a:r>
              <a:rPr lang="zh-CN" altLang="en-US" sz="3200" b="1">
                <a:solidFill>
                  <a:schemeClr val="accent2"/>
                </a:solidFill>
                <a:latin typeface="楷体_GB2312" pitchFamily="49" charset="-122"/>
                <a:ea typeface="楷体_GB2312" pitchFamily="49" charset="-122"/>
              </a:rPr>
              <a:t>卡的发行</a:t>
            </a:r>
          </a:p>
          <a:p>
            <a:pPr algn="l">
              <a:lnSpc>
                <a:spcPct val="180000"/>
              </a:lnSpc>
              <a:buClr>
                <a:srgbClr val="FF0000"/>
              </a:buClr>
              <a:buFont typeface="Wingdings" pitchFamily="2" charset="2"/>
              <a:buChar char="Ø"/>
            </a:pPr>
            <a:r>
              <a:rPr lang="en-US" altLang="zh-CN" sz="3200" b="1">
                <a:solidFill>
                  <a:schemeClr val="accent2"/>
                </a:solidFill>
                <a:latin typeface="楷体_GB2312" pitchFamily="49" charset="-122"/>
                <a:ea typeface="楷体_GB2312" pitchFamily="49" charset="-122"/>
              </a:rPr>
              <a:t>IC</a:t>
            </a:r>
            <a:r>
              <a:rPr lang="zh-CN" altLang="en-US" sz="3200" b="1">
                <a:solidFill>
                  <a:schemeClr val="accent2"/>
                </a:solidFill>
                <a:latin typeface="楷体_GB2312" pitchFamily="49" charset="-122"/>
                <a:ea typeface="楷体_GB2312" pitchFamily="49" charset="-122"/>
              </a:rPr>
              <a:t>卡的使用</a:t>
            </a:r>
          </a:p>
          <a:p>
            <a:pPr algn="l">
              <a:lnSpc>
                <a:spcPct val="180000"/>
              </a:lnSpc>
              <a:buClr>
                <a:srgbClr val="FF0000"/>
              </a:buClr>
              <a:buFont typeface="Wingdings" pitchFamily="2" charset="2"/>
              <a:buChar char="Ø"/>
            </a:pPr>
            <a:r>
              <a:rPr lang="en-US" altLang="zh-CN" sz="3200" b="1">
                <a:solidFill>
                  <a:schemeClr val="accent2"/>
                </a:solidFill>
                <a:latin typeface="楷体_GB2312" pitchFamily="49" charset="-122"/>
                <a:ea typeface="楷体_GB2312" pitchFamily="49" charset="-122"/>
              </a:rPr>
              <a:t>IC</a:t>
            </a:r>
            <a:r>
              <a:rPr lang="zh-CN" altLang="en-US" sz="3200" b="1">
                <a:solidFill>
                  <a:schemeClr val="accent2"/>
                </a:solidFill>
                <a:latin typeface="楷体_GB2312" pitchFamily="49" charset="-122"/>
                <a:ea typeface="楷体_GB2312" pitchFamily="49" charset="-122"/>
              </a:rPr>
              <a:t>卡的回收</a:t>
            </a:r>
          </a:p>
          <a:p>
            <a:pPr algn="l">
              <a:lnSpc>
                <a:spcPct val="180000"/>
              </a:lnSpc>
              <a:buClr>
                <a:srgbClr val="FF0000"/>
              </a:buClr>
              <a:buFont typeface="Wingdings" pitchFamily="2" charset="2"/>
              <a:buChar char="Ø"/>
            </a:pPr>
            <a:r>
              <a:rPr lang="en-US" altLang="zh-CN" sz="3200" b="1">
                <a:solidFill>
                  <a:schemeClr val="accent2"/>
                </a:solidFill>
                <a:latin typeface="楷体_GB2312" pitchFamily="49" charset="-122"/>
                <a:ea typeface="楷体_GB2312" pitchFamily="49" charset="-122"/>
              </a:rPr>
              <a:t>IC</a:t>
            </a:r>
            <a:r>
              <a:rPr lang="zh-CN" altLang="en-US" sz="3200" b="1">
                <a:solidFill>
                  <a:schemeClr val="accent2"/>
                </a:solidFill>
                <a:latin typeface="楷体_GB2312" pitchFamily="49" charset="-122"/>
                <a:ea typeface="楷体_GB2312" pitchFamily="49" charset="-122"/>
              </a:rPr>
              <a:t>卡寿命</a:t>
            </a:r>
            <a:r>
              <a:rPr lang="en-US" altLang="zh-CN" sz="3200" b="1">
                <a:solidFill>
                  <a:schemeClr val="accent2"/>
                </a:solidFill>
                <a:latin typeface="楷体_GB2312" pitchFamily="49" charset="-122"/>
                <a:ea typeface="楷体_GB2312" pitchFamily="49" charset="-122"/>
              </a:rPr>
              <a:t>10</a:t>
            </a:r>
            <a:r>
              <a:rPr lang="zh-CN" altLang="en-US" sz="3200" b="1">
                <a:solidFill>
                  <a:schemeClr val="accent2"/>
                </a:solidFill>
                <a:latin typeface="楷体_GB2312" pitchFamily="49" charset="-122"/>
                <a:ea typeface="楷体_GB2312" pitchFamily="49" charset="-122"/>
              </a:rPr>
              <a:t>万次以上</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ChangeArrowheads="1"/>
          </p:cNvSpPr>
          <p:nvPr/>
        </p:nvSpPr>
        <p:spPr bwMode="auto">
          <a:xfrm>
            <a:off x="838200" y="152400"/>
            <a:ext cx="6172200" cy="609600"/>
          </a:xfrm>
          <a:prstGeom prst="rect">
            <a:avLst/>
          </a:prstGeom>
          <a:noFill/>
          <a:ln w="9525">
            <a:noFill/>
            <a:miter lim="800000"/>
            <a:headEnd/>
            <a:tailEnd/>
          </a:ln>
          <a:effectLst/>
        </p:spPr>
        <p:txBody>
          <a:bodyPr anchor="ctr"/>
          <a:lstStyle/>
          <a:p>
            <a:pPr eaLnBrk="1" hangingPunct="1"/>
            <a:r>
              <a:rPr lang="en-US" altLang="zh-CN" sz="4400" b="1">
                <a:solidFill>
                  <a:srgbClr val="FF0000"/>
                </a:solidFill>
                <a:latin typeface="黑体" pitchFamily="49" charset="-122"/>
                <a:ea typeface="黑体" pitchFamily="49" charset="-122"/>
              </a:rPr>
              <a:t>IC</a:t>
            </a:r>
            <a:r>
              <a:rPr lang="zh-CN" altLang="en-US" sz="4400" b="1">
                <a:solidFill>
                  <a:srgbClr val="FF0000"/>
                </a:solidFill>
                <a:latin typeface="黑体" pitchFamily="49" charset="-122"/>
                <a:ea typeface="黑体" pitchFamily="49" charset="-122"/>
              </a:rPr>
              <a:t>卡国际标准</a:t>
            </a:r>
          </a:p>
        </p:txBody>
      </p:sp>
      <p:sp>
        <p:nvSpPr>
          <p:cNvPr id="385027" name="Text Box 3"/>
          <p:cNvSpPr txBox="1">
            <a:spLocks noChangeArrowheads="1"/>
          </p:cNvSpPr>
          <p:nvPr/>
        </p:nvSpPr>
        <p:spPr bwMode="auto">
          <a:xfrm>
            <a:off x="609600" y="1066800"/>
            <a:ext cx="8534400" cy="5130800"/>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180000"/>
              </a:lnSpc>
              <a:buClr>
                <a:srgbClr val="FF0000"/>
              </a:buClr>
              <a:buFont typeface="Wingdings" pitchFamily="2" charset="2"/>
              <a:buChar char="Ø"/>
            </a:pPr>
            <a:r>
              <a:rPr lang="en-US" altLang="zh-CN" sz="3200" b="1">
                <a:solidFill>
                  <a:schemeClr val="accent2"/>
                </a:solidFill>
                <a:latin typeface="楷体_GB2312" pitchFamily="49" charset="-122"/>
                <a:ea typeface="楷体_GB2312" pitchFamily="49" charset="-122"/>
              </a:rPr>
              <a:t>IC</a:t>
            </a:r>
            <a:r>
              <a:rPr lang="zh-CN" altLang="en-US" sz="3200" b="1">
                <a:solidFill>
                  <a:schemeClr val="accent2"/>
                </a:solidFill>
                <a:latin typeface="楷体_GB2312" pitchFamily="49" charset="-122"/>
                <a:ea typeface="楷体_GB2312" pitchFamily="49" charset="-122"/>
              </a:rPr>
              <a:t>卡物理特性符合</a:t>
            </a:r>
            <a:r>
              <a:rPr lang="en-US" altLang="zh-CN" sz="3200" b="1">
                <a:solidFill>
                  <a:schemeClr val="accent2"/>
                </a:solidFill>
                <a:latin typeface="楷体_GB2312" pitchFamily="49" charset="-122"/>
                <a:ea typeface="楷体_GB2312" pitchFamily="49" charset="-122"/>
              </a:rPr>
              <a:t>ISO7816</a:t>
            </a:r>
            <a:r>
              <a:rPr lang="zh-CN" altLang="en-US" sz="3200" b="1">
                <a:solidFill>
                  <a:schemeClr val="accent2"/>
                </a:solidFill>
                <a:latin typeface="楷体_GB2312" pitchFamily="49" charset="-122"/>
                <a:ea typeface="楷体_GB2312" pitchFamily="49" charset="-122"/>
              </a:rPr>
              <a:t>： </a:t>
            </a:r>
          </a:p>
          <a:p>
            <a:pPr algn="l">
              <a:lnSpc>
                <a:spcPct val="180000"/>
              </a:lnSpc>
              <a:buClr>
                <a:srgbClr val="FF0000"/>
              </a:buClr>
              <a:buFont typeface="Wingdings" pitchFamily="2" charset="2"/>
              <a:buNone/>
            </a:pPr>
            <a:r>
              <a:rPr lang="en-US" altLang="zh-CN" sz="2400" b="1">
                <a:solidFill>
                  <a:schemeClr val="accent2"/>
                </a:solidFill>
                <a:latin typeface="楷体_GB2312" pitchFamily="49" charset="-122"/>
                <a:ea typeface="楷体_GB2312" pitchFamily="49" charset="-122"/>
              </a:rPr>
              <a:t>ISO7816</a:t>
            </a:r>
            <a:r>
              <a:rPr lang="zh-CN" altLang="en-US" sz="2400" b="1">
                <a:solidFill>
                  <a:schemeClr val="accent2"/>
                </a:solidFill>
                <a:latin typeface="楷体_GB2312" pitchFamily="49" charset="-122"/>
                <a:ea typeface="楷体_GB2312" pitchFamily="49" charset="-122"/>
              </a:rPr>
              <a:t>－</a:t>
            </a:r>
            <a:r>
              <a:rPr lang="en-US" altLang="zh-CN" sz="2400" b="1">
                <a:solidFill>
                  <a:schemeClr val="accent2"/>
                </a:solidFill>
                <a:latin typeface="楷体_GB2312" pitchFamily="49" charset="-122"/>
                <a:ea typeface="楷体_GB2312" pitchFamily="49" charset="-122"/>
              </a:rPr>
              <a:t>1</a:t>
            </a:r>
            <a:r>
              <a:rPr lang="zh-CN" altLang="en-US" sz="2400" b="1">
                <a:solidFill>
                  <a:schemeClr val="accent2"/>
                </a:solidFill>
                <a:latin typeface="楷体_GB2312" pitchFamily="49" charset="-122"/>
                <a:ea typeface="楷体_GB2312" pitchFamily="49" charset="-122"/>
              </a:rPr>
              <a:t>：</a:t>
            </a:r>
            <a:r>
              <a:rPr lang="en-US" altLang="zh-CN" sz="2400" b="1">
                <a:solidFill>
                  <a:schemeClr val="accent2"/>
                </a:solidFill>
                <a:latin typeface="楷体_GB2312" pitchFamily="49" charset="-122"/>
                <a:ea typeface="楷体_GB2312" pitchFamily="49" charset="-122"/>
              </a:rPr>
              <a:t>1987</a:t>
            </a:r>
            <a:r>
              <a:rPr lang="zh-CN" altLang="en-US" sz="2400" b="1">
                <a:solidFill>
                  <a:schemeClr val="accent2"/>
                </a:solidFill>
                <a:latin typeface="楷体_GB2312" pitchFamily="49" charset="-122"/>
                <a:ea typeface="楷体_GB2312" pitchFamily="49" charset="-122"/>
              </a:rPr>
              <a:t>规定的附加特性、机械强度和静电测试方法 </a:t>
            </a:r>
          </a:p>
          <a:p>
            <a:pPr algn="l">
              <a:lnSpc>
                <a:spcPct val="180000"/>
              </a:lnSpc>
              <a:buClr>
                <a:srgbClr val="FF0000"/>
              </a:buClr>
              <a:buFont typeface="Wingdings" pitchFamily="2" charset="2"/>
              <a:buNone/>
            </a:pPr>
            <a:r>
              <a:rPr lang="en-US" altLang="zh-CN" sz="2400" b="1">
                <a:solidFill>
                  <a:schemeClr val="accent2"/>
                </a:solidFill>
                <a:latin typeface="楷体_GB2312" pitchFamily="49" charset="-122"/>
                <a:ea typeface="楷体_GB2312" pitchFamily="49" charset="-122"/>
              </a:rPr>
              <a:t>ISO7816</a:t>
            </a:r>
            <a:r>
              <a:rPr lang="zh-CN" altLang="en-US" sz="2400" b="1">
                <a:solidFill>
                  <a:schemeClr val="accent2"/>
                </a:solidFill>
                <a:latin typeface="楷体_GB2312" pitchFamily="49" charset="-122"/>
                <a:ea typeface="楷体_GB2312" pitchFamily="49" charset="-122"/>
              </a:rPr>
              <a:t>－</a:t>
            </a:r>
            <a:r>
              <a:rPr lang="en-US" altLang="zh-CN" sz="2400" b="1">
                <a:solidFill>
                  <a:schemeClr val="accent2"/>
                </a:solidFill>
                <a:latin typeface="楷体_GB2312" pitchFamily="49" charset="-122"/>
                <a:ea typeface="楷体_GB2312" pitchFamily="49" charset="-122"/>
              </a:rPr>
              <a:t>2</a:t>
            </a:r>
            <a:r>
              <a:rPr lang="zh-CN" altLang="en-US" sz="2400" b="1">
                <a:solidFill>
                  <a:schemeClr val="accent2"/>
                </a:solidFill>
                <a:latin typeface="楷体_GB2312" pitchFamily="49" charset="-122"/>
                <a:ea typeface="楷体_GB2312" pitchFamily="49" charset="-122"/>
              </a:rPr>
              <a:t>：</a:t>
            </a:r>
            <a:r>
              <a:rPr lang="en-US" altLang="zh-CN" sz="2400" b="1">
                <a:solidFill>
                  <a:schemeClr val="accent2"/>
                </a:solidFill>
                <a:latin typeface="楷体_GB2312" pitchFamily="49" charset="-122"/>
                <a:ea typeface="楷体_GB2312" pitchFamily="49" charset="-122"/>
              </a:rPr>
              <a:t>1988</a:t>
            </a:r>
            <a:r>
              <a:rPr lang="zh-CN" altLang="en-US" sz="2400" b="1">
                <a:solidFill>
                  <a:schemeClr val="accent2"/>
                </a:solidFill>
                <a:latin typeface="楷体_GB2312" pitchFamily="49" charset="-122"/>
                <a:ea typeface="楷体_GB2312" pitchFamily="49" charset="-122"/>
              </a:rPr>
              <a:t>规定触点尺寸与位置 </a:t>
            </a:r>
          </a:p>
          <a:p>
            <a:pPr algn="l">
              <a:lnSpc>
                <a:spcPct val="180000"/>
              </a:lnSpc>
              <a:buClr>
                <a:srgbClr val="FF0000"/>
              </a:buClr>
              <a:buFont typeface="Wingdings" pitchFamily="2" charset="2"/>
              <a:buNone/>
            </a:pPr>
            <a:r>
              <a:rPr lang="en-US" altLang="zh-CN" sz="2400" b="1">
                <a:solidFill>
                  <a:schemeClr val="accent2"/>
                </a:solidFill>
                <a:latin typeface="楷体_GB2312" pitchFamily="49" charset="-122"/>
                <a:ea typeface="楷体_GB2312" pitchFamily="49" charset="-122"/>
              </a:rPr>
              <a:t>ISO7816</a:t>
            </a:r>
            <a:r>
              <a:rPr lang="zh-CN" altLang="en-US" sz="2400" b="1">
                <a:solidFill>
                  <a:schemeClr val="accent2"/>
                </a:solidFill>
                <a:latin typeface="楷体_GB2312" pitchFamily="49" charset="-122"/>
                <a:ea typeface="楷体_GB2312" pitchFamily="49" charset="-122"/>
              </a:rPr>
              <a:t>－</a:t>
            </a:r>
            <a:r>
              <a:rPr lang="en-US" altLang="zh-CN" sz="2400" b="1">
                <a:solidFill>
                  <a:schemeClr val="accent2"/>
                </a:solidFill>
                <a:latin typeface="楷体_GB2312" pitchFamily="49" charset="-122"/>
                <a:ea typeface="楷体_GB2312" pitchFamily="49" charset="-122"/>
              </a:rPr>
              <a:t>3</a:t>
            </a:r>
            <a:r>
              <a:rPr lang="zh-CN" altLang="en-US" sz="2400" b="1">
                <a:solidFill>
                  <a:schemeClr val="accent2"/>
                </a:solidFill>
                <a:latin typeface="楷体_GB2312" pitchFamily="49" charset="-122"/>
                <a:ea typeface="楷体_GB2312" pitchFamily="49" charset="-122"/>
              </a:rPr>
              <a:t>：</a:t>
            </a:r>
            <a:r>
              <a:rPr lang="en-US" altLang="zh-CN" sz="2400" b="1">
                <a:solidFill>
                  <a:schemeClr val="accent2"/>
                </a:solidFill>
                <a:latin typeface="楷体_GB2312" pitchFamily="49" charset="-122"/>
                <a:ea typeface="楷体_GB2312" pitchFamily="49" charset="-122"/>
              </a:rPr>
              <a:t>1989</a:t>
            </a:r>
            <a:r>
              <a:rPr lang="zh-CN" altLang="en-US" sz="2400" b="1">
                <a:solidFill>
                  <a:schemeClr val="accent2"/>
                </a:solidFill>
                <a:latin typeface="楷体_GB2312" pitchFamily="49" charset="-122"/>
                <a:ea typeface="楷体_GB2312" pitchFamily="49" charset="-122"/>
              </a:rPr>
              <a:t>规定电信号与传输协议 </a:t>
            </a:r>
          </a:p>
          <a:p>
            <a:pPr algn="l">
              <a:lnSpc>
                <a:spcPct val="180000"/>
              </a:lnSpc>
              <a:buClr>
                <a:srgbClr val="FF0000"/>
              </a:buClr>
              <a:buFont typeface="Wingdings" pitchFamily="2" charset="2"/>
              <a:buNone/>
            </a:pPr>
            <a:r>
              <a:rPr lang="en-US" altLang="zh-CN" sz="2400" b="1">
                <a:solidFill>
                  <a:schemeClr val="accent2"/>
                </a:solidFill>
                <a:latin typeface="楷体_GB2312" pitchFamily="49" charset="-122"/>
                <a:ea typeface="楷体_GB2312" pitchFamily="49" charset="-122"/>
              </a:rPr>
              <a:t>ISO7816</a:t>
            </a:r>
            <a:r>
              <a:rPr lang="zh-CN" altLang="en-US" sz="2400" b="1">
                <a:solidFill>
                  <a:schemeClr val="accent2"/>
                </a:solidFill>
                <a:latin typeface="楷体_GB2312" pitchFamily="49" charset="-122"/>
                <a:ea typeface="楷体_GB2312" pitchFamily="49" charset="-122"/>
              </a:rPr>
              <a:t>－</a:t>
            </a:r>
            <a:r>
              <a:rPr lang="en-US" altLang="zh-CN" sz="2400" b="1">
                <a:solidFill>
                  <a:schemeClr val="accent2"/>
                </a:solidFill>
                <a:latin typeface="楷体_GB2312" pitchFamily="49" charset="-122"/>
                <a:ea typeface="楷体_GB2312" pitchFamily="49" charset="-122"/>
              </a:rPr>
              <a:t>4</a:t>
            </a:r>
            <a:r>
              <a:rPr lang="zh-CN" altLang="en-US" sz="2400" b="1">
                <a:solidFill>
                  <a:schemeClr val="accent2"/>
                </a:solidFill>
                <a:latin typeface="楷体_GB2312" pitchFamily="49" charset="-122"/>
                <a:ea typeface="楷体_GB2312" pitchFamily="49" charset="-122"/>
              </a:rPr>
              <a:t>：</a:t>
            </a:r>
            <a:r>
              <a:rPr lang="en-US" altLang="zh-CN" sz="2400" b="1">
                <a:solidFill>
                  <a:schemeClr val="accent2"/>
                </a:solidFill>
                <a:latin typeface="楷体_GB2312" pitchFamily="49" charset="-122"/>
                <a:ea typeface="楷体_GB2312" pitchFamily="49" charset="-122"/>
              </a:rPr>
              <a:t>1994</a:t>
            </a:r>
            <a:r>
              <a:rPr lang="zh-CN" altLang="en-US" sz="2400" b="1">
                <a:solidFill>
                  <a:schemeClr val="accent2"/>
                </a:solidFill>
                <a:latin typeface="楷体_GB2312" pitchFamily="49" charset="-122"/>
                <a:ea typeface="楷体_GB2312" pitchFamily="49" charset="-122"/>
              </a:rPr>
              <a:t>规定行业间交换用命令 </a:t>
            </a:r>
          </a:p>
          <a:p>
            <a:pPr algn="l">
              <a:lnSpc>
                <a:spcPct val="180000"/>
              </a:lnSpc>
              <a:buClr>
                <a:srgbClr val="FF0000"/>
              </a:buClr>
              <a:buFont typeface="Wingdings" pitchFamily="2" charset="2"/>
              <a:buNone/>
            </a:pPr>
            <a:r>
              <a:rPr lang="en-US" altLang="zh-CN" sz="2400" b="1">
                <a:solidFill>
                  <a:schemeClr val="accent2"/>
                </a:solidFill>
                <a:latin typeface="楷体_GB2312" pitchFamily="49" charset="-122"/>
                <a:ea typeface="楷体_GB2312" pitchFamily="49" charset="-122"/>
              </a:rPr>
              <a:t>ISO7816</a:t>
            </a:r>
            <a:r>
              <a:rPr lang="zh-CN" altLang="en-US" sz="2400" b="1">
                <a:solidFill>
                  <a:schemeClr val="accent2"/>
                </a:solidFill>
                <a:latin typeface="楷体_GB2312" pitchFamily="49" charset="-122"/>
                <a:ea typeface="楷体_GB2312" pitchFamily="49" charset="-122"/>
              </a:rPr>
              <a:t>－</a:t>
            </a:r>
            <a:r>
              <a:rPr lang="en-US" altLang="zh-CN" sz="2400" b="1">
                <a:solidFill>
                  <a:schemeClr val="accent2"/>
                </a:solidFill>
                <a:latin typeface="楷体_GB2312" pitchFamily="49" charset="-122"/>
                <a:ea typeface="楷体_GB2312" pitchFamily="49" charset="-122"/>
              </a:rPr>
              <a:t>5</a:t>
            </a:r>
            <a:r>
              <a:rPr lang="zh-CN" altLang="en-US" sz="2400" b="1">
                <a:solidFill>
                  <a:schemeClr val="accent2"/>
                </a:solidFill>
                <a:latin typeface="楷体_GB2312" pitchFamily="49" charset="-122"/>
                <a:ea typeface="楷体_GB2312" pitchFamily="49" charset="-122"/>
              </a:rPr>
              <a:t>：</a:t>
            </a:r>
            <a:r>
              <a:rPr lang="en-US" altLang="zh-CN" sz="2400" b="1">
                <a:solidFill>
                  <a:schemeClr val="accent2"/>
                </a:solidFill>
                <a:latin typeface="楷体_GB2312" pitchFamily="49" charset="-122"/>
                <a:ea typeface="楷体_GB2312" pitchFamily="49" charset="-122"/>
              </a:rPr>
              <a:t>1994</a:t>
            </a:r>
            <a:r>
              <a:rPr lang="zh-CN" altLang="en-US" sz="2400" b="1">
                <a:solidFill>
                  <a:schemeClr val="accent2"/>
                </a:solidFill>
                <a:latin typeface="楷体_GB2312" pitchFamily="49" charset="-122"/>
                <a:ea typeface="楷体_GB2312" pitchFamily="49" charset="-122"/>
              </a:rPr>
              <a:t>规定应用标识符的编号系统和注册过程</a:t>
            </a:r>
          </a:p>
          <a:p>
            <a:pPr algn="l">
              <a:lnSpc>
                <a:spcPct val="180000"/>
              </a:lnSpc>
              <a:buClr>
                <a:srgbClr val="FF0000"/>
              </a:buClr>
              <a:buFont typeface="Wingdings" pitchFamily="2" charset="2"/>
              <a:buChar char="Ø"/>
            </a:pPr>
            <a:r>
              <a:rPr lang="zh-CN" altLang="en-US" sz="3200" b="1">
                <a:solidFill>
                  <a:schemeClr val="accent2"/>
                </a:solidFill>
                <a:latin typeface="楷体_GB2312" pitchFamily="49" charset="-122"/>
                <a:ea typeface="楷体_GB2312" pitchFamily="49" charset="-122"/>
              </a:rPr>
              <a:t> </a:t>
            </a:r>
            <a:r>
              <a:rPr lang="en-US" altLang="zh-CN" sz="3200" b="1">
                <a:solidFill>
                  <a:schemeClr val="accent2"/>
                </a:solidFill>
                <a:latin typeface="楷体_GB2312" pitchFamily="49" charset="-122"/>
                <a:ea typeface="楷体_GB2312" pitchFamily="49" charset="-122"/>
              </a:rPr>
              <a:t>EMV</a:t>
            </a:r>
            <a:r>
              <a:rPr lang="zh-CN" altLang="en-US" sz="3200" b="1">
                <a:solidFill>
                  <a:schemeClr val="accent2"/>
                </a:solidFill>
                <a:latin typeface="楷体_GB2312" pitchFamily="49" charset="-122"/>
                <a:ea typeface="楷体_GB2312" pitchFamily="49" charset="-122"/>
              </a:rPr>
              <a:t>规范和</a:t>
            </a:r>
            <a:r>
              <a:rPr lang="en-US" altLang="zh-CN" sz="3200" b="1">
                <a:solidFill>
                  <a:schemeClr val="accent2"/>
                </a:solidFill>
                <a:latin typeface="楷体_GB2312" pitchFamily="49" charset="-122"/>
                <a:ea typeface="楷体_GB2312" pitchFamily="49" charset="-122"/>
              </a:rPr>
              <a:t>PBOC</a:t>
            </a:r>
            <a:r>
              <a:rPr lang="zh-CN" altLang="en-US" sz="3200" b="1">
                <a:solidFill>
                  <a:schemeClr val="accent2"/>
                </a:solidFill>
                <a:latin typeface="楷体_GB2312" pitchFamily="49" charset="-122"/>
                <a:ea typeface="楷体_GB2312" pitchFamily="49" charset="-122"/>
              </a:rPr>
              <a:t>规范</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ChangeArrowheads="1"/>
          </p:cNvSpPr>
          <p:nvPr/>
        </p:nvSpPr>
        <p:spPr bwMode="auto">
          <a:xfrm>
            <a:off x="533400" y="152400"/>
            <a:ext cx="5410200" cy="609600"/>
          </a:xfrm>
          <a:prstGeom prst="rect">
            <a:avLst/>
          </a:prstGeom>
          <a:noFill/>
          <a:ln w="9525">
            <a:noFill/>
            <a:miter lim="800000"/>
            <a:headEnd/>
            <a:tailEnd/>
          </a:ln>
          <a:effectLst/>
        </p:spPr>
        <p:txBody>
          <a:bodyPr anchor="ctr"/>
          <a:lstStyle/>
          <a:p>
            <a:pPr eaLnBrk="1" hangingPunct="1"/>
            <a:r>
              <a:rPr lang="zh-CN" altLang="en-US" sz="4400" b="1">
                <a:solidFill>
                  <a:srgbClr val="FF0000"/>
                </a:solidFill>
                <a:latin typeface="黑体" pitchFamily="49" charset="-122"/>
                <a:ea typeface="黑体" pitchFamily="49" charset="-122"/>
              </a:rPr>
              <a:t>射频卡介绍</a:t>
            </a:r>
          </a:p>
        </p:txBody>
      </p:sp>
      <p:sp>
        <p:nvSpPr>
          <p:cNvPr id="386053" name="Text Box 5"/>
          <p:cNvSpPr txBox="1">
            <a:spLocks noChangeArrowheads="1"/>
          </p:cNvSpPr>
          <p:nvPr/>
        </p:nvSpPr>
        <p:spPr bwMode="auto">
          <a:xfrm>
            <a:off x="685800" y="1524000"/>
            <a:ext cx="7162800" cy="638175"/>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nSpc>
                <a:spcPct val="90000"/>
              </a:lnSpc>
              <a:spcBef>
                <a:spcPct val="50000"/>
              </a:spcBef>
            </a:pPr>
            <a:endParaRPr lang="zh-CN" altLang="zh-CN" sz="4000" b="1">
              <a:solidFill>
                <a:schemeClr val="accent2"/>
              </a:solidFill>
              <a:latin typeface="Times New Roman" pitchFamily="18" charset="0"/>
              <a:ea typeface="黑体" pitchFamily="49" charset="-122"/>
            </a:endParaRPr>
          </a:p>
        </p:txBody>
      </p:sp>
      <p:sp>
        <p:nvSpPr>
          <p:cNvPr id="386054" name="Text Box 6"/>
          <p:cNvSpPr txBox="1">
            <a:spLocks noChangeArrowheads="1"/>
          </p:cNvSpPr>
          <p:nvPr/>
        </p:nvSpPr>
        <p:spPr bwMode="auto">
          <a:xfrm>
            <a:off x="609600" y="1219200"/>
            <a:ext cx="8001000" cy="4375150"/>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220000"/>
              </a:lnSpc>
              <a:buClr>
                <a:srgbClr val="FF0000"/>
              </a:buClr>
              <a:buFont typeface="Wingdings" pitchFamily="2" charset="2"/>
              <a:buChar char="Ø"/>
            </a:pPr>
            <a:r>
              <a:rPr lang="zh-CN" altLang="en-US" sz="3200" b="1">
                <a:solidFill>
                  <a:schemeClr val="accent2"/>
                </a:solidFill>
                <a:latin typeface="楷体_GB2312" pitchFamily="49" charset="-122"/>
                <a:ea typeface="楷体_GB2312" pitchFamily="49" charset="-122"/>
              </a:rPr>
              <a:t>以无线方式传送数据的集成电路卡片，它具有数据处理及安全认证功能等特有的优点，简称</a:t>
            </a:r>
            <a:r>
              <a:rPr lang="en-US" altLang="zh-CN" sz="3200" b="1">
                <a:solidFill>
                  <a:schemeClr val="accent2"/>
                </a:solidFill>
                <a:latin typeface="楷体_GB2312" pitchFamily="49" charset="-122"/>
                <a:ea typeface="楷体_GB2312" pitchFamily="49" charset="-122"/>
              </a:rPr>
              <a:t>RF</a:t>
            </a:r>
            <a:r>
              <a:rPr lang="zh-CN" altLang="en-US" sz="3200" b="1">
                <a:solidFill>
                  <a:schemeClr val="accent2"/>
                </a:solidFill>
                <a:latin typeface="楷体_GB2312" pitchFamily="49" charset="-122"/>
                <a:ea typeface="楷体_GB2312" pitchFamily="49" charset="-122"/>
              </a:rPr>
              <a:t>卡 。一般用在存取频繁，可靠性要求特别高的场合。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ChangeArrowheads="1"/>
          </p:cNvSpPr>
          <p:nvPr/>
        </p:nvSpPr>
        <p:spPr bwMode="auto">
          <a:xfrm>
            <a:off x="533400" y="152400"/>
            <a:ext cx="5410200" cy="609600"/>
          </a:xfrm>
          <a:prstGeom prst="rect">
            <a:avLst/>
          </a:prstGeom>
          <a:noFill/>
          <a:ln w="9525">
            <a:noFill/>
            <a:miter lim="800000"/>
            <a:headEnd/>
            <a:tailEnd/>
          </a:ln>
          <a:effectLst/>
        </p:spPr>
        <p:txBody>
          <a:bodyPr anchor="ctr"/>
          <a:lstStyle/>
          <a:p>
            <a:pPr eaLnBrk="1" hangingPunct="1"/>
            <a:r>
              <a:rPr lang="zh-CN" altLang="en-US" sz="4400" b="1">
                <a:solidFill>
                  <a:srgbClr val="FF0000"/>
                </a:solidFill>
                <a:latin typeface="黑体" pitchFamily="49" charset="-122"/>
                <a:ea typeface="黑体" pitchFamily="49" charset="-122"/>
              </a:rPr>
              <a:t>射频卡原理</a:t>
            </a:r>
          </a:p>
        </p:txBody>
      </p:sp>
      <p:sp>
        <p:nvSpPr>
          <p:cNvPr id="388099" name="Text Box 3"/>
          <p:cNvSpPr txBox="1">
            <a:spLocks noChangeArrowheads="1"/>
          </p:cNvSpPr>
          <p:nvPr/>
        </p:nvSpPr>
        <p:spPr bwMode="auto">
          <a:xfrm>
            <a:off x="211138" y="914400"/>
            <a:ext cx="8323262" cy="5018088"/>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150000"/>
              </a:lnSpc>
              <a:buClr>
                <a:srgbClr val="FF0000"/>
              </a:buClr>
              <a:buFont typeface="Wingdings" pitchFamily="2" charset="2"/>
              <a:buChar char="Ø"/>
            </a:pPr>
            <a:r>
              <a:rPr lang="zh-CN" altLang="en-US" sz="2400" b="1">
                <a:solidFill>
                  <a:schemeClr val="accent2"/>
                </a:solidFill>
                <a:latin typeface="楷体_GB2312" pitchFamily="49" charset="-122"/>
                <a:ea typeface="楷体_GB2312" pitchFamily="49" charset="-122"/>
              </a:rPr>
              <a:t>非接触式</a:t>
            </a:r>
            <a:r>
              <a:rPr lang="en-US" altLang="zh-CN" sz="2400" b="1">
                <a:solidFill>
                  <a:schemeClr val="accent2"/>
                </a:solidFill>
                <a:latin typeface="楷体_GB2312" pitchFamily="49" charset="-122"/>
                <a:ea typeface="楷体_GB2312" pitchFamily="49" charset="-122"/>
              </a:rPr>
              <a:t>IC</a:t>
            </a:r>
            <a:r>
              <a:rPr lang="zh-CN" altLang="en-US" sz="2400" b="1">
                <a:solidFill>
                  <a:schemeClr val="accent2"/>
                </a:solidFill>
                <a:latin typeface="楷体_GB2312" pitchFamily="49" charset="-122"/>
                <a:ea typeface="楷体_GB2312" pitchFamily="49" charset="-122"/>
              </a:rPr>
              <a:t>卡由</a:t>
            </a:r>
            <a:r>
              <a:rPr lang="en-US" altLang="zh-CN" sz="2400" b="1">
                <a:solidFill>
                  <a:schemeClr val="accent2"/>
                </a:solidFill>
                <a:latin typeface="楷体_GB2312" pitchFamily="49" charset="-122"/>
                <a:ea typeface="楷体_GB2312" pitchFamily="49" charset="-122"/>
              </a:rPr>
              <a:t>IC</a:t>
            </a:r>
            <a:r>
              <a:rPr lang="zh-CN" altLang="en-US" sz="2400" b="1">
                <a:solidFill>
                  <a:schemeClr val="accent2"/>
                </a:solidFill>
                <a:latin typeface="楷体_GB2312" pitchFamily="49" charset="-122"/>
                <a:ea typeface="楷体_GB2312" pitchFamily="49" charset="-122"/>
              </a:rPr>
              <a:t>芯片、感应天线组成，封装在一个标准</a:t>
            </a:r>
            <a:r>
              <a:rPr lang="en-US" altLang="zh-CN" sz="2400" b="1">
                <a:solidFill>
                  <a:schemeClr val="accent2"/>
                </a:solidFill>
                <a:latin typeface="楷体_GB2312" pitchFamily="49" charset="-122"/>
                <a:ea typeface="楷体_GB2312" pitchFamily="49" charset="-122"/>
              </a:rPr>
              <a:t>PVC</a:t>
            </a:r>
            <a:r>
              <a:rPr lang="zh-CN" altLang="en-US" sz="2400" b="1">
                <a:solidFill>
                  <a:schemeClr val="accent2"/>
                </a:solidFill>
                <a:latin typeface="楷体_GB2312" pitchFamily="49" charset="-122"/>
                <a:ea typeface="楷体_GB2312" pitchFamily="49" charset="-122"/>
              </a:rPr>
              <a:t>卡片中，无外露部分。   </a:t>
            </a:r>
          </a:p>
          <a:p>
            <a:pPr algn="l">
              <a:lnSpc>
                <a:spcPct val="150000"/>
              </a:lnSpc>
              <a:buClr>
                <a:srgbClr val="FF0000"/>
              </a:buClr>
              <a:buFont typeface="Wingdings" pitchFamily="2" charset="2"/>
              <a:buChar char="Ø"/>
            </a:pPr>
            <a:r>
              <a:rPr lang="zh-CN" altLang="en-US" sz="2400" b="1">
                <a:solidFill>
                  <a:schemeClr val="accent2"/>
                </a:solidFill>
                <a:latin typeface="楷体_GB2312" pitchFamily="49" charset="-122"/>
                <a:ea typeface="楷体_GB2312" pitchFamily="49" charset="-122"/>
              </a:rPr>
              <a:t>非接触式</a:t>
            </a:r>
            <a:r>
              <a:rPr lang="en-US" altLang="zh-CN" sz="2400" b="1">
                <a:solidFill>
                  <a:schemeClr val="accent2"/>
                </a:solidFill>
                <a:latin typeface="楷体_GB2312" pitchFamily="49" charset="-122"/>
                <a:ea typeface="楷体_GB2312" pitchFamily="49" charset="-122"/>
              </a:rPr>
              <a:t>IC</a:t>
            </a:r>
            <a:r>
              <a:rPr lang="zh-CN" altLang="en-US" sz="2400" b="1">
                <a:solidFill>
                  <a:schemeClr val="accent2"/>
                </a:solidFill>
                <a:latin typeface="楷体_GB2312" pitchFamily="49" charset="-122"/>
                <a:ea typeface="楷体_GB2312" pitchFamily="49" charset="-122"/>
              </a:rPr>
              <a:t>卡是一种无源体，当读写器对卡进行读写操作时，读写器发出的信号由两部分叠加组成：一部分是电源信号，该信号由卡接收后，与其本身的</a:t>
            </a:r>
            <a:r>
              <a:rPr lang="en-US" altLang="zh-CN" sz="2400" b="1">
                <a:solidFill>
                  <a:schemeClr val="accent2"/>
                </a:solidFill>
                <a:latin typeface="楷体_GB2312" pitchFamily="49" charset="-122"/>
                <a:ea typeface="楷体_GB2312" pitchFamily="49" charset="-122"/>
              </a:rPr>
              <a:t>L/C</a:t>
            </a:r>
            <a:r>
              <a:rPr lang="zh-CN" altLang="en-US" sz="2400" b="1">
                <a:solidFill>
                  <a:schemeClr val="accent2"/>
                </a:solidFill>
                <a:latin typeface="楷体_GB2312" pitchFamily="49" charset="-122"/>
                <a:ea typeface="楷体_GB2312" pitchFamily="49" charset="-122"/>
              </a:rPr>
              <a:t>产生谐振，产生一个瞬间能量来供给芯片工作。另一部分则是结合数据信号，指挥芯片完成数据的修改、存储等，并返回给读写器，完成一次读写操作。 </a:t>
            </a:r>
          </a:p>
          <a:p>
            <a:pPr algn="l">
              <a:lnSpc>
                <a:spcPct val="150000"/>
              </a:lnSpc>
              <a:buClr>
                <a:srgbClr val="FF0000"/>
              </a:buClr>
              <a:buFont typeface="Wingdings" pitchFamily="2" charset="2"/>
              <a:buChar char="Ø"/>
            </a:pPr>
            <a:endParaRPr lang="en-US" altLang="zh-CN" sz="2400" b="1">
              <a:solidFill>
                <a:schemeClr val="accent2"/>
              </a:solidFill>
              <a:latin typeface="楷体_GB2312" pitchFamily="49" charset="-122"/>
              <a:ea typeface="楷体_GB2312" pitchFamily="49" charset="-122"/>
            </a:endParaRPr>
          </a:p>
        </p:txBody>
      </p:sp>
      <p:sp>
        <p:nvSpPr>
          <p:cNvPr id="388101" name="Rectangle 5"/>
          <p:cNvSpPr>
            <a:spLocks noChangeArrowheads="1"/>
          </p:cNvSpPr>
          <p:nvPr/>
        </p:nvSpPr>
        <p:spPr bwMode="auto">
          <a:xfrm>
            <a:off x="3381375" y="2805113"/>
            <a:ext cx="9144000" cy="0"/>
          </a:xfrm>
          <a:prstGeom prst="rect">
            <a:avLst/>
          </a:prstGeom>
          <a:noFill/>
          <a:ln w="9525">
            <a:noFill/>
            <a:miter lim="800000"/>
            <a:headEnd/>
            <a:tailEnd/>
          </a:ln>
          <a:effectLst/>
        </p:spPr>
        <p:txBody>
          <a:bodyPr>
            <a:spAutoFit/>
          </a:bodyPr>
          <a:lstStyle/>
          <a:p>
            <a:endParaRPr lang="zh-CN" altLang="en-US"/>
          </a:p>
        </p:txBody>
      </p:sp>
      <p:pic>
        <p:nvPicPr>
          <p:cNvPr id="388100" name="Picture 4" descr="http://www.51data.com.cn/images/ic/mifare_1.jpg"/>
          <p:cNvPicPr>
            <a:picLocks noChangeAspect="1" noChangeArrowheads="1"/>
          </p:cNvPicPr>
          <p:nvPr/>
        </p:nvPicPr>
        <p:blipFill>
          <a:blip r:embed="rId2" r:link="rId3"/>
          <a:srcRect/>
          <a:stretch>
            <a:fillRect/>
          </a:stretch>
        </p:blipFill>
        <p:spPr bwMode="auto">
          <a:xfrm>
            <a:off x="3886200" y="4876800"/>
            <a:ext cx="3276600" cy="17176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ChangeArrowheads="1"/>
          </p:cNvSpPr>
          <p:nvPr/>
        </p:nvSpPr>
        <p:spPr bwMode="auto">
          <a:xfrm>
            <a:off x="533400" y="152400"/>
            <a:ext cx="5410200" cy="609600"/>
          </a:xfrm>
          <a:prstGeom prst="rect">
            <a:avLst/>
          </a:prstGeom>
          <a:noFill/>
          <a:ln w="9525">
            <a:noFill/>
            <a:miter lim="800000"/>
            <a:headEnd/>
            <a:tailEnd/>
          </a:ln>
          <a:effectLst/>
        </p:spPr>
        <p:txBody>
          <a:bodyPr anchor="ctr"/>
          <a:lstStyle/>
          <a:p>
            <a:pPr eaLnBrk="1" hangingPunct="1"/>
            <a:r>
              <a:rPr lang="zh-CN" altLang="en-US" sz="4400" b="1">
                <a:solidFill>
                  <a:srgbClr val="FF0000"/>
                </a:solidFill>
                <a:latin typeface="黑体" pitchFamily="49" charset="-122"/>
                <a:ea typeface="黑体" pitchFamily="49" charset="-122"/>
              </a:rPr>
              <a:t>射频卡优点</a:t>
            </a:r>
          </a:p>
        </p:txBody>
      </p:sp>
      <p:sp>
        <p:nvSpPr>
          <p:cNvPr id="387076" name="Text Box 4"/>
          <p:cNvSpPr txBox="1">
            <a:spLocks noChangeArrowheads="1"/>
          </p:cNvSpPr>
          <p:nvPr/>
        </p:nvSpPr>
        <p:spPr bwMode="auto">
          <a:xfrm>
            <a:off x="211138" y="914400"/>
            <a:ext cx="8763000" cy="5565775"/>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150000"/>
              </a:lnSpc>
              <a:buClr>
                <a:srgbClr val="FF0000"/>
              </a:buClr>
              <a:buFont typeface="Wingdings" pitchFamily="2" charset="2"/>
              <a:buChar char="Ø"/>
            </a:pPr>
            <a:r>
              <a:rPr lang="zh-CN" altLang="en-US" sz="2400" b="1">
                <a:solidFill>
                  <a:schemeClr val="accent2"/>
                </a:solidFill>
                <a:latin typeface="楷体_GB2312" pitchFamily="49" charset="-122"/>
                <a:ea typeface="楷体_GB2312" pitchFamily="49" charset="-122"/>
              </a:rPr>
              <a:t>可靠性高：卡与读写器之间无机械接触，避免了由于接触读写而产生的各种故障。  </a:t>
            </a:r>
          </a:p>
          <a:p>
            <a:pPr algn="l">
              <a:lnSpc>
                <a:spcPct val="150000"/>
              </a:lnSpc>
              <a:buClr>
                <a:srgbClr val="FF0000"/>
              </a:buClr>
              <a:buFont typeface="Wingdings" pitchFamily="2" charset="2"/>
              <a:buChar char="Ø"/>
            </a:pPr>
            <a:r>
              <a:rPr lang="zh-CN" altLang="en-US" sz="2400" b="1">
                <a:solidFill>
                  <a:schemeClr val="accent2"/>
                </a:solidFill>
                <a:latin typeface="楷体_GB2312" pitchFamily="49" charset="-122"/>
                <a:ea typeface="楷体_GB2312" pitchFamily="49" charset="-122"/>
              </a:rPr>
              <a:t>操作方便、快捷：非接触通讯，读写器在</a:t>
            </a:r>
            <a:r>
              <a:rPr lang="en-US" altLang="zh-CN" sz="2400" b="1">
                <a:solidFill>
                  <a:schemeClr val="accent2"/>
                </a:solidFill>
                <a:latin typeface="楷体_GB2312" pitchFamily="49" charset="-122"/>
                <a:ea typeface="楷体_GB2312" pitchFamily="49" charset="-122"/>
              </a:rPr>
              <a:t>1cm-10cm</a:t>
            </a:r>
            <a:r>
              <a:rPr lang="zh-CN" altLang="en-US" sz="2400" b="1">
                <a:solidFill>
                  <a:schemeClr val="accent2"/>
                </a:solidFill>
                <a:latin typeface="楷体_GB2312" pitchFamily="49" charset="-122"/>
                <a:ea typeface="楷体_GB2312" pitchFamily="49" charset="-122"/>
              </a:rPr>
              <a:t>范围内就可以对卡片操作，无需插拔工作</a:t>
            </a:r>
          </a:p>
          <a:p>
            <a:pPr algn="l">
              <a:lnSpc>
                <a:spcPct val="150000"/>
              </a:lnSpc>
              <a:buClr>
                <a:srgbClr val="FF0000"/>
              </a:buClr>
              <a:buFont typeface="Wingdings" pitchFamily="2" charset="2"/>
              <a:buChar char="Ø"/>
            </a:pPr>
            <a:r>
              <a:rPr lang="zh-CN" altLang="en-US" sz="2400" b="1">
                <a:solidFill>
                  <a:schemeClr val="accent2"/>
                </a:solidFill>
                <a:latin typeface="楷体_GB2312" pitchFamily="49" charset="-122"/>
                <a:ea typeface="楷体_GB2312" pitchFamily="49" charset="-122"/>
              </a:rPr>
              <a:t>防冲突：射频卡中有快速防冲突机制，能防止卡片之间出现数据干扰，因此读写器可以</a:t>
            </a:r>
            <a:r>
              <a:rPr lang="zh-CN" altLang="en-US" sz="2400" b="1">
                <a:solidFill>
                  <a:schemeClr val="accent2"/>
                </a:solidFill>
                <a:latin typeface=""/>
                <a:ea typeface="楷体_GB2312" pitchFamily="49" charset="-122"/>
              </a:rPr>
              <a:t>“</a:t>
            </a:r>
            <a:r>
              <a:rPr lang="zh-CN" altLang="en-US" sz="2400" b="1">
                <a:solidFill>
                  <a:schemeClr val="accent2"/>
                </a:solidFill>
                <a:latin typeface="楷体_GB2312" pitchFamily="49" charset="-122"/>
                <a:ea typeface="楷体_GB2312" pitchFamily="49" charset="-122"/>
              </a:rPr>
              <a:t>同时</a:t>
            </a:r>
            <a:r>
              <a:rPr lang="zh-CN" altLang="en-US" sz="2400" b="1">
                <a:solidFill>
                  <a:schemeClr val="accent2"/>
                </a:solidFill>
                <a:latin typeface=""/>
                <a:ea typeface="楷体_GB2312" pitchFamily="49" charset="-122"/>
              </a:rPr>
              <a:t>”</a:t>
            </a:r>
            <a:r>
              <a:rPr lang="zh-CN" altLang="en-US" sz="2400" b="1">
                <a:solidFill>
                  <a:schemeClr val="accent2"/>
                </a:solidFill>
                <a:latin typeface="楷体_GB2312" pitchFamily="49" charset="-122"/>
                <a:ea typeface="楷体_GB2312" pitchFamily="49" charset="-122"/>
              </a:rPr>
              <a:t>处理多张非接触式射频卡；</a:t>
            </a:r>
          </a:p>
          <a:p>
            <a:pPr algn="l">
              <a:lnSpc>
                <a:spcPct val="150000"/>
              </a:lnSpc>
              <a:buClr>
                <a:srgbClr val="FF0000"/>
              </a:buClr>
              <a:buFont typeface="Wingdings" pitchFamily="2" charset="2"/>
              <a:buChar char="Ø"/>
            </a:pPr>
            <a:r>
              <a:rPr lang="zh-CN" altLang="en-US" sz="2400" b="1">
                <a:solidFill>
                  <a:schemeClr val="accent2"/>
                </a:solidFill>
                <a:latin typeface="楷体_GB2312" pitchFamily="49" charset="-122"/>
                <a:ea typeface="楷体_GB2312" pitchFamily="49" charset="-122"/>
              </a:rPr>
              <a:t>便于一卡多用：</a:t>
            </a:r>
            <a:r>
              <a:rPr lang="en-US" altLang="zh-CN" sz="2400" b="1">
                <a:solidFill>
                  <a:schemeClr val="accent2"/>
                </a:solidFill>
                <a:latin typeface="楷体_GB2312" pitchFamily="49" charset="-122"/>
                <a:ea typeface="楷体_GB2312" pitchFamily="49" charset="-122"/>
              </a:rPr>
              <a:t>RF</a:t>
            </a:r>
            <a:r>
              <a:rPr lang="zh-CN" altLang="en-US" sz="2400" b="1">
                <a:solidFill>
                  <a:schemeClr val="accent2"/>
                </a:solidFill>
                <a:latin typeface="楷体_GB2312" pitchFamily="49" charset="-122"/>
                <a:ea typeface="楷体_GB2312" pitchFamily="49" charset="-122"/>
              </a:rPr>
              <a:t>卡中有多个分区，每个分区又各自有自己的密码，所以可以将不同的分区用于不同的应用，实现一卡多用。  </a:t>
            </a:r>
          </a:p>
          <a:p>
            <a:pPr algn="l">
              <a:lnSpc>
                <a:spcPct val="150000"/>
              </a:lnSpc>
              <a:buClr>
                <a:srgbClr val="FF0000"/>
              </a:buClr>
              <a:buFont typeface="Wingdings" pitchFamily="2" charset="2"/>
              <a:buChar char="Ø"/>
            </a:pPr>
            <a:r>
              <a:rPr lang="zh-CN" altLang="en-US" sz="2400" b="1">
                <a:solidFill>
                  <a:schemeClr val="accent2"/>
                </a:solidFill>
                <a:latin typeface="楷体_GB2312" pitchFamily="49" charset="-122"/>
                <a:ea typeface="楷体_GB2312" pitchFamily="49" charset="-122"/>
              </a:rPr>
              <a:t>加密性能好：卡序列号唯一，出厂固化；双向验证机制；三次相互认证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838200" y="152400"/>
            <a:ext cx="6172200" cy="609600"/>
          </a:xfrm>
          <a:prstGeom prst="rect">
            <a:avLst/>
          </a:prstGeom>
          <a:noFill/>
          <a:ln w="9525">
            <a:noFill/>
            <a:miter lim="800000"/>
            <a:headEnd/>
            <a:tailEnd/>
          </a:ln>
          <a:effectLst/>
        </p:spPr>
        <p:txBody>
          <a:bodyPr anchor="ctr"/>
          <a:lstStyle/>
          <a:p>
            <a:pPr eaLnBrk="1" hangingPunct="1"/>
            <a:r>
              <a:rPr lang="zh-CN" altLang="en-US" sz="4400" b="1">
                <a:solidFill>
                  <a:srgbClr val="FF0000"/>
                </a:solidFill>
                <a:latin typeface="黑体" pitchFamily="49" charset="-122"/>
                <a:ea typeface="黑体" pitchFamily="49" charset="-122"/>
              </a:rPr>
              <a:t>射频卡国际标准</a:t>
            </a:r>
          </a:p>
        </p:txBody>
      </p:sp>
      <p:sp>
        <p:nvSpPr>
          <p:cNvPr id="389123" name="Text Box 3"/>
          <p:cNvSpPr txBox="1">
            <a:spLocks noChangeArrowheads="1"/>
          </p:cNvSpPr>
          <p:nvPr/>
        </p:nvSpPr>
        <p:spPr bwMode="auto">
          <a:xfrm>
            <a:off x="609600" y="1676400"/>
            <a:ext cx="8153400" cy="4478338"/>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180000"/>
              </a:lnSpc>
              <a:buClr>
                <a:srgbClr val="FF0000"/>
              </a:buClr>
              <a:buFont typeface="Wingdings" pitchFamily="2" charset="2"/>
              <a:buChar char="Ø"/>
            </a:pPr>
            <a:r>
              <a:rPr lang="en-US" altLang="zh-CN" sz="3200" b="1">
                <a:solidFill>
                  <a:schemeClr val="accent2"/>
                </a:solidFill>
                <a:latin typeface="楷体_GB2312" pitchFamily="49" charset="-122"/>
                <a:ea typeface="楷体_GB2312" pitchFamily="49" charset="-122"/>
              </a:rPr>
              <a:t>ISO14443-1 </a:t>
            </a:r>
            <a:r>
              <a:rPr lang="zh-CN" altLang="en-US" sz="3200" b="1">
                <a:solidFill>
                  <a:schemeClr val="accent2"/>
                </a:solidFill>
                <a:latin typeface="楷体_GB2312" pitchFamily="49" charset="-122"/>
                <a:ea typeface="楷体_GB2312" pitchFamily="49" charset="-122"/>
              </a:rPr>
              <a:t>规定射频卡物理特性</a:t>
            </a:r>
          </a:p>
          <a:p>
            <a:pPr algn="l">
              <a:lnSpc>
                <a:spcPct val="180000"/>
              </a:lnSpc>
              <a:buClr>
                <a:srgbClr val="FF0000"/>
              </a:buClr>
              <a:buFont typeface="Wingdings" pitchFamily="2" charset="2"/>
              <a:buChar char="Ø"/>
            </a:pPr>
            <a:r>
              <a:rPr lang="en-US" altLang="zh-CN" sz="3200" b="1">
                <a:solidFill>
                  <a:schemeClr val="accent2"/>
                </a:solidFill>
                <a:latin typeface="楷体_GB2312" pitchFamily="49" charset="-122"/>
                <a:ea typeface="楷体_GB2312" pitchFamily="49" charset="-122"/>
              </a:rPr>
              <a:t>ISO14443-2 </a:t>
            </a:r>
            <a:r>
              <a:rPr lang="zh-CN" altLang="en-US" sz="3200" b="1">
                <a:solidFill>
                  <a:schemeClr val="accent2"/>
                </a:solidFill>
                <a:latin typeface="楷体_GB2312" pitchFamily="49" charset="-122"/>
                <a:ea typeface="楷体_GB2312" pitchFamily="49" charset="-122"/>
              </a:rPr>
              <a:t>规定无线功率和信号接口</a:t>
            </a:r>
          </a:p>
          <a:p>
            <a:pPr algn="l">
              <a:lnSpc>
                <a:spcPct val="180000"/>
              </a:lnSpc>
              <a:buClr>
                <a:srgbClr val="FF0000"/>
              </a:buClr>
              <a:buFont typeface="Wingdings" pitchFamily="2" charset="2"/>
              <a:buChar char="Ø"/>
            </a:pPr>
            <a:r>
              <a:rPr lang="en-US" altLang="zh-CN" sz="3200" b="1">
                <a:solidFill>
                  <a:schemeClr val="accent2"/>
                </a:solidFill>
                <a:latin typeface="楷体_GB2312" pitchFamily="49" charset="-122"/>
                <a:ea typeface="楷体_GB2312" pitchFamily="49" charset="-122"/>
              </a:rPr>
              <a:t>ISO14443-3 </a:t>
            </a:r>
            <a:r>
              <a:rPr lang="zh-CN" altLang="en-US" sz="3200" b="1">
                <a:solidFill>
                  <a:schemeClr val="accent2"/>
                </a:solidFill>
                <a:latin typeface="楷体_GB2312" pitchFamily="49" charset="-122"/>
                <a:ea typeface="楷体_GB2312" pitchFamily="49" charset="-122"/>
              </a:rPr>
              <a:t>规定初始化和防冲突规范</a:t>
            </a:r>
          </a:p>
          <a:p>
            <a:pPr algn="l">
              <a:lnSpc>
                <a:spcPct val="180000"/>
              </a:lnSpc>
              <a:buClr>
                <a:srgbClr val="FF0000"/>
              </a:buClr>
              <a:buFont typeface="Wingdings" pitchFamily="2" charset="2"/>
              <a:buChar char="Ø"/>
            </a:pPr>
            <a:r>
              <a:rPr lang="en-US" altLang="zh-CN" sz="3200" b="1">
                <a:solidFill>
                  <a:schemeClr val="accent2"/>
                </a:solidFill>
                <a:latin typeface="楷体_GB2312" pitchFamily="49" charset="-122"/>
                <a:ea typeface="楷体_GB2312" pitchFamily="49" charset="-122"/>
              </a:rPr>
              <a:t>ISO14443-4 </a:t>
            </a:r>
            <a:r>
              <a:rPr lang="zh-CN" altLang="en-US" sz="3200" b="1">
                <a:solidFill>
                  <a:schemeClr val="accent2"/>
                </a:solidFill>
                <a:latin typeface="楷体_GB2312" pitchFamily="49" charset="-122"/>
                <a:ea typeface="楷体_GB2312" pitchFamily="49" charset="-122"/>
              </a:rPr>
              <a:t>规定传输协议</a:t>
            </a:r>
          </a:p>
          <a:p>
            <a:pPr algn="l">
              <a:lnSpc>
                <a:spcPct val="180000"/>
              </a:lnSpc>
              <a:buClr>
                <a:srgbClr val="FF0000"/>
              </a:buClr>
              <a:buFont typeface="Wingdings" pitchFamily="2" charset="2"/>
              <a:buChar char="Ø"/>
            </a:pPr>
            <a:endParaRPr lang="en-US" altLang="zh-CN" sz="3200" b="1">
              <a:solidFill>
                <a:schemeClr val="accent2"/>
              </a:solidFill>
              <a:latin typeface="楷体_GB2312" pitchFamily="49" charset="-122"/>
              <a:ea typeface="楷体_GB2312"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ChangeArrowheads="1"/>
          </p:cNvSpPr>
          <p:nvPr/>
        </p:nvSpPr>
        <p:spPr bwMode="auto">
          <a:xfrm>
            <a:off x="1066800" y="304800"/>
            <a:ext cx="5410200" cy="609600"/>
          </a:xfrm>
          <a:prstGeom prst="rect">
            <a:avLst/>
          </a:prstGeom>
          <a:noFill/>
          <a:ln w="9525">
            <a:noFill/>
            <a:miter lim="800000"/>
            <a:headEnd/>
            <a:tailEnd/>
          </a:ln>
          <a:effectLst/>
        </p:spPr>
        <p:txBody>
          <a:bodyPr anchor="ctr"/>
          <a:lstStyle/>
          <a:p>
            <a:pPr eaLnBrk="1" hangingPunct="1"/>
            <a:r>
              <a:rPr lang="en-US" altLang="zh-CN" sz="4400" b="1">
                <a:solidFill>
                  <a:srgbClr val="FF0000"/>
                </a:solidFill>
                <a:latin typeface="黑体" pitchFamily="49" charset="-122"/>
                <a:ea typeface="黑体" pitchFamily="49" charset="-122"/>
              </a:rPr>
              <a:t>IC</a:t>
            </a:r>
            <a:r>
              <a:rPr lang="zh-CN" altLang="en-US" sz="4400" b="1">
                <a:solidFill>
                  <a:srgbClr val="FF0000"/>
                </a:solidFill>
                <a:latin typeface="黑体" pitchFamily="49" charset="-122"/>
                <a:ea typeface="黑体" pitchFamily="49" charset="-122"/>
              </a:rPr>
              <a:t>卡应用领域</a:t>
            </a:r>
          </a:p>
        </p:txBody>
      </p:sp>
      <p:sp>
        <p:nvSpPr>
          <p:cNvPr id="357379" name="Text Box 3"/>
          <p:cNvSpPr txBox="1">
            <a:spLocks noChangeArrowheads="1"/>
          </p:cNvSpPr>
          <p:nvPr/>
        </p:nvSpPr>
        <p:spPr bwMode="auto">
          <a:xfrm>
            <a:off x="685800" y="1524000"/>
            <a:ext cx="7162800" cy="638175"/>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nSpc>
                <a:spcPct val="90000"/>
              </a:lnSpc>
              <a:spcBef>
                <a:spcPct val="50000"/>
              </a:spcBef>
            </a:pPr>
            <a:endParaRPr lang="zh-CN" altLang="zh-CN" sz="4000" b="1">
              <a:solidFill>
                <a:schemeClr val="accent2"/>
              </a:solidFill>
              <a:latin typeface="Times New Roman" pitchFamily="18" charset="0"/>
              <a:ea typeface="黑体" pitchFamily="49" charset="-122"/>
            </a:endParaRPr>
          </a:p>
        </p:txBody>
      </p:sp>
      <p:sp>
        <p:nvSpPr>
          <p:cNvPr id="357380" name="Text Box 4"/>
          <p:cNvSpPr txBox="1">
            <a:spLocks noChangeArrowheads="1"/>
          </p:cNvSpPr>
          <p:nvPr/>
        </p:nvSpPr>
        <p:spPr bwMode="auto">
          <a:xfrm>
            <a:off x="457200" y="1143000"/>
            <a:ext cx="8686800" cy="4578350"/>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金融：</a:t>
            </a:r>
            <a:r>
              <a:rPr lang="en-US" altLang="zh-CN" sz="2800" b="1">
                <a:solidFill>
                  <a:schemeClr val="accent2"/>
                </a:solidFill>
                <a:latin typeface="楷体_GB2312" pitchFamily="49" charset="-122"/>
                <a:ea typeface="楷体_GB2312" pitchFamily="49" charset="-122"/>
              </a:rPr>
              <a:t>EMV</a:t>
            </a:r>
            <a:r>
              <a:rPr lang="zh-CN" altLang="en-US" sz="2800" b="1">
                <a:solidFill>
                  <a:schemeClr val="accent2"/>
                </a:solidFill>
                <a:latin typeface="楷体_GB2312" pitchFamily="49" charset="-122"/>
                <a:ea typeface="楷体_GB2312" pitchFamily="49" charset="-122"/>
              </a:rPr>
              <a:t>卡（借记卡、贷记卡），电子钱包</a:t>
            </a:r>
            <a:endParaRPr lang="zh-CN" altLang="en-US" sz="2800" b="1">
              <a:solidFill>
                <a:srgbClr val="000099"/>
              </a:solidFill>
              <a:latin typeface="楷体_GB2312" pitchFamily="49" charset="-122"/>
              <a:ea typeface="楷体_GB2312" pitchFamily="49" charset="-122"/>
            </a:endParaRPr>
          </a:p>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电信：</a:t>
            </a:r>
            <a:r>
              <a:rPr lang="en-US" altLang="zh-CN" sz="2800" b="1">
                <a:solidFill>
                  <a:schemeClr val="accent2"/>
                </a:solidFill>
                <a:latin typeface="楷体_GB2312" pitchFamily="49" charset="-122"/>
                <a:ea typeface="楷体_GB2312" pitchFamily="49" charset="-122"/>
              </a:rPr>
              <a:t>SIM</a:t>
            </a:r>
            <a:r>
              <a:rPr lang="zh-CN" altLang="en-US" sz="2800" b="1">
                <a:solidFill>
                  <a:schemeClr val="accent2"/>
                </a:solidFill>
                <a:latin typeface="楷体_GB2312" pitchFamily="49" charset="-122"/>
                <a:ea typeface="楷体_GB2312" pitchFamily="49" charset="-122"/>
              </a:rPr>
              <a:t>卡，电信储值卡</a:t>
            </a:r>
          </a:p>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政府：</a:t>
            </a:r>
            <a:r>
              <a:rPr kumimoji="1" lang="zh-CN" altLang="en-US" sz="2800" b="1">
                <a:solidFill>
                  <a:schemeClr val="accent2"/>
                </a:solidFill>
                <a:latin typeface="楷体_GB2312" pitchFamily="49" charset="-122"/>
                <a:ea typeface="楷体_GB2312" pitchFamily="49" charset="-122"/>
              </a:rPr>
              <a:t>工商、税务、公安、海关、人事等，如</a:t>
            </a:r>
            <a:r>
              <a:rPr lang="zh-CN" altLang="en-US" sz="2800" b="1">
                <a:solidFill>
                  <a:schemeClr val="accent2"/>
                </a:solidFill>
                <a:latin typeface="楷体_GB2312" pitchFamily="49" charset="-122"/>
                <a:ea typeface="楷体_GB2312" pitchFamily="49" charset="-122"/>
              </a:rPr>
              <a:t>二代证</a:t>
            </a:r>
          </a:p>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公用事业：水、电、煤气、有线电视预收费</a:t>
            </a:r>
          </a:p>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交通：公交车票，路桥、收费等</a:t>
            </a:r>
          </a:p>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医疗：医保卡</a:t>
            </a:r>
          </a:p>
          <a:p>
            <a:pPr algn="l">
              <a:lnSpc>
                <a:spcPct val="15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社团、机构内部：校园卡、小区门禁卡、考勤卡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75" name="Rectangle 1043"/>
          <p:cNvSpPr>
            <a:spLocks noChangeArrowheads="1"/>
          </p:cNvSpPr>
          <p:nvPr/>
        </p:nvSpPr>
        <p:spPr bwMode="auto">
          <a:xfrm>
            <a:off x="838200" y="152400"/>
            <a:ext cx="5410200" cy="609600"/>
          </a:xfrm>
          <a:prstGeom prst="rect">
            <a:avLst/>
          </a:prstGeom>
          <a:noFill/>
          <a:ln w="9525">
            <a:noFill/>
            <a:miter lim="800000"/>
            <a:headEnd/>
            <a:tailEnd/>
          </a:ln>
          <a:effectLst/>
        </p:spPr>
        <p:txBody>
          <a:bodyPr anchor="ctr"/>
          <a:lstStyle/>
          <a:p>
            <a:pPr eaLnBrk="1" hangingPunct="1"/>
            <a:r>
              <a:rPr lang="zh-CN" altLang="en-US" sz="4400" b="1" dirty="0">
                <a:solidFill>
                  <a:srgbClr val="FF0000"/>
                </a:solidFill>
                <a:latin typeface="黑体" pitchFamily="49" charset="-122"/>
                <a:ea typeface="黑体" pitchFamily="49" charset="-122"/>
              </a:rPr>
              <a:t>磁条卡介绍</a:t>
            </a:r>
          </a:p>
        </p:txBody>
      </p:sp>
      <p:sp>
        <p:nvSpPr>
          <p:cNvPr id="198676" name="Text Box 1044"/>
          <p:cNvSpPr txBox="1">
            <a:spLocks noChangeArrowheads="1"/>
          </p:cNvSpPr>
          <p:nvPr/>
        </p:nvSpPr>
        <p:spPr bwMode="auto">
          <a:xfrm>
            <a:off x="990600" y="1524000"/>
            <a:ext cx="7162800" cy="638175"/>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nSpc>
                <a:spcPct val="90000"/>
              </a:lnSpc>
              <a:spcBef>
                <a:spcPct val="50000"/>
              </a:spcBef>
            </a:pPr>
            <a:endParaRPr lang="zh-CN" altLang="zh-CN" sz="4000" b="1">
              <a:solidFill>
                <a:schemeClr val="accent2"/>
              </a:solidFill>
              <a:latin typeface="Times New Roman" pitchFamily="18" charset="0"/>
              <a:ea typeface="黑体" pitchFamily="49" charset="-122"/>
            </a:endParaRPr>
          </a:p>
        </p:txBody>
      </p:sp>
      <p:sp>
        <p:nvSpPr>
          <p:cNvPr id="198677" name="Text Box 1045"/>
          <p:cNvSpPr txBox="1">
            <a:spLocks noChangeArrowheads="1"/>
          </p:cNvSpPr>
          <p:nvPr/>
        </p:nvSpPr>
        <p:spPr bwMode="auto">
          <a:xfrm>
            <a:off x="685800" y="1219200"/>
            <a:ext cx="8001000" cy="4375150"/>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220000"/>
              </a:lnSpc>
              <a:buClr>
                <a:srgbClr val="FF0000"/>
              </a:buClr>
              <a:buFont typeface="Wingdings" pitchFamily="2" charset="2"/>
              <a:buChar char="Ø"/>
            </a:pPr>
            <a:r>
              <a:rPr lang="zh-CN" altLang="en-US" sz="3200" b="1" dirty="0">
                <a:solidFill>
                  <a:schemeClr val="accent2"/>
                </a:solidFill>
                <a:latin typeface="楷体_GB2312" pitchFamily="49" charset="-122"/>
                <a:ea typeface="楷体_GB2312" pitchFamily="49" charset="-122"/>
              </a:rPr>
              <a:t>磁条卡是一种磁记录介质卡片。它由高强度、耐高温的塑料或纸质涂覆塑料制成，能防潮、耐磨且有一定的柔韧性，携带方便、使用较为稳定可靠。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5346" name="Object 2"/>
          <p:cNvGraphicFramePr>
            <a:graphicFrameLocks noChangeAspect="1"/>
          </p:cNvGraphicFramePr>
          <p:nvPr/>
        </p:nvGraphicFramePr>
        <p:xfrm>
          <a:off x="2971800" y="685800"/>
          <a:ext cx="3556000" cy="2727325"/>
        </p:xfrm>
        <a:graphic>
          <a:graphicData uri="http://schemas.openxmlformats.org/presentationml/2006/ole">
            <p:oleObj spid="_x0000_s185346" name="剪辑" r:id="rId5" imgW="4519440" imgH="3466800" progId="MS_ClipArt_Gallery.2">
              <p:embed/>
            </p:oleObj>
          </a:graphicData>
        </a:graphic>
      </p:graphicFrame>
      <p:sp>
        <p:nvSpPr>
          <p:cNvPr id="185347" name="Text Box 3"/>
          <p:cNvSpPr txBox="1">
            <a:spLocks noChangeArrowheads="1"/>
          </p:cNvSpPr>
          <p:nvPr/>
        </p:nvSpPr>
        <p:spPr bwMode="auto">
          <a:xfrm>
            <a:off x="914400" y="4267200"/>
            <a:ext cx="7391400" cy="701675"/>
          </a:xfrm>
          <a:prstGeom prst="rect">
            <a:avLst/>
          </a:prstGeom>
          <a:noFill/>
          <a:ln w="12700" cap="rnd">
            <a:noFill/>
            <a:miter lim="800000"/>
            <a:headEnd/>
            <a:tailEnd/>
          </a:ln>
          <a:effectLst/>
        </p:spPr>
        <p:txBody>
          <a:bodyPr>
            <a:spAutoFit/>
          </a:bodyPr>
          <a:lstStyle/>
          <a:p>
            <a:pPr eaLnBrk="1" hangingPunct="1">
              <a:spcBef>
                <a:spcPct val="50000"/>
              </a:spcBef>
            </a:pPr>
            <a:r>
              <a:rPr kumimoji="1" lang="en-US" altLang="zh-CN" sz="4000" b="1" i="1">
                <a:solidFill>
                  <a:schemeClr val="accent2"/>
                </a:solidFill>
                <a:latin typeface="Times New Roman" pitchFamily="18" charset="0"/>
              </a:rPr>
              <a:t>Thank you! </a:t>
            </a:r>
            <a:endParaRPr kumimoji="1" lang="en-US" altLang="zh-CN" sz="3600" b="1" i="1">
              <a:solidFill>
                <a:schemeClr val="accent2"/>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5347"/>
                                        </p:tgtEl>
                                        <p:attrNameLst>
                                          <p:attrName>style.visibility</p:attrName>
                                        </p:attrNameLst>
                                      </p:cBhvr>
                                      <p:to>
                                        <p:strVal val="visible"/>
                                      </p:to>
                                    </p:set>
                                    <p:animEffect transition="in" filter="dissolve">
                                      <p:cBhvr>
                                        <p:cTn id="7" dur="500"/>
                                        <p:tgtEl>
                                          <p:spTgt spid="185347"/>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ChangeArrowheads="1"/>
          </p:cNvSpPr>
          <p:nvPr/>
        </p:nvSpPr>
        <p:spPr bwMode="auto">
          <a:xfrm>
            <a:off x="838200" y="152400"/>
            <a:ext cx="5943600" cy="609600"/>
          </a:xfrm>
          <a:prstGeom prst="rect">
            <a:avLst/>
          </a:prstGeom>
          <a:noFill/>
          <a:ln w="9525">
            <a:noFill/>
            <a:miter lim="800000"/>
            <a:headEnd/>
            <a:tailEnd/>
          </a:ln>
          <a:effectLst/>
        </p:spPr>
        <p:txBody>
          <a:bodyPr anchor="ctr"/>
          <a:lstStyle/>
          <a:p>
            <a:pPr eaLnBrk="1" hangingPunct="1"/>
            <a:r>
              <a:rPr lang="zh-CN" altLang="en-US" sz="4400" b="1">
                <a:solidFill>
                  <a:srgbClr val="FF0000"/>
                </a:solidFill>
                <a:latin typeface="黑体" pitchFamily="49" charset="-122"/>
                <a:ea typeface="黑体" pitchFamily="49" charset="-122"/>
              </a:rPr>
              <a:t>磁条卡介绍－磁道信息</a:t>
            </a:r>
          </a:p>
        </p:txBody>
      </p:sp>
      <p:sp>
        <p:nvSpPr>
          <p:cNvPr id="347139" name="Text Box 3"/>
          <p:cNvSpPr txBox="1">
            <a:spLocks noChangeArrowheads="1"/>
          </p:cNvSpPr>
          <p:nvPr/>
        </p:nvSpPr>
        <p:spPr bwMode="auto">
          <a:xfrm>
            <a:off x="990600" y="1524000"/>
            <a:ext cx="7162800" cy="638175"/>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nSpc>
                <a:spcPct val="90000"/>
              </a:lnSpc>
              <a:spcBef>
                <a:spcPct val="50000"/>
              </a:spcBef>
            </a:pPr>
            <a:endParaRPr lang="zh-CN" altLang="zh-CN" sz="4000" b="1">
              <a:solidFill>
                <a:schemeClr val="accent2"/>
              </a:solidFill>
              <a:latin typeface="Times New Roman" pitchFamily="18" charset="0"/>
              <a:ea typeface="黑体" pitchFamily="49" charset="-122"/>
            </a:endParaRPr>
          </a:p>
        </p:txBody>
      </p:sp>
      <p:sp>
        <p:nvSpPr>
          <p:cNvPr id="347140" name="Text Box 4"/>
          <p:cNvSpPr txBox="1">
            <a:spLocks noChangeArrowheads="1"/>
          </p:cNvSpPr>
          <p:nvPr/>
        </p:nvSpPr>
        <p:spPr bwMode="auto">
          <a:xfrm>
            <a:off x="381000" y="1219200"/>
            <a:ext cx="8763000" cy="2398713"/>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220000"/>
              </a:lnSpc>
              <a:buClr>
                <a:srgbClr val="FF0000"/>
              </a:buClr>
              <a:buFont typeface="Wingdings" pitchFamily="2" charset="2"/>
              <a:buChar char="Ø"/>
            </a:pPr>
            <a:r>
              <a:rPr lang="en-US" altLang="zh-CN" sz="3200" b="1">
                <a:solidFill>
                  <a:schemeClr val="accent2"/>
                </a:solidFill>
                <a:latin typeface="Times New Roman" pitchFamily="18" charset="0"/>
                <a:ea typeface="黑体" pitchFamily="49" charset="-122"/>
              </a:rPr>
              <a:t>1-3</a:t>
            </a:r>
            <a:r>
              <a:rPr lang="zh-CN" altLang="en-US" sz="3200" b="1">
                <a:solidFill>
                  <a:schemeClr val="accent2"/>
                </a:solidFill>
                <a:latin typeface="Times New Roman" pitchFamily="18" charset="0"/>
                <a:ea typeface="黑体" pitchFamily="49" charset="-122"/>
              </a:rPr>
              <a:t>个磁道信息，轨</a:t>
            </a:r>
            <a:r>
              <a:rPr lang="en-US" altLang="zh-CN" sz="3200" b="1">
                <a:solidFill>
                  <a:schemeClr val="accent2"/>
                </a:solidFill>
                <a:latin typeface="Times New Roman" pitchFamily="18" charset="0"/>
                <a:ea typeface="黑体" pitchFamily="49" charset="-122"/>
              </a:rPr>
              <a:t>1/</a:t>
            </a:r>
            <a:r>
              <a:rPr lang="zh-CN" altLang="en-US" sz="3200" b="1">
                <a:solidFill>
                  <a:schemeClr val="accent2"/>
                </a:solidFill>
                <a:latin typeface="Times New Roman" pitchFamily="18" charset="0"/>
                <a:ea typeface="黑体" pitchFamily="49" charset="-122"/>
              </a:rPr>
              <a:t>轨</a:t>
            </a:r>
            <a:r>
              <a:rPr lang="en-US" altLang="zh-CN" sz="3200" b="1">
                <a:solidFill>
                  <a:schemeClr val="accent2"/>
                </a:solidFill>
                <a:latin typeface="Times New Roman" pitchFamily="18" charset="0"/>
                <a:ea typeface="黑体" pitchFamily="49" charset="-122"/>
              </a:rPr>
              <a:t>2/</a:t>
            </a:r>
            <a:r>
              <a:rPr lang="zh-CN" altLang="en-US" sz="3200" b="1">
                <a:solidFill>
                  <a:schemeClr val="accent2"/>
                </a:solidFill>
                <a:latin typeface="Times New Roman" pitchFamily="18" charset="0"/>
                <a:ea typeface="黑体" pitchFamily="49" charset="-122"/>
              </a:rPr>
              <a:t>轨</a:t>
            </a:r>
            <a:r>
              <a:rPr lang="en-US" altLang="zh-CN" sz="3200" b="1">
                <a:solidFill>
                  <a:schemeClr val="accent2"/>
                </a:solidFill>
                <a:latin typeface="Times New Roman" pitchFamily="18" charset="0"/>
                <a:ea typeface="黑体" pitchFamily="49" charset="-122"/>
              </a:rPr>
              <a:t>3 </a:t>
            </a:r>
          </a:p>
          <a:p>
            <a:pPr algn="l">
              <a:lnSpc>
                <a:spcPct val="150000"/>
              </a:lnSpc>
              <a:buClr>
                <a:srgbClr val="FF0000"/>
              </a:buClr>
              <a:buFont typeface="Wingdings" pitchFamily="2" charset="2"/>
              <a:buNone/>
            </a:pPr>
            <a:r>
              <a:rPr lang="en-US" altLang="zh-CN" b="1">
                <a:solidFill>
                  <a:schemeClr val="accent2"/>
                </a:solidFill>
                <a:latin typeface="楷体_GB2312" pitchFamily="49" charset="-122"/>
                <a:ea typeface="楷体_GB2312" pitchFamily="49" charset="-122"/>
              </a:rPr>
              <a:t>   </a:t>
            </a:r>
            <a:r>
              <a:rPr lang="zh-CN" altLang="en-US" b="1">
                <a:solidFill>
                  <a:schemeClr val="accent2"/>
                </a:solidFill>
                <a:latin typeface="楷体_GB2312" pitchFamily="49" charset="-122"/>
                <a:ea typeface="楷体_GB2312" pitchFamily="49" charset="-122"/>
              </a:rPr>
              <a:t>轨一：</a:t>
            </a:r>
            <a:r>
              <a:rPr lang="en-US" altLang="zh-CN" b="1">
                <a:solidFill>
                  <a:schemeClr val="accent2"/>
                </a:solidFill>
                <a:latin typeface="楷体_GB2312" pitchFamily="49" charset="-122"/>
                <a:ea typeface="楷体_GB2312" pitchFamily="49" charset="-122"/>
              </a:rPr>
              <a:t>79byte</a:t>
            </a:r>
            <a:r>
              <a:rPr lang="zh-CN" altLang="en-US" b="1">
                <a:solidFill>
                  <a:schemeClr val="accent2"/>
                </a:solidFill>
                <a:latin typeface="楷体_GB2312" pitchFamily="49" charset="-122"/>
                <a:ea typeface="楷体_GB2312" pitchFamily="49" charset="-122"/>
              </a:rPr>
              <a:t>，存放个人信息，如姓名等，只读</a:t>
            </a:r>
          </a:p>
          <a:p>
            <a:pPr algn="l">
              <a:lnSpc>
                <a:spcPct val="150000"/>
              </a:lnSpc>
              <a:buClr>
                <a:srgbClr val="FF0000"/>
              </a:buClr>
              <a:buFont typeface="Wingdings" pitchFamily="2" charset="2"/>
              <a:buNone/>
            </a:pPr>
            <a:r>
              <a:rPr lang="zh-CN" altLang="en-US" b="1">
                <a:solidFill>
                  <a:schemeClr val="accent2"/>
                </a:solidFill>
                <a:latin typeface="楷体_GB2312" pitchFamily="49" charset="-122"/>
                <a:ea typeface="楷体_GB2312" pitchFamily="49" charset="-122"/>
              </a:rPr>
              <a:t>   </a:t>
            </a:r>
            <a:r>
              <a:rPr kumimoji="1" lang="zh-CN" altLang="en-US" b="1">
                <a:solidFill>
                  <a:schemeClr val="accent2"/>
                </a:solidFill>
                <a:latin typeface="楷体_GB2312" pitchFamily="49" charset="-122"/>
                <a:ea typeface="楷体_GB2312" pitchFamily="49" charset="-122"/>
              </a:rPr>
              <a:t>轨二：</a:t>
            </a:r>
            <a:r>
              <a:rPr kumimoji="1" lang="en-US" altLang="zh-CN" b="1">
                <a:solidFill>
                  <a:schemeClr val="accent2"/>
                </a:solidFill>
                <a:latin typeface="楷体_GB2312" pitchFamily="49" charset="-122"/>
                <a:ea typeface="楷体_GB2312" pitchFamily="49" charset="-122"/>
              </a:rPr>
              <a:t>40byte</a:t>
            </a:r>
            <a:r>
              <a:rPr kumimoji="1" lang="zh-CN" altLang="en-US" b="1">
                <a:solidFill>
                  <a:schemeClr val="accent2"/>
                </a:solidFill>
                <a:latin typeface="楷体_GB2312" pitchFamily="49" charset="-122"/>
                <a:ea typeface="楷体_GB2312" pitchFamily="49" charset="-122"/>
              </a:rPr>
              <a:t>，存放主帐号和有效期等，只读</a:t>
            </a:r>
          </a:p>
          <a:p>
            <a:pPr algn="l">
              <a:lnSpc>
                <a:spcPct val="150000"/>
              </a:lnSpc>
              <a:buClr>
                <a:srgbClr val="FF0000"/>
              </a:buClr>
              <a:buFont typeface="Wingdings" pitchFamily="2" charset="2"/>
              <a:buNone/>
            </a:pPr>
            <a:r>
              <a:rPr kumimoji="1" lang="zh-CN" altLang="en-US" b="1">
                <a:solidFill>
                  <a:schemeClr val="accent2"/>
                </a:solidFill>
                <a:latin typeface="楷体_GB2312" pitchFamily="49" charset="-122"/>
                <a:ea typeface="楷体_GB2312" pitchFamily="49" charset="-122"/>
              </a:rPr>
              <a:t>   轨三：</a:t>
            </a:r>
            <a:r>
              <a:rPr kumimoji="1" lang="en-US" altLang="zh-CN" b="1">
                <a:solidFill>
                  <a:schemeClr val="accent2"/>
                </a:solidFill>
                <a:latin typeface="楷体_GB2312" pitchFamily="49" charset="-122"/>
                <a:ea typeface="楷体_GB2312" pitchFamily="49" charset="-122"/>
              </a:rPr>
              <a:t>107byte</a:t>
            </a:r>
            <a:r>
              <a:rPr kumimoji="1" lang="zh-CN" altLang="en-US" b="1">
                <a:solidFill>
                  <a:schemeClr val="accent2"/>
                </a:solidFill>
                <a:latin typeface="楷体_GB2312" pitchFamily="49" charset="-122"/>
                <a:ea typeface="楷体_GB2312" pitchFamily="49" charset="-122"/>
              </a:rPr>
              <a:t>，存放主帐号、有效期及其附属信息，读写</a:t>
            </a:r>
          </a:p>
        </p:txBody>
      </p:sp>
      <p:sp>
        <p:nvSpPr>
          <p:cNvPr id="347142" name="Rectangle 6"/>
          <p:cNvSpPr>
            <a:spLocks noChangeArrowheads="1"/>
          </p:cNvSpPr>
          <p:nvPr/>
        </p:nvSpPr>
        <p:spPr bwMode="auto">
          <a:xfrm>
            <a:off x="2190750" y="2519363"/>
            <a:ext cx="9144000" cy="0"/>
          </a:xfrm>
          <a:prstGeom prst="rect">
            <a:avLst/>
          </a:prstGeom>
          <a:noFill/>
          <a:ln w="9525">
            <a:noFill/>
            <a:miter lim="800000"/>
            <a:headEnd/>
            <a:tailEnd/>
          </a:ln>
          <a:effectLst/>
        </p:spPr>
        <p:txBody>
          <a:bodyPr>
            <a:spAutoFit/>
          </a:bodyPr>
          <a:lstStyle/>
          <a:p>
            <a:endParaRPr lang="zh-CN" altLang="en-US"/>
          </a:p>
        </p:txBody>
      </p:sp>
      <p:pic>
        <p:nvPicPr>
          <p:cNvPr id="347141" name="Picture 5" descr="http://www.51data.com.cn/images/magcard/magcard.jpg"/>
          <p:cNvPicPr>
            <a:picLocks noChangeAspect="1" noChangeArrowheads="1"/>
          </p:cNvPicPr>
          <p:nvPr/>
        </p:nvPicPr>
        <p:blipFill>
          <a:blip r:embed="rId3" r:link="rId4"/>
          <a:srcRect/>
          <a:stretch>
            <a:fillRect/>
          </a:stretch>
        </p:blipFill>
        <p:spPr bwMode="auto">
          <a:xfrm>
            <a:off x="685800" y="3733800"/>
            <a:ext cx="7391400" cy="28225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ChangeArrowheads="1"/>
          </p:cNvSpPr>
          <p:nvPr/>
        </p:nvSpPr>
        <p:spPr bwMode="auto">
          <a:xfrm>
            <a:off x="838200" y="152400"/>
            <a:ext cx="5410200" cy="609600"/>
          </a:xfrm>
          <a:prstGeom prst="rect">
            <a:avLst/>
          </a:prstGeom>
          <a:noFill/>
          <a:ln w="9525">
            <a:noFill/>
            <a:miter lim="800000"/>
            <a:headEnd/>
            <a:tailEnd/>
          </a:ln>
          <a:effectLst/>
        </p:spPr>
        <p:txBody>
          <a:bodyPr anchor="ctr"/>
          <a:lstStyle/>
          <a:p>
            <a:pPr eaLnBrk="1" hangingPunct="1"/>
            <a:r>
              <a:rPr lang="zh-CN" altLang="en-US" sz="4400" b="1">
                <a:solidFill>
                  <a:srgbClr val="FF0000"/>
                </a:solidFill>
                <a:latin typeface="黑体" pitchFamily="49" charset="-122"/>
                <a:ea typeface="黑体" pitchFamily="49" charset="-122"/>
              </a:rPr>
              <a:t>磁条卡介绍－抗磁</a:t>
            </a:r>
          </a:p>
        </p:txBody>
      </p:sp>
      <p:sp>
        <p:nvSpPr>
          <p:cNvPr id="371715" name="Text Box 3"/>
          <p:cNvSpPr txBox="1">
            <a:spLocks noChangeArrowheads="1"/>
          </p:cNvSpPr>
          <p:nvPr/>
        </p:nvSpPr>
        <p:spPr bwMode="auto">
          <a:xfrm>
            <a:off x="990600" y="1524000"/>
            <a:ext cx="7162800" cy="638175"/>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nSpc>
                <a:spcPct val="90000"/>
              </a:lnSpc>
              <a:spcBef>
                <a:spcPct val="50000"/>
              </a:spcBef>
            </a:pPr>
            <a:endParaRPr lang="zh-CN" altLang="zh-CN" sz="4000" b="1">
              <a:solidFill>
                <a:schemeClr val="accent2"/>
              </a:solidFill>
              <a:latin typeface="Times New Roman" pitchFamily="18" charset="0"/>
              <a:ea typeface="黑体" pitchFamily="49" charset="-122"/>
            </a:endParaRPr>
          </a:p>
        </p:txBody>
      </p:sp>
      <p:sp>
        <p:nvSpPr>
          <p:cNvPr id="371716" name="Text Box 4"/>
          <p:cNvSpPr txBox="1">
            <a:spLocks noChangeArrowheads="1"/>
          </p:cNvSpPr>
          <p:nvPr/>
        </p:nvSpPr>
        <p:spPr bwMode="auto">
          <a:xfrm>
            <a:off x="457200" y="1371600"/>
            <a:ext cx="8458200" cy="4689475"/>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180000"/>
              </a:lnSpc>
              <a:buClr>
                <a:srgbClr val="FF0000"/>
              </a:buClr>
              <a:buFont typeface="Wingdings" pitchFamily="2" charset="2"/>
              <a:buChar char="Ø"/>
            </a:pPr>
            <a:r>
              <a:rPr lang="zh-CN" altLang="en-US" sz="2400" b="1">
                <a:solidFill>
                  <a:schemeClr val="accent2"/>
                </a:solidFill>
                <a:latin typeface="Times New Roman" pitchFamily="18" charset="0"/>
                <a:ea typeface="楷体_GB2312" pitchFamily="49" charset="-122"/>
              </a:rPr>
              <a:t>抗磁：</a:t>
            </a:r>
            <a:r>
              <a:rPr lang="zh-CN" altLang="en-US" sz="2400" b="1">
                <a:solidFill>
                  <a:schemeClr val="accent2"/>
                </a:solidFill>
                <a:latin typeface="楷体_GB2312" pitchFamily="49" charset="-122"/>
                <a:ea typeface="楷体_GB2312" pitchFamily="49" charset="-122"/>
              </a:rPr>
              <a:t>是用来衡量磁条抵抗因受外界磁场影响而造成数据损失的能力，又称抗消磁性。</a:t>
            </a:r>
          </a:p>
          <a:p>
            <a:pPr algn="l">
              <a:lnSpc>
                <a:spcPct val="180000"/>
              </a:lnSpc>
              <a:buClr>
                <a:srgbClr val="FF0000"/>
              </a:buClr>
              <a:buFont typeface="Wingdings" pitchFamily="2" charset="2"/>
              <a:buChar char="Ø"/>
            </a:pPr>
            <a:r>
              <a:rPr lang="zh-CN" altLang="en-US" sz="2400" b="1">
                <a:solidFill>
                  <a:schemeClr val="accent2"/>
                </a:solidFill>
                <a:latin typeface="楷体_GB2312" pitchFamily="49" charset="-122"/>
                <a:ea typeface="楷体_GB2312" pitchFamily="49" charset="-122"/>
              </a:rPr>
              <a:t>低抗磁条：普通抗消磁性磁条，主要用于门票、会员卡及其它普通场</a:t>
            </a:r>
            <a:r>
              <a:rPr lang="zh-CN" altLang="en-US" sz="2400" b="1">
                <a:solidFill>
                  <a:schemeClr val="accent2"/>
                </a:solidFill>
                <a:latin typeface="宋体" pitchFamily="2" charset="-122"/>
                <a:ea typeface="楷体_GB2312" pitchFamily="49" charset="-122"/>
              </a:rPr>
              <a:t>合</a:t>
            </a:r>
            <a:r>
              <a:rPr lang="zh-CN" altLang="en-US" sz="2400" b="1">
                <a:solidFill>
                  <a:schemeClr val="accent2"/>
                </a:solidFill>
                <a:latin typeface="楷体_GB2312" pitchFamily="49" charset="-122"/>
                <a:ea typeface="楷体_GB2312" pitchFamily="49" charset="-122"/>
              </a:rPr>
              <a:t>，一般为</a:t>
            </a:r>
            <a:r>
              <a:rPr lang="en-US" altLang="zh-CN" sz="2400" b="1">
                <a:solidFill>
                  <a:schemeClr val="accent2"/>
                </a:solidFill>
                <a:latin typeface="楷体_GB2312" pitchFamily="49" charset="-122"/>
                <a:ea typeface="楷体_GB2312" pitchFamily="49" charset="-122"/>
              </a:rPr>
              <a:t>350 </a:t>
            </a:r>
            <a:r>
              <a:rPr lang="zh-CN" altLang="en-US" sz="2400" b="1">
                <a:solidFill>
                  <a:schemeClr val="accent2"/>
                </a:solidFill>
                <a:latin typeface="楷体_GB2312" pitchFamily="49" charset="-122"/>
                <a:ea typeface="楷体_GB2312" pitchFamily="49" charset="-122"/>
              </a:rPr>
              <a:t>和</a:t>
            </a:r>
            <a:r>
              <a:rPr lang="en-US" altLang="zh-CN" sz="2400" b="1">
                <a:solidFill>
                  <a:schemeClr val="accent2"/>
                </a:solidFill>
                <a:latin typeface="楷体_GB2312" pitchFamily="49" charset="-122"/>
                <a:ea typeface="楷体_GB2312" pitchFamily="49" charset="-122"/>
              </a:rPr>
              <a:t>650 OE</a:t>
            </a:r>
            <a:r>
              <a:rPr lang="zh-CN" altLang="en-US" sz="2400" b="1">
                <a:solidFill>
                  <a:schemeClr val="accent2"/>
                </a:solidFill>
                <a:latin typeface="楷体_GB2312" pitchFamily="49" charset="-122"/>
                <a:ea typeface="楷体_GB2312" pitchFamily="49" charset="-122"/>
              </a:rPr>
              <a:t>（奥斯特）</a:t>
            </a:r>
          </a:p>
          <a:p>
            <a:pPr algn="l">
              <a:lnSpc>
                <a:spcPct val="180000"/>
              </a:lnSpc>
              <a:buClr>
                <a:srgbClr val="FF0000"/>
              </a:buClr>
              <a:buFont typeface="Wingdings" pitchFamily="2" charset="2"/>
              <a:buChar char="Ø"/>
            </a:pPr>
            <a:r>
              <a:rPr lang="zh-CN" altLang="en-US" sz="2400" b="1">
                <a:solidFill>
                  <a:schemeClr val="accent2"/>
                </a:solidFill>
                <a:latin typeface="楷体_GB2312" pitchFamily="49" charset="-122"/>
                <a:ea typeface="楷体_GB2312" pitchFamily="49" charset="-122"/>
              </a:rPr>
              <a:t>高抗磁条：具有较高的抗消磁性，适用于安全性较高的场合如信用卡及</a:t>
            </a:r>
            <a:r>
              <a:rPr lang="en-US" altLang="zh-CN" sz="2400" b="1">
                <a:solidFill>
                  <a:schemeClr val="accent2"/>
                </a:solidFill>
                <a:latin typeface="楷体_GB2312" pitchFamily="49" charset="-122"/>
                <a:ea typeface="楷体_GB2312" pitchFamily="49" charset="-122"/>
              </a:rPr>
              <a:t>ID </a:t>
            </a:r>
            <a:r>
              <a:rPr lang="zh-CN" altLang="en-US" sz="2400" b="1">
                <a:solidFill>
                  <a:schemeClr val="accent2"/>
                </a:solidFill>
                <a:latin typeface="楷体_GB2312" pitchFamily="49" charset="-122"/>
                <a:ea typeface="楷体_GB2312" pitchFamily="49" charset="-122"/>
              </a:rPr>
              <a:t>卡等，一般为</a:t>
            </a:r>
            <a:r>
              <a:rPr lang="en-US" altLang="zh-CN" sz="2400" b="1">
                <a:solidFill>
                  <a:schemeClr val="accent2"/>
                </a:solidFill>
                <a:latin typeface="楷体_GB2312" pitchFamily="49" charset="-122"/>
                <a:ea typeface="楷体_GB2312" pitchFamily="49" charset="-122"/>
              </a:rPr>
              <a:t>2,750</a:t>
            </a:r>
            <a:r>
              <a:rPr lang="zh-CN" altLang="en-US" sz="2400" b="1">
                <a:solidFill>
                  <a:schemeClr val="accent2"/>
                </a:solidFill>
                <a:latin typeface="楷体_GB2312" pitchFamily="49" charset="-122"/>
                <a:ea typeface="楷体_GB2312" pitchFamily="49" charset="-122"/>
              </a:rPr>
              <a:t>，</a:t>
            </a:r>
            <a:r>
              <a:rPr lang="en-US" altLang="zh-CN" sz="2400" b="1">
                <a:solidFill>
                  <a:schemeClr val="accent2"/>
                </a:solidFill>
                <a:latin typeface="楷体_GB2312" pitchFamily="49" charset="-122"/>
                <a:ea typeface="楷体_GB2312" pitchFamily="49" charset="-122"/>
              </a:rPr>
              <a:t>3,500 </a:t>
            </a:r>
            <a:r>
              <a:rPr lang="zh-CN" altLang="en-US" sz="2400" b="1">
                <a:solidFill>
                  <a:schemeClr val="accent2"/>
                </a:solidFill>
                <a:latin typeface="楷体_GB2312" pitchFamily="49" charset="-122"/>
                <a:ea typeface="楷体_GB2312" pitchFamily="49" charset="-122"/>
              </a:rPr>
              <a:t>和</a:t>
            </a:r>
            <a:r>
              <a:rPr lang="en-US" altLang="zh-CN" sz="2400" b="1">
                <a:solidFill>
                  <a:schemeClr val="accent2"/>
                </a:solidFill>
                <a:latin typeface="楷体_GB2312" pitchFamily="49" charset="-122"/>
                <a:ea typeface="楷体_GB2312" pitchFamily="49" charset="-122"/>
              </a:rPr>
              <a:t>4,000 OE</a:t>
            </a:r>
            <a:r>
              <a:rPr lang="zh-CN" altLang="en-US" sz="2400" b="1">
                <a:solidFill>
                  <a:schemeClr val="accent2"/>
                </a:solidFill>
                <a:latin typeface="楷体_GB2312" pitchFamily="49" charset="-122"/>
                <a:ea typeface="楷体_GB2312" pitchFamily="49" charset="-122"/>
              </a:rPr>
              <a:t>（奥斯特）</a:t>
            </a:r>
            <a:endParaRPr lang="zh-CN" altLang="en-US" sz="3200" b="1">
              <a:solidFill>
                <a:schemeClr val="accent2"/>
              </a:solidFill>
              <a:latin typeface="Times New Roman" pitchFamily="18" charset="0"/>
              <a:ea typeface="黑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838200" y="152400"/>
            <a:ext cx="5410200" cy="609600"/>
          </a:xfrm>
          <a:prstGeom prst="rect">
            <a:avLst/>
          </a:prstGeom>
          <a:noFill/>
          <a:ln w="9525">
            <a:noFill/>
            <a:miter lim="800000"/>
            <a:headEnd/>
            <a:tailEnd/>
          </a:ln>
          <a:effectLst/>
        </p:spPr>
        <p:txBody>
          <a:bodyPr anchor="ctr"/>
          <a:lstStyle/>
          <a:p>
            <a:pPr eaLnBrk="1" hangingPunct="1"/>
            <a:r>
              <a:rPr lang="zh-CN" altLang="en-US" sz="4400" b="1">
                <a:solidFill>
                  <a:srgbClr val="FF0000"/>
                </a:solidFill>
                <a:latin typeface="黑体" pitchFamily="49" charset="-122"/>
                <a:ea typeface="黑体" pitchFamily="49" charset="-122"/>
              </a:rPr>
              <a:t>磁条卡介绍－标准</a:t>
            </a:r>
          </a:p>
        </p:txBody>
      </p:sp>
      <p:sp>
        <p:nvSpPr>
          <p:cNvPr id="370691" name="Text Box 3"/>
          <p:cNvSpPr txBox="1">
            <a:spLocks noChangeArrowheads="1"/>
          </p:cNvSpPr>
          <p:nvPr/>
        </p:nvSpPr>
        <p:spPr bwMode="auto">
          <a:xfrm>
            <a:off x="990600" y="1524000"/>
            <a:ext cx="7162800" cy="638175"/>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nSpc>
                <a:spcPct val="90000"/>
              </a:lnSpc>
              <a:spcBef>
                <a:spcPct val="50000"/>
              </a:spcBef>
            </a:pPr>
            <a:endParaRPr lang="zh-CN" altLang="zh-CN" sz="4000" b="1">
              <a:solidFill>
                <a:schemeClr val="accent2"/>
              </a:solidFill>
              <a:latin typeface="Times New Roman" pitchFamily="18" charset="0"/>
              <a:ea typeface="黑体" pitchFamily="49" charset="-122"/>
            </a:endParaRPr>
          </a:p>
        </p:txBody>
      </p:sp>
      <p:sp>
        <p:nvSpPr>
          <p:cNvPr id="370692" name="Text Box 4"/>
          <p:cNvSpPr txBox="1">
            <a:spLocks noChangeArrowheads="1"/>
          </p:cNvSpPr>
          <p:nvPr/>
        </p:nvSpPr>
        <p:spPr bwMode="auto">
          <a:xfrm>
            <a:off x="381000" y="1219200"/>
            <a:ext cx="8763000" cy="4438650"/>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180000"/>
              </a:lnSpc>
              <a:buClr>
                <a:srgbClr val="FF0000"/>
              </a:buClr>
              <a:buFont typeface="Wingdings" pitchFamily="2" charset="2"/>
              <a:buChar char="Ø"/>
            </a:pPr>
            <a:r>
              <a:rPr lang="en-US" altLang="zh-CN" sz="2800" b="1">
                <a:solidFill>
                  <a:schemeClr val="accent2"/>
                </a:solidFill>
                <a:latin typeface="楷体_GB2312" pitchFamily="49" charset="-122"/>
                <a:ea typeface="楷体_GB2312" pitchFamily="49" charset="-122"/>
              </a:rPr>
              <a:t>ISO7810 </a:t>
            </a:r>
            <a:r>
              <a:rPr lang="zh-CN" altLang="en-US" sz="2800" b="1">
                <a:solidFill>
                  <a:schemeClr val="accent2"/>
                </a:solidFill>
                <a:latin typeface="楷体_GB2312" pitchFamily="49" charset="-122"/>
                <a:ea typeface="楷体_GB2312" pitchFamily="49" charset="-122"/>
              </a:rPr>
              <a:t>标准：制定了磁卡的物理特性等 </a:t>
            </a:r>
          </a:p>
          <a:p>
            <a:pPr algn="l">
              <a:lnSpc>
                <a:spcPct val="180000"/>
              </a:lnSpc>
              <a:buClr>
                <a:srgbClr val="FF0000"/>
              </a:buClr>
              <a:buFont typeface="Wingdings" pitchFamily="2" charset="2"/>
              <a:buChar char="Ø"/>
            </a:pPr>
            <a:r>
              <a:rPr lang="en-US" altLang="zh-CN" sz="2800" b="1">
                <a:solidFill>
                  <a:schemeClr val="accent2"/>
                </a:solidFill>
                <a:latin typeface="楷体_GB2312" pitchFamily="49" charset="-122"/>
                <a:ea typeface="楷体_GB2312" pitchFamily="49" charset="-122"/>
              </a:rPr>
              <a:t>ISO7811</a:t>
            </a:r>
            <a:r>
              <a:rPr lang="zh-CN" altLang="en-US" sz="2800" b="1">
                <a:solidFill>
                  <a:schemeClr val="accent2"/>
                </a:solidFill>
                <a:latin typeface="楷体_GB2312" pitchFamily="49" charset="-122"/>
                <a:ea typeface="楷体_GB2312" pitchFamily="49" charset="-122"/>
              </a:rPr>
              <a:t>标准：磁卡记录规范，对应国标</a:t>
            </a:r>
            <a:r>
              <a:rPr lang="en-US" altLang="zh-CN" sz="2800" b="1">
                <a:solidFill>
                  <a:schemeClr val="accent2"/>
                </a:solidFill>
                <a:latin typeface="楷体_GB2312" pitchFamily="49" charset="-122"/>
                <a:ea typeface="楷体_GB2312" pitchFamily="49" charset="-122"/>
              </a:rPr>
              <a:t>GB/T 15120 </a:t>
            </a:r>
          </a:p>
          <a:p>
            <a:pPr algn="l">
              <a:lnSpc>
                <a:spcPct val="140000"/>
              </a:lnSpc>
              <a:buClr>
                <a:srgbClr val="FF0000"/>
              </a:buClr>
              <a:buFont typeface="Wingdings" pitchFamily="2" charset="2"/>
              <a:buNone/>
            </a:pPr>
            <a:r>
              <a:rPr lang="en-US" altLang="zh-CN" sz="2400" b="1">
                <a:solidFill>
                  <a:schemeClr val="accent2"/>
                </a:solidFill>
                <a:latin typeface="楷体_GB2312" pitchFamily="49" charset="-122"/>
                <a:ea typeface="楷体_GB2312" pitchFamily="49" charset="-122"/>
              </a:rPr>
              <a:t>  ISO7811</a:t>
            </a:r>
            <a:r>
              <a:rPr lang="zh-CN" altLang="en-US" sz="2400" b="1">
                <a:solidFill>
                  <a:schemeClr val="accent2"/>
                </a:solidFill>
                <a:latin typeface="楷体_GB2312" pitchFamily="49" charset="-122"/>
                <a:ea typeface="楷体_GB2312" pitchFamily="49" charset="-122"/>
              </a:rPr>
              <a:t>－</a:t>
            </a:r>
            <a:r>
              <a:rPr lang="en-US" altLang="zh-CN" sz="2400" b="1">
                <a:solidFill>
                  <a:schemeClr val="accent2"/>
                </a:solidFill>
                <a:latin typeface="楷体_GB2312" pitchFamily="49" charset="-122"/>
                <a:ea typeface="楷体_GB2312" pitchFamily="49" charset="-122"/>
              </a:rPr>
              <a:t>2</a:t>
            </a:r>
            <a:r>
              <a:rPr lang="zh-CN" altLang="en-US" sz="2400" b="1">
                <a:solidFill>
                  <a:schemeClr val="accent2"/>
                </a:solidFill>
                <a:latin typeface="楷体_GB2312" pitchFamily="49" charset="-122"/>
                <a:ea typeface="楷体_GB2312" pitchFamily="49" charset="-122"/>
              </a:rPr>
              <a:t>（低抗磁）</a:t>
            </a:r>
          </a:p>
          <a:p>
            <a:pPr algn="l">
              <a:lnSpc>
                <a:spcPct val="140000"/>
              </a:lnSpc>
              <a:buClr>
                <a:srgbClr val="FF0000"/>
              </a:buClr>
              <a:buFont typeface="Wingdings" pitchFamily="2" charset="2"/>
              <a:buNone/>
            </a:pPr>
            <a:r>
              <a:rPr lang="zh-CN" altLang="en-US" sz="2400" b="1">
                <a:solidFill>
                  <a:schemeClr val="accent2"/>
                </a:solidFill>
                <a:latin typeface="楷体_GB2312" pitchFamily="49" charset="-122"/>
                <a:ea typeface="楷体_GB2312" pitchFamily="49" charset="-122"/>
              </a:rPr>
              <a:t>  </a:t>
            </a:r>
            <a:r>
              <a:rPr lang="en-US" altLang="zh-CN" sz="2400" b="1">
                <a:solidFill>
                  <a:schemeClr val="accent2"/>
                </a:solidFill>
                <a:latin typeface="楷体_GB2312" pitchFamily="49" charset="-122"/>
                <a:ea typeface="楷体_GB2312" pitchFamily="49" charset="-122"/>
              </a:rPr>
              <a:t>ISO7811</a:t>
            </a:r>
            <a:r>
              <a:rPr lang="zh-CN" altLang="en-US" sz="2400" b="1">
                <a:solidFill>
                  <a:schemeClr val="accent2"/>
                </a:solidFill>
                <a:latin typeface="楷体_GB2312" pitchFamily="49" charset="-122"/>
                <a:ea typeface="楷体_GB2312" pitchFamily="49" charset="-122"/>
              </a:rPr>
              <a:t>－</a:t>
            </a:r>
            <a:r>
              <a:rPr lang="en-US" altLang="zh-CN" sz="2400" b="1">
                <a:solidFill>
                  <a:schemeClr val="accent2"/>
                </a:solidFill>
                <a:latin typeface="楷体_GB2312" pitchFamily="49" charset="-122"/>
                <a:ea typeface="楷体_GB2312" pitchFamily="49" charset="-122"/>
              </a:rPr>
              <a:t>6</a:t>
            </a:r>
            <a:r>
              <a:rPr lang="zh-CN" altLang="en-US" sz="2400" b="1">
                <a:solidFill>
                  <a:schemeClr val="accent2"/>
                </a:solidFill>
                <a:latin typeface="楷体_GB2312" pitchFamily="49" charset="-122"/>
                <a:ea typeface="楷体_GB2312" pitchFamily="49" charset="-122"/>
              </a:rPr>
              <a:t>（高抗磁）</a:t>
            </a:r>
          </a:p>
          <a:p>
            <a:pPr algn="l">
              <a:lnSpc>
                <a:spcPct val="140000"/>
              </a:lnSpc>
              <a:buClr>
                <a:srgbClr val="FF0000"/>
              </a:buClr>
              <a:buFont typeface="Wingdings" pitchFamily="2" charset="2"/>
              <a:buNone/>
            </a:pPr>
            <a:r>
              <a:rPr lang="zh-CN" altLang="en-US" sz="2400" b="1">
                <a:solidFill>
                  <a:schemeClr val="accent2"/>
                </a:solidFill>
                <a:latin typeface="楷体_GB2312" pitchFamily="49" charset="-122"/>
                <a:ea typeface="楷体_GB2312" pitchFamily="49" charset="-122"/>
              </a:rPr>
              <a:t>  </a:t>
            </a:r>
            <a:r>
              <a:rPr lang="en-US" altLang="zh-CN" sz="2400" b="1">
                <a:solidFill>
                  <a:schemeClr val="accent2"/>
                </a:solidFill>
                <a:latin typeface="楷体_GB2312" pitchFamily="49" charset="-122"/>
                <a:ea typeface="楷体_GB2312" pitchFamily="49" charset="-122"/>
              </a:rPr>
              <a:t>ISO7811</a:t>
            </a:r>
            <a:r>
              <a:rPr lang="zh-CN" altLang="en-US" sz="2400" b="1">
                <a:solidFill>
                  <a:schemeClr val="accent2"/>
                </a:solidFill>
                <a:latin typeface="楷体_GB2312" pitchFamily="49" charset="-122"/>
                <a:ea typeface="楷体_GB2312" pitchFamily="49" charset="-122"/>
              </a:rPr>
              <a:t>－</a:t>
            </a:r>
            <a:r>
              <a:rPr lang="en-US" altLang="zh-CN" sz="2400" b="1">
                <a:solidFill>
                  <a:schemeClr val="accent2"/>
                </a:solidFill>
                <a:latin typeface="楷体_GB2312" pitchFamily="49" charset="-122"/>
                <a:ea typeface="楷体_GB2312" pitchFamily="49" charset="-122"/>
              </a:rPr>
              <a:t>4</a:t>
            </a:r>
            <a:r>
              <a:rPr lang="zh-CN" altLang="en-US" sz="2400" b="1">
                <a:solidFill>
                  <a:schemeClr val="accent2"/>
                </a:solidFill>
                <a:latin typeface="楷体_GB2312" pitchFamily="49" charset="-122"/>
                <a:ea typeface="楷体_GB2312" pitchFamily="49" charset="-122"/>
              </a:rPr>
              <a:t>（只读的</a:t>
            </a:r>
            <a:r>
              <a:rPr lang="en-US" altLang="zh-CN" sz="2400" b="1">
                <a:solidFill>
                  <a:schemeClr val="accent2"/>
                </a:solidFill>
                <a:latin typeface="楷体_GB2312" pitchFamily="49" charset="-122"/>
                <a:ea typeface="楷体_GB2312" pitchFamily="49" charset="-122"/>
              </a:rPr>
              <a:t>1/2</a:t>
            </a:r>
            <a:r>
              <a:rPr lang="zh-CN" altLang="en-US" sz="2400" b="1">
                <a:solidFill>
                  <a:schemeClr val="accent2"/>
                </a:solidFill>
                <a:latin typeface="楷体_GB2312" pitchFamily="49" charset="-122"/>
                <a:ea typeface="楷体_GB2312" pitchFamily="49" charset="-122"/>
              </a:rPr>
              <a:t>磁）</a:t>
            </a:r>
          </a:p>
          <a:p>
            <a:pPr algn="l">
              <a:lnSpc>
                <a:spcPct val="140000"/>
              </a:lnSpc>
              <a:buClr>
                <a:srgbClr val="FF0000"/>
              </a:buClr>
              <a:buFont typeface="Wingdings" pitchFamily="2" charset="2"/>
              <a:buNone/>
            </a:pPr>
            <a:r>
              <a:rPr lang="zh-CN" altLang="en-US" sz="2400" b="1">
                <a:solidFill>
                  <a:schemeClr val="accent2"/>
                </a:solidFill>
                <a:latin typeface="楷体_GB2312" pitchFamily="49" charset="-122"/>
                <a:ea typeface="楷体_GB2312" pitchFamily="49" charset="-122"/>
              </a:rPr>
              <a:t>  </a:t>
            </a:r>
            <a:r>
              <a:rPr lang="en-US" altLang="zh-CN" sz="2400" b="1">
                <a:solidFill>
                  <a:schemeClr val="accent2"/>
                </a:solidFill>
                <a:latin typeface="楷体_GB2312" pitchFamily="49" charset="-122"/>
                <a:ea typeface="楷体_GB2312" pitchFamily="49" charset="-122"/>
              </a:rPr>
              <a:t>ISO7811</a:t>
            </a:r>
            <a:r>
              <a:rPr lang="zh-CN" altLang="en-US" sz="2400" b="1">
                <a:solidFill>
                  <a:schemeClr val="accent2"/>
                </a:solidFill>
                <a:latin typeface="楷体_GB2312" pitchFamily="49" charset="-122"/>
                <a:ea typeface="楷体_GB2312" pitchFamily="49" charset="-122"/>
              </a:rPr>
              <a:t>－</a:t>
            </a:r>
            <a:r>
              <a:rPr lang="en-US" altLang="zh-CN" sz="2400" b="1">
                <a:solidFill>
                  <a:schemeClr val="accent2"/>
                </a:solidFill>
                <a:latin typeface="楷体_GB2312" pitchFamily="49" charset="-122"/>
                <a:ea typeface="楷体_GB2312" pitchFamily="49" charset="-122"/>
              </a:rPr>
              <a:t>5</a:t>
            </a:r>
            <a:r>
              <a:rPr lang="zh-CN" altLang="en-US" sz="2400" b="1">
                <a:solidFill>
                  <a:schemeClr val="accent2"/>
                </a:solidFill>
                <a:latin typeface="楷体_GB2312" pitchFamily="49" charset="-122"/>
                <a:ea typeface="楷体_GB2312" pitchFamily="49" charset="-122"/>
              </a:rPr>
              <a:t>（读</a:t>
            </a:r>
            <a:r>
              <a:rPr lang="en-US" altLang="zh-CN" sz="2400" b="1">
                <a:solidFill>
                  <a:schemeClr val="accent2"/>
                </a:solidFill>
                <a:latin typeface="楷体_GB2312" pitchFamily="49" charset="-122"/>
                <a:ea typeface="楷体_GB2312" pitchFamily="49" charset="-122"/>
              </a:rPr>
              <a:t>/</a:t>
            </a:r>
            <a:r>
              <a:rPr lang="zh-CN" altLang="en-US" sz="2400" b="1">
                <a:solidFill>
                  <a:schemeClr val="accent2"/>
                </a:solidFill>
                <a:latin typeface="楷体_GB2312" pitchFamily="49" charset="-122"/>
                <a:ea typeface="楷体_GB2312" pitchFamily="49" charset="-122"/>
              </a:rPr>
              <a:t>写的</a:t>
            </a:r>
            <a:r>
              <a:rPr lang="en-US" altLang="zh-CN" sz="2400" b="1">
                <a:solidFill>
                  <a:schemeClr val="accent2"/>
                </a:solidFill>
                <a:latin typeface="楷体_GB2312" pitchFamily="49" charset="-122"/>
                <a:ea typeface="楷体_GB2312" pitchFamily="49" charset="-122"/>
              </a:rPr>
              <a:t>3</a:t>
            </a:r>
            <a:r>
              <a:rPr lang="zh-CN" altLang="en-US" sz="2400" b="1">
                <a:solidFill>
                  <a:schemeClr val="accent2"/>
                </a:solidFill>
                <a:latin typeface="楷体_GB2312" pitchFamily="49" charset="-122"/>
                <a:ea typeface="楷体_GB2312" pitchFamily="49" charset="-122"/>
              </a:rPr>
              <a:t>磁）</a:t>
            </a:r>
          </a:p>
          <a:p>
            <a:pPr algn="l">
              <a:lnSpc>
                <a:spcPct val="180000"/>
              </a:lnSpc>
              <a:buClr>
                <a:srgbClr val="FF0000"/>
              </a:buClr>
              <a:buFont typeface="Wingdings" pitchFamily="2" charset="2"/>
              <a:buChar char="Ø"/>
            </a:pPr>
            <a:r>
              <a:rPr lang="en-US" altLang="zh-CN" sz="2800" b="1">
                <a:solidFill>
                  <a:schemeClr val="accent2"/>
                </a:solidFill>
                <a:latin typeface="楷体_GB2312" pitchFamily="49" charset="-122"/>
                <a:ea typeface="楷体_GB2312" pitchFamily="49" charset="-122"/>
              </a:rPr>
              <a:t>ISO7812</a:t>
            </a:r>
            <a:r>
              <a:rPr lang="zh-CN" altLang="en-US" sz="2800" b="1">
                <a:solidFill>
                  <a:schemeClr val="accent2"/>
                </a:solidFill>
                <a:latin typeface="楷体_GB2312" pitchFamily="49" charset="-122"/>
                <a:ea typeface="楷体_GB2312" pitchFamily="49" charset="-122"/>
              </a:rPr>
              <a:t>标准：识别卡发卡方的标识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ChangeArrowheads="1"/>
          </p:cNvSpPr>
          <p:nvPr/>
        </p:nvSpPr>
        <p:spPr bwMode="auto">
          <a:xfrm>
            <a:off x="838200" y="152400"/>
            <a:ext cx="6172200" cy="609600"/>
          </a:xfrm>
          <a:prstGeom prst="rect">
            <a:avLst/>
          </a:prstGeom>
          <a:noFill/>
          <a:ln w="9525">
            <a:noFill/>
            <a:miter lim="800000"/>
            <a:headEnd/>
            <a:tailEnd/>
          </a:ln>
          <a:effectLst/>
        </p:spPr>
        <p:txBody>
          <a:bodyPr anchor="ctr"/>
          <a:lstStyle/>
          <a:p>
            <a:pPr eaLnBrk="1" hangingPunct="1"/>
            <a:r>
              <a:rPr lang="zh-CN" altLang="en-US" sz="4400" b="1">
                <a:solidFill>
                  <a:srgbClr val="FF0000"/>
                </a:solidFill>
                <a:latin typeface="黑体" pitchFamily="49" charset="-122"/>
                <a:ea typeface="黑体" pitchFamily="49" charset="-122"/>
              </a:rPr>
              <a:t>磁条卡介绍－应用过程</a:t>
            </a:r>
          </a:p>
        </p:txBody>
      </p:sp>
      <p:sp>
        <p:nvSpPr>
          <p:cNvPr id="372739" name="Text Box 3"/>
          <p:cNvSpPr txBox="1">
            <a:spLocks noChangeArrowheads="1"/>
          </p:cNvSpPr>
          <p:nvPr/>
        </p:nvSpPr>
        <p:spPr bwMode="auto">
          <a:xfrm>
            <a:off x="990600" y="1524000"/>
            <a:ext cx="7162800" cy="638175"/>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nSpc>
                <a:spcPct val="90000"/>
              </a:lnSpc>
              <a:spcBef>
                <a:spcPct val="50000"/>
              </a:spcBef>
            </a:pPr>
            <a:endParaRPr lang="zh-CN" altLang="zh-CN" sz="4000" b="1">
              <a:solidFill>
                <a:schemeClr val="accent2"/>
              </a:solidFill>
              <a:latin typeface="Times New Roman" pitchFamily="18" charset="0"/>
              <a:ea typeface="黑体" pitchFamily="49" charset="-122"/>
            </a:endParaRPr>
          </a:p>
        </p:txBody>
      </p:sp>
      <p:sp>
        <p:nvSpPr>
          <p:cNvPr id="372740" name="Text Box 4"/>
          <p:cNvSpPr txBox="1">
            <a:spLocks noChangeArrowheads="1"/>
          </p:cNvSpPr>
          <p:nvPr/>
        </p:nvSpPr>
        <p:spPr bwMode="auto">
          <a:xfrm>
            <a:off x="1143000" y="1219200"/>
            <a:ext cx="7239000" cy="4699000"/>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18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专业磁条厂家供应磁条 </a:t>
            </a:r>
          </a:p>
          <a:p>
            <a:pPr algn="l">
              <a:lnSpc>
                <a:spcPct val="18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磁卡厂商制造白卡</a:t>
            </a:r>
          </a:p>
          <a:p>
            <a:pPr algn="l">
              <a:lnSpc>
                <a:spcPct val="18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发卡方（银行）发卡，初始化卡信息</a:t>
            </a:r>
          </a:p>
          <a:p>
            <a:pPr algn="l">
              <a:lnSpc>
                <a:spcPct val="18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顾客使用磁卡，如</a:t>
            </a:r>
            <a:r>
              <a:rPr lang="en-US" altLang="zh-CN" sz="2800" b="1">
                <a:solidFill>
                  <a:schemeClr val="accent2"/>
                </a:solidFill>
                <a:latin typeface="楷体_GB2312" pitchFamily="49" charset="-122"/>
                <a:ea typeface="楷体_GB2312" pitchFamily="49" charset="-122"/>
              </a:rPr>
              <a:t>POS</a:t>
            </a:r>
            <a:r>
              <a:rPr lang="zh-CN" altLang="en-US" sz="2800" b="1">
                <a:solidFill>
                  <a:schemeClr val="accent2"/>
                </a:solidFill>
                <a:latin typeface="楷体_GB2312" pitchFamily="49" charset="-122"/>
                <a:ea typeface="楷体_GB2312" pitchFamily="49" charset="-122"/>
              </a:rPr>
              <a:t>、</a:t>
            </a:r>
            <a:r>
              <a:rPr lang="en-US" altLang="zh-CN" sz="2800" b="1">
                <a:solidFill>
                  <a:schemeClr val="accent2"/>
                </a:solidFill>
                <a:latin typeface="楷体_GB2312" pitchFamily="49" charset="-122"/>
                <a:ea typeface="楷体_GB2312" pitchFamily="49" charset="-122"/>
              </a:rPr>
              <a:t>ATM</a:t>
            </a:r>
            <a:r>
              <a:rPr lang="zh-CN" altLang="en-US" sz="2800" b="1">
                <a:solidFill>
                  <a:schemeClr val="accent2"/>
                </a:solidFill>
                <a:latin typeface="楷体_GB2312" pitchFamily="49" charset="-122"/>
                <a:ea typeface="楷体_GB2312" pitchFamily="49" charset="-122"/>
              </a:rPr>
              <a:t>等</a:t>
            </a:r>
          </a:p>
          <a:p>
            <a:pPr algn="l">
              <a:lnSpc>
                <a:spcPct val="18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磁卡回收，重写磁，换卡</a:t>
            </a:r>
          </a:p>
          <a:p>
            <a:pPr algn="l">
              <a:lnSpc>
                <a:spcPct val="18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磁卡寿命</a:t>
            </a:r>
            <a:r>
              <a:rPr lang="en-US" altLang="zh-CN" sz="2800" b="1">
                <a:solidFill>
                  <a:schemeClr val="accent2"/>
                </a:solidFill>
                <a:latin typeface="楷体_GB2312" pitchFamily="49" charset="-122"/>
                <a:ea typeface="楷体_GB2312" pitchFamily="49" charset="-122"/>
              </a:rPr>
              <a:t>2000</a:t>
            </a:r>
            <a:r>
              <a:rPr lang="zh-CN" altLang="en-US" sz="2800" b="1">
                <a:solidFill>
                  <a:schemeClr val="accent2"/>
                </a:solidFill>
                <a:latin typeface="楷体_GB2312" pitchFamily="49" charset="-122"/>
                <a:ea typeface="楷体_GB2312" pitchFamily="49" charset="-122"/>
              </a:rPr>
              <a:t>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ChangeArrowheads="1"/>
          </p:cNvSpPr>
          <p:nvPr/>
        </p:nvSpPr>
        <p:spPr bwMode="auto">
          <a:xfrm>
            <a:off x="838200" y="152400"/>
            <a:ext cx="6172200" cy="609600"/>
          </a:xfrm>
          <a:prstGeom prst="rect">
            <a:avLst/>
          </a:prstGeom>
          <a:noFill/>
          <a:ln w="9525">
            <a:noFill/>
            <a:miter lim="800000"/>
            <a:headEnd/>
            <a:tailEnd/>
          </a:ln>
          <a:effectLst/>
        </p:spPr>
        <p:txBody>
          <a:bodyPr anchor="ctr"/>
          <a:lstStyle/>
          <a:p>
            <a:pPr eaLnBrk="1" hangingPunct="1"/>
            <a:r>
              <a:rPr lang="zh-CN" altLang="en-US" sz="4400" b="1">
                <a:solidFill>
                  <a:srgbClr val="FF0000"/>
                </a:solidFill>
                <a:latin typeface="黑体" pitchFamily="49" charset="-122"/>
                <a:ea typeface="黑体" pitchFamily="49" charset="-122"/>
              </a:rPr>
              <a:t>磁条卡介绍－应用场所</a:t>
            </a:r>
          </a:p>
        </p:txBody>
      </p:sp>
      <p:sp>
        <p:nvSpPr>
          <p:cNvPr id="373764" name="Text Box 4"/>
          <p:cNvSpPr txBox="1">
            <a:spLocks noChangeArrowheads="1"/>
          </p:cNvSpPr>
          <p:nvPr/>
        </p:nvSpPr>
        <p:spPr bwMode="auto">
          <a:xfrm>
            <a:off x="914400" y="1219200"/>
            <a:ext cx="6858000" cy="4699000"/>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18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银行信用卡、借记卡，一般为联机交易</a:t>
            </a:r>
          </a:p>
          <a:p>
            <a:pPr algn="l">
              <a:lnSpc>
                <a:spcPct val="18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电话卡</a:t>
            </a:r>
          </a:p>
          <a:p>
            <a:pPr algn="l">
              <a:lnSpc>
                <a:spcPct val="18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会员卡</a:t>
            </a:r>
          </a:p>
          <a:p>
            <a:pPr algn="l">
              <a:lnSpc>
                <a:spcPct val="18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门票</a:t>
            </a:r>
          </a:p>
          <a:p>
            <a:pPr algn="l">
              <a:lnSpc>
                <a:spcPct val="18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登机牌</a:t>
            </a:r>
          </a:p>
          <a:p>
            <a:pPr algn="l">
              <a:lnSpc>
                <a:spcPct val="180000"/>
              </a:lnSpc>
              <a:buClr>
                <a:srgbClr val="FF0000"/>
              </a:buClr>
              <a:buFont typeface="Wingdings" pitchFamily="2" charset="2"/>
              <a:buChar char="Ø"/>
            </a:pPr>
            <a:r>
              <a:rPr lang="en-US" altLang="zh-CN" sz="2800" b="1">
                <a:solidFill>
                  <a:schemeClr val="accent2"/>
                </a:solidFill>
                <a:latin typeface="楷体_GB2312" pitchFamily="49" charset="-122"/>
                <a:ea typeface="楷体_GB2312" pitchFamily="49" charset="-122"/>
              </a:rPr>
              <a:t>ID</a:t>
            </a:r>
            <a:r>
              <a:rPr lang="zh-CN" altLang="en-US" sz="2800" b="1">
                <a:solidFill>
                  <a:schemeClr val="accent2"/>
                </a:solidFill>
                <a:latin typeface="楷体_GB2312" pitchFamily="49" charset="-122"/>
                <a:ea typeface="楷体_GB2312" pitchFamily="49" charset="-122"/>
              </a:rPr>
              <a:t>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ChangeArrowheads="1"/>
          </p:cNvSpPr>
          <p:nvPr/>
        </p:nvSpPr>
        <p:spPr bwMode="auto">
          <a:xfrm>
            <a:off x="838200" y="152400"/>
            <a:ext cx="6172200" cy="609600"/>
          </a:xfrm>
          <a:prstGeom prst="rect">
            <a:avLst/>
          </a:prstGeom>
          <a:noFill/>
          <a:ln w="9525">
            <a:noFill/>
            <a:miter lim="800000"/>
            <a:headEnd/>
            <a:tailEnd/>
          </a:ln>
          <a:effectLst/>
        </p:spPr>
        <p:txBody>
          <a:bodyPr anchor="ctr"/>
          <a:lstStyle/>
          <a:p>
            <a:pPr eaLnBrk="1" hangingPunct="1"/>
            <a:r>
              <a:rPr lang="zh-CN" altLang="en-US" sz="4400" b="1">
                <a:solidFill>
                  <a:srgbClr val="FF0000"/>
                </a:solidFill>
                <a:latin typeface="黑体" pitchFamily="49" charset="-122"/>
                <a:ea typeface="黑体" pitchFamily="49" charset="-122"/>
              </a:rPr>
              <a:t>弱磁卡问题</a:t>
            </a:r>
          </a:p>
        </p:txBody>
      </p:sp>
      <p:sp>
        <p:nvSpPr>
          <p:cNvPr id="374788" name="Text Box 4"/>
          <p:cNvSpPr txBox="1">
            <a:spLocks noChangeArrowheads="1"/>
          </p:cNvSpPr>
          <p:nvPr/>
        </p:nvSpPr>
        <p:spPr bwMode="auto">
          <a:xfrm>
            <a:off x="685800" y="1219200"/>
            <a:ext cx="8077200" cy="3930650"/>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18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磁条卡本身存在的问题 </a:t>
            </a:r>
          </a:p>
          <a:p>
            <a:pPr algn="l">
              <a:lnSpc>
                <a:spcPct val="18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磁条卡发行存在的问题 </a:t>
            </a:r>
          </a:p>
          <a:p>
            <a:pPr algn="l">
              <a:lnSpc>
                <a:spcPct val="18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读卡终端方面存在的问题 </a:t>
            </a:r>
          </a:p>
          <a:p>
            <a:pPr algn="l">
              <a:lnSpc>
                <a:spcPct val="18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持卡人磁卡的保管 </a:t>
            </a:r>
          </a:p>
          <a:p>
            <a:pPr algn="l">
              <a:lnSpc>
                <a:spcPct val="180000"/>
              </a:lnSpc>
              <a:buClr>
                <a:srgbClr val="FF0000"/>
              </a:buClr>
              <a:buFont typeface="Wingdings" pitchFamily="2" charset="2"/>
              <a:buChar char="Ø"/>
            </a:pPr>
            <a:r>
              <a:rPr lang="zh-CN" altLang="en-US" sz="2800" b="1">
                <a:solidFill>
                  <a:schemeClr val="accent2"/>
                </a:solidFill>
                <a:latin typeface="楷体_GB2312" pitchFamily="49" charset="-122"/>
                <a:ea typeface="楷体_GB2312" pitchFamily="49" charset="-122"/>
              </a:rPr>
              <a:t>管理问题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7" name="Rectangle 1029"/>
          <p:cNvSpPr>
            <a:spLocks noChangeArrowheads="1"/>
          </p:cNvSpPr>
          <p:nvPr/>
        </p:nvSpPr>
        <p:spPr bwMode="auto">
          <a:xfrm>
            <a:off x="533400" y="152400"/>
            <a:ext cx="5410200" cy="609600"/>
          </a:xfrm>
          <a:prstGeom prst="rect">
            <a:avLst/>
          </a:prstGeom>
          <a:noFill/>
          <a:ln w="9525">
            <a:noFill/>
            <a:miter lim="800000"/>
            <a:headEnd/>
            <a:tailEnd/>
          </a:ln>
          <a:effectLst/>
        </p:spPr>
        <p:txBody>
          <a:bodyPr anchor="ctr"/>
          <a:lstStyle/>
          <a:p>
            <a:pPr eaLnBrk="1" hangingPunct="1"/>
            <a:r>
              <a:rPr lang="en-US" altLang="zh-CN" sz="4400" b="1">
                <a:solidFill>
                  <a:srgbClr val="FF0000"/>
                </a:solidFill>
                <a:latin typeface="黑体" pitchFamily="49" charset="-122"/>
                <a:ea typeface="黑体" pitchFamily="49" charset="-122"/>
              </a:rPr>
              <a:t>IC</a:t>
            </a:r>
            <a:r>
              <a:rPr lang="zh-CN" altLang="en-US" sz="4400" b="1">
                <a:solidFill>
                  <a:srgbClr val="FF0000"/>
                </a:solidFill>
                <a:latin typeface="黑体" pitchFamily="49" charset="-122"/>
                <a:ea typeface="黑体" pitchFamily="49" charset="-122"/>
              </a:rPr>
              <a:t>卡介绍</a:t>
            </a:r>
          </a:p>
        </p:txBody>
      </p:sp>
      <p:sp>
        <p:nvSpPr>
          <p:cNvPr id="253958" name="Text Box 1030"/>
          <p:cNvSpPr txBox="1">
            <a:spLocks noChangeArrowheads="1"/>
          </p:cNvSpPr>
          <p:nvPr/>
        </p:nvSpPr>
        <p:spPr bwMode="auto">
          <a:xfrm>
            <a:off x="685800" y="1524000"/>
            <a:ext cx="7162800" cy="638175"/>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nSpc>
                <a:spcPct val="90000"/>
              </a:lnSpc>
              <a:spcBef>
                <a:spcPct val="50000"/>
              </a:spcBef>
            </a:pPr>
            <a:endParaRPr lang="zh-CN" altLang="zh-CN" sz="4000" b="1">
              <a:solidFill>
                <a:schemeClr val="accent2"/>
              </a:solidFill>
              <a:latin typeface="Times New Roman" pitchFamily="18" charset="0"/>
              <a:ea typeface="黑体" pitchFamily="49" charset="-122"/>
            </a:endParaRPr>
          </a:p>
        </p:txBody>
      </p:sp>
      <p:sp>
        <p:nvSpPr>
          <p:cNvPr id="253959" name="Text Box 1031"/>
          <p:cNvSpPr txBox="1">
            <a:spLocks noChangeArrowheads="1"/>
          </p:cNvSpPr>
          <p:nvPr/>
        </p:nvSpPr>
        <p:spPr bwMode="auto">
          <a:xfrm>
            <a:off x="609600" y="1219200"/>
            <a:ext cx="8001000" cy="4375150"/>
          </a:xfrm>
          <a:prstGeom prst="rect">
            <a:avLst/>
          </a:prstGeom>
          <a:noFill/>
          <a:ln w="12700">
            <a:noFill/>
            <a:miter lim="800000"/>
            <a:headEnd/>
            <a:tailEnd/>
          </a:ln>
          <a:effectLst>
            <a:outerShdw sy="50000" kx="-2453608" rotWithShape="0">
              <a:schemeClr val="bg2"/>
            </a:outerShdw>
          </a:effectLst>
        </p:spPr>
        <p:txBody>
          <a:bodyPr lIns="90488" tIns="44450" rIns="90488" bIns="44450">
            <a:spAutoFit/>
          </a:bodyPr>
          <a:lstStyle/>
          <a:p>
            <a:pPr algn="l">
              <a:lnSpc>
                <a:spcPct val="220000"/>
              </a:lnSpc>
              <a:buClr>
                <a:srgbClr val="FF0000"/>
              </a:buClr>
              <a:buFont typeface="Wingdings" pitchFamily="2" charset="2"/>
              <a:buChar char="Ø"/>
            </a:pPr>
            <a:r>
              <a:rPr lang="en-US" altLang="zh-CN" sz="3200" b="1">
                <a:solidFill>
                  <a:schemeClr val="accent2"/>
                </a:solidFill>
                <a:latin typeface="楷体_GB2312" pitchFamily="49" charset="-122"/>
                <a:ea typeface="楷体_GB2312" pitchFamily="49" charset="-122"/>
              </a:rPr>
              <a:t> IC</a:t>
            </a:r>
            <a:r>
              <a:rPr lang="zh-CN" altLang="en-US" sz="3200" b="1">
                <a:solidFill>
                  <a:schemeClr val="accent2"/>
                </a:solidFill>
                <a:latin typeface="楷体_GB2312" pitchFamily="49" charset="-122"/>
                <a:ea typeface="楷体_GB2312" pitchFamily="49" charset="-122"/>
              </a:rPr>
              <a:t>（</a:t>
            </a:r>
            <a:r>
              <a:rPr lang="en-US" altLang="zh-CN" sz="3200" b="1">
                <a:solidFill>
                  <a:schemeClr val="accent2"/>
                </a:solidFill>
                <a:latin typeface="楷体_GB2312" pitchFamily="49" charset="-122"/>
                <a:ea typeface="楷体_GB2312" pitchFamily="49" charset="-122"/>
              </a:rPr>
              <a:t>Integrated Circuit</a:t>
            </a:r>
            <a:r>
              <a:rPr lang="zh-CN" altLang="en-US" sz="3200" b="1">
                <a:solidFill>
                  <a:schemeClr val="accent2"/>
                </a:solidFill>
                <a:latin typeface="楷体_GB2312" pitchFamily="49" charset="-122"/>
                <a:ea typeface="楷体_GB2312" pitchFamily="49" charset="-122"/>
              </a:rPr>
              <a:t>）卡是</a:t>
            </a:r>
            <a:r>
              <a:rPr lang="en-US" altLang="zh-CN" sz="3200" b="1">
                <a:solidFill>
                  <a:schemeClr val="accent2"/>
                </a:solidFill>
                <a:latin typeface="楷体_GB2312" pitchFamily="49" charset="-122"/>
                <a:ea typeface="楷体_GB2312" pitchFamily="49" charset="-122"/>
              </a:rPr>
              <a:t>1970</a:t>
            </a:r>
            <a:r>
              <a:rPr lang="zh-CN" altLang="en-US" sz="3200" b="1">
                <a:solidFill>
                  <a:schemeClr val="accent2"/>
                </a:solidFill>
                <a:latin typeface="楷体_GB2312" pitchFamily="49" charset="-122"/>
                <a:ea typeface="楷体_GB2312" pitchFamily="49" charset="-122"/>
              </a:rPr>
              <a:t>年由法国人</a:t>
            </a:r>
            <a:r>
              <a:rPr lang="en-US" altLang="zh-CN" sz="3200" b="1">
                <a:solidFill>
                  <a:schemeClr val="accent2"/>
                </a:solidFill>
                <a:latin typeface="楷体_GB2312" pitchFamily="49" charset="-122"/>
                <a:ea typeface="楷体_GB2312" pitchFamily="49" charset="-122"/>
              </a:rPr>
              <a:t>Roland Moreno</a:t>
            </a:r>
            <a:r>
              <a:rPr lang="zh-CN" altLang="en-US" sz="3200" b="1">
                <a:solidFill>
                  <a:schemeClr val="accent2"/>
                </a:solidFill>
                <a:latin typeface="楷体_GB2312" pitchFamily="49" charset="-122"/>
                <a:ea typeface="楷体_GB2312" pitchFamily="49" charset="-122"/>
              </a:rPr>
              <a:t>发明，将可编程设置的</a:t>
            </a:r>
            <a:r>
              <a:rPr lang="en-US" altLang="zh-CN" sz="3200" b="1">
                <a:solidFill>
                  <a:schemeClr val="accent2"/>
                </a:solidFill>
                <a:latin typeface="楷体_GB2312" pitchFamily="49" charset="-122"/>
                <a:ea typeface="楷体_GB2312" pitchFamily="49" charset="-122"/>
              </a:rPr>
              <a:t>IC</a:t>
            </a:r>
            <a:r>
              <a:rPr lang="zh-CN" altLang="en-US" sz="3200" b="1">
                <a:solidFill>
                  <a:schemeClr val="accent2"/>
                </a:solidFill>
                <a:latin typeface="楷体_GB2312" pitchFamily="49" charset="-122"/>
                <a:ea typeface="楷体_GB2312" pitchFamily="49" charset="-122"/>
              </a:rPr>
              <a:t>芯片放于卡片中，用于存储和处理数据使卡片具有更多功能。 </a:t>
            </a:r>
          </a:p>
        </p:txBody>
      </p:sp>
    </p:spTree>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rebuchet MS"/>
        <a:ea typeface=""/>
        <a:cs typeface="Arial"/>
      </a:majorFont>
      <a:minorFont>
        <a:latin typeface="Trebuchet MS"/>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63BE"/>
        </a:dk2>
        <a:lt2>
          <a:srgbClr val="A5ACB0"/>
        </a:lt2>
        <a:accent1>
          <a:srgbClr val="6C953C"/>
        </a:accent1>
        <a:accent2>
          <a:srgbClr val="CC9C4A"/>
        </a:accent2>
        <a:accent3>
          <a:srgbClr val="FFFFFF"/>
        </a:accent3>
        <a:accent4>
          <a:srgbClr val="000000"/>
        </a:accent4>
        <a:accent5>
          <a:srgbClr val="BAC8AF"/>
        </a:accent5>
        <a:accent6>
          <a:srgbClr val="B98D42"/>
        </a:accent6>
        <a:hlink>
          <a:srgbClr val="7A2953"/>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Trebuchet MS"/>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6744</TotalTime>
  <Words>1307</Words>
  <Application>Microsoft PowerPoint</Application>
  <PresentationFormat>On-screen Show (4:3)</PresentationFormat>
  <Paragraphs>170</Paragraphs>
  <Slides>20</Slides>
  <Notes>7</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1</vt:i4>
      </vt:variant>
      <vt:variant>
        <vt:lpstr>Slide Titles</vt:lpstr>
      </vt:variant>
      <vt:variant>
        <vt:i4>20</vt:i4>
      </vt:variant>
    </vt:vector>
  </HeadingPairs>
  <TitlesOfParts>
    <vt:vector size="36" baseType="lpstr">
      <vt:lpstr>Times New Roman</vt:lpstr>
      <vt:lpstr>宋体</vt:lpstr>
      <vt:lpstr>Tahoma</vt:lpstr>
      <vt:lpstr>Times</vt:lpstr>
      <vt:lpstr>Wingdings</vt:lpstr>
      <vt:lpstr>Arial</vt:lpstr>
      <vt:lpstr>黑体</vt:lpstr>
      <vt:lpstr>楷体_GB2312</vt:lpstr>
      <vt:lpstr>MS Sans Serif</vt:lpstr>
      <vt:lpstr>TimesNewRomanPS-BoldMT</vt:lpstr>
      <vt:lpstr>TimesNewRomanPSMT</vt:lpstr>
      <vt:lpstr>_x000b__x000c_</vt:lpstr>
      <vt:lpstr>Theme1</vt:lpstr>
      <vt:lpstr>Custom Design</vt:lpstr>
      <vt:lpstr>1_Custom Design</vt:lpstr>
      <vt:lpstr>Microsoft Clip Gallery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lipman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xiyong</dc:creator>
  <cp:lastModifiedBy>Xingyu Wu</cp:lastModifiedBy>
  <cp:revision>880</cp:revision>
  <dcterms:created xsi:type="dcterms:W3CDTF">2000-04-06T13:18:24Z</dcterms:created>
  <dcterms:modified xsi:type="dcterms:W3CDTF">2011-03-31T13:08:14Z</dcterms:modified>
</cp:coreProperties>
</file>