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6" r:id="rId1"/>
    <p:sldMasterId id="2147483674" r:id="rId2"/>
  </p:sldMasterIdLst>
  <p:notesMasterIdLst>
    <p:notesMasterId r:id="rId7"/>
  </p:notesMasterIdLst>
  <p:handoutMasterIdLst>
    <p:handoutMasterId r:id="rId8"/>
  </p:handoutMasterIdLst>
  <p:sldIdLst>
    <p:sldId id="323" r:id="rId3"/>
    <p:sldId id="324" r:id="rId4"/>
    <p:sldId id="325" r:id="rId5"/>
    <p:sldId id="326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BFF"/>
    <a:srgbClr val="E3F1FF"/>
    <a:srgbClr val="002F5E"/>
    <a:srgbClr val="FF7233"/>
    <a:srgbClr val="8CB517"/>
    <a:srgbClr val="4D4D4D"/>
    <a:srgbClr val="777777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586" autoAdjust="0"/>
    <p:restoredTop sz="94590" autoAdjust="0"/>
  </p:normalViewPr>
  <p:slideViewPr>
    <p:cSldViewPr snapToGrid="0">
      <p:cViewPr varScale="1">
        <p:scale>
          <a:sx n="85" d="100"/>
          <a:sy n="85" d="100"/>
        </p:scale>
        <p:origin x="-123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21A5AB84-DC7D-475D-972C-63D98160B2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6E88DE24-E456-4EDE-9711-B3636A3F0D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VG09_167brandppt1024x7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VeriFone-Bevel2C-Logo-Whi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327025"/>
            <a:ext cx="1905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57650" y="2416175"/>
            <a:ext cx="4552950" cy="9747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6350" y="3657600"/>
            <a:ext cx="2628900" cy="701675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35819-1D01-499D-B87E-4C3E134CB0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295275"/>
            <a:ext cx="2171700" cy="2928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295275"/>
            <a:ext cx="6362700" cy="2928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F8BCB-F6D5-465A-8F0E-16CE120AA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3" y="369888"/>
            <a:ext cx="6992937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5363" y="1600200"/>
            <a:ext cx="3733800" cy="1638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563" y="1600200"/>
            <a:ext cx="3733800" cy="1638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656E352-5434-4F9E-BBCB-DEFA20A0846A}" type="slidenum">
              <a:rPr lang="he-IL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BF084-8B26-4D1F-AA03-3E8ED74060A7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CDC24-BD51-49A6-9F59-18B8F5B263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6539-9638-4201-ADC5-DC9F460536BB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65494-33BD-48F4-A703-2F2FE72FEF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93D5-368A-4524-A851-FBE7C6097B9B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00E3A-4739-4671-888C-E69CD06EB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ED067-C7B1-429E-9DFA-521BF159D023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14269-1219-4FED-B56B-7B99AE89B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0DD0-A3DB-4D52-B549-4778AC49B5CC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FBD7D-A5AF-4855-92E1-17B088C688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40605-DF8E-45D9-938F-A3DA8A1734F1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52F6-BB61-498C-986D-D13EC8DA33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26DA6-E7EB-490E-B030-8B45A1D0672C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C82DB-AA5E-4C47-A93C-A212E2340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996B2-4C2C-40F0-9807-E97455C76A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FB7E5-113C-4B8D-9DD0-7F0591529FA3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4BE83-A8AF-477E-935B-B15266EA01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CD237-A213-4D5D-81E2-C7C929AFCA9A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30AE-5C36-4AE2-80CA-73518AC0F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7DDF4-4441-471B-BF1A-B24CE1AF4260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0292-DE56-4985-BBFA-A34F9035D4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DBD69-382E-4C00-93E9-C7217EB12E7E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BEFD8-A7CB-42A8-A000-D6B629ABA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AA7F-BD56-405C-8D3B-F63AE3AE28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692275"/>
            <a:ext cx="3836987" cy="153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9675" y="1692275"/>
            <a:ext cx="3836988" cy="153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47C55-2C92-4881-8B6E-F79B6341E6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1157-68DB-4F9E-9C1F-7AF19B235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C2017-160B-4495-9C30-50F5664A4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E231F-1F33-4114-9618-207FF44D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B495-2DC1-43F8-89F2-40F1FD9AB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270E8-BE08-4A31-9E1C-32ABBE673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TextSlideBottomIma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295275"/>
            <a:ext cx="8686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692275"/>
            <a:ext cx="7826375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8375" y="6456363"/>
            <a:ext cx="21336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chemeClr val="bg1"/>
                </a:solidFill>
                <a:latin typeface="Trebuchet MS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2F517D53-2EAF-4B2A-BCD1-863E5CF53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Picture 10" descr="VeriFone-Bevel2C-Logo-White-small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24763" y="6380163"/>
            <a:ext cx="1098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1" descr="TextSlideTop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7225"/>
            <a:ext cx="86868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54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3273BCB3-E1CC-4BD9-9B5A-4BE37CBEDE71}" type="datetimeFigureOut">
              <a:rPr lang="zh-CN" altLang="en-US"/>
              <a:pPr>
                <a:defRPr/>
              </a:pPr>
              <a:t>2014/6/12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CC8AD194-155C-4536-AF65-B098477384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elwvdev1.verifone.com/svn/ADC-ASPAC-BJS-DE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87313"/>
            <a:ext cx="6234827" cy="543752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黑体" pitchFamily="2" charset="-122"/>
                <a:ea typeface="黑体" pitchFamily="2" charset="-122"/>
              </a:rPr>
              <a:t>版本命名规则</a:t>
            </a:r>
            <a:r>
              <a:rPr lang="en-US" altLang="zh-CN" sz="3600" b="0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3600" b="0" dirty="0" err="1" smtClean="0">
                <a:latin typeface="黑体" pitchFamily="2" charset="-122"/>
                <a:ea typeface="黑体" pitchFamily="2" charset="-122"/>
              </a:rPr>
              <a:t>TimeSheet</a:t>
            </a:r>
            <a:endParaRPr lang="zh-CN" altLang="en-US" sz="3600" b="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38D8B4-6950-4EC9-AFDA-9F207B210C5A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1268" name="Content Placeholder 4"/>
          <p:cNvSpPr>
            <a:spLocks noGrp="1"/>
          </p:cNvSpPr>
          <p:nvPr>
            <p:ph idx="1"/>
          </p:nvPr>
        </p:nvSpPr>
        <p:spPr>
          <a:xfrm>
            <a:off x="509588" y="1025525"/>
            <a:ext cx="8250237" cy="3945696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命名规则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客户简称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产品类型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应用名称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</a:t>
            </a:r>
          </a:p>
          <a:p>
            <a:pPr lvl="2"/>
            <a:r>
              <a:rPr lang="zh-CN" altLang="en-US" sz="1200" dirty="0" smtClean="0">
                <a:ea typeface="宋体" pitchFamily="2" charset="-122"/>
              </a:rPr>
              <a:t>适用</a:t>
            </a:r>
            <a:r>
              <a:rPr lang="en-US" altLang="zh-CN" sz="1200" dirty="0" smtClean="0">
                <a:ea typeface="宋体" pitchFamily="2" charset="-122"/>
              </a:rPr>
              <a:t>Project Number</a:t>
            </a:r>
            <a:r>
              <a:rPr lang="zh-CN" altLang="en-US" sz="1200" dirty="0" smtClean="0">
                <a:ea typeface="宋体" pitchFamily="2" charset="-122"/>
              </a:rPr>
              <a:t> 、</a:t>
            </a:r>
            <a:r>
              <a:rPr lang="en-US" altLang="zh-CN" sz="1200" dirty="0" smtClean="0">
                <a:ea typeface="宋体" pitchFamily="2" charset="-122"/>
              </a:rPr>
              <a:t>Project Name</a:t>
            </a:r>
            <a:r>
              <a:rPr lang="zh-CN" altLang="en-US" sz="1200" dirty="0" smtClean="0">
                <a:ea typeface="宋体" pitchFamily="2" charset="-122"/>
              </a:rPr>
              <a:t>属性</a:t>
            </a:r>
            <a:r>
              <a:rPr lang="en-US" altLang="zh-CN" sz="1200" dirty="0" smtClean="0">
                <a:ea typeface="宋体" pitchFamily="2" charset="-122"/>
              </a:rPr>
              <a:t>;</a:t>
            </a:r>
          </a:p>
          <a:p>
            <a:pPr lvl="2"/>
            <a:r>
              <a:rPr lang="zh-CN" altLang="en-US" sz="1200" dirty="0" smtClean="0">
                <a:ea typeface="宋体" pitchFamily="2" charset="-122"/>
              </a:rPr>
              <a:t>英文</a:t>
            </a:r>
            <a:r>
              <a:rPr lang="en-US" altLang="zh-CN" sz="1200" dirty="0" smtClean="0">
                <a:ea typeface="宋体" pitchFamily="2" charset="-122"/>
              </a:rPr>
              <a:t>;</a:t>
            </a:r>
          </a:p>
          <a:p>
            <a:pPr lvl="2"/>
            <a:r>
              <a:rPr lang="en-US" altLang="zh-CN" sz="1200" dirty="0" smtClean="0">
                <a:ea typeface="宋体" pitchFamily="2" charset="-122"/>
              </a:rPr>
              <a:t>【</a:t>
            </a:r>
            <a:r>
              <a:rPr lang="zh-CN" altLang="en-US" sz="1200" dirty="0" smtClean="0">
                <a:ea typeface="宋体" pitchFamily="2" charset="-122"/>
              </a:rPr>
              <a:t>客户简称</a:t>
            </a:r>
            <a:r>
              <a:rPr lang="en-US" altLang="zh-CN" sz="1200" dirty="0" smtClean="0">
                <a:ea typeface="宋体" pitchFamily="2" charset="-122"/>
              </a:rPr>
              <a:t>】</a:t>
            </a:r>
            <a:r>
              <a:rPr lang="zh-CN" altLang="en-US" sz="1200" dirty="0" smtClean="0">
                <a:ea typeface="宋体" pitchFamily="2" charset="-122"/>
              </a:rPr>
              <a:t>：英文简写，分行简写</a:t>
            </a:r>
            <a:r>
              <a:rPr lang="en-US" altLang="zh-CN" sz="1200" dirty="0" smtClean="0">
                <a:ea typeface="宋体" pitchFamily="2" charset="-122"/>
              </a:rPr>
              <a:t>;</a:t>
            </a:r>
          </a:p>
          <a:p>
            <a:pPr lvl="2"/>
            <a:r>
              <a:rPr lang="en-US" altLang="zh-CN" sz="1200" dirty="0" smtClean="0">
                <a:ea typeface="宋体" pitchFamily="2" charset="-122"/>
              </a:rPr>
              <a:t>【</a:t>
            </a:r>
            <a:r>
              <a:rPr lang="zh-CN" altLang="en-US" sz="1200" dirty="0" smtClean="0">
                <a:ea typeface="宋体" pitchFamily="2" charset="-122"/>
              </a:rPr>
              <a:t>产品类型</a:t>
            </a:r>
            <a:r>
              <a:rPr lang="en-US" altLang="zh-CN" sz="1200" dirty="0" smtClean="0">
                <a:ea typeface="宋体" pitchFamily="2" charset="-122"/>
              </a:rPr>
              <a:t>】</a:t>
            </a:r>
            <a:r>
              <a:rPr lang="zh-CN" altLang="en-US" sz="1200" dirty="0" smtClean="0">
                <a:ea typeface="宋体" pitchFamily="2" charset="-122"/>
              </a:rPr>
              <a:t>：</a:t>
            </a:r>
            <a:r>
              <a:rPr lang="en-US" altLang="zh-CN" sz="1200" dirty="0" err="1" smtClean="0">
                <a:ea typeface="宋体" pitchFamily="2" charset="-122"/>
              </a:rPr>
              <a:t>Vx</a:t>
            </a:r>
            <a:r>
              <a:rPr lang="zh-CN" altLang="en-US" sz="1200" dirty="0" smtClean="0">
                <a:ea typeface="宋体" pitchFamily="2" charset="-122"/>
              </a:rPr>
              <a:t>、</a:t>
            </a:r>
            <a:r>
              <a:rPr lang="en-US" altLang="zh-CN" sz="1200" dirty="0" err="1" smtClean="0">
                <a:ea typeface="宋体" pitchFamily="2" charset="-122"/>
              </a:rPr>
              <a:t>Nurit</a:t>
            </a:r>
            <a:r>
              <a:rPr lang="zh-CN" altLang="en-US" sz="1200" dirty="0" smtClean="0">
                <a:ea typeface="宋体" pitchFamily="2" charset="-122"/>
              </a:rPr>
              <a:t>、</a:t>
            </a:r>
            <a:r>
              <a:rPr lang="en-US" altLang="zh-CN" sz="1200" dirty="0" err="1" smtClean="0">
                <a:ea typeface="宋体" pitchFamily="2" charset="-122"/>
              </a:rPr>
              <a:t>Mx</a:t>
            </a:r>
            <a:r>
              <a:rPr lang="zh-CN" altLang="en-US" sz="1200" dirty="0" smtClean="0">
                <a:ea typeface="宋体" pitchFamily="2" charset="-122"/>
              </a:rPr>
              <a:t>、</a:t>
            </a:r>
            <a:r>
              <a:rPr lang="en-US" altLang="zh-CN" sz="1200" dirty="0" smtClean="0">
                <a:ea typeface="宋体" pitchFamily="2" charset="-122"/>
              </a:rPr>
              <a:t>PC</a:t>
            </a:r>
            <a:r>
              <a:rPr lang="zh-CN" altLang="en-US" sz="1200" dirty="0" smtClean="0">
                <a:ea typeface="宋体" pitchFamily="2" charset="-122"/>
              </a:rPr>
              <a:t>、</a:t>
            </a:r>
            <a:r>
              <a:rPr lang="en-US" altLang="zh-CN" sz="1200" dirty="0" smtClean="0">
                <a:ea typeface="宋体" pitchFamily="2" charset="-122"/>
              </a:rPr>
              <a:t>C520</a:t>
            </a:r>
            <a:r>
              <a:rPr lang="zh-CN" altLang="en-US" sz="1200" dirty="0" smtClean="0">
                <a:ea typeface="宋体" pitchFamily="2" charset="-122"/>
              </a:rPr>
              <a:t>、</a:t>
            </a:r>
            <a:r>
              <a:rPr lang="en-US" altLang="zh-CN" sz="1200" dirty="0" smtClean="0">
                <a:ea typeface="宋体" pitchFamily="2" charset="-122"/>
              </a:rPr>
              <a:t>etc;</a:t>
            </a:r>
          </a:p>
          <a:p>
            <a:pPr lvl="2"/>
            <a:r>
              <a:rPr lang="en-US" altLang="zh-CN" sz="1200" dirty="0" smtClean="0">
                <a:ea typeface="宋体" pitchFamily="2" charset="-122"/>
              </a:rPr>
              <a:t>【</a:t>
            </a:r>
            <a:r>
              <a:rPr lang="zh-CN" altLang="en-US" sz="1200" dirty="0" smtClean="0">
                <a:ea typeface="宋体" pitchFamily="2" charset="-122"/>
              </a:rPr>
              <a:t>应用名称</a:t>
            </a:r>
            <a:r>
              <a:rPr lang="en-US" altLang="zh-CN" sz="1200" dirty="0" smtClean="0">
                <a:ea typeface="宋体" pitchFamily="2" charset="-122"/>
              </a:rPr>
              <a:t>】</a:t>
            </a:r>
            <a:r>
              <a:rPr lang="zh-CN" altLang="en-US" sz="1200" dirty="0" smtClean="0">
                <a:ea typeface="宋体" pitchFamily="2" charset="-122"/>
              </a:rPr>
              <a:t>：同</a:t>
            </a:r>
            <a:r>
              <a:rPr lang="en-US" altLang="zh-CN" sz="1200" dirty="0" smtClean="0">
                <a:ea typeface="宋体" pitchFamily="2" charset="-122"/>
              </a:rPr>
              <a:t>SVN</a:t>
            </a:r>
            <a:r>
              <a:rPr lang="zh-CN" altLang="en-US" sz="1200" dirty="0" smtClean="0">
                <a:ea typeface="宋体" pitchFamily="2" charset="-122"/>
              </a:rPr>
              <a:t>、工程名称保持一致</a:t>
            </a:r>
            <a:r>
              <a:rPr lang="en-US" altLang="zh-CN" sz="1200" dirty="0" smtClean="0">
                <a:ea typeface="宋体" pitchFamily="2" charset="-122"/>
              </a:rPr>
              <a:t>;</a:t>
            </a:r>
          </a:p>
          <a:p>
            <a:pPr lvl="2"/>
            <a:r>
              <a:rPr lang="zh-CN" altLang="en-US" sz="1200" dirty="0" smtClean="0">
                <a:ea typeface="宋体" pitchFamily="2" charset="-122"/>
              </a:rPr>
              <a:t>实例：</a:t>
            </a:r>
            <a:r>
              <a:rPr lang="en-US" altLang="zh-CN" sz="1200" dirty="0" smtClean="0">
                <a:ea typeface="宋体" pitchFamily="2" charset="-122"/>
              </a:rPr>
              <a:t>ICBC-HQ-</a:t>
            </a:r>
            <a:r>
              <a:rPr lang="en-US" altLang="zh-CN" sz="1200" dirty="0" err="1" smtClean="0">
                <a:ea typeface="宋体" pitchFamily="2" charset="-122"/>
              </a:rPr>
              <a:t>Vx</a:t>
            </a:r>
            <a:r>
              <a:rPr lang="en-US" altLang="zh-CN" sz="1200" dirty="0" smtClean="0">
                <a:ea typeface="宋体" pitchFamily="2" charset="-122"/>
              </a:rPr>
              <a:t>-</a:t>
            </a:r>
            <a:r>
              <a:rPr lang="en-US" altLang="zh-CN" sz="1200" dirty="0" err="1" smtClean="0">
                <a:ea typeface="宋体" pitchFamily="2" charset="-122"/>
              </a:rPr>
              <a:t>Emvapp</a:t>
            </a:r>
            <a:r>
              <a:rPr lang="en-US" altLang="zh-CN" sz="1200" dirty="0" smtClean="0">
                <a:ea typeface="宋体" pitchFamily="2" charset="-122"/>
              </a:rPr>
              <a:t>; UMS-BJ-</a:t>
            </a:r>
            <a:r>
              <a:rPr lang="en-US" altLang="zh-CN" sz="1200" dirty="0" err="1" smtClean="0">
                <a:ea typeface="宋体" pitchFamily="2" charset="-122"/>
              </a:rPr>
              <a:t>Vx</a:t>
            </a:r>
            <a:r>
              <a:rPr lang="en-US" altLang="zh-CN" sz="1200" dirty="0" smtClean="0">
                <a:ea typeface="宋体" pitchFamily="2" charset="-122"/>
              </a:rPr>
              <a:t>-</a:t>
            </a:r>
            <a:r>
              <a:rPr lang="en-US" altLang="zh-CN" sz="1200" dirty="0" err="1" smtClean="0">
                <a:ea typeface="宋体" pitchFamily="2" charset="-122"/>
              </a:rPr>
              <a:t>Cupnp</a:t>
            </a:r>
            <a:r>
              <a:rPr lang="en-US" altLang="zh-CN" sz="1200" dirty="0" smtClean="0">
                <a:ea typeface="宋体" pitchFamily="2" charset="-122"/>
              </a:rPr>
              <a:t>; </a:t>
            </a:r>
            <a:r>
              <a:rPr lang="en-US" altLang="zh-CN" sz="1200" dirty="0" err="1" smtClean="0">
                <a:ea typeface="宋体" pitchFamily="2" charset="-122"/>
              </a:rPr>
              <a:t>ChinaPnr-Vx-pbocapp</a:t>
            </a:r>
            <a:r>
              <a:rPr lang="en-US" altLang="zh-CN" sz="1200" dirty="0" smtClean="0">
                <a:ea typeface="宋体" pitchFamily="2" charset="-122"/>
              </a:rPr>
              <a:t>;</a:t>
            </a:r>
            <a:endParaRPr lang="en-US" altLang="zh-CN" sz="1000" dirty="0" smtClean="0">
              <a:ea typeface="宋体" pitchFamily="2" charset="-122"/>
            </a:endParaRPr>
          </a:p>
          <a:p>
            <a:pPr lvl="2"/>
            <a:endParaRPr lang="en-US" altLang="zh-CN" sz="1200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客户简称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中文）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产品硬件名称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P/N】-【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销售人员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自定义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</a:t>
            </a:r>
          </a:p>
          <a:p>
            <a:pPr lvl="2"/>
            <a:r>
              <a:rPr lang="zh-CN" altLang="en-US" sz="1200" dirty="0" smtClean="0">
                <a:ea typeface="宋体" pitchFamily="2" charset="-122"/>
              </a:rPr>
              <a:t>适用</a:t>
            </a:r>
            <a:r>
              <a:rPr lang="en-US" altLang="zh-CN" sz="1200" dirty="0" smtClean="0">
                <a:ea typeface="宋体" pitchFamily="2" charset="-122"/>
              </a:rPr>
              <a:t>Project Description</a:t>
            </a:r>
            <a:r>
              <a:rPr lang="zh-CN" altLang="en-US" sz="1200" dirty="0" smtClean="0">
                <a:ea typeface="宋体" pitchFamily="2" charset="-122"/>
              </a:rPr>
              <a:t>属性</a:t>
            </a:r>
            <a:r>
              <a:rPr lang="en-US" altLang="zh-CN" sz="1200" dirty="0" smtClean="0">
                <a:ea typeface="宋体" pitchFamily="2" charset="-122"/>
              </a:rPr>
              <a:t>;</a:t>
            </a:r>
          </a:p>
          <a:p>
            <a:pPr lvl="2"/>
            <a:r>
              <a:rPr lang="en-US" altLang="zh-CN" sz="1200" dirty="0" smtClean="0">
                <a:ea typeface="宋体" pitchFamily="2" charset="-122"/>
              </a:rPr>
              <a:t>【</a:t>
            </a:r>
            <a:r>
              <a:rPr lang="zh-CN" altLang="en-US" sz="1200" dirty="0" smtClean="0">
                <a:ea typeface="宋体" pitchFamily="2" charset="-122"/>
              </a:rPr>
              <a:t>客户简称</a:t>
            </a:r>
            <a:r>
              <a:rPr lang="en-US" altLang="zh-CN" sz="1200" dirty="0" smtClean="0">
                <a:ea typeface="宋体" pitchFamily="2" charset="-122"/>
              </a:rPr>
              <a:t>】</a:t>
            </a:r>
            <a:r>
              <a:rPr lang="zh-CN" altLang="en-US" sz="1200" dirty="0" smtClean="0">
                <a:ea typeface="宋体" pitchFamily="2" charset="-122"/>
              </a:rPr>
              <a:t>：中文简写，分行简写：例如银商北京、工行广州</a:t>
            </a:r>
            <a:r>
              <a:rPr lang="en-US" altLang="zh-CN" sz="1200" dirty="0" smtClean="0">
                <a:ea typeface="宋体" pitchFamily="2" charset="-122"/>
              </a:rPr>
              <a:t>;</a:t>
            </a:r>
          </a:p>
          <a:p>
            <a:pPr lvl="2"/>
            <a:r>
              <a:rPr lang="en-US" altLang="zh-CN" sz="1200" dirty="0" smtClean="0">
                <a:ea typeface="宋体" pitchFamily="2" charset="-122"/>
              </a:rPr>
              <a:t>【</a:t>
            </a:r>
            <a:r>
              <a:rPr lang="zh-CN" altLang="en-US" sz="1200" dirty="0" smtClean="0">
                <a:ea typeface="宋体" pitchFamily="2" charset="-122"/>
              </a:rPr>
              <a:t>产品硬件名称</a:t>
            </a:r>
            <a:r>
              <a:rPr lang="en-US" altLang="zh-CN" sz="1200" dirty="0" smtClean="0">
                <a:ea typeface="宋体" pitchFamily="2" charset="-122"/>
              </a:rPr>
              <a:t>P/N】</a:t>
            </a:r>
            <a:r>
              <a:rPr lang="zh-CN" altLang="en-US" sz="1200" dirty="0" smtClean="0">
                <a:ea typeface="宋体" pitchFamily="2" charset="-122"/>
              </a:rPr>
              <a:t>：产品硬件名称，</a:t>
            </a:r>
            <a:r>
              <a:rPr lang="en-US" altLang="zh-CN" sz="1200" dirty="0" smtClean="0">
                <a:ea typeface="宋体" pitchFamily="2" charset="-122"/>
              </a:rPr>
              <a:t>P/N</a:t>
            </a:r>
            <a:r>
              <a:rPr lang="zh-CN" altLang="en-US" sz="1200" dirty="0" smtClean="0">
                <a:ea typeface="宋体" pitchFamily="2" charset="-122"/>
              </a:rPr>
              <a:t>号，例如</a:t>
            </a:r>
            <a:r>
              <a:rPr lang="en-US" altLang="zh-CN" sz="1200" dirty="0" smtClean="0">
                <a:ea typeface="宋体" pitchFamily="2" charset="-122"/>
              </a:rPr>
              <a:t>Vx520\Vx680\Vx675;</a:t>
            </a:r>
          </a:p>
          <a:p>
            <a:pPr lvl="2"/>
            <a:r>
              <a:rPr lang="en-US" altLang="zh-CN" sz="1200" dirty="0" smtClean="0">
                <a:ea typeface="宋体" pitchFamily="2" charset="-122"/>
              </a:rPr>
              <a:t>【</a:t>
            </a:r>
            <a:r>
              <a:rPr lang="zh-CN" altLang="en-US" sz="1200" dirty="0" smtClean="0">
                <a:ea typeface="宋体" pitchFamily="2" charset="-122"/>
              </a:rPr>
              <a:t>销售人员</a:t>
            </a:r>
            <a:r>
              <a:rPr lang="en-US" altLang="zh-CN" sz="1200" dirty="0" smtClean="0">
                <a:ea typeface="宋体" pitchFamily="2" charset="-122"/>
              </a:rPr>
              <a:t>】</a:t>
            </a:r>
            <a:r>
              <a:rPr lang="zh-CN" altLang="en-US" sz="1200" dirty="0" smtClean="0">
                <a:ea typeface="宋体" pitchFamily="2" charset="-122"/>
              </a:rPr>
              <a:t>：销售人员</a:t>
            </a:r>
            <a:r>
              <a:rPr lang="en-US" altLang="zh-CN" sz="1200" dirty="0" smtClean="0">
                <a:ea typeface="宋体" pitchFamily="2" charset="-122"/>
              </a:rPr>
              <a:t>;</a:t>
            </a:r>
          </a:p>
          <a:p>
            <a:pPr lvl="2"/>
            <a:r>
              <a:rPr lang="en-US" altLang="zh-CN" sz="1200" dirty="0" smtClean="0">
                <a:ea typeface="宋体" pitchFamily="2" charset="-122"/>
              </a:rPr>
              <a:t>【</a:t>
            </a:r>
            <a:r>
              <a:rPr lang="zh-CN" altLang="en-US" sz="1200" dirty="0" smtClean="0">
                <a:ea typeface="宋体" pitchFamily="2" charset="-122"/>
              </a:rPr>
              <a:t>自定义</a:t>
            </a:r>
            <a:r>
              <a:rPr lang="en-US" altLang="zh-CN" sz="1200" dirty="0" smtClean="0">
                <a:ea typeface="宋体" pitchFamily="2" charset="-122"/>
              </a:rPr>
              <a:t>】</a:t>
            </a:r>
            <a:r>
              <a:rPr lang="zh-CN" altLang="en-US" sz="1200" dirty="0" smtClean="0">
                <a:ea typeface="宋体" pitchFamily="2" charset="-122"/>
              </a:rPr>
              <a:t>：推荐销售预估</a:t>
            </a:r>
            <a:r>
              <a:rPr lang="en-US" altLang="zh-CN" sz="1200" dirty="0" smtClean="0">
                <a:ea typeface="宋体" pitchFamily="2" charset="-122"/>
              </a:rPr>
              <a:t>$Rev</a:t>
            </a:r>
            <a:r>
              <a:rPr lang="zh-CN" altLang="en-US" sz="1200" dirty="0" smtClean="0">
                <a:ea typeface="宋体" pitchFamily="2" charset="-122"/>
              </a:rPr>
              <a:t>、销售预估台数</a:t>
            </a:r>
            <a:r>
              <a:rPr lang="en-US" altLang="zh-CN" sz="1200" dirty="0" smtClean="0">
                <a:ea typeface="宋体" pitchFamily="2" charset="-122"/>
              </a:rPr>
              <a:t>$Unit</a:t>
            </a:r>
            <a:r>
              <a:rPr lang="zh-CN" altLang="en-US" sz="1200" dirty="0" smtClean="0">
                <a:ea typeface="宋体" pitchFamily="2" charset="-122"/>
              </a:rPr>
              <a:t>、应用版本号等</a:t>
            </a:r>
            <a:r>
              <a:rPr lang="en-US" altLang="zh-CN" sz="1200" dirty="0" smtClean="0">
                <a:ea typeface="宋体" pitchFamily="2" charset="-122"/>
              </a:rPr>
              <a:t>;</a:t>
            </a:r>
          </a:p>
          <a:p>
            <a:pPr lvl="2"/>
            <a:r>
              <a:rPr lang="zh-CN" altLang="en-US" sz="1200" dirty="0" smtClean="0">
                <a:ea typeface="宋体" pitchFamily="2" charset="-122"/>
              </a:rPr>
              <a:t>实例：</a:t>
            </a:r>
            <a:r>
              <a:rPr lang="en-US" altLang="zh-CN" sz="1200" dirty="0" smtClean="0">
                <a:ea typeface="宋体" pitchFamily="2" charset="-122"/>
              </a:rPr>
              <a:t>ICBC-HQ-</a:t>
            </a:r>
            <a:r>
              <a:rPr lang="en-US" altLang="zh-CN" sz="1200" dirty="0" err="1" smtClean="0">
                <a:ea typeface="宋体" pitchFamily="2" charset="-122"/>
              </a:rPr>
              <a:t>Vx</a:t>
            </a:r>
            <a:r>
              <a:rPr lang="en-US" altLang="zh-CN" sz="1200" dirty="0" smtClean="0">
                <a:ea typeface="宋体" pitchFamily="2" charset="-122"/>
              </a:rPr>
              <a:t>-</a:t>
            </a:r>
            <a:r>
              <a:rPr lang="en-US" altLang="zh-CN" sz="1200" dirty="0" err="1" smtClean="0">
                <a:ea typeface="宋体" pitchFamily="2" charset="-122"/>
              </a:rPr>
              <a:t>Emvapp</a:t>
            </a:r>
            <a:r>
              <a:rPr lang="en-US" altLang="zh-CN" sz="1200" dirty="0" smtClean="0">
                <a:ea typeface="宋体" pitchFamily="2" charset="-122"/>
              </a:rPr>
              <a:t>; </a:t>
            </a:r>
            <a:r>
              <a:rPr lang="zh-CN" altLang="en-US" sz="1200" dirty="0" smtClean="0">
                <a:ea typeface="宋体" pitchFamily="2" charset="-122"/>
              </a:rPr>
              <a:t>工商银行</a:t>
            </a:r>
            <a:r>
              <a:rPr lang="en-US" altLang="zh-CN" sz="1200" dirty="0" smtClean="0">
                <a:ea typeface="宋体" pitchFamily="2" charset="-122"/>
              </a:rPr>
              <a:t>-Vx520\Vx680-</a:t>
            </a:r>
            <a:r>
              <a:rPr lang="zh-CN" altLang="en-US" sz="1200" dirty="0" smtClean="0">
                <a:ea typeface="宋体" pitchFamily="2" charset="-122"/>
              </a:rPr>
              <a:t>周大勇</a:t>
            </a:r>
            <a:r>
              <a:rPr lang="en-US" altLang="zh-CN" sz="1200" dirty="0" smtClean="0">
                <a:ea typeface="宋体" pitchFamily="2" charset="-122"/>
              </a:rPr>
              <a:t>-10Kunit;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81682" y="5247649"/>
            <a:ext cx="8250237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3363" marR="0" lvl="0" indent="-233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  <a:defRPr/>
            </a:pPr>
            <a:r>
              <a:rPr lang="zh-CN" altLang="en-US" sz="1800" b="1" kern="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友情提示</a:t>
            </a:r>
            <a:endParaRPr lang="en-US" altLang="zh-CN" sz="1800" b="1" kern="0" dirty="0" smtClean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marL="690563" lvl="1" indent="-233363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CN" sz="1200" b="1" kern="0" dirty="0" smtClean="0">
                <a:latin typeface="+mn-lt"/>
                <a:ea typeface="宋体" pitchFamily="2" charset="-122"/>
              </a:rPr>
              <a:t>【</a:t>
            </a:r>
            <a:r>
              <a:rPr lang="zh-CN" altLang="en-US" sz="1200" b="1" kern="0" dirty="0" smtClean="0">
                <a:latin typeface="+mn-lt"/>
                <a:ea typeface="宋体" pitchFamily="2" charset="-122"/>
              </a:rPr>
              <a:t>开发人员</a:t>
            </a:r>
            <a:r>
              <a:rPr lang="en-US" altLang="zh-CN" sz="1200" b="1" kern="0" dirty="0" smtClean="0">
                <a:latin typeface="+mn-lt"/>
                <a:ea typeface="宋体" pitchFamily="2" charset="-122"/>
              </a:rPr>
              <a:t>】:</a:t>
            </a:r>
            <a:r>
              <a:rPr lang="zh-CN" altLang="en-US" sz="1200" b="1" kern="0" dirty="0" smtClean="0">
                <a:latin typeface="+mn-lt"/>
                <a:ea typeface="宋体" pitchFamily="2" charset="-122"/>
              </a:rPr>
              <a:t>同一个项目的不同版本，可以不需要重新创建，开发人员可以在</a:t>
            </a:r>
            <a:r>
              <a:rPr lang="en-US" altLang="zh-CN" sz="1200" b="1" kern="0" dirty="0" err="1" smtClean="0">
                <a:latin typeface="+mn-lt"/>
                <a:ea typeface="宋体" pitchFamily="2" charset="-122"/>
              </a:rPr>
              <a:t>TimeSheet</a:t>
            </a:r>
            <a:r>
              <a:rPr lang="zh-CN" altLang="en-US" sz="1200" b="1" kern="0" dirty="0" smtClean="0">
                <a:latin typeface="+mn-lt"/>
                <a:ea typeface="宋体" pitchFamily="2" charset="-122"/>
              </a:rPr>
              <a:t>上的</a:t>
            </a:r>
            <a:r>
              <a:rPr lang="en-US" altLang="zh-CN" sz="1200" b="1" kern="0" dirty="0" smtClean="0">
                <a:latin typeface="+mn-lt"/>
                <a:ea typeface="宋体" pitchFamily="2" charset="-122"/>
              </a:rPr>
              <a:t>【comment】</a:t>
            </a:r>
            <a:r>
              <a:rPr lang="zh-CN" altLang="en-US" sz="1200" b="1" kern="0" dirty="0" smtClean="0">
                <a:latin typeface="+mn-lt"/>
                <a:ea typeface="宋体" pitchFamily="2" charset="-122"/>
              </a:rPr>
              <a:t>写上备注</a:t>
            </a:r>
            <a:r>
              <a:rPr lang="en-US" altLang="zh-CN" sz="1200" b="1" kern="0" dirty="0" smtClean="0">
                <a:latin typeface="+mn-lt"/>
                <a:ea typeface="宋体" pitchFamily="2" charset="-122"/>
              </a:rPr>
              <a:t>;</a:t>
            </a:r>
            <a:endParaRPr lang="en-US" altLang="zh-CN" sz="2000" b="1" kern="0" dirty="0" smtClean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87313"/>
            <a:ext cx="6234827" cy="553998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黑体" pitchFamily="2" charset="-122"/>
                <a:ea typeface="黑体" pitchFamily="2" charset="-122"/>
              </a:rPr>
              <a:t>版本命名规则</a:t>
            </a:r>
            <a:r>
              <a:rPr lang="en-US" altLang="zh-CN" sz="3600" b="0" dirty="0" smtClean="0">
                <a:latin typeface="黑体" pitchFamily="2" charset="-122"/>
                <a:ea typeface="黑体" pitchFamily="2" charset="-122"/>
              </a:rPr>
              <a:t>-JIRA</a:t>
            </a:r>
            <a:endParaRPr lang="zh-CN" altLang="en-US" sz="3600" b="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38D8B4-6950-4EC9-AFDA-9F207B210C5A}" type="slidenum">
              <a:rPr lang="zh-CN" altLang="en-US" smtClean="0"/>
              <a:pPr/>
              <a:t>2</a:t>
            </a:fld>
            <a:endParaRPr lang="en-US" altLang="zh-CN" dirty="0" smtClean="0"/>
          </a:p>
        </p:txBody>
      </p:sp>
      <p:sp>
        <p:nvSpPr>
          <p:cNvPr id="11268" name="Content Placeholder 4"/>
          <p:cNvSpPr>
            <a:spLocks noGrp="1"/>
          </p:cNvSpPr>
          <p:nvPr>
            <p:ph idx="1"/>
          </p:nvPr>
        </p:nvSpPr>
        <p:spPr>
          <a:xfrm>
            <a:off x="342162" y="703553"/>
            <a:ext cx="8344638" cy="5455200"/>
          </a:xfrm>
        </p:spPr>
        <p:txBody>
          <a:bodyPr/>
          <a:lstStyle/>
          <a:p>
            <a:r>
              <a:rPr lang="zh-CN" altLang="en-US" sz="1050" dirty="0" smtClean="0">
                <a:ea typeface="宋体" pitchFamily="2" charset="-122"/>
              </a:rPr>
              <a:t>命名规则</a:t>
            </a:r>
            <a:endParaRPr lang="en-US" altLang="zh-CN" sz="1050" dirty="0" smtClean="0">
              <a:ea typeface="宋体" pitchFamily="2" charset="-122"/>
            </a:endParaRPr>
          </a:p>
          <a:p>
            <a:pPr lvl="1"/>
            <a:r>
              <a:rPr lang="en-US" altLang="zh-CN" sz="1050" dirty="0" smtClean="0">
                <a:ea typeface="宋体" pitchFamily="2" charset="-122"/>
              </a:rPr>
              <a:t>Project Name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命名规则：</a:t>
            </a:r>
            <a:r>
              <a:rPr lang="en-US" altLang="zh-CN" sz="1050" dirty="0" smtClean="0">
                <a:solidFill>
                  <a:srgbClr val="FF0000"/>
                </a:solidFill>
                <a:ea typeface="宋体" pitchFamily="2" charset="-122"/>
              </a:rPr>
              <a:t>ADC-ASPAC-BJS- 【</a:t>
            </a:r>
            <a:r>
              <a:rPr lang="zh-CN" altLang="en-US" sz="1050" dirty="0" smtClean="0">
                <a:solidFill>
                  <a:srgbClr val="FF0000"/>
                </a:solidFill>
                <a:ea typeface="宋体" pitchFamily="2" charset="-122"/>
              </a:rPr>
              <a:t>客户简称</a:t>
            </a:r>
            <a:r>
              <a:rPr lang="en-US" altLang="zh-CN" sz="1050" dirty="0" smtClean="0">
                <a:solidFill>
                  <a:srgbClr val="FF0000"/>
                </a:solidFill>
                <a:ea typeface="宋体" pitchFamily="2" charset="-122"/>
              </a:rPr>
              <a:t>】</a:t>
            </a:r>
          </a:p>
          <a:p>
            <a:pPr lvl="2"/>
            <a:r>
              <a:rPr lang="en-US" altLang="zh-CN" sz="1050" dirty="0" err="1" smtClean="0">
                <a:ea typeface="宋体" pitchFamily="2" charset="-122"/>
              </a:rPr>
              <a:t>ProjectName</a:t>
            </a:r>
            <a:r>
              <a:rPr lang="zh-CN" altLang="en-US" sz="1050" dirty="0" smtClean="0">
                <a:ea typeface="宋体" pitchFamily="2" charset="-122"/>
              </a:rPr>
              <a:t>由</a:t>
            </a:r>
            <a:r>
              <a:rPr lang="en-US" altLang="zh-CN" sz="1050" dirty="0" err="1" smtClean="0">
                <a:ea typeface="宋体" pitchFamily="2" charset="-122"/>
              </a:rPr>
              <a:t>i_jira_admin</a:t>
            </a:r>
            <a:r>
              <a:rPr lang="zh-CN" altLang="en-US" sz="1050" dirty="0" smtClean="0">
                <a:ea typeface="宋体" pitchFamily="2" charset="-122"/>
              </a:rPr>
              <a:t>创建，为了减少</a:t>
            </a:r>
            <a:r>
              <a:rPr lang="en-US" altLang="zh-CN" sz="1050" dirty="0" smtClean="0">
                <a:ea typeface="宋体" pitchFamily="2" charset="-122"/>
              </a:rPr>
              <a:t>Project </a:t>
            </a:r>
            <a:r>
              <a:rPr lang="zh-CN" altLang="en-US" sz="1050" dirty="0" smtClean="0">
                <a:ea typeface="宋体" pitchFamily="2" charset="-122"/>
              </a:rPr>
              <a:t>列表，需要按</a:t>
            </a:r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zh-CN" altLang="en-US" sz="1050" dirty="0" smtClean="0">
                <a:ea typeface="宋体" pitchFamily="2" charset="-122"/>
              </a:rPr>
              <a:t>类型</a:t>
            </a:r>
            <a:r>
              <a:rPr lang="en-US" altLang="zh-CN" sz="1050" dirty="0" smtClean="0">
                <a:ea typeface="宋体" pitchFamily="2" charset="-122"/>
              </a:rPr>
              <a:t>】</a:t>
            </a:r>
            <a:r>
              <a:rPr lang="zh-CN" altLang="en-US" sz="1050" dirty="0" smtClean="0">
                <a:ea typeface="宋体" pitchFamily="2" charset="-122"/>
              </a:rPr>
              <a:t>区分一下。</a:t>
            </a:r>
            <a:endParaRPr lang="en-US" altLang="zh-CN" sz="1050" dirty="0" smtClean="0">
              <a:ea typeface="宋体" pitchFamily="2" charset="-122"/>
            </a:endParaRP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分水岭： </a:t>
            </a:r>
            <a:r>
              <a:rPr lang="en-US" altLang="zh-CN" sz="1050" dirty="0" smtClean="0">
                <a:ea typeface="宋体" pitchFamily="2" charset="-122"/>
              </a:rPr>
              <a:t>$Rev &gt;500K;  </a:t>
            </a:r>
            <a:r>
              <a:rPr lang="zh-CN" altLang="en-US" sz="1050" dirty="0" smtClean="0">
                <a:ea typeface="宋体" pitchFamily="2" charset="-122"/>
              </a:rPr>
              <a:t>重点客户</a:t>
            </a:r>
            <a:r>
              <a:rPr lang="en-US" altLang="zh-CN" sz="1050" dirty="0" smtClean="0">
                <a:ea typeface="宋体" pitchFamily="2" charset="-122"/>
              </a:rPr>
              <a:t>(big account), </a:t>
            </a:r>
            <a:r>
              <a:rPr lang="zh-CN" altLang="en-US" sz="1050" dirty="0" smtClean="0">
                <a:ea typeface="宋体" pitchFamily="2" charset="-122"/>
              </a:rPr>
              <a:t>存量</a:t>
            </a:r>
            <a:r>
              <a:rPr lang="en-US" altLang="zh-CN" sz="1050" dirty="0" smtClean="0">
                <a:ea typeface="宋体" pitchFamily="2" charset="-122"/>
              </a:rPr>
              <a:t>&gt;10K unit; </a:t>
            </a:r>
            <a:r>
              <a:rPr lang="zh-CN" altLang="en-US" sz="1050" dirty="0" smtClean="0">
                <a:ea typeface="宋体" pitchFamily="2" charset="-122"/>
              </a:rPr>
              <a:t>单独创建</a:t>
            </a:r>
            <a:r>
              <a:rPr lang="en-US" altLang="zh-CN" sz="1050" dirty="0" smtClean="0">
                <a:ea typeface="宋体" pitchFamily="2" charset="-122"/>
              </a:rPr>
              <a:t>Project Name;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类型</a:t>
            </a:r>
            <a:r>
              <a:rPr lang="en-US" altLang="zh-CN" sz="1050" dirty="0" smtClean="0">
                <a:ea typeface="宋体" pitchFamily="2" charset="-122"/>
              </a:rPr>
              <a:t>1</a:t>
            </a:r>
            <a:r>
              <a:rPr lang="zh-CN" altLang="en-US" sz="1050" dirty="0" smtClean="0">
                <a:ea typeface="宋体" pitchFamily="2" charset="-122"/>
              </a:rPr>
              <a:t>：</a:t>
            </a:r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zh-CN" altLang="en-US" sz="1050" dirty="0" smtClean="0">
                <a:ea typeface="宋体" pitchFamily="2" charset="-122"/>
              </a:rPr>
              <a:t>客户</a:t>
            </a:r>
            <a:r>
              <a:rPr lang="en-US" altLang="zh-CN" sz="1050" dirty="0" smtClean="0">
                <a:ea typeface="宋体" pitchFamily="2" charset="-122"/>
              </a:rPr>
              <a:t>】-</a:t>
            </a:r>
            <a:r>
              <a:rPr lang="zh-CN" altLang="en-US" sz="1050" dirty="0" smtClean="0">
                <a:ea typeface="宋体" pitchFamily="2" charset="-122"/>
              </a:rPr>
              <a:t>重点客户、</a:t>
            </a:r>
            <a:r>
              <a:rPr lang="en-US" altLang="zh-CN" sz="1050" dirty="0" smtClean="0">
                <a:ea typeface="宋体" pitchFamily="2" charset="-122"/>
              </a:rPr>
              <a:t>Big Account; </a:t>
            </a:r>
            <a:r>
              <a:rPr lang="zh-CN" altLang="en-US" sz="1050" dirty="0" smtClean="0">
                <a:ea typeface="宋体" pitchFamily="2" charset="-122"/>
              </a:rPr>
              <a:t>例如工、农、中、建、交等大银行</a:t>
            </a:r>
            <a:r>
              <a:rPr lang="en-US" altLang="zh-CN" sz="1050" dirty="0" smtClean="0">
                <a:ea typeface="宋体" pitchFamily="2" charset="-122"/>
              </a:rPr>
              <a:t>;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类型</a:t>
            </a:r>
            <a:r>
              <a:rPr lang="en-US" altLang="zh-CN" sz="1050" dirty="0" smtClean="0">
                <a:ea typeface="宋体" pitchFamily="2" charset="-122"/>
              </a:rPr>
              <a:t>2</a:t>
            </a:r>
            <a:r>
              <a:rPr lang="zh-CN" altLang="en-US" sz="1050" dirty="0" smtClean="0">
                <a:ea typeface="宋体" pitchFamily="2" charset="-122"/>
              </a:rPr>
              <a:t>：</a:t>
            </a:r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zh-CN" altLang="en-US" sz="1050" dirty="0" smtClean="0">
                <a:ea typeface="宋体" pitchFamily="2" charset="-122"/>
              </a:rPr>
              <a:t>客户</a:t>
            </a:r>
            <a:r>
              <a:rPr lang="en-US" altLang="zh-CN" sz="1050" dirty="0" smtClean="0">
                <a:ea typeface="宋体" pitchFamily="2" charset="-122"/>
              </a:rPr>
              <a:t>-</a:t>
            </a:r>
            <a:r>
              <a:rPr lang="zh-CN" altLang="en-US" sz="1050" dirty="0" smtClean="0">
                <a:ea typeface="宋体" pitchFamily="2" charset="-122"/>
              </a:rPr>
              <a:t>分公司</a:t>
            </a:r>
            <a:r>
              <a:rPr lang="en-US" altLang="zh-CN" sz="1050" dirty="0" smtClean="0">
                <a:ea typeface="宋体" pitchFamily="2" charset="-122"/>
              </a:rPr>
              <a:t>】-</a:t>
            </a:r>
            <a:r>
              <a:rPr lang="zh-CN" altLang="en-US" sz="1050" dirty="0" smtClean="0">
                <a:ea typeface="宋体" pitchFamily="2" charset="-122"/>
              </a:rPr>
              <a:t>大客户、</a:t>
            </a:r>
            <a:r>
              <a:rPr lang="en-US" altLang="zh-CN" sz="1050" dirty="0" smtClean="0">
                <a:ea typeface="宋体" pitchFamily="2" charset="-122"/>
              </a:rPr>
              <a:t>Big Account; </a:t>
            </a:r>
            <a:r>
              <a:rPr lang="zh-CN" altLang="en-US" sz="1050" dirty="0" smtClean="0">
                <a:ea typeface="宋体" pitchFamily="2" charset="-122"/>
              </a:rPr>
              <a:t>例如</a:t>
            </a:r>
            <a:r>
              <a:rPr lang="en-US" altLang="zh-CN" sz="1050" dirty="0" smtClean="0">
                <a:ea typeface="宋体" pitchFamily="2" charset="-122"/>
              </a:rPr>
              <a:t>UMS-BJ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UMS-TJ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UMS-HN;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实例：</a:t>
            </a:r>
            <a:r>
              <a:rPr lang="en-US" altLang="zh-CN" sz="1050" dirty="0" smtClean="0">
                <a:ea typeface="宋体" pitchFamily="2" charset="-122"/>
              </a:rPr>
              <a:t>ADC-ASPAC-BJS-ICBC-HQ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ADC-ASPAC-BJS-UMS-BJ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ADC-ASPAC-BJS-</a:t>
            </a:r>
            <a:r>
              <a:rPr lang="en-US" altLang="zh-CN" sz="1050" dirty="0" err="1" smtClean="0">
                <a:ea typeface="宋体" pitchFamily="2" charset="-122"/>
              </a:rPr>
              <a:t>ChinaPNR</a:t>
            </a:r>
            <a:r>
              <a:rPr lang="en-US" altLang="zh-CN" sz="1050" dirty="0" smtClean="0">
                <a:ea typeface="宋体" pitchFamily="2" charset="-122"/>
              </a:rPr>
              <a:t>;</a:t>
            </a:r>
          </a:p>
          <a:p>
            <a:pPr lvl="2"/>
            <a:endParaRPr lang="en-US" altLang="zh-CN" sz="1050" dirty="0" smtClean="0">
              <a:ea typeface="宋体" pitchFamily="2" charset="-122"/>
            </a:endParaRP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类型</a:t>
            </a:r>
            <a:r>
              <a:rPr lang="en-US" altLang="zh-CN" sz="1050" dirty="0" smtClean="0">
                <a:ea typeface="宋体" pitchFamily="2" charset="-122"/>
              </a:rPr>
              <a:t>3</a:t>
            </a:r>
            <a:r>
              <a:rPr lang="zh-CN" altLang="en-US" sz="1050" dirty="0" smtClean="0">
                <a:ea typeface="宋体" pitchFamily="2" charset="-122"/>
              </a:rPr>
              <a:t>：</a:t>
            </a:r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en-US" altLang="zh-CN" sz="1050" dirty="0" err="1" smtClean="0">
                <a:ea typeface="宋体" pitchFamily="2" charset="-122"/>
              </a:rPr>
              <a:t>sPayorg</a:t>
            </a:r>
            <a:r>
              <a:rPr lang="en-US" altLang="zh-CN" sz="1050" dirty="0" smtClean="0">
                <a:ea typeface="宋体" pitchFamily="2" charset="-122"/>
              </a:rPr>
              <a:t>】-</a:t>
            </a:r>
            <a:r>
              <a:rPr lang="zh-CN" altLang="en-US" sz="1050" dirty="0" smtClean="0">
                <a:ea typeface="宋体" pitchFamily="2" charset="-122"/>
              </a:rPr>
              <a:t>支付组织部门的客户、</a:t>
            </a:r>
            <a:r>
              <a:rPr lang="en-US" altLang="zh-CN" sz="1050" dirty="0" smtClean="0">
                <a:ea typeface="宋体" pitchFamily="2" charset="-122"/>
              </a:rPr>
              <a:t>small </a:t>
            </a:r>
            <a:r>
              <a:rPr lang="en-US" altLang="zh-CN" sz="1050" dirty="0" err="1" smtClean="0">
                <a:ea typeface="宋体" pitchFamily="2" charset="-122"/>
              </a:rPr>
              <a:t>iso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3rd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small account; 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类型</a:t>
            </a:r>
            <a:r>
              <a:rPr lang="en-US" altLang="zh-CN" sz="1050" dirty="0" smtClean="0">
                <a:ea typeface="宋体" pitchFamily="2" charset="-122"/>
              </a:rPr>
              <a:t>4</a:t>
            </a:r>
            <a:r>
              <a:rPr lang="zh-CN" altLang="en-US" sz="1050" dirty="0" smtClean="0">
                <a:ea typeface="宋体" pitchFamily="2" charset="-122"/>
              </a:rPr>
              <a:t>：</a:t>
            </a:r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en-US" altLang="zh-CN" sz="1050" dirty="0" err="1" smtClean="0">
                <a:ea typeface="宋体" pitchFamily="2" charset="-122"/>
              </a:rPr>
              <a:t>sBanking</a:t>
            </a:r>
            <a:r>
              <a:rPr lang="en-US" altLang="zh-CN" sz="1050" dirty="0" smtClean="0">
                <a:ea typeface="宋体" pitchFamily="2" charset="-122"/>
              </a:rPr>
              <a:t>】-</a:t>
            </a:r>
            <a:r>
              <a:rPr lang="zh-CN" altLang="en-US" sz="1050" dirty="0" smtClean="0">
                <a:ea typeface="宋体" pitchFamily="2" charset="-122"/>
              </a:rPr>
              <a:t>金融事业部的客户、</a:t>
            </a:r>
            <a:r>
              <a:rPr lang="en-US" altLang="zh-CN" sz="1050" dirty="0" smtClean="0">
                <a:ea typeface="宋体" pitchFamily="2" charset="-122"/>
              </a:rPr>
              <a:t>small bank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3rd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small account;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类型</a:t>
            </a:r>
            <a:r>
              <a:rPr lang="en-US" altLang="zh-CN" sz="1050" dirty="0" smtClean="0">
                <a:ea typeface="宋体" pitchFamily="2" charset="-122"/>
              </a:rPr>
              <a:t>5</a:t>
            </a:r>
            <a:r>
              <a:rPr lang="zh-CN" altLang="en-US" sz="1050" dirty="0" smtClean="0">
                <a:ea typeface="宋体" pitchFamily="2" charset="-122"/>
              </a:rPr>
              <a:t>：</a:t>
            </a:r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en-US" altLang="zh-CN" sz="1050" dirty="0" err="1" smtClean="0">
                <a:ea typeface="宋体" pitchFamily="2" charset="-122"/>
              </a:rPr>
              <a:t>sVertical</a:t>
            </a:r>
            <a:r>
              <a:rPr lang="en-US" altLang="zh-CN" sz="1050" dirty="0" smtClean="0">
                <a:ea typeface="宋体" pitchFamily="2" charset="-122"/>
              </a:rPr>
              <a:t>】-</a:t>
            </a:r>
            <a:r>
              <a:rPr lang="zh-CN" altLang="en-US" sz="1050" dirty="0" smtClean="0">
                <a:ea typeface="宋体" pitchFamily="2" charset="-122"/>
              </a:rPr>
              <a:t>行业部客户、中油客户、</a:t>
            </a:r>
            <a:r>
              <a:rPr lang="en-US" altLang="zh-CN" sz="1050" dirty="0" smtClean="0">
                <a:ea typeface="宋体" pitchFamily="2" charset="-122"/>
              </a:rPr>
              <a:t>small account;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类型</a:t>
            </a:r>
            <a:r>
              <a:rPr lang="en-US" altLang="zh-CN" sz="1050" dirty="0" smtClean="0">
                <a:ea typeface="宋体" pitchFamily="2" charset="-122"/>
              </a:rPr>
              <a:t>6</a:t>
            </a:r>
            <a:r>
              <a:rPr lang="zh-CN" altLang="en-US" sz="1050" dirty="0" smtClean="0">
                <a:ea typeface="宋体" pitchFamily="2" charset="-122"/>
              </a:rPr>
              <a:t>：</a:t>
            </a:r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en-US" altLang="zh-CN" sz="1050" dirty="0" err="1" smtClean="0">
                <a:ea typeface="宋体" pitchFamily="2" charset="-122"/>
              </a:rPr>
              <a:t>sBD</a:t>
            </a:r>
            <a:r>
              <a:rPr lang="en-US" altLang="zh-CN" sz="1050" dirty="0" smtClean="0">
                <a:ea typeface="宋体" pitchFamily="2" charset="-122"/>
              </a:rPr>
              <a:t>】 -</a:t>
            </a:r>
            <a:r>
              <a:rPr lang="zh-CN" altLang="en-US" sz="1050" dirty="0" smtClean="0">
                <a:ea typeface="宋体" pitchFamily="2" charset="-122"/>
              </a:rPr>
              <a:t>解决方案部客户、</a:t>
            </a:r>
            <a:r>
              <a:rPr lang="en-US" altLang="zh-CN" sz="1050" dirty="0" smtClean="0">
                <a:ea typeface="宋体" pitchFamily="2" charset="-122"/>
              </a:rPr>
              <a:t>small account;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类型</a:t>
            </a:r>
            <a:r>
              <a:rPr lang="en-US" altLang="zh-CN" sz="1050" dirty="0" smtClean="0">
                <a:ea typeface="宋体" pitchFamily="2" charset="-122"/>
              </a:rPr>
              <a:t>7</a:t>
            </a:r>
            <a:r>
              <a:rPr lang="zh-CN" altLang="en-US" sz="1050" dirty="0" smtClean="0">
                <a:ea typeface="宋体" pitchFamily="2" charset="-122"/>
              </a:rPr>
              <a:t>：</a:t>
            </a:r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en-US" altLang="zh-CN" sz="1050" dirty="0" err="1" smtClean="0">
                <a:ea typeface="宋体" pitchFamily="2" charset="-122"/>
              </a:rPr>
              <a:t>sOther</a:t>
            </a:r>
            <a:r>
              <a:rPr lang="en-US" altLang="zh-CN" sz="1050" dirty="0" smtClean="0">
                <a:ea typeface="宋体" pitchFamily="2" charset="-122"/>
              </a:rPr>
              <a:t>】-</a:t>
            </a:r>
            <a:r>
              <a:rPr lang="zh-CN" altLang="en-US" sz="1050" dirty="0" smtClean="0">
                <a:ea typeface="宋体" pitchFamily="2" charset="-122"/>
              </a:rPr>
              <a:t>其它客户</a:t>
            </a:r>
            <a:r>
              <a:rPr lang="en-US" altLang="zh-CN" sz="1050" dirty="0" smtClean="0">
                <a:ea typeface="宋体" pitchFamily="2" charset="-122"/>
              </a:rPr>
              <a:t>;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类型</a:t>
            </a:r>
            <a:r>
              <a:rPr lang="en-US" altLang="zh-CN" sz="1050" dirty="0" smtClean="0">
                <a:ea typeface="宋体" pitchFamily="2" charset="-122"/>
              </a:rPr>
              <a:t>8</a:t>
            </a:r>
            <a:r>
              <a:rPr lang="zh-CN" altLang="en-US" sz="1050" dirty="0" smtClean="0">
                <a:ea typeface="宋体" pitchFamily="2" charset="-122"/>
              </a:rPr>
              <a:t>：</a:t>
            </a:r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en-US" altLang="zh-CN" sz="1050" dirty="0" err="1" smtClean="0">
                <a:ea typeface="宋体" pitchFamily="2" charset="-122"/>
              </a:rPr>
              <a:t>sSMB</a:t>
            </a:r>
            <a:r>
              <a:rPr lang="en-US" altLang="zh-CN" sz="1050" dirty="0" smtClean="0">
                <a:ea typeface="宋体" pitchFamily="2" charset="-122"/>
              </a:rPr>
              <a:t>】-SMB</a:t>
            </a:r>
            <a:r>
              <a:rPr lang="zh-CN" altLang="en-US" sz="1050" dirty="0" smtClean="0">
                <a:ea typeface="宋体" pitchFamily="2" charset="-122"/>
              </a:rPr>
              <a:t>部门的客户</a:t>
            </a:r>
            <a:r>
              <a:rPr lang="en-US" altLang="zh-CN" sz="1050" dirty="0" smtClean="0">
                <a:ea typeface="宋体" pitchFamily="2" charset="-122"/>
              </a:rPr>
              <a:t>;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实例：</a:t>
            </a:r>
            <a:r>
              <a:rPr lang="en-US" altLang="zh-CN" sz="1050" dirty="0" smtClean="0">
                <a:ea typeface="宋体" pitchFamily="2" charset="-122"/>
              </a:rPr>
              <a:t>ADC-ASPAC-BJS-</a:t>
            </a:r>
            <a:r>
              <a:rPr lang="en-US" altLang="zh-CN" sz="1050" dirty="0" err="1" smtClean="0">
                <a:ea typeface="宋体" pitchFamily="2" charset="-122"/>
              </a:rPr>
              <a:t>sPayorg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ADC-ASPAC-BJS-</a:t>
            </a:r>
            <a:r>
              <a:rPr lang="en-US" altLang="zh-CN" sz="1050" dirty="0" err="1" smtClean="0">
                <a:ea typeface="宋体" pitchFamily="2" charset="-122"/>
              </a:rPr>
              <a:t>sBanking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ADC-ASPAC-BJS-</a:t>
            </a:r>
            <a:r>
              <a:rPr lang="en-US" altLang="zh-CN" sz="1050" dirty="0" err="1" smtClean="0">
                <a:ea typeface="宋体" pitchFamily="2" charset="-122"/>
              </a:rPr>
              <a:t>sVertical</a:t>
            </a:r>
            <a:r>
              <a:rPr lang="en-US" altLang="zh-CN" sz="1050" dirty="0" smtClean="0">
                <a:ea typeface="宋体" pitchFamily="2" charset="-122"/>
              </a:rPr>
              <a:t>;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注意： 类型</a:t>
            </a:r>
            <a:r>
              <a:rPr lang="en-US" altLang="zh-CN" sz="1050" dirty="0" smtClean="0">
                <a:ea typeface="宋体" pitchFamily="2" charset="-122"/>
              </a:rPr>
              <a:t>3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4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5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6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7</a:t>
            </a:r>
            <a:r>
              <a:rPr lang="zh-CN" altLang="en-US" sz="1050" dirty="0" smtClean="0">
                <a:ea typeface="宋体" pitchFamily="2" charset="-122"/>
              </a:rPr>
              <a:t>、</a:t>
            </a:r>
            <a:r>
              <a:rPr lang="en-US" altLang="zh-CN" sz="1050" dirty="0" smtClean="0">
                <a:ea typeface="宋体" pitchFamily="2" charset="-122"/>
              </a:rPr>
              <a:t>8</a:t>
            </a:r>
            <a:r>
              <a:rPr lang="zh-CN" altLang="en-US" sz="1050" dirty="0" smtClean="0">
                <a:ea typeface="宋体" pitchFamily="2" charset="-122"/>
              </a:rPr>
              <a:t>在</a:t>
            </a:r>
            <a:r>
              <a:rPr lang="en-US" altLang="zh-CN" sz="1050" dirty="0" smtClean="0">
                <a:ea typeface="宋体" pitchFamily="2" charset="-122"/>
              </a:rPr>
              <a:t>JIRA</a:t>
            </a:r>
            <a:r>
              <a:rPr lang="zh-CN" altLang="en-US" sz="1050" dirty="0" smtClean="0">
                <a:ea typeface="宋体" pitchFamily="2" charset="-122"/>
              </a:rPr>
              <a:t>上会预先创建</a:t>
            </a:r>
            <a:r>
              <a:rPr lang="en-US" altLang="zh-CN" sz="1050" dirty="0" smtClean="0">
                <a:ea typeface="宋体" pitchFamily="2" charset="-122"/>
              </a:rPr>
              <a:t>.</a:t>
            </a:r>
          </a:p>
          <a:p>
            <a:pPr lvl="2">
              <a:buNone/>
            </a:pPr>
            <a:endParaRPr lang="en-US" altLang="zh-CN" sz="1050" dirty="0" smtClean="0">
              <a:ea typeface="宋体" pitchFamily="2" charset="-122"/>
            </a:endParaRPr>
          </a:p>
          <a:p>
            <a:pPr lvl="1"/>
            <a:r>
              <a:rPr lang="en-US" altLang="zh-CN" sz="1050" dirty="0" smtClean="0">
                <a:ea typeface="宋体" pitchFamily="2" charset="-122"/>
              </a:rPr>
              <a:t>Version/</a:t>
            </a:r>
            <a:r>
              <a:rPr lang="en-US" sz="1050" dirty="0" smtClean="0"/>
              <a:t>Component</a:t>
            </a:r>
            <a:endParaRPr lang="en-US" altLang="zh-CN" sz="1050" dirty="0" smtClean="0">
              <a:ea typeface="宋体" pitchFamily="2" charset="-122"/>
            </a:endParaRPr>
          </a:p>
          <a:p>
            <a:pPr lvl="2"/>
            <a:r>
              <a:rPr lang="en-US" altLang="zh-CN" sz="1050" dirty="0" smtClean="0">
                <a:ea typeface="宋体" pitchFamily="2" charset="-122"/>
              </a:rPr>
              <a:t>JIRA</a:t>
            </a:r>
            <a:r>
              <a:rPr lang="zh-CN" altLang="en-US" sz="1050" dirty="0" smtClean="0">
                <a:ea typeface="宋体" pitchFamily="2" charset="-122"/>
              </a:rPr>
              <a:t>的</a:t>
            </a:r>
            <a:r>
              <a:rPr lang="en-US" altLang="zh-CN" sz="1050" dirty="0" smtClean="0">
                <a:ea typeface="宋体" pitchFamily="2" charset="-122"/>
              </a:rPr>
              <a:t>Version/Component</a:t>
            </a:r>
            <a:r>
              <a:rPr lang="zh-CN" altLang="en-US" sz="1050" dirty="0" smtClean="0">
                <a:ea typeface="宋体" pitchFamily="2" charset="-122"/>
              </a:rPr>
              <a:t>在</a:t>
            </a:r>
            <a:r>
              <a:rPr lang="en-US" altLang="zh-CN" sz="1050" dirty="0" err="1" smtClean="0">
                <a:ea typeface="宋体" pitchFamily="2" charset="-122"/>
              </a:rPr>
              <a:t>Verifone</a:t>
            </a:r>
            <a:r>
              <a:rPr lang="zh-CN" altLang="en-US" sz="1050" dirty="0" smtClean="0">
                <a:ea typeface="宋体" pitchFamily="2" charset="-122"/>
              </a:rPr>
              <a:t>作为项目名称</a:t>
            </a:r>
            <a:r>
              <a:rPr lang="en-US" altLang="zh-CN" sz="1050" dirty="0" smtClean="0">
                <a:ea typeface="宋体" pitchFamily="2" charset="-122"/>
              </a:rPr>
              <a:t>.</a:t>
            </a: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命名规则：</a:t>
            </a:r>
            <a:r>
              <a:rPr lang="en-US" altLang="zh-CN" sz="1050" dirty="0" smtClean="0">
                <a:solidFill>
                  <a:srgbClr val="FF0000"/>
                </a:solidFill>
                <a:ea typeface="宋体" pitchFamily="2" charset="-122"/>
              </a:rPr>
              <a:t>【</a:t>
            </a:r>
            <a:r>
              <a:rPr lang="zh-CN" altLang="en-US" sz="1050" dirty="0" smtClean="0">
                <a:solidFill>
                  <a:srgbClr val="FF0000"/>
                </a:solidFill>
                <a:ea typeface="宋体" pitchFamily="2" charset="-122"/>
              </a:rPr>
              <a:t>客户简称</a:t>
            </a:r>
            <a:r>
              <a:rPr lang="en-US" altLang="zh-CN" sz="105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050" dirty="0" smtClean="0">
                <a:solidFill>
                  <a:srgbClr val="FF0000"/>
                </a:solidFill>
                <a:ea typeface="宋体" pitchFamily="2" charset="-122"/>
              </a:rPr>
              <a:t>产品类型</a:t>
            </a:r>
            <a:r>
              <a:rPr lang="en-US" altLang="zh-CN" sz="105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050" dirty="0" smtClean="0">
                <a:solidFill>
                  <a:srgbClr val="FF0000"/>
                </a:solidFill>
                <a:ea typeface="宋体" pitchFamily="2" charset="-122"/>
              </a:rPr>
              <a:t>应用名称</a:t>
            </a:r>
            <a:r>
              <a:rPr lang="en-US" altLang="zh-CN" sz="105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050" dirty="0" smtClean="0">
                <a:solidFill>
                  <a:srgbClr val="FF0000"/>
                </a:solidFill>
                <a:ea typeface="宋体" pitchFamily="2" charset="-122"/>
              </a:rPr>
              <a:t>应用版本</a:t>
            </a:r>
            <a:r>
              <a:rPr lang="en-US" altLang="zh-CN" sz="1050" dirty="0" smtClean="0">
                <a:solidFill>
                  <a:srgbClr val="FF0000"/>
                </a:solidFill>
                <a:ea typeface="宋体" pitchFamily="2" charset="-122"/>
              </a:rPr>
              <a:t>】;</a:t>
            </a:r>
            <a:r>
              <a:rPr lang="zh-CN" altLang="en-US" sz="1050" dirty="0" smtClean="0">
                <a:solidFill>
                  <a:srgbClr val="FF0000"/>
                </a:solidFill>
                <a:ea typeface="宋体" pitchFamily="2" charset="-122"/>
              </a:rPr>
              <a:t>（产品类型是为了和</a:t>
            </a:r>
            <a:r>
              <a:rPr lang="en-US" altLang="zh-CN" sz="1050" dirty="0" smtClean="0">
                <a:solidFill>
                  <a:srgbClr val="FF0000"/>
                </a:solidFill>
                <a:ea typeface="宋体" pitchFamily="2" charset="-122"/>
              </a:rPr>
              <a:t>Hudson</a:t>
            </a:r>
            <a:r>
              <a:rPr lang="zh-CN" altLang="en-US" sz="1050" dirty="0" smtClean="0">
                <a:solidFill>
                  <a:srgbClr val="FF0000"/>
                </a:solidFill>
                <a:ea typeface="宋体" pitchFamily="2" charset="-122"/>
              </a:rPr>
              <a:t>同步）</a:t>
            </a:r>
            <a:endParaRPr lang="en-US" altLang="zh-CN" sz="1050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2"/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zh-CN" altLang="en-US" sz="1050" dirty="0" smtClean="0">
                <a:ea typeface="宋体" pitchFamily="2" charset="-122"/>
              </a:rPr>
              <a:t>客户简称</a:t>
            </a:r>
            <a:r>
              <a:rPr lang="en-US" altLang="zh-CN" sz="1050" dirty="0" smtClean="0">
                <a:ea typeface="宋体" pitchFamily="2" charset="-122"/>
              </a:rPr>
              <a:t>】</a:t>
            </a:r>
            <a:r>
              <a:rPr lang="zh-CN" altLang="en-US" sz="1050" dirty="0" smtClean="0">
                <a:ea typeface="宋体" pitchFamily="2" charset="-122"/>
              </a:rPr>
              <a:t>：英文，例如</a:t>
            </a:r>
            <a:r>
              <a:rPr lang="en-US" altLang="zh-CN" sz="1050" dirty="0" smtClean="0">
                <a:ea typeface="宋体" pitchFamily="2" charset="-122"/>
              </a:rPr>
              <a:t>ICBC-HQ, UMS-BJ;</a:t>
            </a:r>
          </a:p>
          <a:p>
            <a:pPr lvl="2"/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zh-CN" altLang="en-US" sz="1050" dirty="0" smtClean="0">
                <a:ea typeface="宋体" pitchFamily="2" charset="-122"/>
              </a:rPr>
              <a:t>产品类型</a:t>
            </a:r>
            <a:r>
              <a:rPr lang="en-US" altLang="zh-CN" sz="1050" dirty="0" smtClean="0">
                <a:ea typeface="宋体" pitchFamily="2" charset="-122"/>
              </a:rPr>
              <a:t>】</a:t>
            </a:r>
            <a:r>
              <a:rPr lang="zh-CN" altLang="en-US" sz="1050" dirty="0" smtClean="0">
                <a:ea typeface="宋体" pitchFamily="2" charset="-122"/>
              </a:rPr>
              <a:t>：产品类型，</a:t>
            </a:r>
            <a:r>
              <a:rPr lang="en-US" altLang="zh-CN" sz="1050" dirty="0" err="1" smtClean="0">
                <a:ea typeface="宋体" pitchFamily="2" charset="-122"/>
              </a:rPr>
              <a:t>Vx</a:t>
            </a:r>
            <a:r>
              <a:rPr lang="en-US" altLang="zh-CN" sz="1050" dirty="0" smtClean="0">
                <a:ea typeface="宋体" pitchFamily="2" charset="-122"/>
              </a:rPr>
              <a:t>\</a:t>
            </a:r>
            <a:r>
              <a:rPr lang="en-US" altLang="zh-CN" sz="1050" dirty="0" err="1" smtClean="0">
                <a:ea typeface="宋体" pitchFamily="2" charset="-122"/>
              </a:rPr>
              <a:t>Nurit</a:t>
            </a:r>
            <a:r>
              <a:rPr lang="en-US" altLang="zh-CN" sz="1050" dirty="0" smtClean="0">
                <a:ea typeface="宋体" pitchFamily="2" charset="-122"/>
              </a:rPr>
              <a:t>\</a:t>
            </a:r>
            <a:r>
              <a:rPr lang="en-US" altLang="zh-CN" sz="1050" dirty="0" err="1" smtClean="0">
                <a:ea typeface="宋体" pitchFamily="2" charset="-122"/>
              </a:rPr>
              <a:t>Mx</a:t>
            </a:r>
            <a:r>
              <a:rPr lang="en-US" altLang="zh-CN" sz="1050" dirty="0" smtClean="0">
                <a:ea typeface="宋体" pitchFamily="2" charset="-122"/>
              </a:rPr>
              <a:t>; </a:t>
            </a:r>
          </a:p>
          <a:p>
            <a:pPr lvl="2"/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zh-CN" altLang="en-US" sz="1050" dirty="0" smtClean="0">
                <a:ea typeface="宋体" pitchFamily="2" charset="-122"/>
              </a:rPr>
              <a:t>应用名称</a:t>
            </a:r>
            <a:r>
              <a:rPr lang="en-US" altLang="zh-CN" sz="1050" dirty="0" smtClean="0">
                <a:ea typeface="宋体" pitchFamily="2" charset="-122"/>
              </a:rPr>
              <a:t>】</a:t>
            </a:r>
            <a:r>
              <a:rPr lang="zh-CN" altLang="en-US" sz="1050" dirty="0" smtClean="0">
                <a:ea typeface="宋体" pitchFamily="2" charset="-122"/>
              </a:rPr>
              <a:t>：应用工程名称，例如</a:t>
            </a:r>
            <a:r>
              <a:rPr lang="en-US" altLang="zh-CN" sz="1050" dirty="0" err="1" smtClean="0">
                <a:ea typeface="宋体" pitchFamily="2" charset="-122"/>
              </a:rPr>
              <a:t>Emvapp</a:t>
            </a:r>
            <a:r>
              <a:rPr lang="en-US" altLang="zh-CN" sz="1050" dirty="0" smtClean="0">
                <a:ea typeface="宋体" pitchFamily="2" charset="-122"/>
              </a:rPr>
              <a:t>;</a:t>
            </a:r>
          </a:p>
          <a:p>
            <a:pPr lvl="2"/>
            <a:r>
              <a:rPr lang="en-US" altLang="zh-CN" sz="1050" dirty="0" smtClean="0">
                <a:ea typeface="宋体" pitchFamily="2" charset="-122"/>
              </a:rPr>
              <a:t>【</a:t>
            </a:r>
            <a:r>
              <a:rPr lang="zh-CN" altLang="en-US" sz="1050" dirty="0" smtClean="0">
                <a:ea typeface="宋体" pitchFamily="2" charset="-122"/>
              </a:rPr>
              <a:t>应用版本</a:t>
            </a:r>
            <a:r>
              <a:rPr lang="en-US" altLang="zh-CN" sz="1050" dirty="0" smtClean="0">
                <a:ea typeface="宋体" pitchFamily="2" charset="-122"/>
              </a:rPr>
              <a:t>】</a:t>
            </a:r>
            <a:r>
              <a:rPr lang="zh-CN" altLang="en-US" sz="1050" dirty="0" smtClean="0">
                <a:ea typeface="宋体" pitchFamily="2" charset="-122"/>
              </a:rPr>
              <a:t>：推荐使用</a:t>
            </a:r>
            <a:r>
              <a:rPr lang="en-US" altLang="zh-CN" sz="1050" dirty="0" err="1" smtClean="0">
                <a:ea typeface="宋体" pitchFamily="2" charset="-122"/>
              </a:rPr>
              <a:t>Vxx.yy.zz</a:t>
            </a:r>
            <a:r>
              <a:rPr lang="zh-CN" altLang="en-US" sz="1050" dirty="0" smtClean="0">
                <a:ea typeface="宋体" pitchFamily="2" charset="-122"/>
              </a:rPr>
              <a:t>命名或客户版本规则，开发过程中在</a:t>
            </a:r>
            <a:r>
              <a:rPr lang="en-US" altLang="zh-CN" sz="1050" dirty="0" err="1" smtClean="0">
                <a:ea typeface="宋体" pitchFamily="2" charset="-122"/>
              </a:rPr>
              <a:t>Jira</a:t>
            </a:r>
            <a:r>
              <a:rPr lang="zh-CN" altLang="en-US" sz="1050" dirty="0" smtClean="0">
                <a:ea typeface="宋体" pitchFamily="2" charset="-122"/>
              </a:rPr>
              <a:t>系统上以小版本号定义；</a:t>
            </a:r>
            <a:endParaRPr lang="en-US" altLang="zh-CN" sz="1050" dirty="0" smtClean="0">
              <a:ea typeface="宋体" pitchFamily="2" charset="-122"/>
            </a:endParaRPr>
          </a:p>
          <a:p>
            <a:pPr lvl="2"/>
            <a:r>
              <a:rPr lang="zh-CN" altLang="en-US" sz="1050" dirty="0" smtClean="0">
                <a:ea typeface="宋体" pitchFamily="2" charset="-122"/>
              </a:rPr>
              <a:t>实例： </a:t>
            </a:r>
            <a:r>
              <a:rPr lang="en-US" altLang="zh-CN" sz="1050" dirty="0" smtClean="0">
                <a:ea typeface="宋体" pitchFamily="2" charset="-122"/>
              </a:rPr>
              <a:t>ICBC-HQ-Vx-Scriptapp-3.27.0.0.1(</a:t>
            </a:r>
            <a:r>
              <a:rPr lang="zh-CN" altLang="en-US" sz="1050" dirty="0" smtClean="0">
                <a:ea typeface="宋体" pitchFamily="2" charset="-122"/>
              </a:rPr>
              <a:t>上个版本）</a:t>
            </a:r>
            <a:r>
              <a:rPr lang="en-US" altLang="zh-CN" sz="1050" dirty="0" smtClean="0">
                <a:ea typeface="宋体" pitchFamily="2" charset="-122"/>
              </a:rPr>
              <a:t>,</a:t>
            </a:r>
          </a:p>
          <a:p>
            <a:pPr lvl="2">
              <a:buNone/>
            </a:pPr>
            <a:r>
              <a:rPr lang="en-US" altLang="zh-CN" sz="1050" dirty="0" smtClean="0">
                <a:ea typeface="宋体" pitchFamily="2" charset="-122"/>
              </a:rPr>
              <a:t>                 ICBC-HQ-Vx-Scriptapp-3.27.0.0.1.a/b/c(</a:t>
            </a:r>
            <a:r>
              <a:rPr lang="zh-CN" altLang="en-US" sz="1050" dirty="0" smtClean="0">
                <a:ea typeface="宋体" pitchFamily="2" charset="-122"/>
              </a:rPr>
              <a:t>开发过程版本）</a:t>
            </a:r>
            <a:endParaRPr lang="en-US" altLang="zh-CN" sz="1050" dirty="0" smtClean="0">
              <a:ea typeface="宋体" pitchFamily="2" charset="-122"/>
            </a:endParaRPr>
          </a:p>
          <a:p>
            <a:pPr lvl="2">
              <a:buNone/>
            </a:pPr>
            <a:r>
              <a:rPr lang="en-US" altLang="zh-CN" sz="1050" dirty="0" smtClean="0">
                <a:ea typeface="宋体" pitchFamily="2" charset="-122"/>
              </a:rPr>
              <a:t>                 ICBC-HQ-Vx-Scriptapp-3.27.0.0.2</a:t>
            </a:r>
            <a:r>
              <a:rPr lang="en-US" altLang="zh-CN" sz="1100" dirty="0" smtClean="0">
                <a:ea typeface="宋体" pitchFamily="2" charset="-122"/>
              </a:rPr>
              <a:t>(</a:t>
            </a:r>
            <a:r>
              <a:rPr lang="zh-CN" altLang="en-US" sz="1100" dirty="0" smtClean="0">
                <a:ea typeface="宋体" pitchFamily="2" charset="-122"/>
              </a:rPr>
              <a:t>释放版本</a:t>
            </a:r>
            <a:r>
              <a:rPr lang="en-US" altLang="zh-CN" sz="1100" dirty="0" smtClean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87313"/>
            <a:ext cx="6234827" cy="553998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黑体" pitchFamily="2" charset="-122"/>
                <a:ea typeface="黑体" pitchFamily="2" charset="-122"/>
              </a:rPr>
              <a:t>版本命名规则</a:t>
            </a:r>
            <a:r>
              <a:rPr lang="en-US" altLang="zh-CN" sz="3600" b="0" dirty="0" smtClean="0">
                <a:latin typeface="黑体" pitchFamily="2" charset="-122"/>
                <a:ea typeface="黑体" pitchFamily="2" charset="-122"/>
              </a:rPr>
              <a:t>-Hudson</a:t>
            </a:r>
            <a:endParaRPr lang="zh-CN" altLang="en-US" sz="3600" b="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38D8B4-6950-4EC9-AFDA-9F207B210C5A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11268" name="Content Placeholder 4"/>
          <p:cNvSpPr>
            <a:spLocks noGrp="1"/>
          </p:cNvSpPr>
          <p:nvPr>
            <p:ph idx="1"/>
          </p:nvPr>
        </p:nvSpPr>
        <p:spPr>
          <a:xfrm>
            <a:off x="509588" y="1025525"/>
            <a:ext cx="8250237" cy="388414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JOB</a:t>
            </a:r>
            <a:r>
              <a:rPr lang="zh-CN" altLang="en-US" sz="2400" dirty="0" smtClean="0">
                <a:ea typeface="宋体" pitchFamily="2" charset="-122"/>
              </a:rPr>
              <a:t>命名规则</a:t>
            </a:r>
            <a:endParaRPr lang="en-US" altLang="zh-CN" sz="2400" dirty="0" smtClean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CHINA-【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客户简称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产品类型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应用名称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】-【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应用版本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】</a:t>
            </a:r>
          </a:p>
          <a:p>
            <a:pPr lvl="2"/>
            <a:r>
              <a:rPr lang="zh-CN" altLang="en-US" dirty="0" smtClean="0">
                <a:ea typeface="宋体" pitchFamily="2" charset="-122"/>
              </a:rPr>
              <a:t>适用</a:t>
            </a:r>
            <a:r>
              <a:rPr lang="en-US" altLang="zh-CN" dirty="0" smtClean="0">
                <a:ea typeface="宋体" pitchFamily="2" charset="-122"/>
              </a:rPr>
              <a:t>Hudson</a:t>
            </a:r>
            <a:r>
              <a:rPr lang="zh-CN" altLang="en-US" dirty="0" smtClean="0">
                <a:ea typeface="宋体" pitchFamily="2" charset="-122"/>
              </a:rPr>
              <a:t>系统；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zh-CN" altLang="en-US" dirty="0" smtClean="0">
                <a:ea typeface="宋体" pitchFamily="2" charset="-122"/>
              </a:rPr>
              <a:t>英文</a:t>
            </a:r>
            <a:r>
              <a:rPr lang="en-US" altLang="zh-CN" dirty="0" smtClean="0">
                <a:ea typeface="宋体" pitchFamily="2" charset="-122"/>
              </a:rPr>
              <a:t>;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zh-CN" altLang="en-US" dirty="0" smtClean="0">
                <a:ea typeface="宋体" pitchFamily="2" charset="-122"/>
              </a:rPr>
              <a:t>客户简称</a:t>
            </a:r>
            <a:r>
              <a:rPr lang="en-US" altLang="zh-CN" dirty="0" smtClean="0">
                <a:ea typeface="宋体" pitchFamily="2" charset="-122"/>
              </a:rPr>
              <a:t>】</a:t>
            </a:r>
            <a:r>
              <a:rPr lang="zh-CN" altLang="en-US" dirty="0" smtClean="0">
                <a:ea typeface="宋体" pitchFamily="2" charset="-122"/>
              </a:rPr>
              <a:t>：英文，例如</a:t>
            </a:r>
            <a:r>
              <a:rPr lang="en-US" altLang="zh-CN" dirty="0" smtClean="0">
                <a:ea typeface="宋体" pitchFamily="2" charset="-122"/>
              </a:rPr>
              <a:t>ICBC-HQ, UMS-BJ;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zh-CN" altLang="en-US" dirty="0" smtClean="0">
                <a:ea typeface="宋体" pitchFamily="2" charset="-122"/>
              </a:rPr>
              <a:t>产品类型</a:t>
            </a:r>
            <a:r>
              <a:rPr lang="en-US" altLang="zh-CN" dirty="0" smtClean="0">
                <a:ea typeface="宋体" pitchFamily="2" charset="-122"/>
              </a:rPr>
              <a:t>】</a:t>
            </a:r>
            <a:r>
              <a:rPr lang="zh-CN" altLang="en-US" dirty="0" smtClean="0">
                <a:ea typeface="宋体" pitchFamily="2" charset="-122"/>
              </a:rPr>
              <a:t>：产品类型，</a:t>
            </a:r>
            <a:r>
              <a:rPr lang="en-US" altLang="zh-CN" dirty="0" err="1" smtClean="0">
                <a:ea typeface="宋体" pitchFamily="2" charset="-122"/>
              </a:rPr>
              <a:t>Vx</a:t>
            </a:r>
            <a:r>
              <a:rPr lang="en-US" altLang="zh-CN" dirty="0" smtClean="0">
                <a:ea typeface="宋体" pitchFamily="2" charset="-122"/>
              </a:rPr>
              <a:t>\</a:t>
            </a:r>
            <a:r>
              <a:rPr lang="en-US" altLang="zh-CN" dirty="0" err="1" smtClean="0">
                <a:ea typeface="宋体" pitchFamily="2" charset="-122"/>
              </a:rPr>
              <a:t>Nurit</a:t>
            </a:r>
            <a:r>
              <a:rPr lang="en-US" altLang="zh-CN" dirty="0" smtClean="0">
                <a:ea typeface="宋体" pitchFamily="2" charset="-122"/>
              </a:rPr>
              <a:t>\</a:t>
            </a:r>
            <a:r>
              <a:rPr lang="en-US" altLang="zh-CN" dirty="0" err="1" smtClean="0">
                <a:ea typeface="宋体" pitchFamily="2" charset="-122"/>
              </a:rPr>
              <a:t>Mx</a:t>
            </a:r>
            <a:r>
              <a:rPr lang="en-US" altLang="zh-CN" dirty="0" smtClean="0">
                <a:ea typeface="宋体" pitchFamily="2" charset="-122"/>
              </a:rPr>
              <a:t>; 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zh-CN" altLang="en-US" dirty="0" smtClean="0">
                <a:ea typeface="宋体" pitchFamily="2" charset="-122"/>
              </a:rPr>
              <a:t>应用名称</a:t>
            </a:r>
            <a:r>
              <a:rPr lang="en-US" altLang="zh-CN" dirty="0" smtClean="0">
                <a:ea typeface="宋体" pitchFamily="2" charset="-122"/>
              </a:rPr>
              <a:t>】</a:t>
            </a:r>
            <a:r>
              <a:rPr lang="zh-CN" altLang="en-US" dirty="0" smtClean="0">
                <a:ea typeface="宋体" pitchFamily="2" charset="-122"/>
              </a:rPr>
              <a:t>：应用工程名称，例如</a:t>
            </a:r>
            <a:r>
              <a:rPr lang="en-US" altLang="zh-CN" dirty="0" err="1" smtClean="0">
                <a:ea typeface="宋体" pitchFamily="2" charset="-122"/>
              </a:rPr>
              <a:t>Emvapp</a:t>
            </a:r>
            <a:r>
              <a:rPr lang="en-US" altLang="zh-CN" dirty="0" smtClean="0">
                <a:ea typeface="宋体" pitchFamily="2" charset="-122"/>
              </a:rPr>
              <a:t>;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zh-CN" altLang="en-US" dirty="0" smtClean="0">
                <a:ea typeface="宋体" pitchFamily="2" charset="-122"/>
              </a:rPr>
              <a:t>应用版本</a:t>
            </a:r>
            <a:r>
              <a:rPr lang="en-US" altLang="zh-CN" dirty="0" smtClean="0">
                <a:ea typeface="宋体" pitchFamily="2" charset="-122"/>
              </a:rPr>
              <a:t>】</a:t>
            </a:r>
            <a:r>
              <a:rPr lang="zh-CN" altLang="en-US" dirty="0" smtClean="0">
                <a:ea typeface="宋体" pitchFamily="2" charset="-122"/>
              </a:rPr>
              <a:t>：推荐使用</a:t>
            </a:r>
            <a:r>
              <a:rPr lang="en-US" altLang="zh-CN" dirty="0" err="1" smtClean="0">
                <a:ea typeface="宋体" pitchFamily="2" charset="-122"/>
              </a:rPr>
              <a:t>Vxx.yy.zz</a:t>
            </a:r>
            <a:r>
              <a:rPr lang="zh-CN" altLang="en-US" dirty="0" smtClean="0">
                <a:ea typeface="宋体" pitchFamily="2" charset="-122"/>
              </a:rPr>
              <a:t>命名或客户版本规则，开发过程中在</a:t>
            </a:r>
            <a:r>
              <a:rPr lang="en-US" altLang="zh-CN" dirty="0" err="1" smtClean="0">
                <a:ea typeface="宋体" pitchFamily="2" charset="-122"/>
              </a:rPr>
              <a:t>Jira</a:t>
            </a:r>
            <a:r>
              <a:rPr lang="zh-CN" altLang="en-US" dirty="0" smtClean="0">
                <a:ea typeface="宋体" pitchFamily="2" charset="-122"/>
              </a:rPr>
              <a:t>系统上以小版本号定义；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zh-CN" altLang="en-US" dirty="0" smtClean="0">
                <a:ea typeface="宋体" pitchFamily="2" charset="-122"/>
              </a:rPr>
              <a:t>实例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en-US" altLang="zh-CN" dirty="0" smtClean="0">
                <a:ea typeface="宋体" pitchFamily="2" charset="-122"/>
              </a:rPr>
              <a:t>CHINA-ICBC-HQ-Vx-Scriptapp-3.27.0.0.1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CHINA-ICBC-HQ-Vx-Scriptapp-3.27.0.0.2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CHINA-ChinaPNR-Vx-Emvapp-V2.6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81682" y="5247649"/>
            <a:ext cx="82502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3363" marR="0" lvl="0" indent="-233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  <a:defRPr/>
            </a:pPr>
            <a:r>
              <a:rPr lang="zh-CN" altLang="en-US" sz="1800" b="1" kern="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友情提示</a:t>
            </a:r>
            <a:endParaRPr lang="en-US" altLang="zh-CN" sz="1800" b="1" kern="0" dirty="0" smtClean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marL="690563" lvl="1" indent="-233363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CN" sz="2000" b="1" kern="0" dirty="0" smtClean="0">
                <a:latin typeface="+mn-lt"/>
                <a:ea typeface="宋体" pitchFamily="2" charset="-122"/>
              </a:rPr>
              <a:t>Hudson</a:t>
            </a:r>
            <a:r>
              <a:rPr lang="zh-CN" altLang="en-US" sz="2000" b="1" kern="0" dirty="0" smtClean="0">
                <a:latin typeface="+mn-lt"/>
                <a:ea typeface="宋体" pitchFamily="2" charset="-122"/>
              </a:rPr>
              <a:t>当前支持</a:t>
            </a:r>
            <a:r>
              <a:rPr lang="en-US" altLang="zh-CN" sz="2000" b="1" kern="0" dirty="0" smtClean="0">
                <a:latin typeface="+mn-lt"/>
                <a:ea typeface="宋体" pitchFamily="2" charset="-122"/>
              </a:rPr>
              <a:t>Trident</a:t>
            </a:r>
            <a:r>
              <a:rPr lang="zh-CN" altLang="en-US" sz="2000" b="1" kern="0" dirty="0" smtClean="0">
                <a:latin typeface="+mn-lt"/>
                <a:ea typeface="宋体" pitchFamily="2" charset="-122"/>
              </a:rPr>
              <a:t>开发平台</a:t>
            </a:r>
            <a:r>
              <a:rPr lang="en-US" altLang="zh-CN" sz="2000" b="1" kern="0" dirty="0" smtClean="0">
                <a:latin typeface="+mn-lt"/>
                <a:ea typeface="宋体" pitchFamily="2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87313"/>
            <a:ext cx="6234827" cy="553998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黑体" pitchFamily="2" charset="-122"/>
                <a:ea typeface="黑体" pitchFamily="2" charset="-122"/>
              </a:rPr>
              <a:t>版本命名规则</a:t>
            </a:r>
            <a:r>
              <a:rPr lang="en-US" altLang="zh-CN" sz="3600" b="0" dirty="0" smtClean="0">
                <a:latin typeface="黑体" pitchFamily="2" charset="-122"/>
                <a:ea typeface="黑体" pitchFamily="2" charset="-122"/>
              </a:rPr>
              <a:t>-SVN</a:t>
            </a:r>
            <a:endParaRPr lang="zh-CN" altLang="en-US" sz="3600" b="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38D8B4-6950-4EC9-AFDA-9F207B210C5A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11268" name="Content Placeholder 4"/>
          <p:cNvSpPr>
            <a:spLocks noGrp="1"/>
          </p:cNvSpPr>
          <p:nvPr>
            <p:ph idx="1"/>
          </p:nvPr>
        </p:nvSpPr>
        <p:spPr>
          <a:xfrm>
            <a:off x="355763" y="846063"/>
            <a:ext cx="8583138" cy="4105739"/>
          </a:xfrm>
        </p:spPr>
        <p:txBody>
          <a:bodyPr/>
          <a:lstStyle/>
          <a:p>
            <a:r>
              <a:rPr lang="zh-CN" altLang="en-US" sz="2400" dirty="0" smtClean="0">
                <a:ea typeface="宋体" pitchFamily="2" charset="-122"/>
              </a:rPr>
              <a:t>命名规则</a:t>
            </a:r>
          </a:p>
          <a:p>
            <a:pPr lvl="2"/>
            <a:endParaRPr lang="en-US" altLang="zh-CN" sz="600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SVN</a:t>
            </a:r>
            <a:r>
              <a:rPr lang="zh-CN" altLang="en-US" dirty="0" smtClean="0">
                <a:ea typeface="宋体" pitchFamily="2" charset="-122"/>
              </a:rPr>
              <a:t>地址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新项目逐渐迁移到新</a:t>
            </a:r>
            <a:r>
              <a:rPr lang="en-US" altLang="zh-CN" dirty="0" smtClean="0">
                <a:ea typeface="宋体" pitchFamily="2" charset="-122"/>
              </a:rPr>
              <a:t>SVN</a:t>
            </a:r>
            <a:r>
              <a:rPr lang="zh-CN" altLang="en-US" dirty="0" smtClean="0">
                <a:ea typeface="宋体" pitchFamily="2" charset="-122"/>
              </a:rPr>
              <a:t>服务器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  <a:hlinkClick r:id="rId2"/>
              </a:rPr>
              <a:t>https://melwvdev1.verifone.com/svn/ADC-ASPAC-BJS-DEV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en-US" altLang="zh-CN" b="0" dirty="0" smtClean="0">
                <a:ea typeface="宋体" pitchFamily="2" charset="-122"/>
              </a:rPr>
              <a:t>(</a:t>
            </a:r>
            <a:r>
              <a:rPr lang="zh-CN" altLang="en-US" b="0" dirty="0" smtClean="0">
                <a:ea typeface="宋体" pitchFamily="2" charset="-122"/>
              </a:rPr>
              <a:t>通过邮箱账户和密码，可访问新</a:t>
            </a:r>
            <a:r>
              <a:rPr lang="en-US" altLang="zh-CN" b="0" dirty="0" smtClean="0">
                <a:ea typeface="宋体" pitchFamily="2" charset="-122"/>
              </a:rPr>
              <a:t>SVN</a:t>
            </a:r>
            <a:r>
              <a:rPr lang="zh-CN" altLang="en-US" b="0" dirty="0" smtClean="0">
                <a:ea typeface="宋体" pitchFamily="2" charset="-122"/>
              </a:rPr>
              <a:t>服务器</a:t>
            </a:r>
            <a:r>
              <a:rPr lang="en-US" altLang="zh-CN" b="0" dirty="0" smtClean="0">
                <a:ea typeface="宋体" pitchFamily="2" charset="-122"/>
              </a:rPr>
              <a:t>)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SVN</a:t>
            </a:r>
            <a:r>
              <a:rPr lang="zh-CN" altLang="en-US" dirty="0" smtClean="0">
                <a:ea typeface="宋体" pitchFamily="2" charset="-122"/>
              </a:rPr>
              <a:t>目录结构图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如下图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2"/>
            <a:r>
              <a:rPr lang="zh-CN" altLang="en-US" dirty="0" smtClean="0">
                <a:ea typeface="宋体" pitchFamily="2" charset="-122"/>
              </a:rPr>
              <a:t>解释：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en-US" altLang="zh-CN" dirty="0" smtClean="0">
                <a:ea typeface="宋体" pitchFamily="2" charset="-122"/>
              </a:rPr>
              <a:t>【Customer】:</a:t>
            </a:r>
            <a:r>
              <a:rPr lang="zh-CN" altLang="en-US" dirty="0" smtClean="0">
                <a:ea typeface="宋体" pitchFamily="2" charset="-122"/>
              </a:rPr>
              <a:t>客户简称；例如</a:t>
            </a:r>
            <a:r>
              <a:rPr lang="en-US" altLang="zh-CN" dirty="0" smtClean="0">
                <a:ea typeface="宋体" pitchFamily="2" charset="-122"/>
              </a:rPr>
              <a:t>ICBC-HQ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ICBC-ZJ…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【HW type】:</a:t>
            </a:r>
            <a:r>
              <a:rPr lang="zh-CN" altLang="en-US" dirty="0" smtClean="0">
                <a:ea typeface="宋体" pitchFamily="2" charset="-122"/>
              </a:rPr>
              <a:t>产品类型简称：例如</a:t>
            </a:r>
            <a:r>
              <a:rPr lang="en-US" altLang="zh-CN" dirty="0" err="1" smtClean="0">
                <a:ea typeface="宋体" pitchFamily="2" charset="-122"/>
              </a:rPr>
              <a:t>Vx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trident,vx,evo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err="1" smtClean="0">
                <a:ea typeface="宋体" pitchFamily="2" charset="-122"/>
              </a:rPr>
              <a:t>Mx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err="1" smtClean="0">
                <a:ea typeface="宋体" pitchFamily="2" charset="-122"/>
              </a:rPr>
              <a:t>Cx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err="1" smtClean="0">
                <a:ea typeface="宋体" pitchFamily="2" charset="-122"/>
              </a:rPr>
              <a:t>Nurit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PC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err="1" smtClean="0">
                <a:ea typeface="宋体" pitchFamily="2" charset="-122"/>
              </a:rPr>
              <a:t>Vos</a:t>
            </a:r>
            <a:r>
              <a:rPr lang="zh-CN" altLang="en-US" dirty="0" smtClean="0">
                <a:ea typeface="宋体" pitchFamily="2" charset="-122"/>
              </a:rPr>
              <a:t>等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en-US" altLang="zh-CN" dirty="0" err="1" smtClean="0">
                <a:ea typeface="宋体" pitchFamily="2" charset="-122"/>
              </a:rPr>
              <a:t>Appname</a:t>
            </a:r>
            <a:r>
              <a:rPr lang="en-US" altLang="zh-CN" dirty="0" smtClean="0">
                <a:ea typeface="宋体" pitchFamily="2" charset="-122"/>
              </a:rPr>
              <a:t>】:</a:t>
            </a:r>
            <a:r>
              <a:rPr lang="zh-CN" altLang="en-US" dirty="0" smtClean="0">
                <a:ea typeface="宋体" pitchFamily="2" charset="-122"/>
              </a:rPr>
              <a:t>应用名称：如</a:t>
            </a:r>
            <a:r>
              <a:rPr lang="en-US" altLang="zh-CN" dirty="0" err="1" smtClean="0">
                <a:ea typeface="宋体" pitchFamily="2" charset="-122"/>
              </a:rPr>
              <a:t>Scriptapp,bankapp</a:t>
            </a:r>
            <a:r>
              <a:rPr lang="en-US" altLang="zh-CN" dirty="0" smtClean="0">
                <a:ea typeface="宋体" pitchFamily="2" charset="-122"/>
              </a:rPr>
              <a:t>…</a:t>
            </a:r>
          </a:p>
          <a:p>
            <a:pPr lvl="3"/>
            <a:r>
              <a:rPr lang="zh-CN" altLang="en-US" dirty="0" smtClean="0">
                <a:ea typeface="宋体" pitchFamily="2" charset="-122"/>
              </a:rPr>
              <a:t>工程架构仅包括</a:t>
            </a:r>
            <a:r>
              <a:rPr lang="en-US" altLang="zh-CN" dirty="0" err="1" smtClean="0">
                <a:ea typeface="宋体" pitchFamily="2" charset="-122"/>
              </a:rPr>
              <a:t>Project,Doc,Source,Include,resource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2"/>
            <a:r>
              <a:rPr lang="zh-CN" altLang="en-US" dirty="0" smtClean="0">
                <a:ea typeface="宋体" pitchFamily="2" charset="-122"/>
              </a:rPr>
              <a:t>实例：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en-US" altLang="zh-CN" dirty="0" smtClean="0">
                <a:ea typeface="宋体" pitchFamily="2" charset="-122"/>
              </a:rPr>
              <a:t>1.Jira</a:t>
            </a:r>
            <a:r>
              <a:rPr lang="zh-CN" altLang="en-US" dirty="0" smtClean="0">
                <a:ea typeface="宋体" pitchFamily="2" charset="-122"/>
              </a:rPr>
              <a:t>上创建或新启动的项目，具备</a:t>
            </a:r>
            <a:r>
              <a:rPr lang="en-US" altLang="zh-CN" dirty="0" smtClean="0">
                <a:ea typeface="宋体" pitchFamily="2" charset="-122"/>
              </a:rPr>
              <a:t>Project Name,</a:t>
            </a:r>
            <a:r>
              <a:rPr lang="zh-CN" altLang="en-US" dirty="0" smtClean="0">
                <a:ea typeface="宋体" pitchFamily="2" charset="-122"/>
              </a:rPr>
              <a:t>通常为：</a:t>
            </a:r>
            <a:endParaRPr lang="en-US" altLang="zh-CN" dirty="0" smtClean="0">
              <a:ea typeface="宋体" pitchFamily="2" charset="-122"/>
            </a:endParaRPr>
          </a:p>
          <a:p>
            <a:pPr lvl="4"/>
            <a:r>
              <a:rPr lang="en-US" altLang="zh-CN" dirty="0" smtClean="0">
                <a:ea typeface="宋体" pitchFamily="2" charset="-122"/>
              </a:rPr>
              <a:t>ICBC-HQ-Vx-Scriptapp-3.27.0.0.1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2.SVN</a:t>
            </a:r>
            <a:r>
              <a:rPr lang="zh-CN" altLang="en-US" dirty="0" smtClean="0">
                <a:ea typeface="宋体" pitchFamily="2" charset="-122"/>
              </a:rPr>
              <a:t>的路径为：</a:t>
            </a:r>
            <a:r>
              <a:rPr lang="en-US" altLang="zh-CN" dirty="0" smtClean="0">
                <a:ea typeface="宋体" pitchFamily="2" charset="-122"/>
              </a:rPr>
              <a:t>\ICBC-HQ \  </a:t>
            </a:r>
            <a:r>
              <a:rPr lang="en-US" altLang="zh-CN" dirty="0" err="1" smtClean="0">
                <a:ea typeface="宋体" pitchFamily="2" charset="-122"/>
              </a:rPr>
              <a:t>Scriptapp</a:t>
            </a:r>
            <a:r>
              <a:rPr lang="en-US" altLang="zh-CN" dirty="0" smtClean="0">
                <a:ea typeface="宋体" pitchFamily="2" charset="-122"/>
              </a:rPr>
              <a:t>\ </a:t>
            </a:r>
            <a:r>
              <a:rPr lang="en-US" altLang="zh-CN" dirty="0" err="1" smtClean="0">
                <a:ea typeface="宋体" pitchFamily="2" charset="-122"/>
              </a:rPr>
              <a:t>Vx</a:t>
            </a:r>
            <a:r>
              <a:rPr lang="en-US" altLang="zh-CN" dirty="0" smtClean="0">
                <a:ea typeface="宋体" pitchFamily="2" charset="-122"/>
              </a:rPr>
              <a:t> \ trunk\......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763" y="4999290"/>
            <a:ext cx="7486116" cy="12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63BE"/>
      </a:dk2>
      <a:lt2>
        <a:srgbClr val="A5ACB0"/>
      </a:lt2>
      <a:accent1>
        <a:srgbClr val="6C953C"/>
      </a:accent1>
      <a:accent2>
        <a:srgbClr val="CC9C4A"/>
      </a:accent2>
      <a:accent3>
        <a:srgbClr val="FFFFFF"/>
      </a:accent3>
      <a:accent4>
        <a:srgbClr val="000000"/>
      </a:accent4>
      <a:accent5>
        <a:srgbClr val="BAC8AF"/>
      </a:accent5>
      <a:accent6>
        <a:srgbClr val="B98D42"/>
      </a:accent6>
      <a:hlink>
        <a:srgbClr val="7A2953"/>
      </a:hlink>
      <a:folHlink>
        <a:srgbClr val="99CC00"/>
      </a:folHlink>
    </a:clrScheme>
    <a:fontScheme name="Default 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63BE"/>
        </a:dk2>
        <a:lt2>
          <a:srgbClr val="A5ACB0"/>
        </a:lt2>
        <a:accent1>
          <a:srgbClr val="6C953C"/>
        </a:accent1>
        <a:accent2>
          <a:srgbClr val="CC9C4A"/>
        </a:accent2>
        <a:accent3>
          <a:srgbClr val="FFFFFF"/>
        </a:accent3>
        <a:accent4>
          <a:srgbClr val="000000"/>
        </a:accent4>
        <a:accent5>
          <a:srgbClr val="BAC8AF"/>
        </a:accent5>
        <a:accent6>
          <a:srgbClr val="B98D42"/>
        </a:accent6>
        <a:hlink>
          <a:srgbClr val="7A295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6309</TotalTime>
  <Words>790</Words>
  <Application>Microsoft PowerPoint</Application>
  <PresentationFormat>On-screen Show (4:3)</PresentationFormat>
  <Paragraphs>82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Default Design</vt:lpstr>
      <vt:lpstr>Custom Design</vt:lpstr>
      <vt:lpstr>版本命名规则-TimeSheet</vt:lpstr>
      <vt:lpstr>版本命名规则-JIRA</vt:lpstr>
      <vt:lpstr>版本命名规则-Hudson</vt:lpstr>
      <vt:lpstr>版本命名规则-SVN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VeriCentre</dc:title>
  <dc:creator>VeriFone</dc:creator>
  <cp:lastModifiedBy>hongwei</cp:lastModifiedBy>
  <cp:revision>540</cp:revision>
  <dcterms:created xsi:type="dcterms:W3CDTF">2006-07-24T15:42:58Z</dcterms:created>
  <dcterms:modified xsi:type="dcterms:W3CDTF">2014-06-12T06:58:06Z</dcterms:modified>
</cp:coreProperties>
</file>