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26" r:id="rId3"/>
    <p:sldMasterId id="2147483812" r:id="rId4"/>
    <p:sldMasterId id="2147483824" r:id="rId5"/>
    <p:sldMasterId id="2147483879" r:id="rId6"/>
  </p:sldMasterIdLst>
  <p:notesMasterIdLst>
    <p:notesMasterId r:id="rId20"/>
  </p:notesMasterIdLst>
  <p:handoutMasterIdLst>
    <p:handoutMasterId r:id="rId21"/>
  </p:handoutMasterIdLst>
  <p:sldIdLst>
    <p:sldId id="412" r:id="rId7"/>
    <p:sldId id="398" r:id="rId8"/>
    <p:sldId id="399" r:id="rId9"/>
    <p:sldId id="401" r:id="rId10"/>
    <p:sldId id="411" r:id="rId11"/>
    <p:sldId id="413" r:id="rId12"/>
    <p:sldId id="407" r:id="rId13"/>
    <p:sldId id="408" r:id="rId14"/>
    <p:sldId id="409" r:id="rId15"/>
    <p:sldId id="410" r:id="rId16"/>
    <p:sldId id="404" r:id="rId17"/>
    <p:sldId id="414" r:id="rId18"/>
    <p:sldId id="415" r:id="rId19"/>
  </p:sldIdLst>
  <p:sldSz cx="9144000" cy="5143500" type="screen16x9"/>
  <p:notesSz cx="6805613" cy="99393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  <p15:guide id="9" orient="horz" pos="2900">
          <p15:clr>
            <a:srgbClr val="A4A3A4"/>
          </p15:clr>
        </p15:guide>
        <p15:guide id="10" orient="horz" pos="3154">
          <p15:clr>
            <a:srgbClr val="A4A3A4"/>
          </p15:clr>
        </p15:guide>
        <p15:guide id="11" orient="horz" pos="2879">
          <p15:clr>
            <a:srgbClr val="A4A3A4"/>
          </p15:clr>
        </p15:guide>
        <p15:guide id="12" orient="horz" pos="3131">
          <p15:clr>
            <a:srgbClr val="A4A3A4"/>
          </p15:clr>
        </p15:guide>
        <p15:guide id="13" pos="2183">
          <p15:clr>
            <a:srgbClr val="A4A3A4"/>
          </p15:clr>
        </p15:guide>
        <p15:guide id="14" pos="2168">
          <p15:clr>
            <a:srgbClr val="A4A3A4"/>
          </p15:clr>
        </p15:guide>
        <p15:guide id="15" pos="2159">
          <p15:clr>
            <a:srgbClr val="A4A3A4"/>
          </p15:clr>
        </p15:guide>
        <p15:guide id="16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5"/>
    <a:srgbClr val="4D5766"/>
    <a:srgbClr val="273142"/>
    <a:srgbClr val="FF9910"/>
    <a:srgbClr val="EDF2F5"/>
    <a:srgbClr val="98A2AE"/>
    <a:srgbClr val="BEC8D2"/>
    <a:srgbClr val="FFFFFF"/>
    <a:srgbClr val="000000"/>
    <a:srgbClr val="124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433" autoAdjust="0"/>
  </p:normalViewPr>
  <p:slideViewPr>
    <p:cSldViewPr snapToGrid="0">
      <p:cViewPr varScale="1">
        <p:scale>
          <a:sx n="99" d="100"/>
          <a:sy n="99" d="100"/>
        </p:scale>
        <p:origin x="-57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72" y="84"/>
      </p:cViewPr>
      <p:guideLst>
        <p:guide orient="horz" pos="2896"/>
        <p:guide orient="horz" pos="3150"/>
        <p:guide orient="horz" pos="2875"/>
        <p:guide orient="horz" pos="3127"/>
        <p:guide orient="horz" pos="2900"/>
        <p:guide orient="horz" pos="3154"/>
        <p:guide orient="horz" pos="2879"/>
        <p:guide orient="horz" pos="3131"/>
        <p:guide pos="2180"/>
        <p:guide pos="2165"/>
        <p:guide pos="2156"/>
        <p:guide pos="2142"/>
        <p:guide pos="2183"/>
        <p:guide pos="2168"/>
        <p:guide pos="2159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7-06-22T15:02:13.591" idx="1">
    <p:pos x="5474" y="120"/>
    <p:text>URL asks me to login - used my NA02 account and it let me in but then gave me the message you see in the 3 pics - page not found</p:text>
    <p:extLst mod="1"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100" cy="496967"/>
          </a:xfrm>
          <a:prstGeom prst="rect">
            <a:avLst/>
          </a:prstGeom>
        </p:spPr>
        <p:txBody>
          <a:bodyPr vert="horz" lIns="91378" tIns="45690" rIns="91378" bIns="456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1"/>
            <a:ext cx="2949100" cy="496967"/>
          </a:xfrm>
          <a:prstGeom prst="rect">
            <a:avLst/>
          </a:prstGeom>
        </p:spPr>
        <p:txBody>
          <a:bodyPr vert="horz" lIns="91378" tIns="45690" rIns="91378" bIns="4569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8"/>
            <a:ext cx="2949100" cy="496967"/>
          </a:xfrm>
          <a:prstGeom prst="rect">
            <a:avLst/>
          </a:prstGeom>
        </p:spPr>
        <p:txBody>
          <a:bodyPr vert="horz" lIns="91378" tIns="45690" rIns="91378" bIns="456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8"/>
            <a:ext cx="2949100" cy="496967"/>
          </a:xfrm>
          <a:prstGeom prst="rect">
            <a:avLst/>
          </a:prstGeom>
        </p:spPr>
        <p:txBody>
          <a:bodyPr vert="horz" lIns="91378" tIns="45690" rIns="91378" bIns="4569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100" cy="496967"/>
          </a:xfrm>
          <a:prstGeom prst="rect">
            <a:avLst/>
          </a:prstGeom>
        </p:spPr>
        <p:txBody>
          <a:bodyPr vert="horz" lIns="91378" tIns="45690" rIns="91378" bIns="4569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1"/>
            <a:ext cx="2949100" cy="496967"/>
          </a:xfrm>
          <a:prstGeom prst="rect">
            <a:avLst/>
          </a:prstGeom>
        </p:spPr>
        <p:txBody>
          <a:bodyPr vert="horz" lIns="91378" tIns="45690" rIns="91378" bIns="4569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8/20/2018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8" tIns="45690" rIns="91378" bIns="4569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7"/>
            <a:ext cx="5444490" cy="4472702"/>
          </a:xfrm>
          <a:prstGeom prst="rect">
            <a:avLst/>
          </a:prstGeom>
        </p:spPr>
        <p:txBody>
          <a:bodyPr vert="horz" wrap="square" lIns="91378" tIns="45690" rIns="91378" bIns="456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8"/>
            <a:ext cx="2949100" cy="496967"/>
          </a:xfrm>
          <a:prstGeom prst="rect">
            <a:avLst/>
          </a:prstGeom>
        </p:spPr>
        <p:txBody>
          <a:bodyPr vert="horz" lIns="91378" tIns="45690" rIns="91378" bIns="4569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8"/>
            <a:ext cx="2949100" cy="496967"/>
          </a:xfrm>
          <a:prstGeom prst="rect">
            <a:avLst/>
          </a:prstGeom>
        </p:spPr>
        <p:txBody>
          <a:bodyPr vert="horz" lIns="91378" tIns="45690" rIns="91378" bIns="4569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6125"/>
            <a:ext cx="662463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08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2667" y="170260"/>
            <a:ext cx="8716596" cy="7929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01" y="1021558"/>
            <a:ext cx="8686068" cy="33944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>
              <a:spcAft>
                <a:spcPts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>
              <a:spcAft>
                <a:spcPts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>
              <a:spcAft>
                <a:spcPts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>
              <a:spcAft>
                <a:spcPts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1"/>
            <a:ext cx="691200" cy="11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D2D6-CF3D-4B58-83FA-FA349EA1772B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32A9D-05F1-46DB-B134-F1486421F5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06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26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3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1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/>
              <a:t>Supporting headline in sentence case here </a:t>
            </a:r>
          </a:p>
          <a:p>
            <a:pPr lvl="1"/>
            <a:r>
              <a:rPr lang="en-US" dirty="0"/>
              <a:t>Author/Presenter</a:t>
            </a:r>
          </a:p>
          <a:p>
            <a:pPr lvl="1"/>
            <a:r>
              <a:rPr lang="en-US" dirty="0"/>
              <a:t>DD-MM-YYYY</a:t>
            </a:r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edit headline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2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2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2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4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>
                <a:ea typeface="ヒラギノ角ゴ Pro W3"/>
                <a:cs typeface="ヒラギノ角ゴ Pro W3"/>
              </a:rPr>
              <a:t>Main headline in</a:t>
            </a:r>
            <a:br>
              <a:rPr lang="en-US" dirty="0">
                <a:ea typeface="ヒラギノ角ゴ Pro W3"/>
                <a:cs typeface="ヒラギノ角ゴ Pro W3"/>
              </a:rPr>
            </a:br>
            <a:r>
              <a:rPr lang="en-US" dirty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3388" y="4692980"/>
            <a:ext cx="144462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592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White internal cover slide – Supporting headline in sentence case here</a:t>
            </a:r>
          </a:p>
          <a:p>
            <a:pPr lvl="2"/>
            <a:r>
              <a:rPr lang="en-US" dirty="0"/>
              <a:t>Author/Presenter</a:t>
            </a:r>
          </a:p>
          <a:p>
            <a:pPr lvl="2"/>
            <a:r>
              <a:rPr lang="en-US" dirty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21" descr="Afbeelding met lucht, gras, plant, buiten&#10;&#10;Beschrijving is gegenereerd met zeer hoge betrouwbaarheid">
            <a:extLst>
              <a:ext uri="{FF2B5EF4-FFF2-40B4-BE49-F238E27FC236}">
                <a16:creationId xmlns="" xmlns:a16="http://schemas.microsoft.com/office/drawing/2014/main" id="{F27E33DB-C7DD-4317-9BF8-38C65520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5452" r="607" b="106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759" y="1868091"/>
            <a:ext cx="6756482" cy="70365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919" y="2633662"/>
            <a:ext cx="5564162" cy="682229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grpSp>
        <p:nvGrpSpPr>
          <p:cNvPr id="11" name="Groep 15">
            <a:extLst>
              <a:ext uri="{FF2B5EF4-FFF2-40B4-BE49-F238E27FC236}">
                <a16:creationId xmlns="" xmlns:a16="http://schemas.microsoft.com/office/drawing/2014/main" id="{ED61B3DE-B65B-4473-B274-51DA195C06ED}"/>
              </a:ext>
            </a:extLst>
          </p:cNvPr>
          <p:cNvGrpSpPr/>
          <p:nvPr/>
        </p:nvGrpSpPr>
        <p:grpSpPr>
          <a:xfrm>
            <a:off x="209350" y="9025"/>
            <a:ext cx="1830705" cy="1200150"/>
            <a:chOff x="431799" y="0"/>
            <a:chExt cx="2052000" cy="1345223"/>
          </a:xfrm>
          <a:solidFill>
            <a:schemeClr val="bg1"/>
          </a:solidFill>
        </p:grpSpPr>
        <p:sp>
          <p:nvSpPr>
            <p:cNvPr id="12" name="Vrije vorm: vorm 16">
              <a:extLst>
                <a:ext uri="{FF2B5EF4-FFF2-40B4-BE49-F238E27FC236}">
                  <a16:creationId xmlns="" xmlns:a16="http://schemas.microsoft.com/office/drawing/2014/main" id="{9466759C-DB29-4021-BF1B-CD69B59DC988}"/>
                </a:ext>
              </a:extLst>
            </p:cNvPr>
            <p:cNvSpPr/>
            <p:nvPr userDrawn="1"/>
          </p:nvSpPr>
          <p:spPr>
            <a:xfrm>
              <a:off x="431799" y="0"/>
              <a:ext cx="2052000" cy="1345223"/>
            </a:xfrm>
            <a:custGeom>
              <a:avLst/>
              <a:gdLst>
                <a:gd name="connsiteX0" fmla="*/ 0 w 2003669"/>
                <a:gd name="connsiteY0" fmla="*/ 0 h 1345223"/>
                <a:gd name="connsiteX1" fmla="*/ 2003669 w 2003669"/>
                <a:gd name="connsiteY1" fmla="*/ 0 h 1345223"/>
                <a:gd name="connsiteX2" fmla="*/ 2003669 w 2003669"/>
                <a:gd name="connsiteY2" fmla="*/ 1121015 h 1345223"/>
                <a:gd name="connsiteX3" fmla="*/ 1779461 w 2003669"/>
                <a:gd name="connsiteY3" fmla="*/ 1345223 h 1345223"/>
                <a:gd name="connsiteX4" fmla="*/ 0 w 2003669"/>
                <a:gd name="connsiteY4" fmla="*/ 1345223 h 134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669" h="1345223">
                  <a:moveTo>
                    <a:pt x="0" y="0"/>
                  </a:moveTo>
                  <a:lnTo>
                    <a:pt x="2003669" y="0"/>
                  </a:lnTo>
                  <a:lnTo>
                    <a:pt x="2003669" y="1121015"/>
                  </a:lnTo>
                  <a:cubicBezTo>
                    <a:pt x="2003669" y="1244842"/>
                    <a:pt x="1903288" y="1345223"/>
                    <a:pt x="1779461" y="1345223"/>
                  </a:cubicBezTo>
                  <a:lnTo>
                    <a:pt x="0" y="1345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/>
            </a:p>
          </p:txBody>
        </p:sp>
        <p:pic>
          <p:nvPicPr>
            <p:cNvPr id="13" name="Picture 2" descr="G:\Corporate Communication\Logo's\FrieslandCampina\Nourishing by Nature tagline\Nbn_tag_with_FC_final.png">
              <a:extLst>
                <a:ext uri="{FF2B5EF4-FFF2-40B4-BE49-F238E27FC236}">
                  <a16:creationId xmlns="" xmlns:a16="http://schemas.microsoft.com/office/drawing/2014/main" id="{C7716AF9-7B90-4930-90CA-DE5F03233BD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891" y="229339"/>
              <a:ext cx="1749655" cy="927490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sp>
        <p:nvSpPr>
          <p:cNvPr id="17" name="TextBox 16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02889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21" descr="Afbeelding met lucht, gras, plant, buiten&#10;&#10;Beschrijving is gegenereerd met zeer hoge betrouwbaarheid">
            <a:extLst>
              <a:ext uri="{FF2B5EF4-FFF2-40B4-BE49-F238E27FC236}">
                <a16:creationId xmlns="" xmlns:a16="http://schemas.microsoft.com/office/drawing/2014/main" id="{F27E33DB-C7DD-4317-9BF8-38C65520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5452" r="607" b="106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4F81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759" y="1868091"/>
            <a:ext cx="6756482" cy="70365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919" y="2633662"/>
            <a:ext cx="5564162" cy="682229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grpSp>
        <p:nvGrpSpPr>
          <p:cNvPr id="11" name="Groep 15">
            <a:extLst>
              <a:ext uri="{FF2B5EF4-FFF2-40B4-BE49-F238E27FC236}">
                <a16:creationId xmlns="" xmlns:a16="http://schemas.microsoft.com/office/drawing/2014/main" id="{ED61B3DE-B65B-4473-B274-51DA195C06ED}"/>
              </a:ext>
            </a:extLst>
          </p:cNvPr>
          <p:cNvGrpSpPr/>
          <p:nvPr/>
        </p:nvGrpSpPr>
        <p:grpSpPr>
          <a:xfrm>
            <a:off x="209350" y="9025"/>
            <a:ext cx="1830705" cy="1200150"/>
            <a:chOff x="431799" y="0"/>
            <a:chExt cx="2052000" cy="1345223"/>
          </a:xfrm>
          <a:solidFill>
            <a:schemeClr val="bg1"/>
          </a:solidFill>
        </p:grpSpPr>
        <p:sp>
          <p:nvSpPr>
            <p:cNvPr id="12" name="Vrije vorm: vorm 16">
              <a:extLst>
                <a:ext uri="{FF2B5EF4-FFF2-40B4-BE49-F238E27FC236}">
                  <a16:creationId xmlns="" xmlns:a16="http://schemas.microsoft.com/office/drawing/2014/main" id="{9466759C-DB29-4021-BF1B-CD69B59DC988}"/>
                </a:ext>
              </a:extLst>
            </p:cNvPr>
            <p:cNvSpPr/>
            <p:nvPr userDrawn="1"/>
          </p:nvSpPr>
          <p:spPr>
            <a:xfrm>
              <a:off x="431799" y="0"/>
              <a:ext cx="2052000" cy="1345223"/>
            </a:xfrm>
            <a:custGeom>
              <a:avLst/>
              <a:gdLst>
                <a:gd name="connsiteX0" fmla="*/ 0 w 2003669"/>
                <a:gd name="connsiteY0" fmla="*/ 0 h 1345223"/>
                <a:gd name="connsiteX1" fmla="*/ 2003669 w 2003669"/>
                <a:gd name="connsiteY1" fmla="*/ 0 h 1345223"/>
                <a:gd name="connsiteX2" fmla="*/ 2003669 w 2003669"/>
                <a:gd name="connsiteY2" fmla="*/ 1121015 h 1345223"/>
                <a:gd name="connsiteX3" fmla="*/ 1779461 w 2003669"/>
                <a:gd name="connsiteY3" fmla="*/ 1345223 h 1345223"/>
                <a:gd name="connsiteX4" fmla="*/ 0 w 2003669"/>
                <a:gd name="connsiteY4" fmla="*/ 1345223 h 134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669" h="1345223">
                  <a:moveTo>
                    <a:pt x="0" y="0"/>
                  </a:moveTo>
                  <a:lnTo>
                    <a:pt x="2003669" y="0"/>
                  </a:lnTo>
                  <a:lnTo>
                    <a:pt x="2003669" y="1121015"/>
                  </a:lnTo>
                  <a:cubicBezTo>
                    <a:pt x="2003669" y="1244842"/>
                    <a:pt x="1903288" y="1345223"/>
                    <a:pt x="1779461" y="1345223"/>
                  </a:cubicBezTo>
                  <a:lnTo>
                    <a:pt x="0" y="1345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/>
            </a:p>
          </p:txBody>
        </p:sp>
        <p:pic>
          <p:nvPicPr>
            <p:cNvPr id="13" name="Picture 2" descr="G:\Corporate Communication\Logo's\FrieslandCampina\Nourishing by Nature tagline\Nbn_tag_with_FC_final.png">
              <a:extLst>
                <a:ext uri="{FF2B5EF4-FFF2-40B4-BE49-F238E27FC236}">
                  <a16:creationId xmlns="" xmlns:a16="http://schemas.microsoft.com/office/drawing/2014/main" id="{C7716AF9-7B90-4930-90CA-DE5F03233BD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891" y="229339"/>
              <a:ext cx="1749655" cy="927490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sp>
        <p:nvSpPr>
          <p:cNvPr id="29" name="TextBox 28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826455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21" descr="Afbeelding met lucht, gras, plant, buiten&#10;&#10;Beschrijving is gegenereerd met zeer hoge betrouwbaarheid">
            <a:extLst>
              <a:ext uri="{FF2B5EF4-FFF2-40B4-BE49-F238E27FC236}">
                <a16:creationId xmlns="" xmlns:a16="http://schemas.microsoft.com/office/drawing/2014/main" id="{F27E33DB-C7DD-4317-9BF8-38C65520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5452" r="607" b="106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759" y="1868091"/>
            <a:ext cx="6756482" cy="70365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919" y="2633662"/>
            <a:ext cx="5564162" cy="682229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grpSp>
        <p:nvGrpSpPr>
          <p:cNvPr id="11" name="Groep 15">
            <a:extLst>
              <a:ext uri="{FF2B5EF4-FFF2-40B4-BE49-F238E27FC236}">
                <a16:creationId xmlns="" xmlns:a16="http://schemas.microsoft.com/office/drawing/2014/main" id="{ED61B3DE-B65B-4473-B274-51DA195C06ED}"/>
              </a:ext>
            </a:extLst>
          </p:cNvPr>
          <p:cNvGrpSpPr/>
          <p:nvPr/>
        </p:nvGrpSpPr>
        <p:grpSpPr>
          <a:xfrm>
            <a:off x="209350" y="9025"/>
            <a:ext cx="1830705" cy="1200150"/>
            <a:chOff x="431799" y="0"/>
            <a:chExt cx="2052000" cy="1345223"/>
          </a:xfrm>
          <a:solidFill>
            <a:schemeClr val="bg1"/>
          </a:solidFill>
        </p:grpSpPr>
        <p:sp>
          <p:nvSpPr>
            <p:cNvPr id="12" name="Vrije vorm: vorm 16">
              <a:extLst>
                <a:ext uri="{FF2B5EF4-FFF2-40B4-BE49-F238E27FC236}">
                  <a16:creationId xmlns="" xmlns:a16="http://schemas.microsoft.com/office/drawing/2014/main" id="{9466759C-DB29-4021-BF1B-CD69B59DC988}"/>
                </a:ext>
              </a:extLst>
            </p:cNvPr>
            <p:cNvSpPr/>
            <p:nvPr userDrawn="1"/>
          </p:nvSpPr>
          <p:spPr>
            <a:xfrm>
              <a:off x="431799" y="0"/>
              <a:ext cx="2052000" cy="1345223"/>
            </a:xfrm>
            <a:custGeom>
              <a:avLst/>
              <a:gdLst>
                <a:gd name="connsiteX0" fmla="*/ 0 w 2003669"/>
                <a:gd name="connsiteY0" fmla="*/ 0 h 1345223"/>
                <a:gd name="connsiteX1" fmla="*/ 2003669 w 2003669"/>
                <a:gd name="connsiteY1" fmla="*/ 0 h 1345223"/>
                <a:gd name="connsiteX2" fmla="*/ 2003669 w 2003669"/>
                <a:gd name="connsiteY2" fmla="*/ 1121015 h 1345223"/>
                <a:gd name="connsiteX3" fmla="*/ 1779461 w 2003669"/>
                <a:gd name="connsiteY3" fmla="*/ 1345223 h 1345223"/>
                <a:gd name="connsiteX4" fmla="*/ 0 w 2003669"/>
                <a:gd name="connsiteY4" fmla="*/ 1345223 h 134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669" h="1345223">
                  <a:moveTo>
                    <a:pt x="0" y="0"/>
                  </a:moveTo>
                  <a:lnTo>
                    <a:pt x="2003669" y="0"/>
                  </a:lnTo>
                  <a:lnTo>
                    <a:pt x="2003669" y="1121015"/>
                  </a:lnTo>
                  <a:cubicBezTo>
                    <a:pt x="2003669" y="1244842"/>
                    <a:pt x="1903288" y="1345223"/>
                    <a:pt x="1779461" y="1345223"/>
                  </a:cubicBezTo>
                  <a:lnTo>
                    <a:pt x="0" y="13452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3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 dirty="0"/>
            </a:p>
          </p:txBody>
        </p:sp>
        <p:pic>
          <p:nvPicPr>
            <p:cNvPr id="13" name="Picture 2" descr="G:\Corporate Communication\Logo's\FrieslandCampina\Nourishing by Nature tagline\Nbn_tag_with_FC_final.png">
              <a:extLst>
                <a:ext uri="{FF2B5EF4-FFF2-40B4-BE49-F238E27FC236}">
                  <a16:creationId xmlns="" xmlns:a16="http://schemas.microsoft.com/office/drawing/2014/main" id="{C7716AF9-7B90-4930-90CA-DE5F03233BD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891" y="229339"/>
              <a:ext cx="1749655" cy="927490"/>
            </a:xfrm>
            <a:prstGeom prst="rect">
              <a:avLst/>
            </a:prstGeom>
            <a:solidFill>
              <a:srgbClr val="FFFFFF"/>
            </a:solidFill>
            <a:extLst/>
          </p:spPr>
        </p:pic>
      </p:grpSp>
      <p:sp>
        <p:nvSpPr>
          <p:cNvPr id="17" name="TextBox 16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83889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21" descr="Afbeelding met lucht, gras, plant, buiten&#10;&#10;Beschrijving is gegenereerd met zeer hoge betrouwbaarheid">
            <a:extLst>
              <a:ext uri="{FF2B5EF4-FFF2-40B4-BE49-F238E27FC236}">
                <a16:creationId xmlns="" xmlns:a16="http://schemas.microsoft.com/office/drawing/2014/main" id="{F27E33DB-C7DD-4317-9BF8-38C65520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5452" r="607" b="106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759" y="1868091"/>
            <a:ext cx="6756482" cy="70365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919" y="2633662"/>
            <a:ext cx="5564162" cy="682229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pic>
        <p:nvPicPr>
          <p:cNvPr id="14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0" y="285750"/>
            <a:ext cx="3243262" cy="136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93391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21" descr="Afbeelding met lucht, gras, plant, buiten&#10;&#10;Beschrijving is gegenereerd met zeer hoge betrouwbaarheid">
            <a:extLst>
              <a:ext uri="{FF2B5EF4-FFF2-40B4-BE49-F238E27FC236}">
                <a16:creationId xmlns="" xmlns:a16="http://schemas.microsoft.com/office/drawing/2014/main" id="{F27E33DB-C7DD-4317-9BF8-38C65520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5452" r="607" b="106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rgbClr val="4F81B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759" y="1868091"/>
            <a:ext cx="6756482" cy="70365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919" y="2633662"/>
            <a:ext cx="5564162" cy="682229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pic>
        <p:nvPicPr>
          <p:cNvPr id="14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0" y="285750"/>
            <a:ext cx="3243262" cy="136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457114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21" descr="Afbeelding met lucht, gras, plant, buiten&#10;&#10;Beschrijving is gegenereerd met zeer hoge betrouwbaarheid">
            <a:extLst>
              <a:ext uri="{FF2B5EF4-FFF2-40B4-BE49-F238E27FC236}">
                <a16:creationId xmlns="" xmlns:a16="http://schemas.microsoft.com/office/drawing/2014/main" id="{F27E33DB-C7DD-4317-9BF8-38C65520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5452" r="607" b="106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3759" y="1868091"/>
            <a:ext cx="6756482" cy="703659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919" y="2633662"/>
            <a:ext cx="5564162" cy="682229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pic>
        <p:nvPicPr>
          <p:cNvPr id="14" name="Afbeelding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0" y="285750"/>
            <a:ext cx="3243262" cy="1368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862778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21" descr="Afbeelding met lucht, gras, plant, buiten&#10;&#10;Beschrijving is gegenereerd met zeer hoge betrouwbaarheid">
            <a:extLst>
              <a:ext uri="{FF2B5EF4-FFF2-40B4-BE49-F238E27FC236}">
                <a16:creationId xmlns="" xmlns:a16="http://schemas.microsoft.com/office/drawing/2014/main" id="{F27E33DB-C7DD-4317-9BF8-38C65520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5452" r="607" b="106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tx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783556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21" descr="Afbeelding met lucht, gras, plant, buiten&#10;&#10;Beschrijving is gegenereerd met zeer hoge betrouwbaarheid">
            <a:extLst>
              <a:ext uri="{FF2B5EF4-FFF2-40B4-BE49-F238E27FC236}">
                <a16:creationId xmlns="" xmlns:a16="http://schemas.microsoft.com/office/drawing/2014/main" id="{F27E33DB-C7DD-4317-9BF8-38C65520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5452" r="607" b="106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bg2">
              <a:lumMod val="1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47424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21" descr="Afbeelding met lucht, gras, plant, buiten&#10;&#10;Beschrijving is gegenereerd met zeer hoge betrouwbaarheid">
            <a:extLst>
              <a:ext uri="{FF2B5EF4-FFF2-40B4-BE49-F238E27FC236}">
                <a16:creationId xmlns="" xmlns:a16="http://schemas.microsoft.com/office/drawing/2014/main" id="{F27E33DB-C7DD-4317-9BF8-38C655206C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" t="5452" r="607" b="106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bg1">
              <a:lumMod val="9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474242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839200" cy="536971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839200" cy="36992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pic>
        <p:nvPicPr>
          <p:cNvPr id="4" name="Afbeelding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41735"/>
            <a:ext cx="685800" cy="2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941344" y="4827238"/>
            <a:ext cx="2209800" cy="200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zh-CN" sz="7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Digital Technology</a:t>
            </a:r>
            <a:r>
              <a:rPr lang="en-US" altLang="zh-CN" sz="7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 Light" panose="020B0502040204020203" pitchFamily="34" charset="-122"/>
              </a:rPr>
              <a:t> &amp; Analytics</a:t>
            </a:r>
            <a:endParaRPr lang="en-US" sz="700" b="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26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3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3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692980"/>
            <a:ext cx="144462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592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1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  <p:sldLayoutId id="2147483828" r:id="rId10"/>
    <p:sldLayoutId id="2147483829" r:id="rId11"/>
    <p:sldLayoutId id="2147483831" r:id="rId12"/>
    <p:sldLayoutId id="2147483832" r:id="rId13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692980"/>
            <a:ext cx="144462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592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692980"/>
            <a:ext cx="144462" cy="2462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5927"/>
            <a:ext cx="1800000" cy="12311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4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4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nokia.sharepoint.com/sites/it-digital-platforms/Testing%20and%20Acceptance%20Management/DevOps/ACOS_DEVOPS_DEMO_Report.mov" TargetMode="Externa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kone.io/article/932" TargetMode="External"/><Relationship Id="rId2" Type="http://schemas.openxmlformats.org/officeDocument/2006/relationships/hyperlink" Target="http://docs.kubernetes.org.cn/227.html" TargetMode="Externa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www.itcodemonkey.com/article/4261.html" TargetMode="External"/><Relationship Id="rId4" Type="http://schemas.openxmlformats.org/officeDocument/2006/relationships/hyperlink" Target="https://www.kubernetes.org.cn/4293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tiff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iff"/><Relationship Id="rId13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11" Type="http://schemas.openxmlformats.org/officeDocument/2006/relationships/image" Target="../media/image36.png"/><Relationship Id="rId5" Type="http://schemas.openxmlformats.org/officeDocument/2006/relationships/image" Target="../media/image11.tiff"/><Relationship Id="rId15" Type="http://schemas.openxmlformats.org/officeDocument/2006/relationships/image" Target="../media/image38.jpeg"/><Relationship Id="rId10" Type="http://schemas.openxmlformats.org/officeDocument/2006/relationships/image" Target="../media/image13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Relationship Id="rId14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nokia.sharepoint.com/sites/it-digital-platforms/Testing%20and%20Acceptance%20Management/DevOps/ACOS_DEVOPS_DEMO_Build.mov" TargetMode="Externa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nokia.sharepoint.com/sites/it-digital-platforms/Testing%20and%20Acceptance%20Management/DevOps/ACOS_DEVOPS_DEMO_Deploy.mov" TargetMode="External"/><Relationship Id="rId1" Type="http://schemas.openxmlformats.org/officeDocument/2006/relationships/slideLayout" Target="../slideLayouts/slideLayout31.xml"/><Relationship Id="rId6" Type="http://schemas.openxmlformats.org/officeDocument/2006/relationships/comments" Target="../comments/commen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nokia.sharepoint.com/sites/it-digital-platforms/Testing%20and%20Acceptance%20Management/DevOps/ACOS_DEVOPS_DEMO_Testing.mov" TargetMode="Externa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4678" y="1568918"/>
            <a:ext cx="52549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/>
              <a:t>DevOps Introduction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977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35125" y="110835"/>
            <a:ext cx="6798366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kia Pure Headline Light"/>
              </a:rPr>
              <a:t>Step 4: Report</a:t>
            </a:r>
            <a:endParaRPr lang="zh-CN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kia Pure Headline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3157" y="1157974"/>
            <a:ext cx="282321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Screenshots and logs can be tracked in dashboard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74835" y="739662"/>
            <a:ext cx="115345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Click to watch the demo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5140" y="2701219"/>
            <a:ext cx="42604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Dashboard displays the test results (pass, fail, error status for each test case)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6020" y="827503"/>
            <a:ext cx="325578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DEVOPS does test result data analysis (Jenkins)</a:t>
            </a:r>
          </a:p>
        </p:txBody>
      </p:sp>
      <p:pic>
        <p:nvPicPr>
          <p:cNvPr id="11" name="Picture 1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980" y="156340"/>
            <a:ext cx="714375" cy="571500"/>
          </a:xfrm>
          <a:prstGeom prst="rect">
            <a:avLst/>
          </a:prstGeom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8" y="1018094"/>
            <a:ext cx="4058194" cy="133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40" y="2905081"/>
            <a:ext cx="4898017" cy="20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7" y="1395959"/>
            <a:ext cx="3890845" cy="188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98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1187084" y="2712789"/>
            <a:ext cx="1173178" cy="300068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r>
              <a:rPr lang="en-US" sz="15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Next steps</a:t>
            </a:r>
            <a:endParaRPr lang="id-ID" sz="15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87084" y="2944649"/>
            <a:ext cx="7717005" cy="992565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DEVOPS knowledge research and transition.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E2E mgmt. from demand mgmt. to defect mgmt.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DEVOPS 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governance </a:t>
            </a:r>
            <a:r>
              <a:rPr lang="en-US" altLang="zh-CN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mode establishment and maintenance.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utoShape 96"/>
          <p:cNvSpPr>
            <a:spLocks/>
          </p:cNvSpPr>
          <p:nvPr/>
        </p:nvSpPr>
        <p:spPr bwMode="auto">
          <a:xfrm>
            <a:off x="698425" y="2749939"/>
            <a:ext cx="257442" cy="2574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45" y="434"/>
                </a:moveTo>
                <a:cubicBezTo>
                  <a:pt x="19000" y="276"/>
                  <a:pt x="19186" y="194"/>
                  <a:pt x="19399" y="194"/>
                </a:cubicBezTo>
                <a:cubicBezTo>
                  <a:pt x="19670" y="194"/>
                  <a:pt x="19900" y="332"/>
                  <a:pt x="20087" y="602"/>
                </a:cubicBezTo>
                <a:cubicBezTo>
                  <a:pt x="20165" y="716"/>
                  <a:pt x="20282" y="872"/>
                  <a:pt x="20432" y="1072"/>
                </a:cubicBezTo>
                <a:cubicBezTo>
                  <a:pt x="20586" y="1274"/>
                  <a:pt x="20733" y="1483"/>
                  <a:pt x="20880" y="1692"/>
                </a:cubicBezTo>
                <a:cubicBezTo>
                  <a:pt x="21024" y="1903"/>
                  <a:pt x="21147" y="2127"/>
                  <a:pt x="21252" y="2359"/>
                </a:cubicBezTo>
                <a:cubicBezTo>
                  <a:pt x="21357" y="2597"/>
                  <a:pt x="21411" y="2796"/>
                  <a:pt x="21411" y="2967"/>
                </a:cubicBezTo>
                <a:cubicBezTo>
                  <a:pt x="21411" y="3334"/>
                  <a:pt x="21298" y="3616"/>
                  <a:pt x="21071" y="3825"/>
                </a:cubicBezTo>
                <a:lnTo>
                  <a:pt x="2568" y="21376"/>
                </a:lnTo>
                <a:cubicBezTo>
                  <a:pt x="2408" y="21526"/>
                  <a:pt x="2227" y="21599"/>
                  <a:pt x="2017" y="21599"/>
                </a:cubicBezTo>
                <a:cubicBezTo>
                  <a:pt x="1725" y="21599"/>
                  <a:pt x="1495" y="21464"/>
                  <a:pt x="1324" y="21194"/>
                </a:cubicBezTo>
                <a:cubicBezTo>
                  <a:pt x="1248" y="21082"/>
                  <a:pt x="1128" y="20924"/>
                  <a:pt x="971" y="20724"/>
                </a:cubicBezTo>
                <a:cubicBezTo>
                  <a:pt x="817" y="20521"/>
                  <a:pt x="668" y="20316"/>
                  <a:pt x="528" y="20104"/>
                </a:cubicBezTo>
                <a:cubicBezTo>
                  <a:pt x="386" y="19893"/>
                  <a:pt x="261" y="19672"/>
                  <a:pt x="156" y="19443"/>
                </a:cubicBezTo>
                <a:cubicBezTo>
                  <a:pt x="51" y="19214"/>
                  <a:pt x="0" y="19008"/>
                  <a:pt x="0" y="18832"/>
                </a:cubicBezTo>
                <a:cubicBezTo>
                  <a:pt x="0" y="18465"/>
                  <a:pt x="115" y="18177"/>
                  <a:pt x="337" y="17971"/>
                </a:cubicBezTo>
                <a:lnTo>
                  <a:pt x="18845" y="434"/>
                </a:lnTo>
                <a:close/>
                <a:moveTo>
                  <a:pt x="4372" y="9154"/>
                </a:moveTo>
                <a:lnTo>
                  <a:pt x="2998" y="8634"/>
                </a:lnTo>
                <a:lnTo>
                  <a:pt x="4372" y="8126"/>
                </a:lnTo>
                <a:lnTo>
                  <a:pt x="4805" y="6484"/>
                </a:lnTo>
                <a:lnTo>
                  <a:pt x="5204" y="8126"/>
                </a:lnTo>
                <a:lnTo>
                  <a:pt x="6597" y="8634"/>
                </a:lnTo>
                <a:lnTo>
                  <a:pt x="5204" y="9154"/>
                </a:lnTo>
                <a:lnTo>
                  <a:pt x="4805" y="10800"/>
                </a:lnTo>
                <a:lnTo>
                  <a:pt x="4372" y="9154"/>
                </a:lnTo>
                <a:close/>
                <a:moveTo>
                  <a:pt x="7126" y="5329"/>
                </a:moveTo>
                <a:lnTo>
                  <a:pt x="4372" y="4316"/>
                </a:lnTo>
                <a:lnTo>
                  <a:pt x="7126" y="3317"/>
                </a:lnTo>
                <a:lnTo>
                  <a:pt x="7971" y="0"/>
                </a:lnTo>
                <a:lnTo>
                  <a:pt x="8810" y="3317"/>
                </a:lnTo>
                <a:lnTo>
                  <a:pt x="11565" y="4316"/>
                </a:lnTo>
                <a:lnTo>
                  <a:pt x="8810" y="5329"/>
                </a:lnTo>
                <a:lnTo>
                  <a:pt x="7971" y="8634"/>
                </a:lnTo>
                <a:lnTo>
                  <a:pt x="7126" y="5329"/>
                </a:lnTo>
                <a:close/>
                <a:moveTo>
                  <a:pt x="12412" y="2670"/>
                </a:moveTo>
                <a:lnTo>
                  <a:pt x="11041" y="2162"/>
                </a:lnTo>
                <a:lnTo>
                  <a:pt x="12412" y="1642"/>
                </a:lnTo>
                <a:lnTo>
                  <a:pt x="12845" y="0"/>
                </a:lnTo>
                <a:lnTo>
                  <a:pt x="13278" y="1642"/>
                </a:lnTo>
                <a:lnTo>
                  <a:pt x="14637" y="2162"/>
                </a:lnTo>
                <a:lnTo>
                  <a:pt x="13278" y="2670"/>
                </a:lnTo>
                <a:lnTo>
                  <a:pt x="12845" y="4316"/>
                </a:lnTo>
                <a:lnTo>
                  <a:pt x="12412" y="2670"/>
                </a:lnTo>
                <a:close/>
                <a:moveTo>
                  <a:pt x="20498" y="2993"/>
                </a:moveTo>
                <a:lnTo>
                  <a:pt x="19399" y="1289"/>
                </a:lnTo>
                <a:lnTo>
                  <a:pt x="15070" y="5385"/>
                </a:lnTo>
                <a:lnTo>
                  <a:pt x="16172" y="7086"/>
                </a:lnTo>
                <a:lnTo>
                  <a:pt x="20498" y="2993"/>
                </a:lnTo>
                <a:close/>
                <a:moveTo>
                  <a:pt x="21599" y="9154"/>
                </a:moveTo>
                <a:lnTo>
                  <a:pt x="20229" y="9674"/>
                </a:lnTo>
                <a:lnTo>
                  <a:pt x="19807" y="11320"/>
                </a:lnTo>
                <a:lnTo>
                  <a:pt x="19374" y="9674"/>
                </a:lnTo>
                <a:lnTo>
                  <a:pt x="18001" y="9154"/>
                </a:lnTo>
                <a:lnTo>
                  <a:pt x="19374" y="8661"/>
                </a:lnTo>
                <a:lnTo>
                  <a:pt x="19807" y="7004"/>
                </a:lnTo>
                <a:lnTo>
                  <a:pt x="20229" y="8661"/>
                </a:lnTo>
                <a:lnTo>
                  <a:pt x="21599" y="9154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2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2830" y="181131"/>
            <a:ext cx="8982159" cy="779658"/>
            <a:chOff x="5988388" y="483017"/>
            <a:chExt cx="12359700" cy="2079087"/>
          </a:xfrm>
        </p:grpSpPr>
        <p:sp>
          <p:nvSpPr>
            <p:cNvPr id="20" name="TextBox 19"/>
            <p:cNvSpPr txBox="1"/>
            <p:nvPr/>
          </p:nvSpPr>
          <p:spPr>
            <a:xfrm>
              <a:off x="5988388" y="483017"/>
              <a:ext cx="12359700" cy="147727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DEVOPS Summary</a:t>
              </a:r>
              <a:endParaRPr lang="id-ID" sz="3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22" name="Subtitle 2"/>
            <p:cNvSpPr txBox="1">
              <a:spLocks/>
            </p:cNvSpPr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</p:spPr>
          <p:txBody>
            <a:bodyPr vert="horz" lIns="217490" tIns="108745" rIns="217490" bIns="108745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 smtClean="0">
                  <a:latin typeface="微软雅黑" panose="020B0503020204020204" pitchFamily="34" charset="-122"/>
                  <a:cs typeface="Aparajita" panose="020B0604020202020204" pitchFamily="34" charset="0"/>
                </a:rPr>
                <a:t>Summary and next steps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99425" y="1814089"/>
            <a:ext cx="7714529" cy="684789"/>
          </a:xfrm>
          <a:prstGeom prst="rect">
            <a:avLst/>
          </a:prstGeom>
          <a:noFill/>
        </p:spPr>
        <p:txBody>
          <a:bodyPr wrap="square" lIns="68566" tIns="34283" rIns="68566" bIns="34283" rtlCol="0">
            <a:spAutoFit/>
          </a:bodyPr>
          <a:lstStyle>
            <a:defPPr>
              <a:defRPr lang="en-GB"/>
            </a:defPPr>
            <a:lvl1pPr marL="171450" indent="-171450">
              <a:lnSpc>
                <a:spcPct val="200000"/>
              </a:lnSpc>
              <a:buFont typeface="Arial" panose="020B0604020202020204" pitchFamily="34" charset="0"/>
              <a:buChar char="•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current DEVOPS product line </a:t>
            </a:r>
            <a:r>
              <a:rPr lang="en-US" dirty="0" smtClean="0"/>
              <a:t>can </a:t>
            </a:r>
            <a:r>
              <a:rPr lang="en-US" dirty="0"/>
              <a:t>realize a good vision that to integrate and deploy new changes in weekly(at least) to answer flexibly end users 'requirements while in a lower quality failure cost compared to traditional development approaches.</a:t>
            </a:r>
          </a:p>
        </p:txBody>
      </p:sp>
      <p:sp>
        <p:nvSpPr>
          <p:cNvPr id="24" name="AutoShape 91"/>
          <p:cNvSpPr>
            <a:spLocks/>
          </p:cNvSpPr>
          <p:nvPr/>
        </p:nvSpPr>
        <p:spPr bwMode="auto">
          <a:xfrm>
            <a:off x="698425" y="1672496"/>
            <a:ext cx="257442" cy="283187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3">
              <a:defRPr/>
            </a:pPr>
            <a:endParaRPr lang="es-ES" sz="22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8778" y="1546956"/>
            <a:ext cx="1068469" cy="300068"/>
          </a:xfrm>
          <a:prstGeom prst="rect">
            <a:avLst/>
          </a:prstGeom>
          <a:noFill/>
        </p:spPr>
        <p:txBody>
          <a:bodyPr wrap="none" lIns="68566" tIns="34283" rIns="68566" bIns="34283" rtlCol="0">
            <a:spAutoFit/>
          </a:bodyPr>
          <a:lstStyle/>
          <a:p>
            <a:r>
              <a:rPr lang="en-US" sz="1500" b="1" dirty="0" smtClean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Summary</a:t>
            </a:r>
            <a:endParaRPr lang="id-ID" sz="1500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AC9714-28F1-4E14-A6EB-3CB6FC2F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工具链参考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E2EB95B-F4DB-41D7-B7D3-3B9E91FC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36" y="682487"/>
            <a:ext cx="6862736" cy="40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Kubernetes Introduction: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docs.kubernetes.org.cn/227.html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www.dockone.io/article/932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JD example: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www.kubernetes.org.cn/4293.html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From </a:t>
            </a:r>
            <a:r>
              <a:rPr lang="en-US" altLang="zh-CN" dirty="0"/>
              <a:t>traditional </a:t>
            </a:r>
            <a:r>
              <a:rPr lang="en-US" altLang="zh-CN" dirty="0" smtClean="0"/>
              <a:t>to K8s:</a:t>
            </a:r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www.itcodemonkey.com/article/4261.html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69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55843" y="181131"/>
            <a:ext cx="9039297" cy="779658"/>
            <a:chOff x="128285" y="483017"/>
            <a:chExt cx="24098515" cy="2079087"/>
          </a:xfrm>
        </p:grpSpPr>
        <p:sp>
          <p:nvSpPr>
            <p:cNvPr id="106" name="TextBox 105"/>
            <p:cNvSpPr txBox="1"/>
            <p:nvPr/>
          </p:nvSpPr>
          <p:spPr>
            <a:xfrm>
              <a:off x="128285" y="483017"/>
              <a:ext cx="24098515" cy="147727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Pain Points</a:t>
              </a:r>
              <a:endParaRPr lang="id-ID" sz="3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8" name="Subtitle 2"/>
            <p:cNvSpPr txBox="1">
              <a:spLocks/>
            </p:cNvSpPr>
            <p:nvPr/>
          </p:nvSpPr>
          <p:spPr>
            <a:xfrm>
              <a:off x="128285" y="1634835"/>
              <a:ext cx="24098515" cy="839117"/>
            </a:xfrm>
            <a:prstGeom prst="rect">
              <a:avLst/>
            </a:prstGeom>
          </p:spPr>
          <p:txBody>
            <a:bodyPr vert="horz" lIns="217490" tIns="108745" rIns="217490" bIns="108745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微软雅黑" panose="020B0503020204020204" pitchFamily="34" charset="-122"/>
                  <a:cs typeface="Aparajita" panose="020B0604020202020204" pitchFamily="34" charset="0"/>
                </a:rPr>
                <a:t>The pain points IT experiences in response to business change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5" y="2800764"/>
            <a:ext cx="4903311" cy="1464062"/>
          </a:xfrm>
          <a:prstGeom prst="rect">
            <a:avLst/>
          </a:prstGeom>
          <a:effectLst/>
        </p:spPr>
      </p:pic>
      <p:sp>
        <p:nvSpPr>
          <p:cNvPr id="51" name="TextBox 14"/>
          <p:cNvSpPr txBox="1"/>
          <p:nvPr/>
        </p:nvSpPr>
        <p:spPr>
          <a:xfrm>
            <a:off x="438862" y="1379808"/>
            <a:ext cx="25146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zh-CN" sz="1100" b="1" dirty="0"/>
              <a:t>What business users expect from IT:</a:t>
            </a:r>
          </a:p>
          <a:p>
            <a:endParaRPr lang="en-US" altLang="zh-CN" sz="1100" dirty="0"/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zh-CN" sz="1100" dirty="0"/>
              <a:t>Flexible and quick response to business changes</a:t>
            </a:r>
            <a:endParaRPr lang="en-US" altLang="zh-CN" sz="900" dirty="0"/>
          </a:p>
          <a:p>
            <a:endParaRPr lang="en-US" altLang="zh-CN" dirty="0"/>
          </a:p>
        </p:txBody>
      </p:sp>
      <p:sp>
        <p:nvSpPr>
          <p:cNvPr id="52" name="Rectangle 51"/>
          <p:cNvSpPr/>
          <p:nvPr/>
        </p:nvSpPr>
        <p:spPr>
          <a:xfrm>
            <a:off x="3372938" y="1379809"/>
            <a:ext cx="2516093" cy="1277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zh-CN" sz="1100" b="1" dirty="0"/>
              <a:t>The </a:t>
            </a:r>
            <a:r>
              <a:rPr lang="en-US" altLang="zh-CN" sz="1100" b="1" dirty="0">
                <a:solidFill>
                  <a:srgbClr val="FF0000"/>
                </a:solidFill>
              </a:rPr>
              <a:t>pain points</a:t>
            </a:r>
            <a:r>
              <a:rPr lang="en-US" altLang="zh-CN" sz="1100" b="1" dirty="0"/>
              <a:t> IT experiences</a:t>
            </a:r>
          </a:p>
          <a:p>
            <a:r>
              <a:rPr lang="en-US" altLang="zh-CN" sz="1100" b="1" dirty="0"/>
              <a:t>attempting to meet the expectation:</a:t>
            </a:r>
          </a:p>
          <a:p>
            <a:endParaRPr lang="en-US" altLang="zh-CN" sz="1100" dirty="0"/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zh-CN" sz="1100" dirty="0"/>
              <a:t>Manual build and </a:t>
            </a:r>
            <a:r>
              <a:rPr lang="en-US" altLang="zh-CN" sz="1100" dirty="0" smtClean="0"/>
              <a:t>deployment</a:t>
            </a:r>
            <a:endParaRPr lang="en-US" altLang="zh-CN" sz="1100" dirty="0"/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zh-CN" sz="1100" dirty="0"/>
              <a:t>More lead time manual testing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zh-CN" sz="1100" dirty="0"/>
              <a:t>Post-delivery quality issues exposed to end users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308505" y="1379808"/>
            <a:ext cx="251460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zh-CN" sz="1100" b="1" dirty="0"/>
              <a:t>What IT needs to do:</a:t>
            </a:r>
          </a:p>
          <a:p>
            <a:endParaRPr lang="en-US" altLang="zh-CN" sz="1100" dirty="0"/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zh-CN" sz="1100" dirty="0"/>
              <a:t>Automatic build and deployment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zh-CN" sz="1100" dirty="0"/>
              <a:t>Less testing time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zh-CN" sz="1100" dirty="0"/>
              <a:t>An easier way to find the defects ahead of the users</a:t>
            </a:r>
          </a:p>
        </p:txBody>
      </p:sp>
      <p:sp>
        <p:nvSpPr>
          <p:cNvPr id="57" name="Arrow: Right 56"/>
          <p:cNvSpPr/>
          <p:nvPr/>
        </p:nvSpPr>
        <p:spPr>
          <a:xfrm>
            <a:off x="3040560" y="1795555"/>
            <a:ext cx="245278" cy="450573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endParaRPr lang="zh-CN" altLang="en-US" sz="1200" dirty="0" err="1">
              <a:solidFill>
                <a:schemeClr val="bg1"/>
              </a:solidFill>
            </a:endParaRPr>
          </a:p>
        </p:txBody>
      </p:sp>
      <p:sp>
        <p:nvSpPr>
          <p:cNvPr id="58" name="Arrow: Right 57"/>
          <p:cNvSpPr/>
          <p:nvPr/>
        </p:nvSpPr>
        <p:spPr>
          <a:xfrm>
            <a:off x="5976127" y="1795555"/>
            <a:ext cx="245278" cy="450573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endParaRPr lang="zh-CN" altLang="en-US" sz="12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114466" y="3030710"/>
            <a:ext cx="1489939" cy="466542"/>
          </a:xfrm>
          <a:prstGeom prst="rect">
            <a:avLst/>
          </a:prstGeom>
          <a:noFill/>
          <a:ln>
            <a:noFill/>
          </a:ln>
          <a:extLst/>
        </p:spPr>
        <p:txBody>
          <a:bodyPr lIns="91419" tIns="45710" rIns="91419" bIns="4571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2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Continual Deployment</a:t>
            </a:r>
          </a:p>
        </p:txBody>
      </p:sp>
      <p:sp>
        <p:nvSpPr>
          <p:cNvPr id="53" name="Oval 52"/>
          <p:cNvSpPr/>
          <p:nvPr/>
        </p:nvSpPr>
        <p:spPr>
          <a:xfrm>
            <a:off x="2748733" y="2299408"/>
            <a:ext cx="832104" cy="832104"/>
          </a:xfrm>
          <a:prstGeom prst="ellipse">
            <a:avLst/>
          </a:prstGeom>
          <a:noFill/>
          <a:ln w="6350" cmpd="sng">
            <a:solidFill>
              <a:srgbClr val="FFC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936385" y="1499025"/>
            <a:ext cx="832104" cy="832104"/>
          </a:xfrm>
          <a:prstGeom prst="ellipse">
            <a:avLst/>
          </a:prstGeom>
          <a:noFill/>
          <a:ln w="6350" cmpd="sng">
            <a:solidFill>
              <a:schemeClr val="accent3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1537370" y="1661233"/>
            <a:ext cx="832104" cy="832104"/>
          </a:xfrm>
          <a:prstGeom prst="ellipse">
            <a:avLst/>
          </a:prstGeom>
          <a:noFill/>
          <a:ln w="63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>
              <a:defRPr/>
            </a:pPr>
            <a:endParaRPr lang="en-US" dirty="0">
              <a:solidFill>
                <a:schemeClr val="tx1">
                  <a:lumMod val="40000"/>
                  <a:lumOff val="60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732213" y="1541477"/>
            <a:ext cx="832104" cy="832104"/>
          </a:xfrm>
          <a:prstGeom prst="ellipse">
            <a:avLst/>
          </a:prstGeom>
          <a:noFill/>
          <a:ln w="6350" cmpd="sng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cxnSp>
        <p:nvCxnSpPr>
          <p:cNvPr id="57" name="Straight Connector 56"/>
          <p:cNvCxnSpPr>
            <a:endCxn id="65" idx="2"/>
          </p:cNvCxnSpPr>
          <p:nvPr/>
        </p:nvCxnSpPr>
        <p:spPr>
          <a:xfrm>
            <a:off x="4395590" y="2561565"/>
            <a:ext cx="1047795" cy="64302"/>
          </a:xfrm>
          <a:prstGeom prst="line">
            <a:avLst/>
          </a:prstGeom>
          <a:ln w="9525" cmpd="sng"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5"/>
            <a:endCxn id="53" idx="2"/>
          </p:cNvCxnSpPr>
          <p:nvPr/>
        </p:nvCxnSpPr>
        <p:spPr>
          <a:xfrm>
            <a:off x="2247615" y="2371479"/>
            <a:ext cx="501118" cy="343982"/>
          </a:xfrm>
          <a:prstGeom prst="line">
            <a:avLst/>
          </a:prstGeom>
          <a:ln w="9525" cmpd="sng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3" idx="6"/>
          </p:cNvCxnSpPr>
          <p:nvPr/>
        </p:nvCxnSpPr>
        <p:spPr>
          <a:xfrm flipV="1">
            <a:off x="3580839" y="2561566"/>
            <a:ext cx="814751" cy="153894"/>
          </a:xfrm>
          <a:prstGeom prst="line">
            <a:avLst/>
          </a:prstGeom>
          <a:ln w="9525" cmpd="sng"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4" idx="4"/>
          </p:cNvCxnSpPr>
          <p:nvPr/>
        </p:nvCxnSpPr>
        <p:spPr>
          <a:xfrm>
            <a:off x="4352439" y="2331129"/>
            <a:ext cx="43151" cy="230436"/>
          </a:xfrm>
          <a:prstGeom prst="line">
            <a:avLst/>
          </a:prstGeom>
          <a:ln w="9525" cmpd="sng">
            <a:solidFill>
              <a:schemeClr val="accent6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5" idx="7"/>
            <a:endCxn id="56" idx="2"/>
          </p:cNvCxnSpPr>
          <p:nvPr/>
        </p:nvCxnSpPr>
        <p:spPr>
          <a:xfrm flipV="1">
            <a:off x="6153630" y="1957529"/>
            <a:ext cx="578585" cy="374145"/>
          </a:xfrm>
          <a:prstGeom prst="line">
            <a:avLst/>
          </a:prstGeom>
          <a:ln w="9525" cmpd="sng">
            <a:solidFill>
              <a:schemeClr val="tx1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443383" y="2209815"/>
            <a:ext cx="832104" cy="832104"/>
          </a:xfrm>
          <a:prstGeom prst="ellipse">
            <a:avLst/>
          </a:prstGeom>
          <a:noFill/>
          <a:ln w="6350" cmpd="sng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66" tIns="34283" rIns="68566" bIns="34283" anchor="ctr"/>
          <a:lstStyle/>
          <a:p>
            <a:pPr algn="ctr">
              <a:defRPr/>
            </a:pPr>
            <a:endParaRPr lang="en-US" dirty="0">
              <a:latin typeface="微软雅黑" panose="020B0503020204020204" pitchFamily="34" charset="-122"/>
            </a:endParaRPr>
          </a:p>
        </p:txBody>
      </p:sp>
      <p:grpSp>
        <p:nvGrpSpPr>
          <p:cNvPr id="135" name="Group 588"/>
          <p:cNvGrpSpPr>
            <a:grpSpLocks/>
          </p:cNvGrpSpPr>
          <p:nvPr/>
        </p:nvGrpSpPr>
        <p:grpSpPr bwMode="auto">
          <a:xfrm>
            <a:off x="1770542" y="1894405"/>
            <a:ext cx="365760" cy="365760"/>
            <a:chOff x="2061431" y="5656262"/>
            <a:chExt cx="583344" cy="522287"/>
          </a:xfrm>
          <a:solidFill>
            <a:schemeClr val="tx1"/>
          </a:solidFill>
        </p:grpSpPr>
        <p:sp>
          <p:nvSpPr>
            <p:cNvPr id="136" name="Freeform 539"/>
            <p:cNvSpPr>
              <a:spLocks noChangeArrowheads="1"/>
            </p:cNvSpPr>
            <p:nvPr/>
          </p:nvSpPr>
          <p:spPr bwMode="auto">
            <a:xfrm>
              <a:off x="2403475" y="5656262"/>
              <a:ext cx="241300" cy="238125"/>
            </a:xfrm>
            <a:custGeom>
              <a:avLst/>
              <a:gdLst>
                <a:gd name="T0" fmla="*/ 159 w 670"/>
                <a:gd name="T1" fmla="*/ 660 h 661"/>
                <a:gd name="T2" fmla="*/ 259 w 670"/>
                <a:gd name="T3" fmla="*/ 635 h 661"/>
                <a:gd name="T4" fmla="*/ 669 w 670"/>
                <a:gd name="T5" fmla="*/ 225 h 661"/>
                <a:gd name="T6" fmla="*/ 435 w 670"/>
                <a:gd name="T7" fmla="*/ 0 h 661"/>
                <a:gd name="T8" fmla="*/ 33 w 670"/>
                <a:gd name="T9" fmla="*/ 409 h 661"/>
                <a:gd name="T10" fmla="*/ 0 w 670"/>
                <a:gd name="T11" fmla="*/ 510 h 661"/>
                <a:gd name="T12" fmla="*/ 159 w 670"/>
                <a:gd name="T13" fmla="*/ 660 h 661"/>
                <a:gd name="T14" fmla="*/ 159 w 670"/>
                <a:gd name="T15" fmla="*/ 660 h 661"/>
                <a:gd name="T16" fmla="*/ 159 w 670"/>
                <a:gd name="T17" fmla="*/ 660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0" h="661">
                  <a:moveTo>
                    <a:pt x="159" y="660"/>
                  </a:moveTo>
                  <a:cubicBezTo>
                    <a:pt x="184" y="643"/>
                    <a:pt x="226" y="635"/>
                    <a:pt x="259" y="635"/>
                  </a:cubicBezTo>
                  <a:cubicBezTo>
                    <a:pt x="669" y="225"/>
                    <a:pt x="669" y="225"/>
                    <a:pt x="669" y="225"/>
                  </a:cubicBezTo>
                  <a:cubicBezTo>
                    <a:pt x="435" y="0"/>
                    <a:pt x="435" y="0"/>
                    <a:pt x="435" y="0"/>
                  </a:cubicBezTo>
                  <a:cubicBezTo>
                    <a:pt x="33" y="409"/>
                    <a:pt x="33" y="409"/>
                    <a:pt x="33" y="409"/>
                  </a:cubicBezTo>
                  <a:cubicBezTo>
                    <a:pt x="33" y="443"/>
                    <a:pt x="25" y="485"/>
                    <a:pt x="0" y="510"/>
                  </a:cubicBezTo>
                  <a:lnTo>
                    <a:pt x="159" y="660"/>
                  </a:lnTo>
                  <a:close/>
                  <a:moveTo>
                    <a:pt x="159" y="660"/>
                  </a:moveTo>
                  <a:lnTo>
                    <a:pt x="159" y="66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37" name="Freeform 540"/>
            <p:cNvSpPr>
              <a:spLocks noChangeArrowheads="1"/>
            </p:cNvSpPr>
            <p:nvPr/>
          </p:nvSpPr>
          <p:spPr bwMode="auto">
            <a:xfrm>
              <a:off x="2124075" y="5981699"/>
              <a:ext cx="196850" cy="195263"/>
            </a:xfrm>
            <a:custGeom>
              <a:avLst/>
              <a:gdLst>
                <a:gd name="T0" fmla="*/ 226 w 545"/>
                <a:gd name="T1" fmla="*/ 259 h 544"/>
                <a:gd name="T2" fmla="*/ 209 w 545"/>
                <a:gd name="T3" fmla="*/ 242 h 544"/>
                <a:gd name="T4" fmla="*/ 134 w 545"/>
                <a:gd name="T5" fmla="*/ 301 h 544"/>
                <a:gd name="T6" fmla="*/ 0 w 545"/>
                <a:gd name="T7" fmla="*/ 510 h 544"/>
                <a:gd name="T8" fmla="*/ 34 w 545"/>
                <a:gd name="T9" fmla="*/ 543 h 544"/>
                <a:gd name="T10" fmla="*/ 243 w 545"/>
                <a:gd name="T11" fmla="*/ 409 h 544"/>
                <a:gd name="T12" fmla="*/ 301 w 545"/>
                <a:gd name="T13" fmla="*/ 334 h 544"/>
                <a:gd name="T14" fmla="*/ 285 w 545"/>
                <a:gd name="T15" fmla="*/ 317 h 544"/>
                <a:gd name="T16" fmla="*/ 544 w 545"/>
                <a:gd name="T17" fmla="*/ 58 h 544"/>
                <a:gd name="T18" fmla="*/ 485 w 545"/>
                <a:gd name="T19" fmla="*/ 0 h 544"/>
                <a:gd name="T20" fmla="*/ 226 w 545"/>
                <a:gd name="T21" fmla="*/ 259 h 544"/>
                <a:gd name="T22" fmla="*/ 226 w 545"/>
                <a:gd name="T23" fmla="*/ 259 h 544"/>
                <a:gd name="T24" fmla="*/ 226 w 545"/>
                <a:gd name="T25" fmla="*/ 25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5" h="544">
                  <a:moveTo>
                    <a:pt x="226" y="259"/>
                  </a:moveTo>
                  <a:lnTo>
                    <a:pt x="209" y="242"/>
                  </a:lnTo>
                  <a:lnTo>
                    <a:pt x="134" y="301"/>
                  </a:lnTo>
                  <a:lnTo>
                    <a:pt x="0" y="510"/>
                  </a:lnTo>
                  <a:lnTo>
                    <a:pt x="34" y="543"/>
                  </a:lnTo>
                  <a:lnTo>
                    <a:pt x="243" y="409"/>
                  </a:lnTo>
                  <a:lnTo>
                    <a:pt x="301" y="334"/>
                  </a:lnTo>
                  <a:lnTo>
                    <a:pt x="285" y="317"/>
                  </a:lnTo>
                  <a:lnTo>
                    <a:pt x="544" y="58"/>
                  </a:lnTo>
                  <a:lnTo>
                    <a:pt x="485" y="0"/>
                  </a:lnTo>
                  <a:lnTo>
                    <a:pt x="226" y="259"/>
                  </a:lnTo>
                  <a:close/>
                  <a:moveTo>
                    <a:pt x="226" y="259"/>
                  </a:moveTo>
                  <a:lnTo>
                    <a:pt x="226" y="25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38" name="Freeform 541"/>
            <p:cNvSpPr>
              <a:spLocks noChangeArrowheads="1"/>
            </p:cNvSpPr>
            <p:nvPr/>
          </p:nvSpPr>
          <p:spPr bwMode="auto">
            <a:xfrm>
              <a:off x="2124075" y="5981699"/>
              <a:ext cx="196850" cy="195263"/>
            </a:xfrm>
            <a:custGeom>
              <a:avLst/>
              <a:gdLst>
                <a:gd name="T0" fmla="*/ 226 w 545"/>
                <a:gd name="T1" fmla="*/ 259 h 544"/>
                <a:gd name="T2" fmla="*/ 209 w 545"/>
                <a:gd name="T3" fmla="*/ 242 h 544"/>
                <a:gd name="T4" fmla="*/ 134 w 545"/>
                <a:gd name="T5" fmla="*/ 301 h 544"/>
                <a:gd name="T6" fmla="*/ 0 w 545"/>
                <a:gd name="T7" fmla="*/ 510 h 544"/>
                <a:gd name="T8" fmla="*/ 34 w 545"/>
                <a:gd name="T9" fmla="*/ 543 h 544"/>
                <a:gd name="T10" fmla="*/ 243 w 545"/>
                <a:gd name="T11" fmla="*/ 409 h 544"/>
                <a:gd name="T12" fmla="*/ 301 w 545"/>
                <a:gd name="T13" fmla="*/ 334 h 544"/>
                <a:gd name="T14" fmla="*/ 285 w 545"/>
                <a:gd name="T15" fmla="*/ 317 h 544"/>
                <a:gd name="T16" fmla="*/ 544 w 545"/>
                <a:gd name="T17" fmla="*/ 58 h 544"/>
                <a:gd name="T18" fmla="*/ 485 w 545"/>
                <a:gd name="T19" fmla="*/ 0 h 544"/>
                <a:gd name="T20" fmla="*/ 226 w 545"/>
                <a:gd name="T21" fmla="*/ 259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5" h="544">
                  <a:moveTo>
                    <a:pt x="226" y="259"/>
                  </a:moveTo>
                  <a:lnTo>
                    <a:pt x="209" y="242"/>
                  </a:lnTo>
                  <a:lnTo>
                    <a:pt x="134" y="301"/>
                  </a:lnTo>
                  <a:lnTo>
                    <a:pt x="0" y="510"/>
                  </a:lnTo>
                  <a:lnTo>
                    <a:pt x="34" y="543"/>
                  </a:lnTo>
                  <a:lnTo>
                    <a:pt x="243" y="409"/>
                  </a:lnTo>
                  <a:lnTo>
                    <a:pt x="301" y="334"/>
                  </a:lnTo>
                  <a:lnTo>
                    <a:pt x="285" y="317"/>
                  </a:lnTo>
                  <a:lnTo>
                    <a:pt x="544" y="58"/>
                  </a:lnTo>
                  <a:lnTo>
                    <a:pt x="485" y="0"/>
                  </a:lnTo>
                  <a:lnTo>
                    <a:pt x="226" y="25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39" name="Freeform 542"/>
            <p:cNvSpPr>
              <a:spLocks noChangeArrowheads="1"/>
            </p:cNvSpPr>
            <p:nvPr/>
          </p:nvSpPr>
          <p:spPr bwMode="auto">
            <a:xfrm>
              <a:off x="2205038" y="6075362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40" name="Freeform 543"/>
            <p:cNvSpPr>
              <a:spLocks noChangeArrowheads="1"/>
            </p:cNvSpPr>
            <p:nvPr/>
          </p:nvSpPr>
          <p:spPr bwMode="auto">
            <a:xfrm>
              <a:off x="2061431" y="5662612"/>
              <a:ext cx="520701" cy="515937"/>
            </a:xfrm>
            <a:custGeom>
              <a:avLst/>
              <a:gdLst>
                <a:gd name="T0" fmla="*/ 644 w 1448"/>
                <a:gd name="T1" fmla="*/ 427 h 1431"/>
                <a:gd name="T2" fmla="*/ 561 w 1448"/>
                <a:gd name="T3" fmla="*/ 117 h 1431"/>
                <a:gd name="T4" fmla="*/ 251 w 1448"/>
                <a:gd name="T5" fmla="*/ 34 h 1431"/>
                <a:gd name="T6" fmla="*/ 435 w 1448"/>
                <a:gd name="T7" fmla="*/ 209 h 1431"/>
                <a:gd name="T8" fmla="*/ 385 w 1448"/>
                <a:gd name="T9" fmla="*/ 385 h 1431"/>
                <a:gd name="T10" fmla="*/ 210 w 1448"/>
                <a:gd name="T11" fmla="*/ 435 h 1431"/>
                <a:gd name="T12" fmla="*/ 34 w 1448"/>
                <a:gd name="T13" fmla="*/ 251 h 1431"/>
                <a:gd name="T14" fmla="*/ 109 w 1448"/>
                <a:gd name="T15" fmla="*/ 561 h 1431"/>
                <a:gd name="T16" fmla="*/ 435 w 1448"/>
                <a:gd name="T17" fmla="*/ 644 h 1431"/>
                <a:gd name="T18" fmla="*/ 1179 w 1448"/>
                <a:gd name="T19" fmla="*/ 1380 h 1431"/>
                <a:gd name="T20" fmla="*/ 1288 w 1448"/>
                <a:gd name="T21" fmla="*/ 1430 h 1431"/>
                <a:gd name="T22" fmla="*/ 1388 w 1448"/>
                <a:gd name="T23" fmla="*/ 1380 h 1431"/>
                <a:gd name="T24" fmla="*/ 1388 w 1448"/>
                <a:gd name="T25" fmla="*/ 1171 h 1431"/>
                <a:gd name="T26" fmla="*/ 644 w 1448"/>
                <a:gd name="T27" fmla="*/ 427 h 1431"/>
                <a:gd name="T28" fmla="*/ 1296 w 1448"/>
                <a:gd name="T29" fmla="*/ 1355 h 1431"/>
                <a:gd name="T30" fmla="*/ 1238 w 1448"/>
                <a:gd name="T31" fmla="*/ 1305 h 1431"/>
                <a:gd name="T32" fmla="*/ 1296 w 1448"/>
                <a:gd name="T33" fmla="*/ 1246 h 1431"/>
                <a:gd name="T34" fmla="*/ 1355 w 1448"/>
                <a:gd name="T35" fmla="*/ 1305 h 1431"/>
                <a:gd name="T36" fmla="*/ 1296 w 1448"/>
                <a:gd name="T37" fmla="*/ 1355 h 1431"/>
                <a:gd name="T38" fmla="*/ 1296 w 1448"/>
                <a:gd name="T39" fmla="*/ 1355 h 1431"/>
                <a:gd name="T40" fmla="*/ 1296 w 1448"/>
                <a:gd name="T41" fmla="*/ 135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8" h="1431">
                  <a:moveTo>
                    <a:pt x="644" y="427"/>
                  </a:moveTo>
                  <a:cubicBezTo>
                    <a:pt x="678" y="318"/>
                    <a:pt x="644" y="201"/>
                    <a:pt x="561" y="117"/>
                  </a:cubicBezTo>
                  <a:cubicBezTo>
                    <a:pt x="477" y="34"/>
                    <a:pt x="360" y="0"/>
                    <a:pt x="251" y="34"/>
                  </a:cubicBezTo>
                  <a:cubicBezTo>
                    <a:pt x="435" y="209"/>
                    <a:pt x="435" y="209"/>
                    <a:pt x="435" y="209"/>
                  </a:cubicBezTo>
                  <a:cubicBezTo>
                    <a:pt x="385" y="385"/>
                    <a:pt x="385" y="385"/>
                    <a:pt x="385" y="385"/>
                  </a:cubicBezTo>
                  <a:cubicBezTo>
                    <a:pt x="210" y="435"/>
                    <a:pt x="210" y="435"/>
                    <a:pt x="210" y="435"/>
                  </a:cubicBezTo>
                  <a:cubicBezTo>
                    <a:pt x="34" y="251"/>
                    <a:pt x="34" y="251"/>
                    <a:pt x="34" y="251"/>
                  </a:cubicBezTo>
                  <a:cubicBezTo>
                    <a:pt x="0" y="360"/>
                    <a:pt x="25" y="477"/>
                    <a:pt x="109" y="561"/>
                  </a:cubicBezTo>
                  <a:cubicBezTo>
                    <a:pt x="201" y="653"/>
                    <a:pt x="326" y="677"/>
                    <a:pt x="435" y="644"/>
                  </a:cubicBezTo>
                  <a:cubicBezTo>
                    <a:pt x="1179" y="1380"/>
                    <a:pt x="1179" y="1380"/>
                    <a:pt x="1179" y="1380"/>
                  </a:cubicBezTo>
                  <a:cubicBezTo>
                    <a:pt x="1204" y="1413"/>
                    <a:pt x="1246" y="1430"/>
                    <a:pt x="1288" y="1430"/>
                  </a:cubicBezTo>
                  <a:cubicBezTo>
                    <a:pt x="1321" y="1430"/>
                    <a:pt x="1363" y="1413"/>
                    <a:pt x="1388" y="1380"/>
                  </a:cubicBezTo>
                  <a:cubicBezTo>
                    <a:pt x="1447" y="1321"/>
                    <a:pt x="1447" y="1229"/>
                    <a:pt x="1388" y="1171"/>
                  </a:cubicBezTo>
                  <a:lnTo>
                    <a:pt x="644" y="427"/>
                  </a:lnTo>
                  <a:close/>
                  <a:moveTo>
                    <a:pt x="1296" y="1355"/>
                  </a:moveTo>
                  <a:cubicBezTo>
                    <a:pt x="1263" y="1355"/>
                    <a:pt x="1238" y="1330"/>
                    <a:pt x="1238" y="1305"/>
                  </a:cubicBezTo>
                  <a:cubicBezTo>
                    <a:pt x="1238" y="1271"/>
                    <a:pt x="1263" y="1246"/>
                    <a:pt x="1296" y="1246"/>
                  </a:cubicBezTo>
                  <a:cubicBezTo>
                    <a:pt x="1330" y="1246"/>
                    <a:pt x="1355" y="1271"/>
                    <a:pt x="1355" y="1305"/>
                  </a:cubicBezTo>
                  <a:cubicBezTo>
                    <a:pt x="1355" y="1330"/>
                    <a:pt x="1330" y="1355"/>
                    <a:pt x="1296" y="1355"/>
                  </a:cubicBezTo>
                  <a:close/>
                  <a:moveTo>
                    <a:pt x="1296" y="1355"/>
                  </a:moveTo>
                  <a:lnTo>
                    <a:pt x="1296" y="1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</p:grpSp>
      <p:sp>
        <p:nvSpPr>
          <p:cNvPr id="141" name="Freeform 545"/>
          <p:cNvSpPr>
            <a:spLocks noChangeArrowheads="1"/>
          </p:cNvSpPr>
          <p:nvPr/>
        </p:nvSpPr>
        <p:spPr bwMode="auto">
          <a:xfrm>
            <a:off x="4123837" y="1755057"/>
            <a:ext cx="457200" cy="320040"/>
          </a:xfrm>
          <a:custGeom>
            <a:avLst/>
            <a:gdLst>
              <a:gd name="T0" fmla="*/ 1363 w 1364"/>
              <a:gd name="T1" fmla="*/ 460 h 962"/>
              <a:gd name="T2" fmla="*/ 1355 w 1364"/>
              <a:gd name="T3" fmla="*/ 443 h 962"/>
              <a:gd name="T4" fmla="*/ 1146 w 1364"/>
              <a:gd name="T5" fmla="*/ 134 h 962"/>
              <a:gd name="T6" fmla="*/ 1113 w 1364"/>
              <a:gd name="T7" fmla="*/ 117 h 962"/>
              <a:gd name="T8" fmla="*/ 837 w 1364"/>
              <a:gd name="T9" fmla="*/ 117 h 962"/>
              <a:gd name="T10" fmla="*/ 795 w 1364"/>
              <a:gd name="T11" fmla="*/ 151 h 962"/>
              <a:gd name="T12" fmla="*/ 795 w 1364"/>
              <a:gd name="T13" fmla="*/ 753 h 962"/>
              <a:gd name="T14" fmla="*/ 837 w 1364"/>
              <a:gd name="T15" fmla="*/ 794 h 962"/>
              <a:gd name="T16" fmla="*/ 912 w 1364"/>
              <a:gd name="T17" fmla="*/ 794 h 962"/>
              <a:gd name="T18" fmla="*/ 1079 w 1364"/>
              <a:gd name="T19" fmla="*/ 961 h 962"/>
              <a:gd name="T20" fmla="*/ 1246 w 1364"/>
              <a:gd name="T21" fmla="*/ 794 h 962"/>
              <a:gd name="T22" fmla="*/ 1322 w 1364"/>
              <a:gd name="T23" fmla="*/ 794 h 962"/>
              <a:gd name="T24" fmla="*/ 1363 w 1364"/>
              <a:gd name="T25" fmla="*/ 753 h 962"/>
              <a:gd name="T26" fmla="*/ 1363 w 1364"/>
              <a:gd name="T27" fmla="*/ 468 h 962"/>
              <a:gd name="T28" fmla="*/ 1363 w 1364"/>
              <a:gd name="T29" fmla="*/ 460 h 962"/>
              <a:gd name="T30" fmla="*/ 962 w 1364"/>
              <a:gd name="T31" fmla="*/ 452 h 962"/>
              <a:gd name="T32" fmla="*/ 962 w 1364"/>
              <a:gd name="T33" fmla="*/ 226 h 962"/>
              <a:gd name="T34" fmla="*/ 1113 w 1364"/>
              <a:gd name="T35" fmla="*/ 226 h 962"/>
              <a:gd name="T36" fmla="*/ 1263 w 1364"/>
              <a:gd name="T37" fmla="*/ 452 h 962"/>
              <a:gd name="T38" fmla="*/ 962 w 1364"/>
              <a:gd name="T39" fmla="*/ 452 h 962"/>
              <a:gd name="T40" fmla="*/ 1079 w 1364"/>
              <a:gd name="T41" fmla="*/ 878 h 962"/>
              <a:gd name="T42" fmla="*/ 995 w 1364"/>
              <a:gd name="T43" fmla="*/ 794 h 962"/>
              <a:gd name="T44" fmla="*/ 1079 w 1364"/>
              <a:gd name="T45" fmla="*/ 711 h 962"/>
              <a:gd name="T46" fmla="*/ 1163 w 1364"/>
              <a:gd name="T47" fmla="*/ 794 h 962"/>
              <a:gd name="T48" fmla="*/ 1079 w 1364"/>
              <a:gd name="T49" fmla="*/ 878 h 962"/>
              <a:gd name="T50" fmla="*/ 686 w 1364"/>
              <a:gd name="T51" fmla="*/ 0 h 962"/>
              <a:gd name="T52" fmla="*/ 51 w 1364"/>
              <a:gd name="T53" fmla="*/ 0 h 962"/>
              <a:gd name="T54" fmla="*/ 0 w 1364"/>
              <a:gd name="T55" fmla="*/ 50 h 962"/>
              <a:gd name="T56" fmla="*/ 0 w 1364"/>
              <a:gd name="T57" fmla="*/ 744 h 962"/>
              <a:gd name="T58" fmla="*/ 51 w 1364"/>
              <a:gd name="T59" fmla="*/ 794 h 962"/>
              <a:gd name="T60" fmla="*/ 176 w 1364"/>
              <a:gd name="T61" fmla="*/ 794 h 962"/>
              <a:gd name="T62" fmla="*/ 343 w 1364"/>
              <a:gd name="T63" fmla="*/ 961 h 962"/>
              <a:gd name="T64" fmla="*/ 511 w 1364"/>
              <a:gd name="T65" fmla="*/ 794 h 962"/>
              <a:gd name="T66" fmla="*/ 686 w 1364"/>
              <a:gd name="T67" fmla="*/ 794 h 962"/>
              <a:gd name="T68" fmla="*/ 736 w 1364"/>
              <a:gd name="T69" fmla="*/ 744 h 962"/>
              <a:gd name="T70" fmla="*/ 736 w 1364"/>
              <a:gd name="T71" fmla="*/ 50 h 962"/>
              <a:gd name="T72" fmla="*/ 686 w 1364"/>
              <a:gd name="T73" fmla="*/ 0 h 962"/>
              <a:gd name="T74" fmla="*/ 343 w 1364"/>
              <a:gd name="T75" fmla="*/ 878 h 962"/>
              <a:gd name="T76" fmla="*/ 260 w 1364"/>
              <a:gd name="T77" fmla="*/ 794 h 962"/>
              <a:gd name="T78" fmla="*/ 343 w 1364"/>
              <a:gd name="T79" fmla="*/ 711 h 962"/>
              <a:gd name="T80" fmla="*/ 427 w 1364"/>
              <a:gd name="T81" fmla="*/ 794 h 962"/>
              <a:gd name="T82" fmla="*/ 343 w 1364"/>
              <a:gd name="T83" fmla="*/ 878 h 962"/>
              <a:gd name="T84" fmla="*/ 343 w 1364"/>
              <a:gd name="T85" fmla="*/ 878 h 962"/>
              <a:gd name="T86" fmla="*/ 343 w 1364"/>
              <a:gd name="T87" fmla="*/ 878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64" h="962">
                <a:moveTo>
                  <a:pt x="1363" y="460"/>
                </a:moveTo>
                <a:cubicBezTo>
                  <a:pt x="1363" y="460"/>
                  <a:pt x="1363" y="452"/>
                  <a:pt x="1355" y="443"/>
                </a:cubicBezTo>
                <a:cubicBezTo>
                  <a:pt x="1146" y="134"/>
                  <a:pt x="1146" y="134"/>
                  <a:pt x="1146" y="134"/>
                </a:cubicBezTo>
                <a:cubicBezTo>
                  <a:pt x="1138" y="117"/>
                  <a:pt x="1129" y="117"/>
                  <a:pt x="1113" y="117"/>
                </a:cubicBezTo>
                <a:cubicBezTo>
                  <a:pt x="837" y="117"/>
                  <a:pt x="837" y="117"/>
                  <a:pt x="837" y="117"/>
                </a:cubicBezTo>
                <a:cubicBezTo>
                  <a:pt x="812" y="117"/>
                  <a:pt x="795" y="134"/>
                  <a:pt x="795" y="151"/>
                </a:cubicBezTo>
                <a:cubicBezTo>
                  <a:pt x="795" y="753"/>
                  <a:pt x="795" y="753"/>
                  <a:pt x="795" y="753"/>
                </a:cubicBezTo>
                <a:cubicBezTo>
                  <a:pt x="795" y="778"/>
                  <a:pt x="812" y="794"/>
                  <a:pt x="837" y="794"/>
                </a:cubicBezTo>
                <a:cubicBezTo>
                  <a:pt x="912" y="794"/>
                  <a:pt x="912" y="794"/>
                  <a:pt x="912" y="794"/>
                </a:cubicBezTo>
                <a:cubicBezTo>
                  <a:pt x="912" y="886"/>
                  <a:pt x="987" y="961"/>
                  <a:pt x="1079" y="961"/>
                </a:cubicBezTo>
                <a:cubicBezTo>
                  <a:pt x="1171" y="961"/>
                  <a:pt x="1246" y="886"/>
                  <a:pt x="1246" y="794"/>
                </a:cubicBezTo>
                <a:cubicBezTo>
                  <a:pt x="1322" y="794"/>
                  <a:pt x="1322" y="794"/>
                  <a:pt x="1322" y="794"/>
                </a:cubicBezTo>
                <a:cubicBezTo>
                  <a:pt x="1347" y="794"/>
                  <a:pt x="1363" y="778"/>
                  <a:pt x="1363" y="753"/>
                </a:cubicBezTo>
                <a:cubicBezTo>
                  <a:pt x="1363" y="468"/>
                  <a:pt x="1363" y="468"/>
                  <a:pt x="1363" y="468"/>
                </a:cubicBezTo>
                <a:lnTo>
                  <a:pt x="1363" y="460"/>
                </a:lnTo>
                <a:close/>
                <a:moveTo>
                  <a:pt x="962" y="452"/>
                </a:moveTo>
                <a:cubicBezTo>
                  <a:pt x="962" y="226"/>
                  <a:pt x="962" y="226"/>
                  <a:pt x="962" y="226"/>
                </a:cubicBezTo>
                <a:cubicBezTo>
                  <a:pt x="1113" y="226"/>
                  <a:pt x="1113" y="226"/>
                  <a:pt x="1113" y="226"/>
                </a:cubicBezTo>
                <a:cubicBezTo>
                  <a:pt x="1263" y="452"/>
                  <a:pt x="1263" y="452"/>
                  <a:pt x="1263" y="452"/>
                </a:cubicBezTo>
                <a:lnTo>
                  <a:pt x="962" y="452"/>
                </a:lnTo>
                <a:close/>
                <a:moveTo>
                  <a:pt x="1079" y="878"/>
                </a:moveTo>
                <a:cubicBezTo>
                  <a:pt x="1029" y="878"/>
                  <a:pt x="995" y="836"/>
                  <a:pt x="995" y="794"/>
                </a:cubicBezTo>
                <a:cubicBezTo>
                  <a:pt x="995" y="744"/>
                  <a:pt x="1029" y="711"/>
                  <a:pt x="1079" y="711"/>
                </a:cubicBezTo>
                <a:cubicBezTo>
                  <a:pt x="1129" y="711"/>
                  <a:pt x="1163" y="744"/>
                  <a:pt x="1163" y="794"/>
                </a:cubicBezTo>
                <a:cubicBezTo>
                  <a:pt x="1163" y="836"/>
                  <a:pt x="1129" y="878"/>
                  <a:pt x="1079" y="878"/>
                </a:cubicBezTo>
                <a:close/>
                <a:moveTo>
                  <a:pt x="686" y="0"/>
                </a:move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0" y="25"/>
                  <a:pt x="0" y="50"/>
                </a:cubicBezTo>
                <a:cubicBezTo>
                  <a:pt x="0" y="744"/>
                  <a:pt x="0" y="744"/>
                  <a:pt x="0" y="744"/>
                </a:cubicBezTo>
                <a:cubicBezTo>
                  <a:pt x="0" y="769"/>
                  <a:pt x="26" y="794"/>
                  <a:pt x="51" y="794"/>
                </a:cubicBezTo>
                <a:cubicBezTo>
                  <a:pt x="176" y="794"/>
                  <a:pt x="176" y="794"/>
                  <a:pt x="176" y="794"/>
                </a:cubicBezTo>
                <a:cubicBezTo>
                  <a:pt x="176" y="886"/>
                  <a:pt x="251" y="961"/>
                  <a:pt x="343" y="961"/>
                </a:cubicBezTo>
                <a:cubicBezTo>
                  <a:pt x="435" y="961"/>
                  <a:pt x="511" y="886"/>
                  <a:pt x="511" y="794"/>
                </a:cubicBezTo>
                <a:cubicBezTo>
                  <a:pt x="686" y="794"/>
                  <a:pt x="686" y="794"/>
                  <a:pt x="686" y="794"/>
                </a:cubicBezTo>
                <a:cubicBezTo>
                  <a:pt x="720" y="794"/>
                  <a:pt x="736" y="769"/>
                  <a:pt x="736" y="744"/>
                </a:cubicBezTo>
                <a:cubicBezTo>
                  <a:pt x="736" y="50"/>
                  <a:pt x="736" y="50"/>
                  <a:pt x="736" y="50"/>
                </a:cubicBezTo>
                <a:cubicBezTo>
                  <a:pt x="736" y="25"/>
                  <a:pt x="720" y="0"/>
                  <a:pt x="686" y="0"/>
                </a:cubicBezTo>
                <a:close/>
                <a:moveTo>
                  <a:pt x="343" y="878"/>
                </a:moveTo>
                <a:cubicBezTo>
                  <a:pt x="293" y="878"/>
                  <a:pt x="260" y="836"/>
                  <a:pt x="260" y="794"/>
                </a:cubicBezTo>
                <a:cubicBezTo>
                  <a:pt x="260" y="744"/>
                  <a:pt x="293" y="711"/>
                  <a:pt x="343" y="711"/>
                </a:cubicBezTo>
                <a:cubicBezTo>
                  <a:pt x="394" y="711"/>
                  <a:pt x="427" y="744"/>
                  <a:pt x="427" y="794"/>
                </a:cubicBezTo>
                <a:cubicBezTo>
                  <a:pt x="427" y="836"/>
                  <a:pt x="394" y="878"/>
                  <a:pt x="343" y="878"/>
                </a:cubicBezTo>
                <a:close/>
                <a:moveTo>
                  <a:pt x="343" y="878"/>
                </a:moveTo>
                <a:lnTo>
                  <a:pt x="343" y="8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91419" tIns="45710" rIns="91419" bIns="45710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SimSun" charset="0"/>
            </a:endParaRPr>
          </a:p>
        </p:txBody>
      </p:sp>
      <p:grpSp>
        <p:nvGrpSpPr>
          <p:cNvPr id="142" name="Group 4700"/>
          <p:cNvGrpSpPr>
            <a:grpSpLocks/>
          </p:cNvGrpSpPr>
          <p:nvPr/>
        </p:nvGrpSpPr>
        <p:grpSpPr bwMode="auto">
          <a:xfrm>
            <a:off x="5630835" y="2397267"/>
            <a:ext cx="457200" cy="457200"/>
            <a:chOff x="3062288" y="3998912"/>
            <a:chExt cx="412750" cy="412750"/>
          </a:xfrm>
          <a:solidFill>
            <a:schemeClr val="accent4"/>
          </a:solidFill>
        </p:grpSpPr>
        <p:sp>
          <p:nvSpPr>
            <p:cNvPr id="143" name="Freeform 408"/>
            <p:cNvSpPr>
              <a:spLocks noChangeArrowheads="1"/>
            </p:cNvSpPr>
            <p:nvPr/>
          </p:nvSpPr>
          <p:spPr bwMode="auto">
            <a:xfrm>
              <a:off x="3062288" y="3998912"/>
              <a:ext cx="328612" cy="315912"/>
            </a:xfrm>
            <a:custGeom>
              <a:avLst/>
              <a:gdLst>
                <a:gd name="T0" fmla="*/ 911 w 912"/>
                <a:gd name="T1" fmla="*/ 242 h 879"/>
                <a:gd name="T2" fmla="*/ 594 w 912"/>
                <a:gd name="T3" fmla="*/ 33 h 879"/>
                <a:gd name="T4" fmla="*/ 75 w 912"/>
                <a:gd name="T5" fmla="*/ 435 h 879"/>
                <a:gd name="T6" fmla="*/ 242 w 912"/>
                <a:gd name="T7" fmla="*/ 878 h 879"/>
                <a:gd name="T8" fmla="*/ 343 w 912"/>
                <a:gd name="T9" fmla="*/ 819 h 879"/>
                <a:gd name="T10" fmla="*/ 911 w 912"/>
                <a:gd name="T11" fmla="*/ 242 h 879"/>
                <a:gd name="T12" fmla="*/ 451 w 912"/>
                <a:gd name="T13" fmla="*/ 226 h 879"/>
                <a:gd name="T14" fmla="*/ 577 w 912"/>
                <a:gd name="T15" fmla="*/ 125 h 879"/>
                <a:gd name="T16" fmla="*/ 669 w 912"/>
                <a:gd name="T17" fmla="*/ 251 h 879"/>
                <a:gd name="T18" fmla="*/ 543 w 912"/>
                <a:gd name="T19" fmla="*/ 351 h 879"/>
                <a:gd name="T20" fmla="*/ 451 w 912"/>
                <a:gd name="T21" fmla="*/ 226 h 879"/>
                <a:gd name="T22" fmla="*/ 226 w 912"/>
                <a:gd name="T23" fmla="*/ 343 h 879"/>
                <a:gd name="T24" fmla="*/ 318 w 912"/>
                <a:gd name="T25" fmla="*/ 276 h 879"/>
                <a:gd name="T26" fmla="*/ 385 w 912"/>
                <a:gd name="T27" fmla="*/ 368 h 879"/>
                <a:gd name="T28" fmla="*/ 293 w 912"/>
                <a:gd name="T29" fmla="*/ 435 h 879"/>
                <a:gd name="T30" fmla="*/ 226 w 912"/>
                <a:gd name="T31" fmla="*/ 343 h 879"/>
                <a:gd name="T32" fmla="*/ 251 w 912"/>
                <a:gd name="T33" fmla="*/ 710 h 879"/>
                <a:gd name="T34" fmla="*/ 176 w 912"/>
                <a:gd name="T35" fmla="*/ 618 h 879"/>
                <a:gd name="T36" fmla="*/ 267 w 912"/>
                <a:gd name="T37" fmla="*/ 552 h 879"/>
                <a:gd name="T38" fmla="*/ 343 w 912"/>
                <a:gd name="T39" fmla="*/ 644 h 879"/>
                <a:gd name="T40" fmla="*/ 251 w 912"/>
                <a:gd name="T41" fmla="*/ 710 h 879"/>
                <a:gd name="T42" fmla="*/ 251 w 912"/>
                <a:gd name="T43" fmla="*/ 710 h 879"/>
                <a:gd name="T44" fmla="*/ 251 w 912"/>
                <a:gd name="T45" fmla="*/ 71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2" h="879">
                  <a:moveTo>
                    <a:pt x="911" y="242"/>
                  </a:moveTo>
                  <a:cubicBezTo>
                    <a:pt x="844" y="134"/>
                    <a:pt x="727" y="50"/>
                    <a:pt x="594" y="33"/>
                  </a:cubicBezTo>
                  <a:cubicBezTo>
                    <a:pt x="343" y="0"/>
                    <a:pt x="134" y="184"/>
                    <a:pt x="75" y="435"/>
                  </a:cubicBezTo>
                  <a:cubicBezTo>
                    <a:pt x="0" y="761"/>
                    <a:pt x="84" y="869"/>
                    <a:pt x="242" y="878"/>
                  </a:cubicBezTo>
                  <a:cubicBezTo>
                    <a:pt x="267" y="853"/>
                    <a:pt x="309" y="828"/>
                    <a:pt x="343" y="819"/>
                  </a:cubicBezTo>
                  <a:lnTo>
                    <a:pt x="911" y="242"/>
                  </a:lnTo>
                  <a:close/>
                  <a:moveTo>
                    <a:pt x="451" y="226"/>
                  </a:moveTo>
                  <a:cubicBezTo>
                    <a:pt x="460" y="167"/>
                    <a:pt x="518" y="117"/>
                    <a:pt x="577" y="125"/>
                  </a:cubicBezTo>
                  <a:cubicBezTo>
                    <a:pt x="635" y="134"/>
                    <a:pt x="677" y="192"/>
                    <a:pt x="669" y="251"/>
                  </a:cubicBezTo>
                  <a:cubicBezTo>
                    <a:pt x="660" y="317"/>
                    <a:pt x="610" y="359"/>
                    <a:pt x="543" y="351"/>
                  </a:cubicBezTo>
                  <a:cubicBezTo>
                    <a:pt x="485" y="343"/>
                    <a:pt x="443" y="284"/>
                    <a:pt x="451" y="226"/>
                  </a:cubicBezTo>
                  <a:close/>
                  <a:moveTo>
                    <a:pt x="226" y="343"/>
                  </a:moveTo>
                  <a:cubicBezTo>
                    <a:pt x="226" y="301"/>
                    <a:pt x="267" y="267"/>
                    <a:pt x="318" y="276"/>
                  </a:cubicBezTo>
                  <a:cubicBezTo>
                    <a:pt x="359" y="284"/>
                    <a:pt x="393" y="326"/>
                    <a:pt x="385" y="368"/>
                  </a:cubicBezTo>
                  <a:cubicBezTo>
                    <a:pt x="376" y="409"/>
                    <a:pt x="334" y="443"/>
                    <a:pt x="293" y="435"/>
                  </a:cubicBezTo>
                  <a:cubicBezTo>
                    <a:pt x="251" y="435"/>
                    <a:pt x="217" y="393"/>
                    <a:pt x="226" y="343"/>
                  </a:cubicBezTo>
                  <a:close/>
                  <a:moveTo>
                    <a:pt x="251" y="710"/>
                  </a:moveTo>
                  <a:cubicBezTo>
                    <a:pt x="200" y="710"/>
                    <a:pt x="167" y="669"/>
                    <a:pt x="176" y="618"/>
                  </a:cubicBezTo>
                  <a:cubicBezTo>
                    <a:pt x="184" y="577"/>
                    <a:pt x="226" y="543"/>
                    <a:pt x="267" y="552"/>
                  </a:cubicBezTo>
                  <a:cubicBezTo>
                    <a:pt x="318" y="560"/>
                    <a:pt x="343" y="602"/>
                    <a:pt x="343" y="644"/>
                  </a:cubicBezTo>
                  <a:cubicBezTo>
                    <a:pt x="334" y="685"/>
                    <a:pt x="293" y="719"/>
                    <a:pt x="251" y="710"/>
                  </a:cubicBezTo>
                  <a:close/>
                  <a:moveTo>
                    <a:pt x="251" y="710"/>
                  </a:moveTo>
                  <a:lnTo>
                    <a:pt x="251" y="7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44" name="Freeform 409"/>
            <p:cNvSpPr>
              <a:spLocks noChangeArrowheads="1"/>
            </p:cNvSpPr>
            <p:nvPr/>
          </p:nvSpPr>
          <p:spPr bwMode="auto">
            <a:xfrm>
              <a:off x="3270250" y="4052887"/>
              <a:ext cx="204788" cy="223837"/>
            </a:xfrm>
            <a:custGeom>
              <a:avLst/>
              <a:gdLst>
                <a:gd name="T0" fmla="*/ 142 w 569"/>
                <a:gd name="T1" fmla="*/ 619 h 620"/>
                <a:gd name="T2" fmla="*/ 150 w 569"/>
                <a:gd name="T3" fmla="*/ 611 h 620"/>
                <a:gd name="T4" fmla="*/ 568 w 569"/>
                <a:gd name="T5" fmla="*/ 67 h 620"/>
                <a:gd name="T6" fmla="*/ 543 w 569"/>
                <a:gd name="T7" fmla="*/ 25 h 620"/>
                <a:gd name="T8" fmla="*/ 493 w 569"/>
                <a:gd name="T9" fmla="*/ 17 h 620"/>
                <a:gd name="T10" fmla="*/ 8 w 569"/>
                <a:gd name="T11" fmla="*/ 485 h 620"/>
                <a:gd name="T12" fmla="*/ 0 w 569"/>
                <a:gd name="T13" fmla="*/ 494 h 620"/>
                <a:gd name="T14" fmla="*/ 142 w 569"/>
                <a:gd name="T15" fmla="*/ 619 h 620"/>
                <a:gd name="T16" fmla="*/ 142 w 569"/>
                <a:gd name="T17" fmla="*/ 619 h 620"/>
                <a:gd name="T18" fmla="*/ 142 w 569"/>
                <a:gd name="T19" fmla="*/ 6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9" h="620">
                  <a:moveTo>
                    <a:pt x="142" y="619"/>
                  </a:moveTo>
                  <a:cubicBezTo>
                    <a:pt x="150" y="611"/>
                    <a:pt x="150" y="611"/>
                    <a:pt x="150" y="611"/>
                  </a:cubicBezTo>
                  <a:cubicBezTo>
                    <a:pt x="568" y="67"/>
                    <a:pt x="568" y="67"/>
                    <a:pt x="568" y="67"/>
                  </a:cubicBezTo>
                  <a:cubicBezTo>
                    <a:pt x="568" y="59"/>
                    <a:pt x="560" y="42"/>
                    <a:pt x="543" y="25"/>
                  </a:cubicBezTo>
                  <a:cubicBezTo>
                    <a:pt x="518" y="0"/>
                    <a:pt x="493" y="17"/>
                    <a:pt x="493" y="17"/>
                  </a:cubicBezTo>
                  <a:cubicBezTo>
                    <a:pt x="8" y="485"/>
                    <a:pt x="8" y="485"/>
                    <a:pt x="8" y="485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142" y="619"/>
                  </a:lnTo>
                  <a:close/>
                  <a:moveTo>
                    <a:pt x="142" y="619"/>
                  </a:moveTo>
                  <a:lnTo>
                    <a:pt x="142" y="6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45" name="Freeform 410"/>
            <p:cNvSpPr>
              <a:spLocks noChangeArrowheads="1"/>
            </p:cNvSpPr>
            <p:nvPr/>
          </p:nvSpPr>
          <p:spPr bwMode="auto">
            <a:xfrm>
              <a:off x="3209925" y="4241799"/>
              <a:ext cx="103188" cy="103188"/>
            </a:xfrm>
            <a:custGeom>
              <a:avLst/>
              <a:gdLst>
                <a:gd name="T0" fmla="*/ 143 w 286"/>
                <a:gd name="T1" fmla="*/ 284 h 285"/>
                <a:gd name="T2" fmla="*/ 151 w 286"/>
                <a:gd name="T3" fmla="*/ 268 h 285"/>
                <a:gd name="T4" fmla="*/ 285 w 286"/>
                <a:gd name="T5" fmla="*/ 125 h 285"/>
                <a:gd name="T6" fmla="*/ 143 w 286"/>
                <a:gd name="T7" fmla="*/ 0 h 285"/>
                <a:gd name="T8" fmla="*/ 9 w 286"/>
                <a:gd name="T9" fmla="*/ 142 h 285"/>
                <a:gd name="T10" fmla="*/ 0 w 286"/>
                <a:gd name="T11" fmla="*/ 151 h 285"/>
                <a:gd name="T12" fmla="*/ 143 w 286"/>
                <a:gd name="T13" fmla="*/ 284 h 285"/>
                <a:gd name="T14" fmla="*/ 59 w 286"/>
                <a:gd name="T15" fmla="*/ 134 h 285"/>
                <a:gd name="T16" fmla="*/ 126 w 286"/>
                <a:gd name="T17" fmla="*/ 59 h 285"/>
                <a:gd name="T18" fmla="*/ 151 w 286"/>
                <a:gd name="T19" fmla="*/ 59 h 285"/>
                <a:gd name="T20" fmla="*/ 159 w 286"/>
                <a:gd name="T21" fmla="*/ 67 h 285"/>
                <a:gd name="T22" fmla="*/ 159 w 286"/>
                <a:gd name="T23" fmla="*/ 75 h 285"/>
                <a:gd name="T24" fmla="*/ 159 w 286"/>
                <a:gd name="T25" fmla="*/ 92 h 285"/>
                <a:gd name="T26" fmla="*/ 92 w 286"/>
                <a:gd name="T27" fmla="*/ 159 h 285"/>
                <a:gd name="T28" fmla="*/ 68 w 286"/>
                <a:gd name="T29" fmla="*/ 167 h 285"/>
                <a:gd name="T30" fmla="*/ 59 w 286"/>
                <a:gd name="T31" fmla="*/ 159 h 285"/>
                <a:gd name="T32" fmla="*/ 59 w 286"/>
                <a:gd name="T33" fmla="*/ 142 h 285"/>
                <a:gd name="T34" fmla="*/ 59 w 286"/>
                <a:gd name="T35" fmla="*/ 134 h 285"/>
                <a:gd name="T36" fmla="*/ 59 w 286"/>
                <a:gd name="T37" fmla="*/ 134 h 285"/>
                <a:gd name="T38" fmla="*/ 59 w 286"/>
                <a:gd name="T39" fmla="*/ 13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6" h="285">
                  <a:moveTo>
                    <a:pt x="143" y="284"/>
                  </a:moveTo>
                  <a:cubicBezTo>
                    <a:pt x="151" y="268"/>
                    <a:pt x="151" y="268"/>
                    <a:pt x="151" y="268"/>
                  </a:cubicBezTo>
                  <a:cubicBezTo>
                    <a:pt x="285" y="125"/>
                    <a:pt x="285" y="125"/>
                    <a:pt x="285" y="125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9" y="142"/>
                    <a:pt x="9" y="142"/>
                    <a:pt x="9" y="142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43" y="284"/>
                  </a:lnTo>
                  <a:close/>
                  <a:moveTo>
                    <a:pt x="59" y="134"/>
                  </a:moveTo>
                  <a:cubicBezTo>
                    <a:pt x="126" y="59"/>
                    <a:pt x="126" y="59"/>
                    <a:pt x="126" y="59"/>
                  </a:cubicBezTo>
                  <a:cubicBezTo>
                    <a:pt x="134" y="50"/>
                    <a:pt x="143" y="50"/>
                    <a:pt x="151" y="59"/>
                  </a:cubicBezTo>
                  <a:cubicBezTo>
                    <a:pt x="159" y="67"/>
                    <a:pt x="159" y="67"/>
                    <a:pt x="159" y="67"/>
                  </a:cubicBezTo>
                  <a:lnTo>
                    <a:pt x="159" y="75"/>
                  </a:lnTo>
                  <a:cubicBezTo>
                    <a:pt x="159" y="84"/>
                    <a:pt x="159" y="84"/>
                    <a:pt x="159" y="92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84" y="167"/>
                    <a:pt x="76" y="167"/>
                    <a:pt x="68" y="167"/>
                  </a:cubicBezTo>
                  <a:cubicBezTo>
                    <a:pt x="59" y="159"/>
                    <a:pt x="59" y="159"/>
                    <a:pt x="59" y="159"/>
                  </a:cubicBezTo>
                  <a:cubicBezTo>
                    <a:pt x="59" y="151"/>
                    <a:pt x="59" y="151"/>
                    <a:pt x="59" y="142"/>
                  </a:cubicBezTo>
                  <a:lnTo>
                    <a:pt x="59" y="134"/>
                  </a:lnTo>
                  <a:close/>
                  <a:moveTo>
                    <a:pt x="59" y="134"/>
                  </a:moveTo>
                  <a:lnTo>
                    <a:pt x="59" y="13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  <p:sp>
          <p:nvSpPr>
            <p:cNvPr id="146" name="Freeform 411"/>
            <p:cNvSpPr>
              <a:spLocks noChangeArrowheads="1"/>
            </p:cNvSpPr>
            <p:nvPr/>
          </p:nvSpPr>
          <p:spPr bwMode="auto">
            <a:xfrm>
              <a:off x="3122613" y="4308474"/>
              <a:ext cx="127000" cy="103188"/>
            </a:xfrm>
            <a:custGeom>
              <a:avLst/>
              <a:gdLst>
                <a:gd name="T0" fmla="*/ 343 w 352"/>
                <a:gd name="T1" fmla="*/ 134 h 285"/>
                <a:gd name="T2" fmla="*/ 351 w 352"/>
                <a:gd name="T3" fmla="*/ 125 h 285"/>
                <a:gd name="T4" fmla="*/ 218 w 352"/>
                <a:gd name="T5" fmla="*/ 0 h 285"/>
                <a:gd name="T6" fmla="*/ 209 w 352"/>
                <a:gd name="T7" fmla="*/ 8 h 285"/>
                <a:gd name="T8" fmla="*/ 100 w 352"/>
                <a:gd name="T9" fmla="*/ 276 h 285"/>
                <a:gd name="T10" fmla="*/ 126 w 352"/>
                <a:gd name="T11" fmla="*/ 276 h 285"/>
                <a:gd name="T12" fmla="*/ 134 w 352"/>
                <a:gd name="T13" fmla="*/ 268 h 285"/>
                <a:gd name="T14" fmla="*/ 159 w 352"/>
                <a:gd name="T15" fmla="*/ 217 h 285"/>
                <a:gd name="T16" fmla="*/ 343 w 352"/>
                <a:gd name="T17" fmla="*/ 134 h 285"/>
                <a:gd name="T18" fmla="*/ 218 w 352"/>
                <a:gd name="T19" fmla="*/ 167 h 285"/>
                <a:gd name="T20" fmla="*/ 142 w 352"/>
                <a:gd name="T21" fmla="*/ 192 h 285"/>
                <a:gd name="T22" fmla="*/ 126 w 352"/>
                <a:gd name="T23" fmla="*/ 201 h 285"/>
                <a:gd name="T24" fmla="*/ 109 w 352"/>
                <a:gd name="T25" fmla="*/ 209 h 285"/>
                <a:gd name="T26" fmla="*/ 100 w 352"/>
                <a:gd name="T27" fmla="*/ 201 h 285"/>
                <a:gd name="T28" fmla="*/ 100 w 352"/>
                <a:gd name="T29" fmla="*/ 142 h 285"/>
                <a:gd name="T30" fmla="*/ 109 w 352"/>
                <a:gd name="T31" fmla="*/ 109 h 285"/>
                <a:gd name="T32" fmla="*/ 209 w 352"/>
                <a:gd name="T33" fmla="*/ 150 h 285"/>
                <a:gd name="T34" fmla="*/ 284 w 352"/>
                <a:gd name="T35" fmla="*/ 150 h 285"/>
                <a:gd name="T36" fmla="*/ 218 w 352"/>
                <a:gd name="T37" fmla="*/ 167 h 285"/>
                <a:gd name="T38" fmla="*/ 218 w 352"/>
                <a:gd name="T39" fmla="*/ 167 h 285"/>
                <a:gd name="T40" fmla="*/ 218 w 352"/>
                <a:gd name="T41" fmla="*/ 167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2" h="285">
                  <a:moveTo>
                    <a:pt x="343" y="134"/>
                  </a:moveTo>
                  <a:lnTo>
                    <a:pt x="351" y="125"/>
                  </a:lnTo>
                  <a:cubicBezTo>
                    <a:pt x="218" y="0"/>
                    <a:pt x="218" y="0"/>
                    <a:pt x="218" y="0"/>
                  </a:cubicBezTo>
                  <a:cubicBezTo>
                    <a:pt x="218" y="0"/>
                    <a:pt x="209" y="0"/>
                    <a:pt x="209" y="8"/>
                  </a:cubicBezTo>
                  <a:cubicBezTo>
                    <a:pt x="100" y="34"/>
                    <a:pt x="0" y="142"/>
                    <a:pt x="100" y="276"/>
                  </a:cubicBezTo>
                  <a:cubicBezTo>
                    <a:pt x="109" y="276"/>
                    <a:pt x="117" y="284"/>
                    <a:pt x="126" y="276"/>
                  </a:cubicBezTo>
                  <a:cubicBezTo>
                    <a:pt x="134" y="276"/>
                    <a:pt x="134" y="276"/>
                    <a:pt x="134" y="268"/>
                  </a:cubicBezTo>
                  <a:cubicBezTo>
                    <a:pt x="142" y="251"/>
                    <a:pt x="151" y="226"/>
                    <a:pt x="159" y="217"/>
                  </a:cubicBezTo>
                  <a:cubicBezTo>
                    <a:pt x="192" y="184"/>
                    <a:pt x="284" y="234"/>
                    <a:pt x="343" y="134"/>
                  </a:cubicBezTo>
                  <a:close/>
                  <a:moveTo>
                    <a:pt x="218" y="167"/>
                  </a:moveTo>
                  <a:cubicBezTo>
                    <a:pt x="184" y="167"/>
                    <a:pt x="159" y="167"/>
                    <a:pt x="142" y="192"/>
                  </a:cubicBezTo>
                  <a:cubicBezTo>
                    <a:pt x="134" y="192"/>
                    <a:pt x="134" y="201"/>
                    <a:pt x="126" y="201"/>
                  </a:cubicBezTo>
                  <a:cubicBezTo>
                    <a:pt x="126" y="209"/>
                    <a:pt x="117" y="209"/>
                    <a:pt x="109" y="209"/>
                  </a:cubicBezTo>
                  <a:lnTo>
                    <a:pt x="100" y="201"/>
                  </a:lnTo>
                  <a:cubicBezTo>
                    <a:pt x="92" y="176"/>
                    <a:pt x="92" y="159"/>
                    <a:pt x="100" y="142"/>
                  </a:cubicBezTo>
                  <a:cubicBezTo>
                    <a:pt x="100" y="125"/>
                    <a:pt x="109" y="117"/>
                    <a:pt x="109" y="109"/>
                  </a:cubicBezTo>
                  <a:cubicBezTo>
                    <a:pt x="142" y="134"/>
                    <a:pt x="167" y="150"/>
                    <a:pt x="209" y="150"/>
                  </a:cubicBezTo>
                  <a:cubicBezTo>
                    <a:pt x="234" y="142"/>
                    <a:pt x="259" y="150"/>
                    <a:pt x="284" y="150"/>
                  </a:cubicBezTo>
                  <a:cubicBezTo>
                    <a:pt x="259" y="167"/>
                    <a:pt x="234" y="167"/>
                    <a:pt x="218" y="167"/>
                  </a:cubicBezTo>
                  <a:close/>
                  <a:moveTo>
                    <a:pt x="218" y="167"/>
                  </a:moveTo>
                  <a:lnTo>
                    <a:pt x="218" y="1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SimSun" charset="0"/>
              </a:endParaRPr>
            </a:p>
          </p:txBody>
        </p:sp>
      </p:grpSp>
      <p:sp>
        <p:nvSpPr>
          <p:cNvPr id="147" name="Freeform 290"/>
          <p:cNvSpPr>
            <a:spLocks noChangeArrowheads="1"/>
          </p:cNvSpPr>
          <p:nvPr/>
        </p:nvSpPr>
        <p:spPr bwMode="auto">
          <a:xfrm>
            <a:off x="2936185" y="2555440"/>
            <a:ext cx="457200" cy="320040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  <a:extLst/>
        </p:spPr>
        <p:txBody>
          <a:bodyPr wrap="none" lIns="91419" tIns="45710" rIns="91419" bIns="45710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SimSun" charset="0"/>
            </a:endParaRPr>
          </a:p>
        </p:txBody>
      </p:sp>
      <p:sp>
        <p:nvSpPr>
          <p:cNvPr id="149" name="Freeform 237"/>
          <p:cNvSpPr>
            <a:spLocks noChangeArrowheads="1"/>
          </p:cNvSpPr>
          <p:nvPr/>
        </p:nvSpPr>
        <p:spPr bwMode="auto">
          <a:xfrm>
            <a:off x="6919028" y="1797509"/>
            <a:ext cx="458479" cy="320040"/>
          </a:xfrm>
          <a:custGeom>
            <a:avLst/>
            <a:gdLst>
              <a:gd name="T0" fmla="*/ 586 w 1347"/>
              <a:gd name="T1" fmla="*/ 602 h 987"/>
              <a:gd name="T2" fmla="*/ 502 w 1347"/>
              <a:gd name="T3" fmla="*/ 535 h 987"/>
              <a:gd name="T4" fmla="*/ 42 w 1347"/>
              <a:gd name="T5" fmla="*/ 117 h 987"/>
              <a:gd name="T6" fmla="*/ 17 w 1347"/>
              <a:gd name="T7" fmla="*/ 33 h 987"/>
              <a:gd name="T8" fmla="*/ 92 w 1347"/>
              <a:gd name="T9" fmla="*/ 0 h 987"/>
              <a:gd name="T10" fmla="*/ 1255 w 1347"/>
              <a:gd name="T11" fmla="*/ 0 h 987"/>
              <a:gd name="T12" fmla="*/ 1330 w 1347"/>
              <a:gd name="T13" fmla="*/ 41 h 987"/>
              <a:gd name="T14" fmla="*/ 1305 w 1347"/>
              <a:gd name="T15" fmla="*/ 125 h 987"/>
              <a:gd name="T16" fmla="*/ 803 w 1347"/>
              <a:gd name="T17" fmla="*/ 576 h 987"/>
              <a:gd name="T18" fmla="*/ 586 w 1347"/>
              <a:gd name="T19" fmla="*/ 602 h 987"/>
              <a:gd name="T20" fmla="*/ 92 w 1347"/>
              <a:gd name="T21" fmla="*/ 986 h 987"/>
              <a:gd name="T22" fmla="*/ 0 w 1347"/>
              <a:gd name="T23" fmla="*/ 894 h 987"/>
              <a:gd name="T24" fmla="*/ 0 w 1347"/>
              <a:gd name="T25" fmla="*/ 225 h 987"/>
              <a:gd name="T26" fmla="*/ 42 w 1347"/>
              <a:gd name="T27" fmla="*/ 217 h 987"/>
              <a:gd name="T28" fmla="*/ 234 w 1347"/>
              <a:gd name="T29" fmla="*/ 409 h 987"/>
              <a:gd name="T30" fmla="*/ 251 w 1347"/>
              <a:gd name="T31" fmla="*/ 493 h 987"/>
              <a:gd name="T32" fmla="*/ 109 w 1347"/>
              <a:gd name="T33" fmla="*/ 827 h 987"/>
              <a:gd name="T34" fmla="*/ 126 w 1347"/>
              <a:gd name="T35" fmla="*/ 827 h 987"/>
              <a:gd name="T36" fmla="*/ 318 w 1347"/>
              <a:gd name="T37" fmla="*/ 576 h 987"/>
              <a:gd name="T38" fmla="*/ 393 w 1347"/>
              <a:gd name="T39" fmla="*/ 568 h 987"/>
              <a:gd name="T40" fmla="*/ 477 w 1347"/>
              <a:gd name="T41" fmla="*/ 643 h 987"/>
              <a:gd name="T42" fmla="*/ 569 w 1347"/>
              <a:gd name="T43" fmla="*/ 694 h 987"/>
              <a:gd name="T44" fmla="*/ 820 w 1347"/>
              <a:gd name="T45" fmla="*/ 677 h 987"/>
              <a:gd name="T46" fmla="*/ 945 w 1347"/>
              <a:gd name="T47" fmla="*/ 568 h 987"/>
              <a:gd name="T48" fmla="*/ 1020 w 1347"/>
              <a:gd name="T49" fmla="*/ 576 h 987"/>
              <a:gd name="T50" fmla="*/ 1229 w 1347"/>
              <a:gd name="T51" fmla="*/ 853 h 987"/>
              <a:gd name="T52" fmla="*/ 1238 w 1347"/>
              <a:gd name="T53" fmla="*/ 844 h 987"/>
              <a:gd name="T54" fmla="*/ 1096 w 1347"/>
              <a:gd name="T55" fmla="*/ 493 h 987"/>
              <a:gd name="T56" fmla="*/ 1112 w 1347"/>
              <a:gd name="T57" fmla="*/ 409 h 987"/>
              <a:gd name="T58" fmla="*/ 1313 w 1347"/>
              <a:gd name="T59" fmla="*/ 217 h 987"/>
              <a:gd name="T60" fmla="*/ 1346 w 1347"/>
              <a:gd name="T61" fmla="*/ 225 h 987"/>
              <a:gd name="T62" fmla="*/ 1346 w 1347"/>
              <a:gd name="T63" fmla="*/ 903 h 987"/>
              <a:gd name="T64" fmla="*/ 1246 w 1347"/>
              <a:gd name="T65" fmla="*/ 986 h 987"/>
              <a:gd name="T66" fmla="*/ 92 w 1347"/>
              <a:gd name="T67" fmla="*/ 986 h 987"/>
              <a:gd name="T68" fmla="*/ 92 w 1347"/>
              <a:gd name="T69" fmla="*/ 986 h 987"/>
              <a:gd name="T70" fmla="*/ 92 w 1347"/>
              <a:gd name="T71" fmla="*/ 986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47" h="987">
                <a:moveTo>
                  <a:pt x="586" y="602"/>
                </a:moveTo>
                <a:cubicBezTo>
                  <a:pt x="561" y="585"/>
                  <a:pt x="519" y="560"/>
                  <a:pt x="502" y="535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26" y="100"/>
                  <a:pt x="9" y="58"/>
                  <a:pt x="17" y="33"/>
                </a:cubicBezTo>
                <a:cubicBezTo>
                  <a:pt x="34" y="17"/>
                  <a:pt x="51" y="0"/>
                  <a:pt x="92" y="0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1255" y="0"/>
                  <a:pt x="1305" y="0"/>
                  <a:pt x="1330" y="41"/>
                </a:cubicBezTo>
                <a:cubicBezTo>
                  <a:pt x="1346" y="67"/>
                  <a:pt x="1330" y="108"/>
                  <a:pt x="1305" y="125"/>
                </a:cubicBezTo>
                <a:cubicBezTo>
                  <a:pt x="803" y="576"/>
                  <a:pt x="803" y="576"/>
                  <a:pt x="803" y="576"/>
                </a:cubicBezTo>
                <a:cubicBezTo>
                  <a:pt x="803" y="576"/>
                  <a:pt x="711" y="652"/>
                  <a:pt x="586" y="602"/>
                </a:cubicBezTo>
                <a:close/>
                <a:moveTo>
                  <a:pt x="92" y="986"/>
                </a:moveTo>
                <a:cubicBezTo>
                  <a:pt x="92" y="986"/>
                  <a:pt x="0" y="978"/>
                  <a:pt x="0" y="894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00"/>
                  <a:pt x="17" y="192"/>
                  <a:pt x="42" y="217"/>
                </a:cubicBezTo>
                <a:cubicBezTo>
                  <a:pt x="234" y="409"/>
                  <a:pt x="234" y="409"/>
                  <a:pt x="234" y="409"/>
                </a:cubicBezTo>
                <a:cubicBezTo>
                  <a:pt x="260" y="426"/>
                  <a:pt x="268" y="468"/>
                  <a:pt x="251" y="493"/>
                </a:cubicBezTo>
                <a:cubicBezTo>
                  <a:pt x="109" y="827"/>
                  <a:pt x="109" y="827"/>
                  <a:pt x="109" y="827"/>
                </a:cubicBezTo>
                <a:cubicBezTo>
                  <a:pt x="101" y="853"/>
                  <a:pt x="109" y="853"/>
                  <a:pt x="126" y="827"/>
                </a:cubicBezTo>
                <a:cubicBezTo>
                  <a:pt x="318" y="576"/>
                  <a:pt x="318" y="576"/>
                  <a:pt x="318" y="576"/>
                </a:cubicBezTo>
                <a:cubicBezTo>
                  <a:pt x="343" y="552"/>
                  <a:pt x="368" y="552"/>
                  <a:pt x="393" y="568"/>
                </a:cubicBezTo>
                <a:cubicBezTo>
                  <a:pt x="477" y="643"/>
                  <a:pt x="477" y="643"/>
                  <a:pt x="477" y="643"/>
                </a:cubicBezTo>
                <a:cubicBezTo>
                  <a:pt x="502" y="660"/>
                  <a:pt x="544" y="685"/>
                  <a:pt x="569" y="694"/>
                </a:cubicBezTo>
                <a:cubicBezTo>
                  <a:pt x="636" y="710"/>
                  <a:pt x="744" y="735"/>
                  <a:pt x="820" y="677"/>
                </a:cubicBezTo>
                <a:cubicBezTo>
                  <a:pt x="945" y="568"/>
                  <a:pt x="945" y="568"/>
                  <a:pt x="945" y="568"/>
                </a:cubicBezTo>
                <a:cubicBezTo>
                  <a:pt x="970" y="552"/>
                  <a:pt x="1004" y="552"/>
                  <a:pt x="1020" y="576"/>
                </a:cubicBezTo>
                <a:cubicBezTo>
                  <a:pt x="1229" y="853"/>
                  <a:pt x="1229" y="853"/>
                  <a:pt x="1229" y="853"/>
                </a:cubicBezTo>
                <a:cubicBezTo>
                  <a:pt x="1246" y="877"/>
                  <a:pt x="1246" y="869"/>
                  <a:pt x="1238" y="844"/>
                </a:cubicBezTo>
                <a:cubicBezTo>
                  <a:pt x="1096" y="493"/>
                  <a:pt x="1096" y="493"/>
                  <a:pt x="1096" y="493"/>
                </a:cubicBezTo>
                <a:cubicBezTo>
                  <a:pt x="1079" y="468"/>
                  <a:pt x="1087" y="434"/>
                  <a:pt x="1112" y="409"/>
                </a:cubicBezTo>
                <a:cubicBezTo>
                  <a:pt x="1313" y="217"/>
                  <a:pt x="1313" y="217"/>
                  <a:pt x="1313" y="217"/>
                </a:cubicBezTo>
                <a:cubicBezTo>
                  <a:pt x="1330" y="192"/>
                  <a:pt x="1346" y="200"/>
                  <a:pt x="1346" y="225"/>
                </a:cubicBezTo>
                <a:cubicBezTo>
                  <a:pt x="1346" y="903"/>
                  <a:pt x="1346" y="903"/>
                  <a:pt x="1346" y="903"/>
                </a:cubicBezTo>
                <a:cubicBezTo>
                  <a:pt x="1346" y="903"/>
                  <a:pt x="1338" y="986"/>
                  <a:pt x="1246" y="986"/>
                </a:cubicBezTo>
                <a:cubicBezTo>
                  <a:pt x="92" y="986"/>
                  <a:pt x="92" y="986"/>
                  <a:pt x="92" y="986"/>
                </a:cubicBezTo>
                <a:close/>
                <a:moveTo>
                  <a:pt x="92" y="986"/>
                </a:moveTo>
                <a:lnTo>
                  <a:pt x="92" y="98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lIns="91419" tIns="45710" rIns="91419" bIns="45710" anchor="ctr"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SimSun" charset="0"/>
            </a:endParaRPr>
          </a:p>
        </p:txBody>
      </p:sp>
      <p:sp>
        <p:nvSpPr>
          <p:cNvPr id="150" name="Content Placeholder 2"/>
          <p:cNvSpPr txBox="1">
            <a:spLocks/>
          </p:cNvSpPr>
          <p:nvPr/>
        </p:nvSpPr>
        <p:spPr bwMode="auto">
          <a:xfrm>
            <a:off x="1331857" y="2551664"/>
            <a:ext cx="1243135" cy="238359"/>
          </a:xfrm>
          <a:prstGeom prst="rect">
            <a:avLst/>
          </a:prstGeom>
          <a:noFill/>
          <a:ln>
            <a:noFill/>
          </a:ln>
          <a:extLst/>
        </p:spPr>
        <p:txBody>
          <a:bodyPr lIns="91419" tIns="45710" rIns="91419" bIns="4571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2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Development</a:t>
            </a:r>
          </a:p>
        </p:txBody>
      </p:sp>
      <p:sp>
        <p:nvSpPr>
          <p:cNvPr id="151" name="Content Placeholder 2"/>
          <p:cNvSpPr txBox="1">
            <a:spLocks/>
          </p:cNvSpPr>
          <p:nvPr/>
        </p:nvSpPr>
        <p:spPr bwMode="auto">
          <a:xfrm>
            <a:off x="2503505" y="3131512"/>
            <a:ext cx="1322565" cy="458328"/>
          </a:xfrm>
          <a:prstGeom prst="rect">
            <a:avLst/>
          </a:prstGeom>
          <a:noFill/>
          <a:ln>
            <a:noFill/>
          </a:ln>
          <a:extLst/>
        </p:spPr>
        <p:txBody>
          <a:bodyPr lIns="91419" tIns="45710" rIns="91419" bIns="4571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2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Continual Integration</a:t>
            </a:r>
          </a:p>
        </p:txBody>
      </p:sp>
      <p:sp>
        <p:nvSpPr>
          <p:cNvPr id="152" name="Content Placeholder 2"/>
          <p:cNvSpPr txBox="1">
            <a:spLocks/>
          </p:cNvSpPr>
          <p:nvPr/>
        </p:nvSpPr>
        <p:spPr bwMode="auto">
          <a:xfrm>
            <a:off x="3733049" y="1069401"/>
            <a:ext cx="1238781" cy="429625"/>
          </a:xfrm>
          <a:prstGeom prst="rect">
            <a:avLst/>
          </a:prstGeom>
          <a:noFill/>
          <a:ln>
            <a:noFill/>
          </a:ln>
          <a:extLst/>
        </p:spPr>
        <p:txBody>
          <a:bodyPr lIns="91419" tIns="45710" rIns="91419" bIns="4571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2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Automated Testing</a:t>
            </a:r>
          </a:p>
        </p:txBody>
      </p:sp>
      <p:sp>
        <p:nvSpPr>
          <p:cNvPr id="154" name="Content Placeholder 2"/>
          <p:cNvSpPr txBox="1">
            <a:spLocks/>
          </p:cNvSpPr>
          <p:nvPr/>
        </p:nvSpPr>
        <p:spPr bwMode="auto">
          <a:xfrm>
            <a:off x="6604406" y="2392014"/>
            <a:ext cx="1087723" cy="483466"/>
          </a:xfrm>
          <a:prstGeom prst="rect">
            <a:avLst/>
          </a:prstGeom>
          <a:noFill/>
          <a:ln>
            <a:noFill/>
          </a:ln>
          <a:extLst/>
        </p:spPr>
        <p:txBody>
          <a:bodyPr lIns="91419" tIns="45710" rIns="91419" bIns="45710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en-US" sz="1200" b="1" dirty="0">
                <a:latin typeface="微软雅黑" panose="020B0503020204020204" pitchFamily="34" charset="-122"/>
                <a:cs typeface="Aparajita" panose="020B0604020202020204" pitchFamily="34" charset="0"/>
              </a:rPr>
              <a:t>Automated Monitoring</a:t>
            </a:r>
          </a:p>
        </p:txBody>
      </p:sp>
      <p:sp>
        <p:nvSpPr>
          <p:cNvPr id="155" name="Content Placeholder 2"/>
          <p:cNvSpPr txBox="1">
            <a:spLocks/>
          </p:cNvSpPr>
          <p:nvPr/>
        </p:nvSpPr>
        <p:spPr bwMode="auto">
          <a:xfrm>
            <a:off x="1052111" y="3742411"/>
            <a:ext cx="7039783" cy="104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66" tIns="34283" rIns="68566" bIns="34283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100" b="1" dirty="0" smtClean="0">
                <a:latin typeface="+mn-lt"/>
                <a:cs typeface="Arial" panose="020B0604020202020204" pitchFamily="34" charset="0"/>
              </a:rPr>
              <a:t>practical DEVOPS product line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can help us: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 maintain integration &amp; deployment in </a:t>
            </a:r>
            <a:r>
              <a:rPr lang="en-US" sz="11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operation cost.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 release human resources from robotic tasks to more creative activities.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 detect the defects as earlier as possible to keep production deployment </a:t>
            </a:r>
            <a:r>
              <a:rPr lang="en-US" sz="1100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843" y="181131"/>
            <a:ext cx="9039297" cy="779658"/>
            <a:chOff x="128285" y="483017"/>
            <a:chExt cx="24098515" cy="2079087"/>
          </a:xfrm>
        </p:grpSpPr>
        <p:sp>
          <p:nvSpPr>
            <p:cNvPr id="37" name="TextBox 36"/>
            <p:cNvSpPr txBox="1"/>
            <p:nvPr/>
          </p:nvSpPr>
          <p:spPr>
            <a:xfrm>
              <a:off x="128285" y="483017"/>
              <a:ext cx="24098515" cy="147727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DEVOPS Services</a:t>
              </a:r>
              <a:endParaRPr lang="id-ID" sz="3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39" name="Subtitle 2"/>
            <p:cNvSpPr txBox="1">
              <a:spLocks/>
            </p:cNvSpPr>
            <p:nvPr/>
          </p:nvSpPr>
          <p:spPr>
            <a:xfrm>
              <a:off x="128285" y="1634835"/>
              <a:ext cx="24098515" cy="839117"/>
            </a:xfrm>
            <a:prstGeom prst="rect">
              <a:avLst/>
            </a:prstGeom>
          </p:spPr>
          <p:txBody>
            <a:bodyPr vert="horz" lIns="217490" tIns="108745" rIns="217490" bIns="108745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微软雅黑" panose="020B0503020204020204" pitchFamily="34" charset="-122"/>
                  <a:cs typeface="Aparajita" panose="020B0604020202020204" pitchFamily="34" charset="0"/>
                </a:rPr>
                <a:t>A practical code production line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5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90743" y="181131"/>
            <a:ext cx="8997416" cy="779658"/>
            <a:chOff x="1713018" y="483017"/>
            <a:chExt cx="20962938" cy="2079087"/>
          </a:xfrm>
        </p:grpSpPr>
        <p:sp>
          <p:nvSpPr>
            <p:cNvPr id="106" name="TextBox 105"/>
            <p:cNvSpPr txBox="1"/>
            <p:nvPr/>
          </p:nvSpPr>
          <p:spPr>
            <a:xfrm>
              <a:off x="1713018" y="483017"/>
              <a:ext cx="20962938" cy="147727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tx2"/>
                  </a:solidFill>
                  <a:latin typeface="微软雅黑" panose="020B0503020204020204" pitchFamily="34" charset="-122"/>
                  <a:cs typeface="Aparajita" panose="020B0604020202020204" pitchFamily="34" charset="0"/>
                </a:rPr>
                <a:t>DEVOPS Tooling</a:t>
              </a:r>
              <a:endParaRPr lang="id-ID" sz="3000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108" name="Subtitle 2"/>
            <p:cNvSpPr txBox="1">
              <a:spLocks/>
            </p:cNvSpPr>
            <p:nvPr/>
          </p:nvSpPr>
          <p:spPr>
            <a:xfrm>
              <a:off x="1713018" y="1634835"/>
              <a:ext cx="20962938" cy="839117"/>
            </a:xfrm>
            <a:prstGeom prst="rect">
              <a:avLst/>
            </a:prstGeom>
          </p:spPr>
          <p:txBody>
            <a:bodyPr vert="horz" lIns="217490" tIns="108745" rIns="217490" bIns="108745" rtlCol="0" anchor="ctr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>
                  <a:latin typeface="微软雅黑" panose="020B0503020204020204" pitchFamily="34" charset="-122"/>
                  <a:cs typeface="Aparajita" panose="020B0604020202020204" pitchFamily="34" charset="0"/>
                </a:rPr>
                <a:t>How to automate the code production line </a:t>
              </a:r>
              <a:endParaRPr lang="en-US" sz="1200" dirty="0">
                <a:solidFill>
                  <a:schemeClr val="accent1"/>
                </a:solidFill>
                <a:latin typeface="微软雅黑" panose="020B0503020204020204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51263" y="1657997"/>
            <a:ext cx="2531505" cy="2134250"/>
            <a:chOff x="2116116" y="1357314"/>
            <a:chExt cx="11765602" cy="9921875"/>
          </a:xfrm>
        </p:grpSpPr>
        <p:sp>
          <p:nvSpPr>
            <p:cNvPr id="29" name="Freeform 1"/>
            <p:cNvSpPr>
              <a:spLocks noChangeArrowheads="1"/>
            </p:cNvSpPr>
            <p:nvPr/>
          </p:nvSpPr>
          <p:spPr bwMode="auto">
            <a:xfrm>
              <a:off x="10324000" y="1357314"/>
              <a:ext cx="3557718" cy="1994958"/>
            </a:xfrm>
            <a:custGeom>
              <a:avLst/>
              <a:gdLst>
                <a:gd name="T0" fmla="*/ 5242 w 5933"/>
                <a:gd name="T1" fmla="*/ 0 h 3325"/>
                <a:gd name="T2" fmla="*/ 5242 w 5933"/>
                <a:gd name="T3" fmla="*/ 0 h 3325"/>
                <a:gd name="T4" fmla="*/ 2540 w 5933"/>
                <a:gd name="T5" fmla="*/ 0 h 3325"/>
                <a:gd name="T6" fmla="*/ 2514 w 5933"/>
                <a:gd name="T7" fmla="*/ 0 h 3325"/>
                <a:gd name="T8" fmla="*/ 1906 w 5933"/>
                <a:gd name="T9" fmla="*/ 460 h 3325"/>
                <a:gd name="T10" fmla="*/ 0 w 5933"/>
                <a:gd name="T11" fmla="*/ 3324 h 3325"/>
                <a:gd name="T12" fmla="*/ 1230 w 5933"/>
                <a:gd name="T13" fmla="*/ 3324 h 3325"/>
                <a:gd name="T14" fmla="*/ 1230 w 5933"/>
                <a:gd name="T15" fmla="*/ 3202 h 3325"/>
                <a:gd name="T16" fmla="*/ 1163 w 5933"/>
                <a:gd name="T17" fmla="*/ 3080 h 3325"/>
                <a:gd name="T18" fmla="*/ 1041 w 5933"/>
                <a:gd name="T19" fmla="*/ 2756 h 3325"/>
                <a:gd name="T20" fmla="*/ 1163 w 5933"/>
                <a:gd name="T21" fmla="*/ 2378 h 3325"/>
                <a:gd name="T22" fmla="*/ 1595 w 5933"/>
                <a:gd name="T23" fmla="*/ 2189 h 3325"/>
                <a:gd name="T24" fmla="*/ 2027 w 5933"/>
                <a:gd name="T25" fmla="*/ 2378 h 3325"/>
                <a:gd name="T26" fmla="*/ 2149 w 5933"/>
                <a:gd name="T27" fmla="*/ 2756 h 3325"/>
                <a:gd name="T28" fmla="*/ 2014 w 5933"/>
                <a:gd name="T29" fmla="*/ 3094 h 3325"/>
                <a:gd name="T30" fmla="*/ 1933 w 5933"/>
                <a:gd name="T31" fmla="*/ 3229 h 3325"/>
                <a:gd name="T32" fmla="*/ 1933 w 5933"/>
                <a:gd name="T33" fmla="*/ 3324 h 3325"/>
                <a:gd name="T34" fmla="*/ 2514 w 5933"/>
                <a:gd name="T35" fmla="*/ 3324 h 3325"/>
                <a:gd name="T36" fmla="*/ 3027 w 5933"/>
                <a:gd name="T37" fmla="*/ 1351 h 3325"/>
                <a:gd name="T38" fmla="*/ 5242 w 5933"/>
                <a:gd name="T39" fmla="*/ 1351 h 3325"/>
                <a:gd name="T40" fmla="*/ 5932 w 5933"/>
                <a:gd name="T41" fmla="*/ 676 h 3325"/>
                <a:gd name="T42" fmla="*/ 5242 w 5933"/>
                <a:gd name="T43" fmla="*/ 0 h 3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33" h="3325">
                  <a:moveTo>
                    <a:pt x="5242" y="0"/>
                  </a:moveTo>
                  <a:lnTo>
                    <a:pt x="5242" y="0"/>
                  </a:lnTo>
                  <a:cubicBezTo>
                    <a:pt x="2540" y="0"/>
                    <a:pt x="2540" y="0"/>
                    <a:pt x="2540" y="0"/>
                  </a:cubicBezTo>
                  <a:cubicBezTo>
                    <a:pt x="2527" y="0"/>
                    <a:pt x="2527" y="0"/>
                    <a:pt x="2514" y="0"/>
                  </a:cubicBezTo>
                  <a:cubicBezTo>
                    <a:pt x="2243" y="27"/>
                    <a:pt x="1906" y="460"/>
                    <a:pt x="1906" y="460"/>
                  </a:cubicBezTo>
                  <a:cubicBezTo>
                    <a:pt x="0" y="3324"/>
                    <a:pt x="0" y="3324"/>
                    <a:pt x="0" y="3324"/>
                  </a:cubicBezTo>
                  <a:cubicBezTo>
                    <a:pt x="1230" y="3324"/>
                    <a:pt x="1230" y="3324"/>
                    <a:pt x="1230" y="3324"/>
                  </a:cubicBezTo>
                  <a:cubicBezTo>
                    <a:pt x="1230" y="3202"/>
                    <a:pt x="1230" y="3202"/>
                    <a:pt x="1230" y="3202"/>
                  </a:cubicBezTo>
                  <a:cubicBezTo>
                    <a:pt x="1230" y="3175"/>
                    <a:pt x="1230" y="3175"/>
                    <a:pt x="1163" y="3080"/>
                  </a:cubicBezTo>
                  <a:cubicBezTo>
                    <a:pt x="1109" y="3013"/>
                    <a:pt x="1041" y="2905"/>
                    <a:pt x="1041" y="2756"/>
                  </a:cubicBezTo>
                  <a:cubicBezTo>
                    <a:pt x="1041" y="2634"/>
                    <a:pt x="1068" y="2486"/>
                    <a:pt x="1163" y="2378"/>
                  </a:cubicBezTo>
                  <a:cubicBezTo>
                    <a:pt x="1243" y="2270"/>
                    <a:pt x="1406" y="2189"/>
                    <a:pt x="1595" y="2189"/>
                  </a:cubicBezTo>
                  <a:cubicBezTo>
                    <a:pt x="1784" y="2189"/>
                    <a:pt x="1946" y="2270"/>
                    <a:pt x="2027" y="2378"/>
                  </a:cubicBezTo>
                  <a:cubicBezTo>
                    <a:pt x="2122" y="2486"/>
                    <a:pt x="2149" y="2621"/>
                    <a:pt x="2149" y="2756"/>
                  </a:cubicBezTo>
                  <a:cubicBezTo>
                    <a:pt x="2149" y="2905"/>
                    <a:pt x="2068" y="3026"/>
                    <a:pt x="2014" y="3094"/>
                  </a:cubicBezTo>
                  <a:cubicBezTo>
                    <a:pt x="1946" y="3188"/>
                    <a:pt x="1933" y="3202"/>
                    <a:pt x="1933" y="3229"/>
                  </a:cubicBezTo>
                  <a:cubicBezTo>
                    <a:pt x="1933" y="3324"/>
                    <a:pt x="1933" y="3324"/>
                    <a:pt x="1933" y="3324"/>
                  </a:cubicBezTo>
                  <a:cubicBezTo>
                    <a:pt x="2514" y="3324"/>
                    <a:pt x="2514" y="3324"/>
                    <a:pt x="2514" y="3324"/>
                  </a:cubicBezTo>
                  <a:cubicBezTo>
                    <a:pt x="3027" y="1351"/>
                    <a:pt x="3027" y="1351"/>
                    <a:pt x="3027" y="1351"/>
                  </a:cubicBezTo>
                  <a:cubicBezTo>
                    <a:pt x="5242" y="1351"/>
                    <a:pt x="5242" y="1351"/>
                    <a:pt x="5242" y="1351"/>
                  </a:cubicBezTo>
                  <a:cubicBezTo>
                    <a:pt x="5594" y="1364"/>
                    <a:pt x="5932" y="1041"/>
                    <a:pt x="5932" y="676"/>
                  </a:cubicBezTo>
                  <a:cubicBezTo>
                    <a:pt x="5932" y="324"/>
                    <a:pt x="5594" y="0"/>
                    <a:pt x="524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2"/>
            <p:cNvSpPr>
              <a:spLocks noChangeArrowheads="1"/>
            </p:cNvSpPr>
            <p:nvPr/>
          </p:nvSpPr>
          <p:spPr bwMode="auto">
            <a:xfrm>
              <a:off x="2116116" y="3513668"/>
              <a:ext cx="3338172" cy="1531938"/>
            </a:xfrm>
            <a:custGeom>
              <a:avLst/>
              <a:gdLst>
                <a:gd name="T0" fmla="*/ 5471 w 5567"/>
                <a:gd name="T1" fmla="*/ 1013 h 2554"/>
                <a:gd name="T2" fmla="*/ 5471 w 5567"/>
                <a:gd name="T3" fmla="*/ 1013 h 2554"/>
                <a:gd name="T4" fmla="*/ 5228 w 5567"/>
                <a:gd name="T5" fmla="*/ 945 h 2554"/>
                <a:gd name="T6" fmla="*/ 5026 w 5567"/>
                <a:gd name="T7" fmla="*/ 1026 h 2554"/>
                <a:gd name="T8" fmla="*/ 4783 w 5567"/>
                <a:gd name="T9" fmla="*/ 1135 h 2554"/>
                <a:gd name="T10" fmla="*/ 4296 w 5567"/>
                <a:gd name="T11" fmla="*/ 1135 h 2554"/>
                <a:gd name="T12" fmla="*/ 4296 w 5567"/>
                <a:gd name="T13" fmla="*/ 0 h 2554"/>
                <a:gd name="T14" fmla="*/ 500 w 5567"/>
                <a:gd name="T15" fmla="*/ 0 h 2554"/>
                <a:gd name="T16" fmla="*/ 162 w 5567"/>
                <a:gd name="T17" fmla="*/ 229 h 2554"/>
                <a:gd name="T18" fmla="*/ 54 w 5567"/>
                <a:gd name="T19" fmla="*/ 824 h 2554"/>
                <a:gd name="T20" fmla="*/ 554 w 5567"/>
                <a:gd name="T21" fmla="*/ 2553 h 2554"/>
                <a:gd name="T22" fmla="*/ 2094 w 5567"/>
                <a:gd name="T23" fmla="*/ 2553 h 2554"/>
                <a:gd name="T24" fmla="*/ 2094 w 5567"/>
                <a:gd name="T25" fmla="*/ 2472 h 2554"/>
                <a:gd name="T26" fmla="*/ 2013 w 5567"/>
                <a:gd name="T27" fmla="*/ 2337 h 2554"/>
                <a:gd name="T28" fmla="*/ 1878 w 5567"/>
                <a:gd name="T29" fmla="*/ 1999 h 2554"/>
                <a:gd name="T30" fmla="*/ 1999 w 5567"/>
                <a:gd name="T31" fmla="*/ 1621 h 2554"/>
                <a:gd name="T32" fmla="*/ 2432 w 5567"/>
                <a:gd name="T33" fmla="*/ 1432 h 2554"/>
                <a:gd name="T34" fmla="*/ 2864 w 5567"/>
                <a:gd name="T35" fmla="*/ 1621 h 2554"/>
                <a:gd name="T36" fmla="*/ 2985 w 5567"/>
                <a:gd name="T37" fmla="*/ 1999 h 2554"/>
                <a:gd name="T38" fmla="*/ 2864 w 5567"/>
                <a:gd name="T39" fmla="*/ 2323 h 2554"/>
                <a:gd name="T40" fmla="*/ 2796 w 5567"/>
                <a:gd name="T41" fmla="*/ 2445 h 2554"/>
                <a:gd name="T42" fmla="*/ 2796 w 5567"/>
                <a:gd name="T43" fmla="*/ 2553 h 2554"/>
                <a:gd name="T44" fmla="*/ 4296 w 5567"/>
                <a:gd name="T45" fmla="*/ 2553 h 2554"/>
                <a:gd name="T46" fmla="*/ 4296 w 5567"/>
                <a:gd name="T47" fmla="*/ 1391 h 2554"/>
                <a:gd name="T48" fmla="*/ 4769 w 5567"/>
                <a:gd name="T49" fmla="*/ 1391 h 2554"/>
                <a:gd name="T50" fmla="*/ 4769 w 5567"/>
                <a:gd name="T51" fmla="*/ 1391 h 2554"/>
                <a:gd name="T52" fmla="*/ 5026 w 5567"/>
                <a:gd name="T53" fmla="*/ 1526 h 2554"/>
                <a:gd name="T54" fmla="*/ 5228 w 5567"/>
                <a:gd name="T55" fmla="*/ 1607 h 2554"/>
                <a:gd name="T56" fmla="*/ 5458 w 5567"/>
                <a:gd name="T57" fmla="*/ 1540 h 2554"/>
                <a:gd name="T58" fmla="*/ 5566 w 5567"/>
                <a:gd name="T59" fmla="*/ 1269 h 2554"/>
                <a:gd name="T60" fmla="*/ 5471 w 5567"/>
                <a:gd name="T61" fmla="*/ 101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67" h="2554">
                  <a:moveTo>
                    <a:pt x="5471" y="1013"/>
                  </a:moveTo>
                  <a:lnTo>
                    <a:pt x="5471" y="1013"/>
                  </a:lnTo>
                  <a:cubicBezTo>
                    <a:pt x="5404" y="959"/>
                    <a:pt x="5323" y="945"/>
                    <a:pt x="5228" y="945"/>
                  </a:cubicBezTo>
                  <a:cubicBezTo>
                    <a:pt x="5147" y="945"/>
                    <a:pt x="5093" y="972"/>
                    <a:pt x="5026" y="1026"/>
                  </a:cubicBezTo>
                  <a:cubicBezTo>
                    <a:pt x="4958" y="1067"/>
                    <a:pt x="4891" y="1135"/>
                    <a:pt x="4783" y="1135"/>
                  </a:cubicBezTo>
                  <a:cubicBezTo>
                    <a:pt x="4296" y="1135"/>
                    <a:pt x="4296" y="1135"/>
                    <a:pt x="4296" y="1135"/>
                  </a:cubicBezTo>
                  <a:cubicBezTo>
                    <a:pt x="4296" y="0"/>
                    <a:pt x="4296" y="0"/>
                    <a:pt x="4296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365" y="40"/>
                    <a:pt x="243" y="121"/>
                    <a:pt x="162" y="229"/>
                  </a:cubicBezTo>
                  <a:cubicBezTo>
                    <a:pt x="40" y="405"/>
                    <a:pt x="0" y="621"/>
                    <a:pt x="54" y="824"/>
                  </a:cubicBezTo>
                  <a:cubicBezTo>
                    <a:pt x="554" y="2553"/>
                    <a:pt x="554" y="2553"/>
                    <a:pt x="554" y="2553"/>
                  </a:cubicBezTo>
                  <a:cubicBezTo>
                    <a:pt x="2094" y="2553"/>
                    <a:pt x="2094" y="2553"/>
                    <a:pt x="2094" y="2553"/>
                  </a:cubicBezTo>
                  <a:cubicBezTo>
                    <a:pt x="2094" y="2472"/>
                    <a:pt x="2094" y="2472"/>
                    <a:pt x="2094" y="2472"/>
                  </a:cubicBezTo>
                  <a:cubicBezTo>
                    <a:pt x="2094" y="2445"/>
                    <a:pt x="2081" y="2418"/>
                    <a:pt x="2013" y="2337"/>
                  </a:cubicBezTo>
                  <a:cubicBezTo>
                    <a:pt x="1945" y="2256"/>
                    <a:pt x="1878" y="2148"/>
                    <a:pt x="1878" y="1999"/>
                  </a:cubicBezTo>
                  <a:cubicBezTo>
                    <a:pt x="1878" y="1864"/>
                    <a:pt x="1905" y="1729"/>
                    <a:pt x="1999" y="1621"/>
                  </a:cubicBezTo>
                  <a:cubicBezTo>
                    <a:pt x="2081" y="1513"/>
                    <a:pt x="2243" y="1432"/>
                    <a:pt x="2432" y="1432"/>
                  </a:cubicBezTo>
                  <a:cubicBezTo>
                    <a:pt x="2607" y="1432"/>
                    <a:pt x="2783" y="1513"/>
                    <a:pt x="2864" y="1621"/>
                  </a:cubicBezTo>
                  <a:cubicBezTo>
                    <a:pt x="2959" y="1729"/>
                    <a:pt x="2985" y="1864"/>
                    <a:pt x="2985" y="1999"/>
                  </a:cubicBezTo>
                  <a:cubicBezTo>
                    <a:pt x="2985" y="2134"/>
                    <a:pt x="2918" y="2256"/>
                    <a:pt x="2864" y="2323"/>
                  </a:cubicBezTo>
                  <a:cubicBezTo>
                    <a:pt x="2796" y="2418"/>
                    <a:pt x="2796" y="2418"/>
                    <a:pt x="2796" y="2445"/>
                  </a:cubicBezTo>
                  <a:cubicBezTo>
                    <a:pt x="2796" y="2553"/>
                    <a:pt x="2796" y="2553"/>
                    <a:pt x="2796" y="2553"/>
                  </a:cubicBezTo>
                  <a:cubicBezTo>
                    <a:pt x="4296" y="2553"/>
                    <a:pt x="4296" y="2553"/>
                    <a:pt x="4296" y="2553"/>
                  </a:cubicBezTo>
                  <a:cubicBezTo>
                    <a:pt x="4296" y="1391"/>
                    <a:pt x="4296" y="1391"/>
                    <a:pt x="4296" y="1391"/>
                  </a:cubicBezTo>
                  <a:cubicBezTo>
                    <a:pt x="4769" y="1391"/>
                    <a:pt x="4769" y="1391"/>
                    <a:pt x="4769" y="1391"/>
                  </a:cubicBezTo>
                  <a:lnTo>
                    <a:pt x="4769" y="1391"/>
                  </a:lnTo>
                  <a:cubicBezTo>
                    <a:pt x="4891" y="1391"/>
                    <a:pt x="4958" y="1472"/>
                    <a:pt x="5026" y="1526"/>
                  </a:cubicBezTo>
                  <a:cubicBezTo>
                    <a:pt x="5080" y="1580"/>
                    <a:pt x="5147" y="1607"/>
                    <a:pt x="5228" y="1607"/>
                  </a:cubicBezTo>
                  <a:cubicBezTo>
                    <a:pt x="5323" y="1607"/>
                    <a:pt x="5404" y="1594"/>
                    <a:pt x="5458" y="1540"/>
                  </a:cubicBezTo>
                  <a:cubicBezTo>
                    <a:pt x="5525" y="1499"/>
                    <a:pt x="5566" y="1418"/>
                    <a:pt x="5566" y="1269"/>
                  </a:cubicBezTo>
                  <a:cubicBezTo>
                    <a:pt x="5566" y="1135"/>
                    <a:pt x="5525" y="1053"/>
                    <a:pt x="5471" y="1013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algn="r"/>
              <a:r>
                <a:rPr lang="en-US" sz="1000" b="1" dirty="0" smtClean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J-meter</a:t>
              </a:r>
              <a:endParaRPr lang="en-US" sz="1000" b="1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1" name="Freeform 3"/>
            <p:cNvSpPr>
              <a:spLocks noChangeArrowheads="1"/>
            </p:cNvSpPr>
            <p:nvPr/>
          </p:nvSpPr>
          <p:spPr bwMode="auto">
            <a:xfrm>
              <a:off x="4853840" y="3513670"/>
              <a:ext cx="4253390" cy="1531937"/>
            </a:xfrm>
            <a:custGeom>
              <a:avLst/>
              <a:gdLst>
                <a:gd name="T0" fmla="*/ 6984 w 7093"/>
                <a:gd name="T1" fmla="*/ 1013 h 2554"/>
                <a:gd name="T2" fmla="*/ 6984 w 7093"/>
                <a:gd name="T3" fmla="*/ 1013 h 2554"/>
                <a:gd name="T4" fmla="*/ 6741 w 7093"/>
                <a:gd name="T5" fmla="*/ 945 h 2554"/>
                <a:gd name="T6" fmla="*/ 6538 w 7093"/>
                <a:gd name="T7" fmla="*/ 1026 h 2554"/>
                <a:gd name="T8" fmla="*/ 6295 w 7093"/>
                <a:gd name="T9" fmla="*/ 1135 h 2554"/>
                <a:gd name="T10" fmla="*/ 5849 w 7093"/>
                <a:gd name="T11" fmla="*/ 1135 h 2554"/>
                <a:gd name="T12" fmla="*/ 5849 w 7093"/>
                <a:gd name="T13" fmla="*/ 0 h 2554"/>
                <a:gd name="T14" fmla="*/ 0 w 7093"/>
                <a:gd name="T15" fmla="*/ 0 h 2554"/>
                <a:gd name="T16" fmla="*/ 0 w 7093"/>
                <a:gd name="T17" fmla="*/ 918 h 2554"/>
                <a:gd name="T18" fmla="*/ 217 w 7093"/>
                <a:gd name="T19" fmla="*/ 918 h 2554"/>
                <a:gd name="T20" fmla="*/ 325 w 7093"/>
                <a:gd name="T21" fmla="*/ 837 h 2554"/>
                <a:gd name="T22" fmla="*/ 662 w 7093"/>
                <a:gd name="T23" fmla="*/ 716 h 2554"/>
                <a:gd name="T24" fmla="*/ 1041 w 7093"/>
                <a:gd name="T25" fmla="*/ 837 h 2554"/>
                <a:gd name="T26" fmla="*/ 1216 w 7093"/>
                <a:gd name="T27" fmla="*/ 1283 h 2554"/>
                <a:gd name="T28" fmla="*/ 1041 w 7093"/>
                <a:gd name="T29" fmla="*/ 1716 h 2554"/>
                <a:gd name="T30" fmla="*/ 662 w 7093"/>
                <a:gd name="T31" fmla="*/ 1837 h 2554"/>
                <a:gd name="T32" fmla="*/ 311 w 7093"/>
                <a:gd name="T33" fmla="*/ 1702 h 2554"/>
                <a:gd name="T34" fmla="*/ 189 w 7093"/>
                <a:gd name="T35" fmla="*/ 1607 h 2554"/>
                <a:gd name="T36" fmla="*/ 0 w 7093"/>
                <a:gd name="T37" fmla="*/ 1607 h 2554"/>
                <a:gd name="T38" fmla="*/ 0 w 7093"/>
                <a:gd name="T39" fmla="*/ 2553 h 2554"/>
                <a:gd name="T40" fmla="*/ 3135 w 7093"/>
                <a:gd name="T41" fmla="*/ 2553 h 2554"/>
                <a:gd name="T42" fmla="*/ 3135 w 7093"/>
                <a:gd name="T43" fmla="*/ 2472 h 2554"/>
                <a:gd name="T44" fmla="*/ 3054 w 7093"/>
                <a:gd name="T45" fmla="*/ 2337 h 2554"/>
                <a:gd name="T46" fmla="*/ 2919 w 7093"/>
                <a:gd name="T47" fmla="*/ 1999 h 2554"/>
                <a:gd name="T48" fmla="*/ 3040 w 7093"/>
                <a:gd name="T49" fmla="*/ 1621 h 2554"/>
                <a:gd name="T50" fmla="*/ 3472 w 7093"/>
                <a:gd name="T51" fmla="*/ 1432 h 2554"/>
                <a:gd name="T52" fmla="*/ 3905 w 7093"/>
                <a:gd name="T53" fmla="*/ 1621 h 2554"/>
                <a:gd name="T54" fmla="*/ 4026 w 7093"/>
                <a:gd name="T55" fmla="*/ 1999 h 2554"/>
                <a:gd name="T56" fmla="*/ 3905 w 7093"/>
                <a:gd name="T57" fmla="*/ 2323 h 2554"/>
                <a:gd name="T58" fmla="*/ 3837 w 7093"/>
                <a:gd name="T59" fmla="*/ 2445 h 2554"/>
                <a:gd name="T60" fmla="*/ 3837 w 7093"/>
                <a:gd name="T61" fmla="*/ 2553 h 2554"/>
                <a:gd name="T62" fmla="*/ 5849 w 7093"/>
                <a:gd name="T63" fmla="*/ 2553 h 2554"/>
                <a:gd name="T64" fmla="*/ 5849 w 7093"/>
                <a:gd name="T65" fmla="*/ 1391 h 2554"/>
                <a:gd name="T66" fmla="*/ 6282 w 7093"/>
                <a:gd name="T67" fmla="*/ 1391 h 2554"/>
                <a:gd name="T68" fmla="*/ 6295 w 7093"/>
                <a:gd name="T69" fmla="*/ 1391 h 2554"/>
                <a:gd name="T70" fmla="*/ 6538 w 7093"/>
                <a:gd name="T71" fmla="*/ 1526 h 2554"/>
                <a:gd name="T72" fmla="*/ 6741 w 7093"/>
                <a:gd name="T73" fmla="*/ 1607 h 2554"/>
                <a:gd name="T74" fmla="*/ 6984 w 7093"/>
                <a:gd name="T75" fmla="*/ 1540 h 2554"/>
                <a:gd name="T76" fmla="*/ 7079 w 7093"/>
                <a:gd name="T77" fmla="*/ 1269 h 2554"/>
                <a:gd name="T78" fmla="*/ 6984 w 7093"/>
                <a:gd name="T79" fmla="*/ 1013 h 2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093" h="2554">
                  <a:moveTo>
                    <a:pt x="6984" y="1013"/>
                  </a:moveTo>
                  <a:lnTo>
                    <a:pt x="6984" y="1013"/>
                  </a:lnTo>
                  <a:cubicBezTo>
                    <a:pt x="6917" y="959"/>
                    <a:pt x="6835" y="945"/>
                    <a:pt x="6741" y="945"/>
                  </a:cubicBezTo>
                  <a:cubicBezTo>
                    <a:pt x="6660" y="945"/>
                    <a:pt x="6606" y="972"/>
                    <a:pt x="6538" y="1026"/>
                  </a:cubicBezTo>
                  <a:cubicBezTo>
                    <a:pt x="6470" y="1067"/>
                    <a:pt x="6403" y="1135"/>
                    <a:pt x="6295" y="1135"/>
                  </a:cubicBezTo>
                  <a:cubicBezTo>
                    <a:pt x="5849" y="1135"/>
                    <a:pt x="5849" y="1135"/>
                    <a:pt x="5849" y="1135"/>
                  </a:cubicBezTo>
                  <a:cubicBezTo>
                    <a:pt x="5849" y="0"/>
                    <a:pt x="5849" y="0"/>
                    <a:pt x="58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18"/>
                    <a:pt x="0" y="918"/>
                    <a:pt x="0" y="918"/>
                  </a:cubicBezTo>
                  <a:cubicBezTo>
                    <a:pt x="217" y="918"/>
                    <a:pt x="217" y="918"/>
                    <a:pt x="217" y="918"/>
                  </a:cubicBezTo>
                  <a:cubicBezTo>
                    <a:pt x="230" y="918"/>
                    <a:pt x="243" y="905"/>
                    <a:pt x="325" y="837"/>
                  </a:cubicBezTo>
                  <a:cubicBezTo>
                    <a:pt x="406" y="783"/>
                    <a:pt x="514" y="716"/>
                    <a:pt x="662" y="716"/>
                  </a:cubicBezTo>
                  <a:cubicBezTo>
                    <a:pt x="784" y="716"/>
                    <a:pt x="919" y="743"/>
                    <a:pt x="1041" y="837"/>
                  </a:cubicBezTo>
                  <a:cubicBezTo>
                    <a:pt x="1149" y="918"/>
                    <a:pt x="1230" y="1094"/>
                    <a:pt x="1216" y="1283"/>
                  </a:cubicBezTo>
                  <a:cubicBezTo>
                    <a:pt x="1216" y="1459"/>
                    <a:pt x="1149" y="1621"/>
                    <a:pt x="1041" y="1716"/>
                  </a:cubicBezTo>
                  <a:cubicBezTo>
                    <a:pt x="919" y="1810"/>
                    <a:pt x="784" y="1837"/>
                    <a:pt x="662" y="1837"/>
                  </a:cubicBezTo>
                  <a:cubicBezTo>
                    <a:pt x="514" y="1837"/>
                    <a:pt x="392" y="1756"/>
                    <a:pt x="311" y="1702"/>
                  </a:cubicBezTo>
                  <a:cubicBezTo>
                    <a:pt x="230" y="1621"/>
                    <a:pt x="217" y="1607"/>
                    <a:pt x="189" y="1607"/>
                  </a:cubicBezTo>
                  <a:cubicBezTo>
                    <a:pt x="0" y="1607"/>
                    <a:pt x="0" y="1607"/>
                    <a:pt x="0" y="1607"/>
                  </a:cubicBezTo>
                  <a:cubicBezTo>
                    <a:pt x="0" y="2553"/>
                    <a:pt x="0" y="2553"/>
                    <a:pt x="0" y="2553"/>
                  </a:cubicBezTo>
                  <a:cubicBezTo>
                    <a:pt x="3135" y="2553"/>
                    <a:pt x="3135" y="2553"/>
                    <a:pt x="3135" y="2553"/>
                  </a:cubicBezTo>
                  <a:cubicBezTo>
                    <a:pt x="3135" y="2472"/>
                    <a:pt x="3135" y="2472"/>
                    <a:pt x="3135" y="2472"/>
                  </a:cubicBezTo>
                  <a:cubicBezTo>
                    <a:pt x="3135" y="2445"/>
                    <a:pt x="3121" y="2418"/>
                    <a:pt x="3054" y="2337"/>
                  </a:cubicBezTo>
                  <a:cubicBezTo>
                    <a:pt x="2999" y="2256"/>
                    <a:pt x="2919" y="2148"/>
                    <a:pt x="2919" y="1999"/>
                  </a:cubicBezTo>
                  <a:cubicBezTo>
                    <a:pt x="2919" y="1864"/>
                    <a:pt x="2945" y="1729"/>
                    <a:pt x="3040" y="1621"/>
                  </a:cubicBezTo>
                  <a:cubicBezTo>
                    <a:pt x="3121" y="1513"/>
                    <a:pt x="3283" y="1432"/>
                    <a:pt x="3472" y="1432"/>
                  </a:cubicBezTo>
                  <a:cubicBezTo>
                    <a:pt x="3661" y="1432"/>
                    <a:pt x="3823" y="1513"/>
                    <a:pt x="3905" y="1621"/>
                  </a:cubicBezTo>
                  <a:cubicBezTo>
                    <a:pt x="3999" y="1729"/>
                    <a:pt x="4026" y="1864"/>
                    <a:pt x="4026" y="1999"/>
                  </a:cubicBezTo>
                  <a:cubicBezTo>
                    <a:pt x="4026" y="2134"/>
                    <a:pt x="3959" y="2256"/>
                    <a:pt x="3905" y="2323"/>
                  </a:cubicBezTo>
                  <a:cubicBezTo>
                    <a:pt x="3837" y="2418"/>
                    <a:pt x="3837" y="2418"/>
                    <a:pt x="3837" y="2445"/>
                  </a:cubicBezTo>
                  <a:cubicBezTo>
                    <a:pt x="3837" y="2553"/>
                    <a:pt x="3837" y="2553"/>
                    <a:pt x="3837" y="2553"/>
                  </a:cubicBezTo>
                  <a:cubicBezTo>
                    <a:pt x="5849" y="2553"/>
                    <a:pt x="5849" y="2553"/>
                    <a:pt x="5849" y="2553"/>
                  </a:cubicBezTo>
                  <a:cubicBezTo>
                    <a:pt x="5849" y="1391"/>
                    <a:pt x="5849" y="1391"/>
                    <a:pt x="5849" y="1391"/>
                  </a:cubicBezTo>
                  <a:cubicBezTo>
                    <a:pt x="6282" y="1391"/>
                    <a:pt x="6282" y="1391"/>
                    <a:pt x="6282" y="1391"/>
                  </a:cubicBezTo>
                  <a:cubicBezTo>
                    <a:pt x="6295" y="1391"/>
                    <a:pt x="6295" y="1391"/>
                    <a:pt x="6295" y="1391"/>
                  </a:cubicBezTo>
                  <a:cubicBezTo>
                    <a:pt x="6403" y="1391"/>
                    <a:pt x="6470" y="1472"/>
                    <a:pt x="6538" y="1526"/>
                  </a:cubicBezTo>
                  <a:cubicBezTo>
                    <a:pt x="6606" y="1580"/>
                    <a:pt x="6660" y="1607"/>
                    <a:pt x="6741" y="1607"/>
                  </a:cubicBezTo>
                  <a:cubicBezTo>
                    <a:pt x="6835" y="1607"/>
                    <a:pt x="6917" y="1594"/>
                    <a:pt x="6984" y="1540"/>
                  </a:cubicBezTo>
                  <a:cubicBezTo>
                    <a:pt x="7038" y="1499"/>
                    <a:pt x="7079" y="1418"/>
                    <a:pt x="7079" y="1269"/>
                  </a:cubicBezTo>
                  <a:cubicBezTo>
                    <a:pt x="7092" y="1135"/>
                    <a:pt x="7038" y="1053"/>
                    <a:pt x="6984" y="1013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algn="ctr"/>
              <a:r>
                <a:rPr lang="en-US" sz="1200" b="1" dirty="0" err="1">
                  <a:solidFill>
                    <a:srgbClr val="FFFF00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Ansible</a:t>
              </a:r>
              <a:endParaRPr lang="en-US" sz="1200" b="1" dirty="0">
                <a:solidFill>
                  <a:srgbClr val="FFFF00"/>
                </a:solidFill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sp>
          <p:nvSpPr>
            <p:cNvPr id="32" name="Freeform 4"/>
            <p:cNvSpPr>
              <a:spLocks noChangeArrowheads="1"/>
            </p:cNvSpPr>
            <p:nvPr/>
          </p:nvSpPr>
          <p:spPr bwMode="auto">
            <a:xfrm>
              <a:off x="8525301" y="2799292"/>
              <a:ext cx="3266752" cy="2246313"/>
            </a:xfrm>
            <a:custGeom>
              <a:avLst/>
              <a:gdLst>
                <a:gd name="T0" fmla="*/ 4702 w 5446"/>
                <a:gd name="T1" fmla="*/ 810 h 3743"/>
                <a:gd name="T2" fmla="*/ 4702 w 5446"/>
                <a:gd name="T3" fmla="*/ 810 h 3743"/>
                <a:gd name="T4" fmla="*/ 4702 w 5446"/>
                <a:gd name="T5" fmla="*/ 797 h 3743"/>
                <a:gd name="T6" fmla="*/ 4837 w 5446"/>
                <a:gd name="T7" fmla="*/ 554 h 3743"/>
                <a:gd name="T8" fmla="*/ 4932 w 5446"/>
                <a:gd name="T9" fmla="*/ 351 h 3743"/>
                <a:gd name="T10" fmla="*/ 4864 w 5446"/>
                <a:gd name="T11" fmla="*/ 108 h 3743"/>
                <a:gd name="T12" fmla="*/ 4594 w 5446"/>
                <a:gd name="T13" fmla="*/ 13 h 3743"/>
                <a:gd name="T14" fmla="*/ 4324 w 5446"/>
                <a:gd name="T15" fmla="*/ 108 h 3743"/>
                <a:gd name="T16" fmla="*/ 4256 w 5446"/>
                <a:gd name="T17" fmla="*/ 351 h 3743"/>
                <a:gd name="T18" fmla="*/ 4337 w 5446"/>
                <a:gd name="T19" fmla="*/ 554 h 3743"/>
                <a:gd name="T20" fmla="*/ 4445 w 5446"/>
                <a:gd name="T21" fmla="*/ 797 h 3743"/>
                <a:gd name="T22" fmla="*/ 4445 w 5446"/>
                <a:gd name="T23" fmla="*/ 1189 h 3743"/>
                <a:gd name="T24" fmla="*/ 0 w 5446"/>
                <a:gd name="T25" fmla="*/ 1189 h 3743"/>
                <a:gd name="T26" fmla="*/ 0 w 5446"/>
                <a:gd name="T27" fmla="*/ 2107 h 3743"/>
                <a:gd name="T28" fmla="*/ 176 w 5446"/>
                <a:gd name="T29" fmla="*/ 2107 h 3743"/>
                <a:gd name="T30" fmla="*/ 284 w 5446"/>
                <a:gd name="T31" fmla="*/ 2026 h 3743"/>
                <a:gd name="T32" fmla="*/ 622 w 5446"/>
                <a:gd name="T33" fmla="*/ 1905 h 3743"/>
                <a:gd name="T34" fmla="*/ 1000 w 5446"/>
                <a:gd name="T35" fmla="*/ 2026 h 3743"/>
                <a:gd name="T36" fmla="*/ 1189 w 5446"/>
                <a:gd name="T37" fmla="*/ 2472 h 3743"/>
                <a:gd name="T38" fmla="*/ 1000 w 5446"/>
                <a:gd name="T39" fmla="*/ 2905 h 3743"/>
                <a:gd name="T40" fmla="*/ 622 w 5446"/>
                <a:gd name="T41" fmla="*/ 3026 h 3743"/>
                <a:gd name="T42" fmla="*/ 284 w 5446"/>
                <a:gd name="T43" fmla="*/ 2891 h 3743"/>
                <a:gd name="T44" fmla="*/ 149 w 5446"/>
                <a:gd name="T45" fmla="*/ 2796 h 3743"/>
                <a:gd name="T46" fmla="*/ 0 w 5446"/>
                <a:gd name="T47" fmla="*/ 2796 h 3743"/>
                <a:gd name="T48" fmla="*/ 0 w 5446"/>
                <a:gd name="T49" fmla="*/ 3742 h 3743"/>
                <a:gd name="T50" fmla="*/ 2027 w 5446"/>
                <a:gd name="T51" fmla="*/ 3742 h 3743"/>
                <a:gd name="T52" fmla="*/ 2027 w 5446"/>
                <a:gd name="T53" fmla="*/ 3661 h 3743"/>
                <a:gd name="T54" fmla="*/ 1933 w 5446"/>
                <a:gd name="T55" fmla="*/ 3526 h 3743"/>
                <a:gd name="T56" fmla="*/ 1797 w 5446"/>
                <a:gd name="T57" fmla="*/ 3188 h 3743"/>
                <a:gd name="T58" fmla="*/ 1919 w 5446"/>
                <a:gd name="T59" fmla="*/ 2810 h 3743"/>
                <a:gd name="T60" fmla="*/ 2351 w 5446"/>
                <a:gd name="T61" fmla="*/ 2621 h 3743"/>
                <a:gd name="T62" fmla="*/ 2797 w 5446"/>
                <a:gd name="T63" fmla="*/ 2810 h 3743"/>
                <a:gd name="T64" fmla="*/ 2919 w 5446"/>
                <a:gd name="T65" fmla="*/ 3188 h 3743"/>
                <a:gd name="T66" fmla="*/ 2797 w 5446"/>
                <a:gd name="T67" fmla="*/ 3512 h 3743"/>
                <a:gd name="T68" fmla="*/ 2716 w 5446"/>
                <a:gd name="T69" fmla="*/ 3634 h 3743"/>
                <a:gd name="T70" fmla="*/ 2716 w 5446"/>
                <a:gd name="T71" fmla="*/ 3742 h 3743"/>
                <a:gd name="T72" fmla="*/ 4783 w 5446"/>
                <a:gd name="T73" fmla="*/ 3742 h 3743"/>
                <a:gd name="T74" fmla="*/ 5445 w 5446"/>
                <a:gd name="T75" fmla="*/ 1189 h 3743"/>
                <a:gd name="T76" fmla="*/ 4702 w 5446"/>
                <a:gd name="T77" fmla="*/ 1189 h 3743"/>
                <a:gd name="T78" fmla="*/ 4702 w 5446"/>
                <a:gd name="T79" fmla="*/ 81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46" h="3743">
                  <a:moveTo>
                    <a:pt x="4702" y="810"/>
                  </a:moveTo>
                  <a:lnTo>
                    <a:pt x="4702" y="810"/>
                  </a:lnTo>
                  <a:cubicBezTo>
                    <a:pt x="4702" y="797"/>
                    <a:pt x="4702" y="797"/>
                    <a:pt x="4702" y="797"/>
                  </a:cubicBezTo>
                  <a:cubicBezTo>
                    <a:pt x="4715" y="689"/>
                    <a:pt x="4783" y="621"/>
                    <a:pt x="4837" y="554"/>
                  </a:cubicBezTo>
                  <a:cubicBezTo>
                    <a:pt x="4891" y="486"/>
                    <a:pt x="4932" y="432"/>
                    <a:pt x="4932" y="351"/>
                  </a:cubicBezTo>
                  <a:cubicBezTo>
                    <a:pt x="4932" y="257"/>
                    <a:pt x="4905" y="175"/>
                    <a:pt x="4864" y="108"/>
                  </a:cubicBezTo>
                  <a:cubicBezTo>
                    <a:pt x="4810" y="54"/>
                    <a:pt x="4729" y="13"/>
                    <a:pt x="4594" y="13"/>
                  </a:cubicBezTo>
                  <a:cubicBezTo>
                    <a:pt x="4445" y="0"/>
                    <a:pt x="4378" y="41"/>
                    <a:pt x="4324" y="108"/>
                  </a:cubicBezTo>
                  <a:cubicBezTo>
                    <a:pt x="4283" y="162"/>
                    <a:pt x="4256" y="257"/>
                    <a:pt x="4256" y="351"/>
                  </a:cubicBezTo>
                  <a:cubicBezTo>
                    <a:pt x="4256" y="432"/>
                    <a:pt x="4296" y="486"/>
                    <a:pt x="4337" y="554"/>
                  </a:cubicBezTo>
                  <a:cubicBezTo>
                    <a:pt x="4378" y="621"/>
                    <a:pt x="4445" y="689"/>
                    <a:pt x="4445" y="797"/>
                  </a:cubicBezTo>
                  <a:cubicBezTo>
                    <a:pt x="4445" y="1189"/>
                    <a:pt x="4445" y="1189"/>
                    <a:pt x="4445" y="1189"/>
                  </a:cubicBezTo>
                  <a:cubicBezTo>
                    <a:pt x="0" y="1189"/>
                    <a:pt x="0" y="1189"/>
                    <a:pt x="0" y="1189"/>
                  </a:cubicBezTo>
                  <a:cubicBezTo>
                    <a:pt x="0" y="2107"/>
                    <a:pt x="0" y="2107"/>
                    <a:pt x="0" y="2107"/>
                  </a:cubicBezTo>
                  <a:cubicBezTo>
                    <a:pt x="176" y="2107"/>
                    <a:pt x="176" y="2107"/>
                    <a:pt x="176" y="2107"/>
                  </a:cubicBezTo>
                  <a:cubicBezTo>
                    <a:pt x="189" y="2107"/>
                    <a:pt x="203" y="2094"/>
                    <a:pt x="284" y="2026"/>
                  </a:cubicBezTo>
                  <a:cubicBezTo>
                    <a:pt x="365" y="1972"/>
                    <a:pt x="473" y="1905"/>
                    <a:pt x="622" y="1905"/>
                  </a:cubicBezTo>
                  <a:cubicBezTo>
                    <a:pt x="744" y="1905"/>
                    <a:pt x="878" y="1932"/>
                    <a:pt x="1000" y="2026"/>
                  </a:cubicBezTo>
                  <a:cubicBezTo>
                    <a:pt x="1108" y="2107"/>
                    <a:pt x="1189" y="2283"/>
                    <a:pt x="1189" y="2472"/>
                  </a:cubicBezTo>
                  <a:cubicBezTo>
                    <a:pt x="1176" y="2648"/>
                    <a:pt x="1108" y="2810"/>
                    <a:pt x="1000" y="2905"/>
                  </a:cubicBezTo>
                  <a:cubicBezTo>
                    <a:pt x="892" y="2999"/>
                    <a:pt x="744" y="3026"/>
                    <a:pt x="622" y="3026"/>
                  </a:cubicBezTo>
                  <a:cubicBezTo>
                    <a:pt x="473" y="3026"/>
                    <a:pt x="351" y="2945"/>
                    <a:pt x="284" y="2891"/>
                  </a:cubicBezTo>
                  <a:cubicBezTo>
                    <a:pt x="189" y="2810"/>
                    <a:pt x="176" y="2796"/>
                    <a:pt x="149" y="2796"/>
                  </a:cubicBezTo>
                  <a:cubicBezTo>
                    <a:pt x="0" y="2796"/>
                    <a:pt x="0" y="2796"/>
                    <a:pt x="0" y="2796"/>
                  </a:cubicBezTo>
                  <a:cubicBezTo>
                    <a:pt x="0" y="3742"/>
                    <a:pt x="0" y="3742"/>
                    <a:pt x="0" y="3742"/>
                  </a:cubicBezTo>
                  <a:cubicBezTo>
                    <a:pt x="2027" y="3742"/>
                    <a:pt x="2027" y="3742"/>
                    <a:pt x="2027" y="3742"/>
                  </a:cubicBezTo>
                  <a:cubicBezTo>
                    <a:pt x="2027" y="3661"/>
                    <a:pt x="2027" y="3661"/>
                    <a:pt x="2027" y="3661"/>
                  </a:cubicBezTo>
                  <a:cubicBezTo>
                    <a:pt x="2027" y="3634"/>
                    <a:pt x="2013" y="3607"/>
                    <a:pt x="1933" y="3526"/>
                  </a:cubicBezTo>
                  <a:cubicBezTo>
                    <a:pt x="1878" y="3445"/>
                    <a:pt x="1797" y="3337"/>
                    <a:pt x="1797" y="3188"/>
                  </a:cubicBezTo>
                  <a:cubicBezTo>
                    <a:pt x="1797" y="3053"/>
                    <a:pt x="1824" y="2918"/>
                    <a:pt x="1919" y="2810"/>
                  </a:cubicBezTo>
                  <a:cubicBezTo>
                    <a:pt x="2013" y="2702"/>
                    <a:pt x="2175" y="2621"/>
                    <a:pt x="2351" y="2621"/>
                  </a:cubicBezTo>
                  <a:cubicBezTo>
                    <a:pt x="2540" y="2621"/>
                    <a:pt x="2716" y="2702"/>
                    <a:pt x="2797" y="2810"/>
                  </a:cubicBezTo>
                  <a:cubicBezTo>
                    <a:pt x="2891" y="2918"/>
                    <a:pt x="2919" y="3053"/>
                    <a:pt x="2919" y="3188"/>
                  </a:cubicBezTo>
                  <a:cubicBezTo>
                    <a:pt x="2919" y="3323"/>
                    <a:pt x="2851" y="3445"/>
                    <a:pt x="2797" y="3512"/>
                  </a:cubicBezTo>
                  <a:cubicBezTo>
                    <a:pt x="2729" y="3607"/>
                    <a:pt x="2716" y="3607"/>
                    <a:pt x="2716" y="3634"/>
                  </a:cubicBezTo>
                  <a:cubicBezTo>
                    <a:pt x="2716" y="3742"/>
                    <a:pt x="2716" y="3742"/>
                    <a:pt x="2716" y="3742"/>
                  </a:cubicBezTo>
                  <a:cubicBezTo>
                    <a:pt x="4783" y="3742"/>
                    <a:pt x="4783" y="3742"/>
                    <a:pt x="4783" y="3742"/>
                  </a:cubicBezTo>
                  <a:cubicBezTo>
                    <a:pt x="5445" y="1189"/>
                    <a:pt x="5445" y="1189"/>
                    <a:pt x="5445" y="1189"/>
                  </a:cubicBezTo>
                  <a:cubicBezTo>
                    <a:pt x="4702" y="1189"/>
                    <a:pt x="4702" y="1189"/>
                    <a:pt x="4702" y="1189"/>
                  </a:cubicBezTo>
                  <a:lnTo>
                    <a:pt x="4702" y="810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algn="ctr"/>
              <a:r>
                <a:rPr lang="en-US" sz="1000" b="1" dirty="0">
                  <a:latin typeface="DFKai-SB" panose="03000509000000000000" pitchFamily="65" charset="-120"/>
                  <a:ea typeface="DFKai-SB" panose="03000509000000000000" pitchFamily="65" charset="-120"/>
                </a:rPr>
                <a:t>Jenkins</a:t>
              </a:r>
            </a:p>
          </p:txBody>
        </p:sp>
        <p:sp>
          <p:nvSpPr>
            <p:cNvPr id="33" name="Freeform 5"/>
            <p:cNvSpPr>
              <a:spLocks noChangeArrowheads="1"/>
            </p:cNvSpPr>
            <p:nvPr/>
          </p:nvSpPr>
          <p:spPr bwMode="auto">
            <a:xfrm>
              <a:off x="2486437" y="4500564"/>
              <a:ext cx="2862046" cy="2958042"/>
            </a:xfrm>
            <a:custGeom>
              <a:avLst/>
              <a:gdLst>
                <a:gd name="T0" fmla="*/ 1945 w 4770"/>
                <a:gd name="T1" fmla="*/ 797 h 4931"/>
                <a:gd name="T2" fmla="*/ 1945 w 4770"/>
                <a:gd name="T3" fmla="*/ 797 h 4931"/>
                <a:gd name="T4" fmla="*/ 2067 w 4770"/>
                <a:gd name="T5" fmla="*/ 554 h 4931"/>
                <a:gd name="T6" fmla="*/ 2148 w 4770"/>
                <a:gd name="T7" fmla="*/ 351 h 4931"/>
                <a:gd name="T8" fmla="*/ 2081 w 4770"/>
                <a:gd name="T9" fmla="*/ 108 h 4931"/>
                <a:gd name="T10" fmla="*/ 1811 w 4770"/>
                <a:gd name="T11" fmla="*/ 0 h 4931"/>
                <a:gd name="T12" fmla="*/ 1540 w 4770"/>
                <a:gd name="T13" fmla="*/ 108 h 4931"/>
                <a:gd name="T14" fmla="*/ 1473 w 4770"/>
                <a:gd name="T15" fmla="*/ 351 h 4931"/>
                <a:gd name="T16" fmla="*/ 1554 w 4770"/>
                <a:gd name="T17" fmla="*/ 554 h 4931"/>
                <a:gd name="T18" fmla="*/ 1703 w 4770"/>
                <a:gd name="T19" fmla="*/ 797 h 4931"/>
                <a:gd name="T20" fmla="*/ 1703 w 4770"/>
                <a:gd name="T21" fmla="*/ 810 h 4931"/>
                <a:gd name="T22" fmla="*/ 1703 w 4770"/>
                <a:gd name="T23" fmla="*/ 1175 h 4931"/>
                <a:gd name="T24" fmla="*/ 0 w 4770"/>
                <a:gd name="T25" fmla="*/ 1175 h 4931"/>
                <a:gd name="T26" fmla="*/ 730 w 4770"/>
                <a:gd name="T27" fmla="*/ 3727 h 4931"/>
                <a:gd name="T28" fmla="*/ 2675 w 4770"/>
                <a:gd name="T29" fmla="*/ 3727 h 4931"/>
                <a:gd name="T30" fmla="*/ 2675 w 4770"/>
                <a:gd name="T31" fmla="*/ 4133 h 4931"/>
                <a:gd name="T32" fmla="*/ 2675 w 4770"/>
                <a:gd name="T33" fmla="*/ 4133 h 4931"/>
                <a:gd name="T34" fmla="*/ 2540 w 4770"/>
                <a:gd name="T35" fmla="*/ 4376 h 4931"/>
                <a:gd name="T36" fmla="*/ 2459 w 4770"/>
                <a:gd name="T37" fmla="*/ 4578 h 4931"/>
                <a:gd name="T38" fmla="*/ 2527 w 4770"/>
                <a:gd name="T39" fmla="*/ 4822 h 4931"/>
                <a:gd name="T40" fmla="*/ 2797 w 4770"/>
                <a:gd name="T41" fmla="*/ 4930 h 4931"/>
                <a:gd name="T42" fmla="*/ 3054 w 4770"/>
                <a:gd name="T43" fmla="*/ 4822 h 4931"/>
                <a:gd name="T44" fmla="*/ 3135 w 4770"/>
                <a:gd name="T45" fmla="*/ 4578 h 4931"/>
                <a:gd name="T46" fmla="*/ 3040 w 4770"/>
                <a:gd name="T47" fmla="*/ 4376 h 4931"/>
                <a:gd name="T48" fmla="*/ 2932 w 4770"/>
                <a:gd name="T49" fmla="*/ 4146 h 4931"/>
                <a:gd name="T50" fmla="*/ 2932 w 4770"/>
                <a:gd name="T51" fmla="*/ 3727 h 4931"/>
                <a:gd name="T52" fmla="*/ 4769 w 4770"/>
                <a:gd name="T53" fmla="*/ 3727 h 4931"/>
                <a:gd name="T54" fmla="*/ 4769 w 4770"/>
                <a:gd name="T55" fmla="*/ 2783 h 4931"/>
                <a:gd name="T56" fmla="*/ 4621 w 4770"/>
                <a:gd name="T57" fmla="*/ 2783 h 4931"/>
                <a:gd name="T58" fmla="*/ 4499 w 4770"/>
                <a:gd name="T59" fmla="*/ 2864 h 4931"/>
                <a:gd name="T60" fmla="*/ 4162 w 4770"/>
                <a:gd name="T61" fmla="*/ 2999 h 4931"/>
                <a:gd name="T62" fmla="*/ 3783 w 4770"/>
                <a:gd name="T63" fmla="*/ 2891 h 4931"/>
                <a:gd name="T64" fmla="*/ 3594 w 4770"/>
                <a:gd name="T65" fmla="*/ 2445 h 4931"/>
                <a:gd name="T66" fmla="*/ 3769 w 4770"/>
                <a:gd name="T67" fmla="*/ 2012 h 4931"/>
                <a:gd name="T68" fmla="*/ 4162 w 4770"/>
                <a:gd name="T69" fmla="*/ 1891 h 4931"/>
                <a:gd name="T70" fmla="*/ 4486 w 4770"/>
                <a:gd name="T71" fmla="*/ 2012 h 4931"/>
                <a:gd name="T72" fmla="*/ 4594 w 4770"/>
                <a:gd name="T73" fmla="*/ 2080 h 4931"/>
                <a:gd name="T74" fmla="*/ 4769 w 4770"/>
                <a:gd name="T75" fmla="*/ 2080 h 4931"/>
                <a:gd name="T76" fmla="*/ 4769 w 4770"/>
                <a:gd name="T77" fmla="*/ 1175 h 4931"/>
                <a:gd name="T78" fmla="*/ 1945 w 4770"/>
                <a:gd name="T79" fmla="*/ 1175 h 4931"/>
                <a:gd name="T80" fmla="*/ 1945 w 4770"/>
                <a:gd name="T81" fmla="*/ 797 h 4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70" h="4931">
                  <a:moveTo>
                    <a:pt x="1945" y="797"/>
                  </a:moveTo>
                  <a:lnTo>
                    <a:pt x="1945" y="797"/>
                  </a:lnTo>
                  <a:cubicBezTo>
                    <a:pt x="1945" y="689"/>
                    <a:pt x="2013" y="621"/>
                    <a:pt x="2067" y="554"/>
                  </a:cubicBezTo>
                  <a:cubicBezTo>
                    <a:pt x="2108" y="486"/>
                    <a:pt x="2148" y="432"/>
                    <a:pt x="2148" y="351"/>
                  </a:cubicBezTo>
                  <a:cubicBezTo>
                    <a:pt x="2148" y="256"/>
                    <a:pt x="2121" y="162"/>
                    <a:pt x="2081" y="108"/>
                  </a:cubicBezTo>
                  <a:cubicBezTo>
                    <a:pt x="2027" y="40"/>
                    <a:pt x="1945" y="0"/>
                    <a:pt x="1811" y="0"/>
                  </a:cubicBezTo>
                  <a:cubicBezTo>
                    <a:pt x="1662" y="14"/>
                    <a:pt x="1594" y="54"/>
                    <a:pt x="1540" y="108"/>
                  </a:cubicBezTo>
                  <a:cubicBezTo>
                    <a:pt x="1500" y="162"/>
                    <a:pt x="1473" y="256"/>
                    <a:pt x="1473" y="351"/>
                  </a:cubicBezTo>
                  <a:cubicBezTo>
                    <a:pt x="1473" y="432"/>
                    <a:pt x="1514" y="486"/>
                    <a:pt x="1554" y="554"/>
                  </a:cubicBezTo>
                  <a:cubicBezTo>
                    <a:pt x="1608" y="621"/>
                    <a:pt x="1689" y="689"/>
                    <a:pt x="1703" y="797"/>
                  </a:cubicBezTo>
                  <a:cubicBezTo>
                    <a:pt x="1703" y="797"/>
                    <a:pt x="1703" y="797"/>
                    <a:pt x="1703" y="810"/>
                  </a:cubicBezTo>
                  <a:cubicBezTo>
                    <a:pt x="1703" y="1175"/>
                    <a:pt x="1703" y="1175"/>
                    <a:pt x="1703" y="1175"/>
                  </a:cubicBezTo>
                  <a:cubicBezTo>
                    <a:pt x="0" y="1175"/>
                    <a:pt x="0" y="1175"/>
                    <a:pt x="0" y="1175"/>
                  </a:cubicBezTo>
                  <a:cubicBezTo>
                    <a:pt x="730" y="3727"/>
                    <a:pt x="730" y="3727"/>
                    <a:pt x="730" y="3727"/>
                  </a:cubicBezTo>
                  <a:cubicBezTo>
                    <a:pt x="2675" y="3727"/>
                    <a:pt x="2675" y="3727"/>
                    <a:pt x="2675" y="3727"/>
                  </a:cubicBezTo>
                  <a:cubicBezTo>
                    <a:pt x="2675" y="4133"/>
                    <a:pt x="2675" y="4133"/>
                    <a:pt x="2675" y="4133"/>
                  </a:cubicBezTo>
                  <a:lnTo>
                    <a:pt x="2675" y="4133"/>
                  </a:lnTo>
                  <a:cubicBezTo>
                    <a:pt x="2662" y="4241"/>
                    <a:pt x="2594" y="4308"/>
                    <a:pt x="2540" y="4376"/>
                  </a:cubicBezTo>
                  <a:cubicBezTo>
                    <a:pt x="2486" y="4444"/>
                    <a:pt x="2459" y="4498"/>
                    <a:pt x="2459" y="4578"/>
                  </a:cubicBezTo>
                  <a:cubicBezTo>
                    <a:pt x="2459" y="4673"/>
                    <a:pt x="2472" y="4768"/>
                    <a:pt x="2527" y="4822"/>
                  </a:cubicBezTo>
                  <a:cubicBezTo>
                    <a:pt x="2567" y="4876"/>
                    <a:pt x="2648" y="4930"/>
                    <a:pt x="2797" y="4930"/>
                  </a:cubicBezTo>
                  <a:cubicBezTo>
                    <a:pt x="2932" y="4930"/>
                    <a:pt x="3013" y="4889"/>
                    <a:pt x="3054" y="4822"/>
                  </a:cubicBezTo>
                  <a:cubicBezTo>
                    <a:pt x="3108" y="4768"/>
                    <a:pt x="3135" y="4673"/>
                    <a:pt x="3135" y="4578"/>
                  </a:cubicBezTo>
                  <a:cubicBezTo>
                    <a:pt x="3135" y="4498"/>
                    <a:pt x="3094" y="4444"/>
                    <a:pt x="3040" y="4376"/>
                  </a:cubicBezTo>
                  <a:cubicBezTo>
                    <a:pt x="2999" y="4322"/>
                    <a:pt x="2932" y="4254"/>
                    <a:pt x="2932" y="4146"/>
                  </a:cubicBezTo>
                  <a:cubicBezTo>
                    <a:pt x="2932" y="3727"/>
                    <a:pt x="2932" y="3727"/>
                    <a:pt x="2932" y="3727"/>
                  </a:cubicBezTo>
                  <a:cubicBezTo>
                    <a:pt x="4769" y="3727"/>
                    <a:pt x="4769" y="3727"/>
                    <a:pt x="4769" y="3727"/>
                  </a:cubicBezTo>
                  <a:cubicBezTo>
                    <a:pt x="4769" y="2783"/>
                    <a:pt x="4769" y="2783"/>
                    <a:pt x="4769" y="2783"/>
                  </a:cubicBezTo>
                  <a:cubicBezTo>
                    <a:pt x="4621" y="2783"/>
                    <a:pt x="4621" y="2783"/>
                    <a:pt x="4621" y="2783"/>
                  </a:cubicBezTo>
                  <a:cubicBezTo>
                    <a:pt x="4607" y="2783"/>
                    <a:pt x="4580" y="2796"/>
                    <a:pt x="4499" y="2864"/>
                  </a:cubicBezTo>
                  <a:cubicBezTo>
                    <a:pt x="4418" y="2932"/>
                    <a:pt x="4310" y="2999"/>
                    <a:pt x="4162" y="2999"/>
                  </a:cubicBezTo>
                  <a:cubicBezTo>
                    <a:pt x="4026" y="2999"/>
                    <a:pt x="3891" y="2972"/>
                    <a:pt x="3783" y="2891"/>
                  </a:cubicBezTo>
                  <a:cubicBezTo>
                    <a:pt x="3675" y="2796"/>
                    <a:pt x="3594" y="2634"/>
                    <a:pt x="3594" y="2445"/>
                  </a:cubicBezTo>
                  <a:cubicBezTo>
                    <a:pt x="3594" y="2269"/>
                    <a:pt x="3675" y="2094"/>
                    <a:pt x="3769" y="2012"/>
                  </a:cubicBezTo>
                  <a:cubicBezTo>
                    <a:pt x="3891" y="1918"/>
                    <a:pt x="4026" y="1891"/>
                    <a:pt x="4162" y="1891"/>
                  </a:cubicBezTo>
                  <a:cubicBezTo>
                    <a:pt x="4296" y="1891"/>
                    <a:pt x="4418" y="1959"/>
                    <a:pt x="4486" y="2012"/>
                  </a:cubicBezTo>
                  <a:cubicBezTo>
                    <a:pt x="4580" y="2080"/>
                    <a:pt x="4580" y="2080"/>
                    <a:pt x="4594" y="2080"/>
                  </a:cubicBezTo>
                  <a:cubicBezTo>
                    <a:pt x="4769" y="2080"/>
                    <a:pt x="4769" y="2080"/>
                    <a:pt x="4769" y="2080"/>
                  </a:cubicBezTo>
                  <a:cubicBezTo>
                    <a:pt x="4769" y="1175"/>
                    <a:pt x="4769" y="1175"/>
                    <a:pt x="4769" y="1175"/>
                  </a:cubicBezTo>
                  <a:cubicBezTo>
                    <a:pt x="1945" y="1175"/>
                    <a:pt x="1945" y="1175"/>
                    <a:pt x="1945" y="1175"/>
                  </a:cubicBezTo>
                  <a:lnTo>
                    <a:pt x="1945" y="797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algn="ctr"/>
              <a:r>
                <a:rPr lang="en-US" sz="900" dirty="0">
                  <a:latin typeface="Arial Narrow" panose="020B0606020202030204" pitchFamily="34" charset="0"/>
                </a:rPr>
                <a:t>Nexus</a:t>
              </a:r>
            </a:p>
          </p:txBody>
        </p:sp>
        <p:sp>
          <p:nvSpPr>
            <p:cNvPr id="34" name="Freeform 6"/>
            <p:cNvSpPr>
              <a:spLocks noChangeArrowheads="1"/>
            </p:cNvSpPr>
            <p:nvPr/>
          </p:nvSpPr>
          <p:spPr bwMode="auto">
            <a:xfrm>
              <a:off x="4771840" y="4500564"/>
              <a:ext cx="3589462" cy="2958042"/>
            </a:xfrm>
            <a:custGeom>
              <a:avLst/>
              <a:gdLst>
                <a:gd name="T0" fmla="*/ 3742 w 5985"/>
                <a:gd name="T1" fmla="*/ 797 h 4931"/>
                <a:gd name="T2" fmla="*/ 3742 w 5985"/>
                <a:gd name="T3" fmla="*/ 797 h 4931"/>
                <a:gd name="T4" fmla="*/ 3864 w 5985"/>
                <a:gd name="T5" fmla="*/ 554 h 4931"/>
                <a:gd name="T6" fmla="*/ 3945 w 5985"/>
                <a:gd name="T7" fmla="*/ 351 h 4931"/>
                <a:gd name="T8" fmla="*/ 3878 w 5985"/>
                <a:gd name="T9" fmla="*/ 108 h 4931"/>
                <a:gd name="T10" fmla="*/ 3607 w 5985"/>
                <a:gd name="T11" fmla="*/ 0 h 4931"/>
                <a:gd name="T12" fmla="*/ 3337 w 5985"/>
                <a:gd name="T13" fmla="*/ 108 h 4931"/>
                <a:gd name="T14" fmla="*/ 3270 w 5985"/>
                <a:gd name="T15" fmla="*/ 351 h 4931"/>
                <a:gd name="T16" fmla="*/ 3364 w 5985"/>
                <a:gd name="T17" fmla="*/ 554 h 4931"/>
                <a:gd name="T18" fmla="*/ 3499 w 5985"/>
                <a:gd name="T19" fmla="*/ 797 h 4931"/>
                <a:gd name="T20" fmla="*/ 3499 w 5985"/>
                <a:gd name="T21" fmla="*/ 810 h 4931"/>
                <a:gd name="T22" fmla="*/ 3499 w 5985"/>
                <a:gd name="T23" fmla="*/ 1175 h 4931"/>
                <a:gd name="T24" fmla="*/ 1230 w 5985"/>
                <a:gd name="T25" fmla="*/ 1175 h 4931"/>
                <a:gd name="T26" fmla="*/ 1230 w 5985"/>
                <a:gd name="T27" fmla="*/ 2310 h 4931"/>
                <a:gd name="T28" fmla="*/ 797 w 5985"/>
                <a:gd name="T29" fmla="*/ 2310 h 4931"/>
                <a:gd name="T30" fmla="*/ 554 w 5985"/>
                <a:gd name="T31" fmla="*/ 2188 h 4931"/>
                <a:gd name="T32" fmla="*/ 352 w 5985"/>
                <a:gd name="T33" fmla="*/ 2107 h 4931"/>
                <a:gd name="T34" fmla="*/ 108 w 5985"/>
                <a:gd name="T35" fmla="*/ 2188 h 4931"/>
                <a:gd name="T36" fmla="*/ 0 w 5985"/>
                <a:gd name="T37" fmla="*/ 2445 h 4931"/>
                <a:gd name="T38" fmla="*/ 108 w 5985"/>
                <a:gd name="T39" fmla="*/ 2715 h 4931"/>
                <a:gd name="T40" fmla="*/ 352 w 5985"/>
                <a:gd name="T41" fmla="*/ 2783 h 4931"/>
                <a:gd name="T42" fmla="*/ 554 w 5985"/>
                <a:gd name="T43" fmla="*/ 2702 h 4931"/>
                <a:gd name="T44" fmla="*/ 797 w 5985"/>
                <a:gd name="T45" fmla="*/ 2553 h 4931"/>
                <a:gd name="T46" fmla="*/ 811 w 5985"/>
                <a:gd name="T47" fmla="*/ 2553 h 4931"/>
                <a:gd name="T48" fmla="*/ 1230 w 5985"/>
                <a:gd name="T49" fmla="*/ 2553 h 4931"/>
                <a:gd name="T50" fmla="*/ 1230 w 5985"/>
                <a:gd name="T51" fmla="*/ 3727 h 4931"/>
                <a:gd name="T52" fmla="*/ 2837 w 5985"/>
                <a:gd name="T53" fmla="*/ 3727 h 4931"/>
                <a:gd name="T54" fmla="*/ 2837 w 5985"/>
                <a:gd name="T55" fmla="*/ 4133 h 4931"/>
                <a:gd name="T56" fmla="*/ 2837 w 5985"/>
                <a:gd name="T57" fmla="*/ 4133 h 4931"/>
                <a:gd name="T58" fmla="*/ 2702 w 5985"/>
                <a:gd name="T59" fmla="*/ 4376 h 4931"/>
                <a:gd name="T60" fmla="*/ 2607 w 5985"/>
                <a:gd name="T61" fmla="*/ 4578 h 4931"/>
                <a:gd name="T62" fmla="*/ 2689 w 5985"/>
                <a:gd name="T63" fmla="*/ 4822 h 4931"/>
                <a:gd name="T64" fmla="*/ 2946 w 5985"/>
                <a:gd name="T65" fmla="*/ 4930 h 4931"/>
                <a:gd name="T66" fmla="*/ 3216 w 5985"/>
                <a:gd name="T67" fmla="*/ 4822 h 4931"/>
                <a:gd name="T68" fmla="*/ 3283 w 5985"/>
                <a:gd name="T69" fmla="*/ 4578 h 4931"/>
                <a:gd name="T70" fmla="*/ 3202 w 5985"/>
                <a:gd name="T71" fmla="*/ 4376 h 4931"/>
                <a:gd name="T72" fmla="*/ 3094 w 5985"/>
                <a:gd name="T73" fmla="*/ 4146 h 4931"/>
                <a:gd name="T74" fmla="*/ 3094 w 5985"/>
                <a:gd name="T75" fmla="*/ 3727 h 4931"/>
                <a:gd name="T76" fmla="*/ 5984 w 5985"/>
                <a:gd name="T77" fmla="*/ 3727 h 4931"/>
                <a:gd name="T78" fmla="*/ 5984 w 5985"/>
                <a:gd name="T79" fmla="*/ 2783 h 4931"/>
                <a:gd name="T80" fmla="*/ 5836 w 5985"/>
                <a:gd name="T81" fmla="*/ 2783 h 4931"/>
                <a:gd name="T82" fmla="*/ 5714 w 5985"/>
                <a:gd name="T83" fmla="*/ 2864 h 4931"/>
                <a:gd name="T84" fmla="*/ 5377 w 5985"/>
                <a:gd name="T85" fmla="*/ 2999 h 4931"/>
                <a:gd name="T86" fmla="*/ 4999 w 5985"/>
                <a:gd name="T87" fmla="*/ 2891 h 4931"/>
                <a:gd name="T88" fmla="*/ 4810 w 5985"/>
                <a:gd name="T89" fmla="*/ 2445 h 4931"/>
                <a:gd name="T90" fmla="*/ 4985 w 5985"/>
                <a:gd name="T91" fmla="*/ 2012 h 4931"/>
                <a:gd name="T92" fmla="*/ 5377 w 5985"/>
                <a:gd name="T93" fmla="*/ 1891 h 4931"/>
                <a:gd name="T94" fmla="*/ 5701 w 5985"/>
                <a:gd name="T95" fmla="*/ 2012 h 4931"/>
                <a:gd name="T96" fmla="*/ 5809 w 5985"/>
                <a:gd name="T97" fmla="*/ 2080 h 4931"/>
                <a:gd name="T98" fmla="*/ 5984 w 5985"/>
                <a:gd name="T99" fmla="*/ 2080 h 4931"/>
                <a:gd name="T100" fmla="*/ 5984 w 5985"/>
                <a:gd name="T101" fmla="*/ 1175 h 4931"/>
                <a:gd name="T102" fmla="*/ 3742 w 5985"/>
                <a:gd name="T103" fmla="*/ 1175 h 4931"/>
                <a:gd name="T104" fmla="*/ 3742 w 5985"/>
                <a:gd name="T105" fmla="*/ 797 h 4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985" h="4931">
                  <a:moveTo>
                    <a:pt x="3742" y="797"/>
                  </a:moveTo>
                  <a:lnTo>
                    <a:pt x="3742" y="797"/>
                  </a:lnTo>
                  <a:cubicBezTo>
                    <a:pt x="3742" y="689"/>
                    <a:pt x="3810" y="621"/>
                    <a:pt x="3864" y="554"/>
                  </a:cubicBezTo>
                  <a:cubicBezTo>
                    <a:pt x="3904" y="486"/>
                    <a:pt x="3945" y="432"/>
                    <a:pt x="3945" y="351"/>
                  </a:cubicBezTo>
                  <a:cubicBezTo>
                    <a:pt x="3945" y="256"/>
                    <a:pt x="3918" y="162"/>
                    <a:pt x="3878" y="108"/>
                  </a:cubicBezTo>
                  <a:cubicBezTo>
                    <a:pt x="3824" y="40"/>
                    <a:pt x="3756" y="0"/>
                    <a:pt x="3607" y="0"/>
                  </a:cubicBezTo>
                  <a:cubicBezTo>
                    <a:pt x="3472" y="14"/>
                    <a:pt x="3391" y="54"/>
                    <a:pt x="3337" y="108"/>
                  </a:cubicBezTo>
                  <a:cubicBezTo>
                    <a:pt x="3297" y="162"/>
                    <a:pt x="3270" y="256"/>
                    <a:pt x="3270" y="351"/>
                  </a:cubicBezTo>
                  <a:cubicBezTo>
                    <a:pt x="3270" y="432"/>
                    <a:pt x="3310" y="486"/>
                    <a:pt x="3364" y="554"/>
                  </a:cubicBezTo>
                  <a:cubicBezTo>
                    <a:pt x="3418" y="621"/>
                    <a:pt x="3486" y="689"/>
                    <a:pt x="3499" y="797"/>
                  </a:cubicBezTo>
                  <a:cubicBezTo>
                    <a:pt x="3499" y="797"/>
                    <a:pt x="3499" y="797"/>
                    <a:pt x="3499" y="810"/>
                  </a:cubicBezTo>
                  <a:cubicBezTo>
                    <a:pt x="3499" y="1175"/>
                    <a:pt x="3499" y="1175"/>
                    <a:pt x="3499" y="1175"/>
                  </a:cubicBezTo>
                  <a:cubicBezTo>
                    <a:pt x="1230" y="1175"/>
                    <a:pt x="1230" y="1175"/>
                    <a:pt x="1230" y="1175"/>
                  </a:cubicBezTo>
                  <a:cubicBezTo>
                    <a:pt x="1230" y="2310"/>
                    <a:pt x="1230" y="2310"/>
                    <a:pt x="1230" y="2310"/>
                  </a:cubicBezTo>
                  <a:cubicBezTo>
                    <a:pt x="797" y="2310"/>
                    <a:pt x="797" y="2310"/>
                    <a:pt x="797" y="2310"/>
                  </a:cubicBezTo>
                  <a:cubicBezTo>
                    <a:pt x="676" y="2310"/>
                    <a:pt x="608" y="2242"/>
                    <a:pt x="554" y="2188"/>
                  </a:cubicBezTo>
                  <a:cubicBezTo>
                    <a:pt x="486" y="2148"/>
                    <a:pt x="432" y="2107"/>
                    <a:pt x="352" y="2107"/>
                  </a:cubicBezTo>
                  <a:cubicBezTo>
                    <a:pt x="257" y="2107"/>
                    <a:pt x="162" y="2134"/>
                    <a:pt x="108" y="2188"/>
                  </a:cubicBezTo>
                  <a:cubicBezTo>
                    <a:pt x="41" y="2229"/>
                    <a:pt x="0" y="2310"/>
                    <a:pt x="0" y="2445"/>
                  </a:cubicBezTo>
                  <a:cubicBezTo>
                    <a:pt x="0" y="2593"/>
                    <a:pt x="54" y="2661"/>
                    <a:pt x="108" y="2715"/>
                  </a:cubicBezTo>
                  <a:cubicBezTo>
                    <a:pt x="162" y="2756"/>
                    <a:pt x="257" y="2783"/>
                    <a:pt x="352" y="2783"/>
                  </a:cubicBezTo>
                  <a:cubicBezTo>
                    <a:pt x="432" y="2783"/>
                    <a:pt x="486" y="2742"/>
                    <a:pt x="554" y="2702"/>
                  </a:cubicBezTo>
                  <a:cubicBezTo>
                    <a:pt x="622" y="2648"/>
                    <a:pt x="689" y="2567"/>
                    <a:pt x="797" y="2553"/>
                  </a:cubicBezTo>
                  <a:cubicBezTo>
                    <a:pt x="811" y="2553"/>
                    <a:pt x="811" y="2553"/>
                    <a:pt x="811" y="2553"/>
                  </a:cubicBezTo>
                  <a:cubicBezTo>
                    <a:pt x="1230" y="2553"/>
                    <a:pt x="1230" y="2553"/>
                    <a:pt x="1230" y="2553"/>
                  </a:cubicBezTo>
                  <a:cubicBezTo>
                    <a:pt x="1230" y="3727"/>
                    <a:pt x="1230" y="3727"/>
                    <a:pt x="1230" y="3727"/>
                  </a:cubicBezTo>
                  <a:cubicBezTo>
                    <a:pt x="2837" y="3727"/>
                    <a:pt x="2837" y="3727"/>
                    <a:pt x="2837" y="3727"/>
                  </a:cubicBezTo>
                  <a:cubicBezTo>
                    <a:pt x="2837" y="4133"/>
                    <a:pt x="2837" y="4133"/>
                    <a:pt x="2837" y="4133"/>
                  </a:cubicBezTo>
                  <a:lnTo>
                    <a:pt x="2837" y="4133"/>
                  </a:lnTo>
                  <a:cubicBezTo>
                    <a:pt x="2824" y="4241"/>
                    <a:pt x="2756" y="4308"/>
                    <a:pt x="2702" y="4376"/>
                  </a:cubicBezTo>
                  <a:cubicBezTo>
                    <a:pt x="2648" y="4444"/>
                    <a:pt x="2607" y="4498"/>
                    <a:pt x="2607" y="4578"/>
                  </a:cubicBezTo>
                  <a:cubicBezTo>
                    <a:pt x="2607" y="4673"/>
                    <a:pt x="2635" y="4768"/>
                    <a:pt x="2689" y="4822"/>
                  </a:cubicBezTo>
                  <a:cubicBezTo>
                    <a:pt x="2729" y="4876"/>
                    <a:pt x="2810" y="4930"/>
                    <a:pt x="2946" y="4930"/>
                  </a:cubicBezTo>
                  <a:cubicBezTo>
                    <a:pt x="3094" y="4930"/>
                    <a:pt x="3162" y="4889"/>
                    <a:pt x="3216" y="4822"/>
                  </a:cubicBezTo>
                  <a:cubicBezTo>
                    <a:pt x="3256" y="4768"/>
                    <a:pt x="3283" y="4673"/>
                    <a:pt x="3283" y="4578"/>
                  </a:cubicBezTo>
                  <a:cubicBezTo>
                    <a:pt x="3283" y="4498"/>
                    <a:pt x="3256" y="4444"/>
                    <a:pt x="3202" y="4376"/>
                  </a:cubicBezTo>
                  <a:cubicBezTo>
                    <a:pt x="3162" y="4322"/>
                    <a:pt x="3094" y="4254"/>
                    <a:pt x="3094" y="4146"/>
                  </a:cubicBezTo>
                  <a:cubicBezTo>
                    <a:pt x="3094" y="3727"/>
                    <a:pt x="3094" y="3727"/>
                    <a:pt x="3094" y="3727"/>
                  </a:cubicBezTo>
                  <a:cubicBezTo>
                    <a:pt x="5984" y="3727"/>
                    <a:pt x="5984" y="3727"/>
                    <a:pt x="5984" y="3727"/>
                  </a:cubicBezTo>
                  <a:cubicBezTo>
                    <a:pt x="5984" y="2783"/>
                    <a:pt x="5984" y="2783"/>
                    <a:pt x="5984" y="2783"/>
                  </a:cubicBezTo>
                  <a:cubicBezTo>
                    <a:pt x="5836" y="2783"/>
                    <a:pt x="5836" y="2783"/>
                    <a:pt x="5836" y="2783"/>
                  </a:cubicBezTo>
                  <a:cubicBezTo>
                    <a:pt x="5822" y="2783"/>
                    <a:pt x="5795" y="2796"/>
                    <a:pt x="5714" y="2864"/>
                  </a:cubicBezTo>
                  <a:cubicBezTo>
                    <a:pt x="5633" y="2932"/>
                    <a:pt x="5525" y="2999"/>
                    <a:pt x="5377" y="2999"/>
                  </a:cubicBezTo>
                  <a:cubicBezTo>
                    <a:pt x="5242" y="2999"/>
                    <a:pt x="5107" y="2972"/>
                    <a:pt x="4999" y="2891"/>
                  </a:cubicBezTo>
                  <a:cubicBezTo>
                    <a:pt x="4891" y="2796"/>
                    <a:pt x="4810" y="2634"/>
                    <a:pt x="4810" y="2445"/>
                  </a:cubicBezTo>
                  <a:cubicBezTo>
                    <a:pt x="4810" y="2269"/>
                    <a:pt x="4877" y="2094"/>
                    <a:pt x="4985" y="2012"/>
                  </a:cubicBezTo>
                  <a:cubicBezTo>
                    <a:pt x="5107" y="1918"/>
                    <a:pt x="5242" y="1891"/>
                    <a:pt x="5377" y="1891"/>
                  </a:cubicBezTo>
                  <a:cubicBezTo>
                    <a:pt x="5511" y="1891"/>
                    <a:pt x="5633" y="1959"/>
                    <a:pt x="5701" y="2012"/>
                  </a:cubicBezTo>
                  <a:cubicBezTo>
                    <a:pt x="5795" y="2080"/>
                    <a:pt x="5795" y="2080"/>
                    <a:pt x="5809" y="2080"/>
                  </a:cubicBezTo>
                  <a:cubicBezTo>
                    <a:pt x="5984" y="2080"/>
                    <a:pt x="5984" y="2080"/>
                    <a:pt x="5984" y="2080"/>
                  </a:cubicBezTo>
                  <a:cubicBezTo>
                    <a:pt x="5984" y="1175"/>
                    <a:pt x="5984" y="1175"/>
                    <a:pt x="5984" y="1175"/>
                  </a:cubicBezTo>
                  <a:cubicBezTo>
                    <a:pt x="3742" y="1175"/>
                    <a:pt x="3742" y="1175"/>
                    <a:pt x="3742" y="1175"/>
                  </a:cubicBezTo>
                  <a:lnTo>
                    <a:pt x="3742" y="797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40000"/>
                      <a:lumOff val="6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GIT</a:t>
              </a:r>
            </a:p>
          </p:txBody>
        </p:sp>
        <p:sp>
          <p:nvSpPr>
            <p:cNvPr id="35" name="Freeform 7"/>
            <p:cNvSpPr>
              <a:spLocks noChangeArrowheads="1"/>
            </p:cNvSpPr>
            <p:nvPr/>
          </p:nvSpPr>
          <p:spPr bwMode="auto">
            <a:xfrm>
              <a:off x="7787305" y="4500564"/>
              <a:ext cx="3565655" cy="2958042"/>
            </a:xfrm>
            <a:custGeom>
              <a:avLst/>
              <a:gdLst>
                <a:gd name="T0" fmla="*/ 3728 w 5944"/>
                <a:gd name="T1" fmla="*/ 797 h 4931"/>
                <a:gd name="T2" fmla="*/ 3728 w 5944"/>
                <a:gd name="T3" fmla="*/ 797 h 4931"/>
                <a:gd name="T4" fmla="*/ 3836 w 5944"/>
                <a:gd name="T5" fmla="*/ 554 h 4931"/>
                <a:gd name="T6" fmla="*/ 3917 w 5944"/>
                <a:gd name="T7" fmla="*/ 351 h 4931"/>
                <a:gd name="T8" fmla="*/ 3849 w 5944"/>
                <a:gd name="T9" fmla="*/ 108 h 4931"/>
                <a:gd name="T10" fmla="*/ 3593 w 5944"/>
                <a:gd name="T11" fmla="*/ 0 h 4931"/>
                <a:gd name="T12" fmla="*/ 3323 w 5944"/>
                <a:gd name="T13" fmla="*/ 108 h 4931"/>
                <a:gd name="T14" fmla="*/ 3255 w 5944"/>
                <a:gd name="T15" fmla="*/ 351 h 4931"/>
                <a:gd name="T16" fmla="*/ 3336 w 5944"/>
                <a:gd name="T17" fmla="*/ 554 h 4931"/>
                <a:gd name="T18" fmla="*/ 3471 w 5944"/>
                <a:gd name="T19" fmla="*/ 797 h 4931"/>
                <a:gd name="T20" fmla="*/ 3471 w 5944"/>
                <a:gd name="T21" fmla="*/ 810 h 4931"/>
                <a:gd name="T22" fmla="*/ 3471 w 5944"/>
                <a:gd name="T23" fmla="*/ 1175 h 4931"/>
                <a:gd name="T24" fmla="*/ 1228 w 5944"/>
                <a:gd name="T25" fmla="*/ 1175 h 4931"/>
                <a:gd name="T26" fmla="*/ 1228 w 5944"/>
                <a:gd name="T27" fmla="*/ 2310 h 4931"/>
                <a:gd name="T28" fmla="*/ 783 w 5944"/>
                <a:gd name="T29" fmla="*/ 2310 h 4931"/>
                <a:gd name="T30" fmla="*/ 553 w 5944"/>
                <a:gd name="T31" fmla="*/ 2188 h 4931"/>
                <a:gd name="T32" fmla="*/ 351 w 5944"/>
                <a:gd name="T33" fmla="*/ 2107 h 4931"/>
                <a:gd name="T34" fmla="*/ 108 w 5944"/>
                <a:gd name="T35" fmla="*/ 2188 h 4931"/>
                <a:gd name="T36" fmla="*/ 0 w 5944"/>
                <a:gd name="T37" fmla="*/ 2445 h 4931"/>
                <a:gd name="T38" fmla="*/ 108 w 5944"/>
                <a:gd name="T39" fmla="*/ 2715 h 4931"/>
                <a:gd name="T40" fmla="*/ 351 w 5944"/>
                <a:gd name="T41" fmla="*/ 2783 h 4931"/>
                <a:gd name="T42" fmla="*/ 553 w 5944"/>
                <a:gd name="T43" fmla="*/ 2702 h 4931"/>
                <a:gd name="T44" fmla="*/ 796 w 5944"/>
                <a:gd name="T45" fmla="*/ 2553 h 4931"/>
                <a:gd name="T46" fmla="*/ 796 w 5944"/>
                <a:gd name="T47" fmla="*/ 2553 h 4931"/>
                <a:gd name="T48" fmla="*/ 1228 w 5944"/>
                <a:gd name="T49" fmla="*/ 2553 h 4931"/>
                <a:gd name="T50" fmla="*/ 1228 w 5944"/>
                <a:gd name="T51" fmla="*/ 3727 h 4931"/>
                <a:gd name="T52" fmla="*/ 2444 w 5944"/>
                <a:gd name="T53" fmla="*/ 3727 h 4931"/>
                <a:gd name="T54" fmla="*/ 2444 w 5944"/>
                <a:gd name="T55" fmla="*/ 4133 h 4931"/>
                <a:gd name="T56" fmla="*/ 2444 w 5944"/>
                <a:gd name="T57" fmla="*/ 4133 h 4931"/>
                <a:gd name="T58" fmla="*/ 2309 w 5944"/>
                <a:gd name="T59" fmla="*/ 4376 h 4931"/>
                <a:gd name="T60" fmla="*/ 2228 w 5944"/>
                <a:gd name="T61" fmla="*/ 4578 h 4931"/>
                <a:gd name="T62" fmla="*/ 2296 w 5944"/>
                <a:gd name="T63" fmla="*/ 4822 h 4931"/>
                <a:gd name="T64" fmla="*/ 2566 w 5944"/>
                <a:gd name="T65" fmla="*/ 4930 h 4931"/>
                <a:gd name="T66" fmla="*/ 2822 w 5944"/>
                <a:gd name="T67" fmla="*/ 4822 h 4931"/>
                <a:gd name="T68" fmla="*/ 2904 w 5944"/>
                <a:gd name="T69" fmla="*/ 4578 h 4931"/>
                <a:gd name="T70" fmla="*/ 2822 w 5944"/>
                <a:gd name="T71" fmla="*/ 4376 h 4931"/>
                <a:gd name="T72" fmla="*/ 2701 w 5944"/>
                <a:gd name="T73" fmla="*/ 4146 h 4931"/>
                <a:gd name="T74" fmla="*/ 2701 w 5944"/>
                <a:gd name="T75" fmla="*/ 3727 h 4931"/>
                <a:gd name="T76" fmla="*/ 5281 w 5944"/>
                <a:gd name="T77" fmla="*/ 3727 h 4931"/>
                <a:gd name="T78" fmla="*/ 5943 w 5944"/>
                <a:gd name="T79" fmla="*/ 1175 h 4931"/>
                <a:gd name="T80" fmla="*/ 3728 w 5944"/>
                <a:gd name="T81" fmla="*/ 1175 h 4931"/>
                <a:gd name="T82" fmla="*/ 3728 w 5944"/>
                <a:gd name="T83" fmla="*/ 797 h 4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944" h="4931">
                  <a:moveTo>
                    <a:pt x="3728" y="797"/>
                  </a:moveTo>
                  <a:lnTo>
                    <a:pt x="3728" y="797"/>
                  </a:lnTo>
                  <a:cubicBezTo>
                    <a:pt x="3728" y="689"/>
                    <a:pt x="3795" y="621"/>
                    <a:pt x="3836" y="554"/>
                  </a:cubicBezTo>
                  <a:cubicBezTo>
                    <a:pt x="3890" y="486"/>
                    <a:pt x="3917" y="432"/>
                    <a:pt x="3917" y="351"/>
                  </a:cubicBezTo>
                  <a:cubicBezTo>
                    <a:pt x="3917" y="256"/>
                    <a:pt x="3903" y="162"/>
                    <a:pt x="3849" y="108"/>
                  </a:cubicBezTo>
                  <a:cubicBezTo>
                    <a:pt x="3809" y="40"/>
                    <a:pt x="3728" y="0"/>
                    <a:pt x="3593" y="0"/>
                  </a:cubicBezTo>
                  <a:cubicBezTo>
                    <a:pt x="3444" y="14"/>
                    <a:pt x="3363" y="54"/>
                    <a:pt x="3323" y="108"/>
                  </a:cubicBezTo>
                  <a:cubicBezTo>
                    <a:pt x="3269" y="162"/>
                    <a:pt x="3255" y="256"/>
                    <a:pt x="3255" y="351"/>
                  </a:cubicBezTo>
                  <a:cubicBezTo>
                    <a:pt x="3255" y="432"/>
                    <a:pt x="3282" y="486"/>
                    <a:pt x="3336" y="554"/>
                  </a:cubicBezTo>
                  <a:cubicBezTo>
                    <a:pt x="3390" y="621"/>
                    <a:pt x="3458" y="689"/>
                    <a:pt x="3471" y="797"/>
                  </a:cubicBezTo>
                  <a:cubicBezTo>
                    <a:pt x="3471" y="797"/>
                    <a:pt x="3471" y="797"/>
                    <a:pt x="3471" y="810"/>
                  </a:cubicBezTo>
                  <a:cubicBezTo>
                    <a:pt x="3471" y="1175"/>
                    <a:pt x="3471" y="1175"/>
                    <a:pt x="3471" y="1175"/>
                  </a:cubicBezTo>
                  <a:cubicBezTo>
                    <a:pt x="1228" y="1175"/>
                    <a:pt x="1228" y="1175"/>
                    <a:pt x="1228" y="1175"/>
                  </a:cubicBezTo>
                  <a:cubicBezTo>
                    <a:pt x="1228" y="2310"/>
                    <a:pt x="1228" y="2310"/>
                    <a:pt x="1228" y="2310"/>
                  </a:cubicBezTo>
                  <a:cubicBezTo>
                    <a:pt x="783" y="2310"/>
                    <a:pt x="783" y="2310"/>
                    <a:pt x="783" y="2310"/>
                  </a:cubicBezTo>
                  <a:cubicBezTo>
                    <a:pt x="675" y="2310"/>
                    <a:pt x="607" y="2242"/>
                    <a:pt x="553" y="2188"/>
                  </a:cubicBezTo>
                  <a:cubicBezTo>
                    <a:pt x="485" y="2148"/>
                    <a:pt x="431" y="2107"/>
                    <a:pt x="351" y="2107"/>
                  </a:cubicBezTo>
                  <a:cubicBezTo>
                    <a:pt x="257" y="2107"/>
                    <a:pt x="162" y="2134"/>
                    <a:pt x="108" y="2188"/>
                  </a:cubicBezTo>
                  <a:cubicBezTo>
                    <a:pt x="41" y="2229"/>
                    <a:pt x="0" y="2310"/>
                    <a:pt x="0" y="2445"/>
                  </a:cubicBezTo>
                  <a:cubicBezTo>
                    <a:pt x="0" y="2593"/>
                    <a:pt x="54" y="2661"/>
                    <a:pt x="108" y="2715"/>
                  </a:cubicBezTo>
                  <a:cubicBezTo>
                    <a:pt x="162" y="2756"/>
                    <a:pt x="257" y="2783"/>
                    <a:pt x="351" y="2783"/>
                  </a:cubicBezTo>
                  <a:cubicBezTo>
                    <a:pt x="431" y="2783"/>
                    <a:pt x="485" y="2742"/>
                    <a:pt x="553" y="2702"/>
                  </a:cubicBezTo>
                  <a:cubicBezTo>
                    <a:pt x="621" y="2648"/>
                    <a:pt x="688" y="2567"/>
                    <a:pt x="796" y="2553"/>
                  </a:cubicBezTo>
                  <a:lnTo>
                    <a:pt x="796" y="2553"/>
                  </a:lnTo>
                  <a:cubicBezTo>
                    <a:pt x="1228" y="2553"/>
                    <a:pt x="1228" y="2553"/>
                    <a:pt x="1228" y="2553"/>
                  </a:cubicBezTo>
                  <a:cubicBezTo>
                    <a:pt x="1228" y="3727"/>
                    <a:pt x="1228" y="3727"/>
                    <a:pt x="1228" y="3727"/>
                  </a:cubicBezTo>
                  <a:cubicBezTo>
                    <a:pt x="2444" y="3727"/>
                    <a:pt x="2444" y="3727"/>
                    <a:pt x="2444" y="3727"/>
                  </a:cubicBezTo>
                  <a:cubicBezTo>
                    <a:pt x="2444" y="4133"/>
                    <a:pt x="2444" y="4133"/>
                    <a:pt x="2444" y="4133"/>
                  </a:cubicBezTo>
                  <a:lnTo>
                    <a:pt x="2444" y="4133"/>
                  </a:lnTo>
                  <a:cubicBezTo>
                    <a:pt x="2444" y="4241"/>
                    <a:pt x="2363" y="4308"/>
                    <a:pt x="2309" y="4376"/>
                  </a:cubicBezTo>
                  <a:cubicBezTo>
                    <a:pt x="2269" y="4444"/>
                    <a:pt x="2228" y="4498"/>
                    <a:pt x="2228" y="4578"/>
                  </a:cubicBezTo>
                  <a:cubicBezTo>
                    <a:pt x="2228" y="4673"/>
                    <a:pt x="2241" y="4768"/>
                    <a:pt x="2296" y="4822"/>
                  </a:cubicBezTo>
                  <a:cubicBezTo>
                    <a:pt x="2350" y="4876"/>
                    <a:pt x="2417" y="4930"/>
                    <a:pt x="2566" y="4930"/>
                  </a:cubicBezTo>
                  <a:cubicBezTo>
                    <a:pt x="2701" y="4930"/>
                    <a:pt x="2782" y="4889"/>
                    <a:pt x="2822" y="4822"/>
                  </a:cubicBezTo>
                  <a:cubicBezTo>
                    <a:pt x="2876" y="4768"/>
                    <a:pt x="2904" y="4673"/>
                    <a:pt x="2904" y="4578"/>
                  </a:cubicBezTo>
                  <a:cubicBezTo>
                    <a:pt x="2904" y="4498"/>
                    <a:pt x="2863" y="4444"/>
                    <a:pt x="2822" y="4376"/>
                  </a:cubicBezTo>
                  <a:cubicBezTo>
                    <a:pt x="2768" y="4322"/>
                    <a:pt x="2701" y="4254"/>
                    <a:pt x="2701" y="4146"/>
                  </a:cubicBezTo>
                  <a:cubicBezTo>
                    <a:pt x="2701" y="3727"/>
                    <a:pt x="2701" y="3727"/>
                    <a:pt x="2701" y="3727"/>
                  </a:cubicBezTo>
                  <a:cubicBezTo>
                    <a:pt x="5281" y="3727"/>
                    <a:pt x="5281" y="3727"/>
                    <a:pt x="5281" y="3727"/>
                  </a:cubicBezTo>
                  <a:cubicBezTo>
                    <a:pt x="5943" y="1175"/>
                    <a:pt x="5943" y="1175"/>
                    <a:pt x="5943" y="1175"/>
                  </a:cubicBezTo>
                  <a:cubicBezTo>
                    <a:pt x="3728" y="1175"/>
                    <a:pt x="3728" y="1175"/>
                    <a:pt x="3728" y="1175"/>
                  </a:cubicBezTo>
                  <a:lnTo>
                    <a:pt x="3728" y="797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algn="ctr"/>
              <a:r>
                <a:rPr lang="en-US" sz="1000" b="1" dirty="0" smtClean="0">
                  <a:solidFill>
                    <a:schemeClr val="accent6">
                      <a:lumMod val="75000"/>
                    </a:schemeClr>
                  </a:solidFill>
                  <a:latin typeface="GungsuhChe" panose="02030609000101010101" pitchFamily="49" charset="-127"/>
                  <a:ea typeface="GungsuhChe" panose="02030609000101010101" pitchFamily="49" charset="-127"/>
                </a:rPr>
                <a:t>Selenium</a:t>
              </a:r>
              <a:endParaRPr lang="en-US" sz="1000" b="1" dirty="0">
                <a:solidFill>
                  <a:schemeClr val="accent6">
                    <a:lumMod val="75000"/>
                  </a:schemeClr>
                </a:solidFill>
                <a:latin typeface="GungsuhChe" panose="02030609000101010101" pitchFamily="49" charset="-127"/>
                <a:ea typeface="GungsuhChe" panose="02030609000101010101" pitchFamily="49" charset="-127"/>
              </a:endParaRPr>
            </a:p>
          </p:txBody>
        </p:sp>
        <p:sp>
          <p:nvSpPr>
            <p:cNvPr id="36" name="Freeform 8"/>
            <p:cNvSpPr>
              <a:spLocks noChangeArrowheads="1"/>
            </p:cNvSpPr>
            <p:nvPr/>
          </p:nvSpPr>
          <p:spPr bwMode="auto">
            <a:xfrm>
              <a:off x="2973143" y="6892397"/>
              <a:ext cx="2375340" cy="1460500"/>
            </a:xfrm>
            <a:custGeom>
              <a:avLst/>
              <a:gdLst>
                <a:gd name="T0" fmla="*/ 2337 w 3959"/>
                <a:gd name="T1" fmla="*/ 162 h 2433"/>
                <a:gd name="T2" fmla="*/ 2337 w 3959"/>
                <a:gd name="T3" fmla="*/ 162 h 2433"/>
                <a:gd name="T4" fmla="*/ 2418 w 3959"/>
                <a:gd name="T5" fmla="*/ 270 h 2433"/>
                <a:gd name="T6" fmla="*/ 2540 w 3959"/>
                <a:gd name="T7" fmla="*/ 594 h 2433"/>
                <a:gd name="T8" fmla="*/ 2418 w 3959"/>
                <a:gd name="T9" fmla="*/ 986 h 2433"/>
                <a:gd name="T10" fmla="*/ 1972 w 3959"/>
                <a:gd name="T11" fmla="*/ 1162 h 2433"/>
                <a:gd name="T12" fmla="*/ 1540 w 3959"/>
                <a:gd name="T13" fmla="*/ 986 h 2433"/>
                <a:gd name="T14" fmla="*/ 1419 w 3959"/>
                <a:gd name="T15" fmla="*/ 594 h 2433"/>
                <a:gd name="T16" fmla="*/ 1553 w 3959"/>
                <a:gd name="T17" fmla="*/ 257 h 2433"/>
                <a:gd name="T18" fmla="*/ 1648 w 3959"/>
                <a:gd name="T19" fmla="*/ 135 h 2433"/>
                <a:gd name="T20" fmla="*/ 1648 w 3959"/>
                <a:gd name="T21" fmla="*/ 0 h 2433"/>
                <a:gd name="T22" fmla="*/ 0 w 3959"/>
                <a:gd name="T23" fmla="*/ 0 h 2433"/>
                <a:gd name="T24" fmla="*/ 513 w 3959"/>
                <a:gd name="T25" fmla="*/ 1811 h 2433"/>
                <a:gd name="T26" fmla="*/ 729 w 3959"/>
                <a:gd name="T27" fmla="*/ 2148 h 2433"/>
                <a:gd name="T28" fmla="*/ 729 w 3959"/>
                <a:gd name="T29" fmla="*/ 2148 h 2433"/>
                <a:gd name="T30" fmla="*/ 1297 w 3959"/>
                <a:gd name="T31" fmla="*/ 2432 h 2433"/>
                <a:gd name="T32" fmla="*/ 3958 w 3959"/>
                <a:gd name="T33" fmla="*/ 2432 h 2433"/>
                <a:gd name="T34" fmla="*/ 3958 w 3959"/>
                <a:gd name="T35" fmla="*/ 1554 h 2433"/>
                <a:gd name="T36" fmla="*/ 3810 w 3959"/>
                <a:gd name="T37" fmla="*/ 1554 h 2433"/>
                <a:gd name="T38" fmla="*/ 3688 w 3959"/>
                <a:gd name="T39" fmla="*/ 1635 h 2433"/>
                <a:gd name="T40" fmla="*/ 3351 w 3959"/>
                <a:gd name="T41" fmla="*/ 1770 h 2433"/>
                <a:gd name="T42" fmla="*/ 2972 w 3959"/>
                <a:gd name="T43" fmla="*/ 1648 h 2433"/>
                <a:gd name="T44" fmla="*/ 2783 w 3959"/>
                <a:gd name="T45" fmla="*/ 1216 h 2433"/>
                <a:gd name="T46" fmla="*/ 2958 w 3959"/>
                <a:gd name="T47" fmla="*/ 784 h 2433"/>
                <a:gd name="T48" fmla="*/ 3351 w 3959"/>
                <a:gd name="T49" fmla="*/ 662 h 2433"/>
                <a:gd name="T50" fmla="*/ 3675 w 3959"/>
                <a:gd name="T51" fmla="*/ 784 h 2433"/>
                <a:gd name="T52" fmla="*/ 3783 w 3959"/>
                <a:gd name="T53" fmla="*/ 851 h 2433"/>
                <a:gd name="T54" fmla="*/ 3958 w 3959"/>
                <a:gd name="T55" fmla="*/ 851 h 2433"/>
                <a:gd name="T56" fmla="*/ 3958 w 3959"/>
                <a:gd name="T57" fmla="*/ 0 h 2433"/>
                <a:gd name="T58" fmla="*/ 2337 w 3959"/>
                <a:gd name="T59" fmla="*/ 0 h 2433"/>
                <a:gd name="T60" fmla="*/ 2337 w 3959"/>
                <a:gd name="T61" fmla="*/ 162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59" h="2433">
                  <a:moveTo>
                    <a:pt x="2337" y="162"/>
                  </a:moveTo>
                  <a:lnTo>
                    <a:pt x="2337" y="162"/>
                  </a:lnTo>
                  <a:cubicBezTo>
                    <a:pt x="2337" y="176"/>
                    <a:pt x="2351" y="176"/>
                    <a:pt x="2418" y="270"/>
                  </a:cubicBezTo>
                  <a:cubicBezTo>
                    <a:pt x="2472" y="338"/>
                    <a:pt x="2540" y="460"/>
                    <a:pt x="2540" y="594"/>
                  </a:cubicBezTo>
                  <a:cubicBezTo>
                    <a:pt x="2540" y="730"/>
                    <a:pt x="2513" y="865"/>
                    <a:pt x="2418" y="986"/>
                  </a:cubicBezTo>
                  <a:cubicBezTo>
                    <a:pt x="2337" y="1094"/>
                    <a:pt x="2162" y="1162"/>
                    <a:pt x="1972" y="1162"/>
                  </a:cubicBezTo>
                  <a:cubicBezTo>
                    <a:pt x="1797" y="1162"/>
                    <a:pt x="1635" y="1081"/>
                    <a:pt x="1540" y="986"/>
                  </a:cubicBezTo>
                  <a:cubicBezTo>
                    <a:pt x="1445" y="865"/>
                    <a:pt x="1419" y="730"/>
                    <a:pt x="1419" y="594"/>
                  </a:cubicBezTo>
                  <a:cubicBezTo>
                    <a:pt x="1419" y="446"/>
                    <a:pt x="1499" y="338"/>
                    <a:pt x="1553" y="257"/>
                  </a:cubicBezTo>
                  <a:cubicBezTo>
                    <a:pt x="1621" y="176"/>
                    <a:pt x="1648" y="149"/>
                    <a:pt x="1648" y="135"/>
                  </a:cubicBezTo>
                  <a:cubicBezTo>
                    <a:pt x="1648" y="0"/>
                    <a:pt x="1648" y="0"/>
                    <a:pt x="16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3" y="1811"/>
                    <a:pt x="513" y="1811"/>
                    <a:pt x="513" y="1811"/>
                  </a:cubicBezTo>
                  <a:cubicBezTo>
                    <a:pt x="554" y="1932"/>
                    <a:pt x="621" y="2053"/>
                    <a:pt x="729" y="2148"/>
                  </a:cubicBezTo>
                  <a:lnTo>
                    <a:pt x="729" y="2148"/>
                  </a:lnTo>
                  <a:cubicBezTo>
                    <a:pt x="865" y="2324"/>
                    <a:pt x="1081" y="2432"/>
                    <a:pt x="1297" y="2432"/>
                  </a:cubicBezTo>
                  <a:cubicBezTo>
                    <a:pt x="3958" y="2432"/>
                    <a:pt x="3958" y="2432"/>
                    <a:pt x="3958" y="2432"/>
                  </a:cubicBezTo>
                  <a:cubicBezTo>
                    <a:pt x="3958" y="1554"/>
                    <a:pt x="3958" y="1554"/>
                    <a:pt x="3958" y="1554"/>
                  </a:cubicBezTo>
                  <a:cubicBezTo>
                    <a:pt x="3810" y="1554"/>
                    <a:pt x="3810" y="1554"/>
                    <a:pt x="3810" y="1554"/>
                  </a:cubicBezTo>
                  <a:cubicBezTo>
                    <a:pt x="3796" y="1554"/>
                    <a:pt x="3769" y="1567"/>
                    <a:pt x="3688" y="1635"/>
                  </a:cubicBezTo>
                  <a:cubicBezTo>
                    <a:pt x="3607" y="1702"/>
                    <a:pt x="3499" y="1770"/>
                    <a:pt x="3351" y="1770"/>
                  </a:cubicBezTo>
                  <a:cubicBezTo>
                    <a:pt x="3215" y="1770"/>
                    <a:pt x="3080" y="1743"/>
                    <a:pt x="2972" y="1648"/>
                  </a:cubicBezTo>
                  <a:cubicBezTo>
                    <a:pt x="2864" y="1567"/>
                    <a:pt x="2783" y="1405"/>
                    <a:pt x="2783" y="1216"/>
                  </a:cubicBezTo>
                  <a:cubicBezTo>
                    <a:pt x="2783" y="1040"/>
                    <a:pt x="2864" y="865"/>
                    <a:pt x="2958" y="784"/>
                  </a:cubicBezTo>
                  <a:cubicBezTo>
                    <a:pt x="3080" y="689"/>
                    <a:pt x="3215" y="662"/>
                    <a:pt x="3351" y="662"/>
                  </a:cubicBezTo>
                  <a:cubicBezTo>
                    <a:pt x="3485" y="662"/>
                    <a:pt x="3607" y="730"/>
                    <a:pt x="3675" y="784"/>
                  </a:cubicBezTo>
                  <a:cubicBezTo>
                    <a:pt x="3769" y="851"/>
                    <a:pt x="3769" y="851"/>
                    <a:pt x="3783" y="851"/>
                  </a:cubicBezTo>
                  <a:cubicBezTo>
                    <a:pt x="3958" y="851"/>
                    <a:pt x="3958" y="851"/>
                    <a:pt x="3958" y="851"/>
                  </a:cubicBezTo>
                  <a:cubicBezTo>
                    <a:pt x="3958" y="0"/>
                    <a:pt x="3958" y="0"/>
                    <a:pt x="3958" y="0"/>
                  </a:cubicBezTo>
                  <a:cubicBezTo>
                    <a:pt x="2337" y="0"/>
                    <a:pt x="2337" y="0"/>
                    <a:pt x="2337" y="0"/>
                  </a:cubicBezTo>
                  <a:lnTo>
                    <a:pt x="2337" y="162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algn="ctr"/>
              <a:r>
                <a:rPr lang="en-US" sz="1000" dirty="0">
                  <a:latin typeface="Bernard MT Condensed" panose="02050806060905020404" pitchFamily="18" charset="0"/>
                </a:rPr>
                <a:t>JIRA</a:t>
              </a:r>
            </a:p>
          </p:txBody>
        </p:sp>
        <p:sp>
          <p:nvSpPr>
            <p:cNvPr id="37" name="Freeform 9"/>
            <p:cNvSpPr>
              <a:spLocks noChangeArrowheads="1"/>
            </p:cNvSpPr>
            <p:nvPr/>
          </p:nvSpPr>
          <p:spPr bwMode="auto">
            <a:xfrm>
              <a:off x="3597397" y="9599084"/>
              <a:ext cx="706254" cy="664105"/>
            </a:xfrm>
            <a:custGeom>
              <a:avLst/>
              <a:gdLst>
                <a:gd name="T0" fmla="*/ 608 w 1176"/>
                <a:gd name="T1" fmla="*/ 351 h 1109"/>
                <a:gd name="T2" fmla="*/ 608 w 1176"/>
                <a:gd name="T3" fmla="*/ 351 h 1109"/>
                <a:gd name="T4" fmla="*/ 365 w 1176"/>
                <a:gd name="T5" fmla="*/ 419 h 1109"/>
                <a:gd name="T6" fmla="*/ 149 w 1176"/>
                <a:gd name="T7" fmla="*/ 487 h 1109"/>
                <a:gd name="T8" fmla="*/ 14 w 1176"/>
                <a:gd name="T9" fmla="*/ 703 h 1109"/>
                <a:gd name="T10" fmla="*/ 122 w 1176"/>
                <a:gd name="T11" fmla="*/ 973 h 1109"/>
                <a:gd name="T12" fmla="*/ 379 w 1176"/>
                <a:gd name="T13" fmla="*/ 1108 h 1109"/>
                <a:gd name="T14" fmla="*/ 595 w 1176"/>
                <a:gd name="T15" fmla="*/ 1000 h 1109"/>
                <a:gd name="T16" fmla="*/ 689 w 1176"/>
                <a:gd name="T17" fmla="*/ 797 h 1109"/>
                <a:gd name="T18" fmla="*/ 784 w 1176"/>
                <a:gd name="T19" fmla="*/ 527 h 1109"/>
                <a:gd name="T20" fmla="*/ 797 w 1176"/>
                <a:gd name="T21" fmla="*/ 527 h 1109"/>
                <a:gd name="T22" fmla="*/ 1175 w 1176"/>
                <a:gd name="T23" fmla="*/ 189 h 1109"/>
                <a:gd name="T24" fmla="*/ 1014 w 1176"/>
                <a:gd name="T25" fmla="*/ 0 h 1109"/>
                <a:gd name="T26" fmla="*/ 608 w 1176"/>
                <a:gd name="T27" fmla="*/ 351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76" h="1109">
                  <a:moveTo>
                    <a:pt x="608" y="351"/>
                  </a:moveTo>
                  <a:lnTo>
                    <a:pt x="608" y="351"/>
                  </a:lnTo>
                  <a:cubicBezTo>
                    <a:pt x="527" y="419"/>
                    <a:pt x="433" y="406"/>
                    <a:pt x="365" y="419"/>
                  </a:cubicBezTo>
                  <a:cubicBezTo>
                    <a:pt x="284" y="433"/>
                    <a:pt x="216" y="433"/>
                    <a:pt x="149" y="487"/>
                  </a:cubicBezTo>
                  <a:cubicBezTo>
                    <a:pt x="81" y="554"/>
                    <a:pt x="27" y="622"/>
                    <a:pt x="14" y="703"/>
                  </a:cubicBezTo>
                  <a:cubicBezTo>
                    <a:pt x="0" y="784"/>
                    <a:pt x="27" y="865"/>
                    <a:pt x="122" y="973"/>
                  </a:cubicBezTo>
                  <a:cubicBezTo>
                    <a:pt x="216" y="1081"/>
                    <a:pt x="297" y="1108"/>
                    <a:pt x="379" y="1108"/>
                  </a:cubicBezTo>
                  <a:cubicBezTo>
                    <a:pt x="446" y="1095"/>
                    <a:pt x="527" y="1054"/>
                    <a:pt x="595" y="1000"/>
                  </a:cubicBezTo>
                  <a:cubicBezTo>
                    <a:pt x="662" y="946"/>
                    <a:pt x="676" y="878"/>
                    <a:pt x="689" y="797"/>
                  </a:cubicBezTo>
                  <a:cubicBezTo>
                    <a:pt x="703" y="716"/>
                    <a:pt x="703" y="608"/>
                    <a:pt x="784" y="527"/>
                  </a:cubicBezTo>
                  <a:cubicBezTo>
                    <a:pt x="784" y="527"/>
                    <a:pt x="784" y="527"/>
                    <a:pt x="797" y="527"/>
                  </a:cubicBezTo>
                  <a:cubicBezTo>
                    <a:pt x="1175" y="189"/>
                    <a:pt x="1175" y="189"/>
                    <a:pt x="1175" y="189"/>
                  </a:cubicBezTo>
                  <a:cubicBezTo>
                    <a:pt x="1014" y="0"/>
                    <a:pt x="1014" y="0"/>
                    <a:pt x="1014" y="0"/>
                  </a:cubicBezTo>
                  <a:lnTo>
                    <a:pt x="608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10"/>
            <p:cNvSpPr>
              <a:spLocks noChangeArrowheads="1"/>
            </p:cNvSpPr>
            <p:nvPr/>
          </p:nvSpPr>
          <p:spPr bwMode="auto">
            <a:xfrm>
              <a:off x="4771841" y="6892397"/>
              <a:ext cx="3541849" cy="1460500"/>
            </a:xfrm>
            <a:custGeom>
              <a:avLst/>
              <a:gdLst>
                <a:gd name="T0" fmla="*/ 5795 w 5904"/>
                <a:gd name="T1" fmla="*/ 946 h 2433"/>
                <a:gd name="T2" fmla="*/ 5795 w 5904"/>
                <a:gd name="T3" fmla="*/ 946 h 2433"/>
                <a:gd name="T4" fmla="*/ 5552 w 5904"/>
                <a:gd name="T5" fmla="*/ 878 h 2433"/>
                <a:gd name="T6" fmla="*/ 5350 w 5904"/>
                <a:gd name="T7" fmla="*/ 959 h 2433"/>
                <a:gd name="T8" fmla="*/ 5107 w 5904"/>
                <a:gd name="T9" fmla="*/ 1081 h 2433"/>
                <a:gd name="T10" fmla="*/ 4675 w 5904"/>
                <a:gd name="T11" fmla="*/ 1081 h 2433"/>
                <a:gd name="T12" fmla="*/ 4675 w 5904"/>
                <a:gd name="T13" fmla="*/ 0 h 2433"/>
                <a:gd name="T14" fmla="*/ 3310 w 5904"/>
                <a:gd name="T15" fmla="*/ 0 h 2433"/>
                <a:gd name="T16" fmla="*/ 3310 w 5904"/>
                <a:gd name="T17" fmla="*/ 162 h 2433"/>
                <a:gd name="T18" fmla="*/ 3378 w 5904"/>
                <a:gd name="T19" fmla="*/ 270 h 2433"/>
                <a:gd name="T20" fmla="*/ 3499 w 5904"/>
                <a:gd name="T21" fmla="*/ 594 h 2433"/>
                <a:gd name="T22" fmla="*/ 3391 w 5904"/>
                <a:gd name="T23" fmla="*/ 986 h 2433"/>
                <a:gd name="T24" fmla="*/ 2946 w 5904"/>
                <a:gd name="T25" fmla="*/ 1162 h 2433"/>
                <a:gd name="T26" fmla="*/ 2513 w 5904"/>
                <a:gd name="T27" fmla="*/ 986 h 2433"/>
                <a:gd name="T28" fmla="*/ 2391 w 5904"/>
                <a:gd name="T29" fmla="*/ 594 h 2433"/>
                <a:gd name="T30" fmla="*/ 2527 w 5904"/>
                <a:gd name="T31" fmla="*/ 257 h 2433"/>
                <a:gd name="T32" fmla="*/ 2621 w 5904"/>
                <a:gd name="T33" fmla="*/ 135 h 2433"/>
                <a:gd name="T34" fmla="*/ 2621 w 5904"/>
                <a:gd name="T35" fmla="*/ 0 h 2433"/>
                <a:gd name="T36" fmla="*/ 1230 w 5904"/>
                <a:gd name="T37" fmla="*/ 0 h 2433"/>
                <a:gd name="T38" fmla="*/ 1230 w 5904"/>
                <a:gd name="T39" fmla="*/ 1081 h 2433"/>
                <a:gd name="T40" fmla="*/ 784 w 5904"/>
                <a:gd name="T41" fmla="*/ 1081 h 2433"/>
                <a:gd name="T42" fmla="*/ 554 w 5904"/>
                <a:gd name="T43" fmla="*/ 959 h 2433"/>
                <a:gd name="T44" fmla="*/ 352 w 5904"/>
                <a:gd name="T45" fmla="*/ 878 h 2433"/>
                <a:gd name="T46" fmla="*/ 108 w 5904"/>
                <a:gd name="T47" fmla="*/ 946 h 2433"/>
                <a:gd name="T48" fmla="*/ 0 w 5904"/>
                <a:gd name="T49" fmla="*/ 1216 h 2433"/>
                <a:gd name="T50" fmla="*/ 108 w 5904"/>
                <a:gd name="T51" fmla="*/ 1486 h 2433"/>
                <a:gd name="T52" fmla="*/ 352 w 5904"/>
                <a:gd name="T53" fmla="*/ 1554 h 2433"/>
                <a:gd name="T54" fmla="*/ 554 w 5904"/>
                <a:gd name="T55" fmla="*/ 1472 h 2433"/>
                <a:gd name="T56" fmla="*/ 797 w 5904"/>
                <a:gd name="T57" fmla="*/ 1324 h 2433"/>
                <a:gd name="T58" fmla="*/ 797 w 5904"/>
                <a:gd name="T59" fmla="*/ 1324 h 2433"/>
                <a:gd name="T60" fmla="*/ 1230 w 5904"/>
                <a:gd name="T61" fmla="*/ 1324 h 2433"/>
                <a:gd name="T62" fmla="*/ 1230 w 5904"/>
                <a:gd name="T63" fmla="*/ 2432 h 2433"/>
                <a:gd name="T64" fmla="*/ 4675 w 5904"/>
                <a:gd name="T65" fmla="*/ 2432 h 2433"/>
                <a:gd name="T66" fmla="*/ 4675 w 5904"/>
                <a:gd name="T67" fmla="*/ 1324 h 2433"/>
                <a:gd name="T68" fmla="*/ 5093 w 5904"/>
                <a:gd name="T69" fmla="*/ 1324 h 2433"/>
                <a:gd name="T70" fmla="*/ 5107 w 5904"/>
                <a:gd name="T71" fmla="*/ 1324 h 2433"/>
                <a:gd name="T72" fmla="*/ 5350 w 5904"/>
                <a:gd name="T73" fmla="*/ 1472 h 2433"/>
                <a:gd name="T74" fmla="*/ 5552 w 5904"/>
                <a:gd name="T75" fmla="*/ 1554 h 2433"/>
                <a:gd name="T76" fmla="*/ 5795 w 5904"/>
                <a:gd name="T77" fmla="*/ 1486 h 2433"/>
                <a:gd name="T78" fmla="*/ 5890 w 5904"/>
                <a:gd name="T79" fmla="*/ 1216 h 2433"/>
                <a:gd name="T80" fmla="*/ 5795 w 5904"/>
                <a:gd name="T81" fmla="*/ 946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904" h="2433">
                  <a:moveTo>
                    <a:pt x="5795" y="946"/>
                  </a:moveTo>
                  <a:lnTo>
                    <a:pt x="5795" y="946"/>
                  </a:lnTo>
                  <a:cubicBezTo>
                    <a:pt x="5741" y="905"/>
                    <a:pt x="5647" y="878"/>
                    <a:pt x="5552" y="878"/>
                  </a:cubicBezTo>
                  <a:cubicBezTo>
                    <a:pt x="5471" y="878"/>
                    <a:pt x="5417" y="919"/>
                    <a:pt x="5350" y="959"/>
                  </a:cubicBezTo>
                  <a:cubicBezTo>
                    <a:pt x="5283" y="1013"/>
                    <a:pt x="5215" y="1081"/>
                    <a:pt x="5107" y="1081"/>
                  </a:cubicBezTo>
                  <a:cubicBezTo>
                    <a:pt x="4675" y="1081"/>
                    <a:pt x="4675" y="1081"/>
                    <a:pt x="4675" y="1081"/>
                  </a:cubicBezTo>
                  <a:cubicBezTo>
                    <a:pt x="4675" y="0"/>
                    <a:pt x="4675" y="0"/>
                    <a:pt x="4675" y="0"/>
                  </a:cubicBezTo>
                  <a:cubicBezTo>
                    <a:pt x="3310" y="0"/>
                    <a:pt x="3310" y="0"/>
                    <a:pt x="3310" y="0"/>
                  </a:cubicBezTo>
                  <a:cubicBezTo>
                    <a:pt x="3310" y="162"/>
                    <a:pt x="3310" y="162"/>
                    <a:pt x="3310" y="162"/>
                  </a:cubicBezTo>
                  <a:cubicBezTo>
                    <a:pt x="3310" y="176"/>
                    <a:pt x="3324" y="176"/>
                    <a:pt x="3378" y="270"/>
                  </a:cubicBezTo>
                  <a:cubicBezTo>
                    <a:pt x="3432" y="338"/>
                    <a:pt x="3499" y="460"/>
                    <a:pt x="3499" y="594"/>
                  </a:cubicBezTo>
                  <a:cubicBezTo>
                    <a:pt x="3499" y="730"/>
                    <a:pt x="3486" y="865"/>
                    <a:pt x="3391" y="986"/>
                  </a:cubicBezTo>
                  <a:cubicBezTo>
                    <a:pt x="3297" y="1094"/>
                    <a:pt x="3134" y="1162"/>
                    <a:pt x="2946" y="1162"/>
                  </a:cubicBezTo>
                  <a:cubicBezTo>
                    <a:pt x="2756" y="1162"/>
                    <a:pt x="2594" y="1081"/>
                    <a:pt x="2513" y="986"/>
                  </a:cubicBezTo>
                  <a:cubicBezTo>
                    <a:pt x="2419" y="865"/>
                    <a:pt x="2391" y="730"/>
                    <a:pt x="2391" y="594"/>
                  </a:cubicBezTo>
                  <a:cubicBezTo>
                    <a:pt x="2391" y="446"/>
                    <a:pt x="2473" y="338"/>
                    <a:pt x="2527" y="257"/>
                  </a:cubicBezTo>
                  <a:cubicBezTo>
                    <a:pt x="2594" y="176"/>
                    <a:pt x="2607" y="149"/>
                    <a:pt x="2621" y="135"/>
                  </a:cubicBezTo>
                  <a:cubicBezTo>
                    <a:pt x="2621" y="0"/>
                    <a:pt x="2621" y="0"/>
                    <a:pt x="2621" y="0"/>
                  </a:cubicBezTo>
                  <a:cubicBezTo>
                    <a:pt x="1230" y="0"/>
                    <a:pt x="1230" y="0"/>
                    <a:pt x="1230" y="0"/>
                  </a:cubicBezTo>
                  <a:cubicBezTo>
                    <a:pt x="1230" y="1081"/>
                    <a:pt x="1230" y="1081"/>
                    <a:pt x="1230" y="1081"/>
                  </a:cubicBezTo>
                  <a:cubicBezTo>
                    <a:pt x="784" y="1081"/>
                    <a:pt x="784" y="1081"/>
                    <a:pt x="784" y="1081"/>
                  </a:cubicBezTo>
                  <a:cubicBezTo>
                    <a:pt x="676" y="1081"/>
                    <a:pt x="608" y="1013"/>
                    <a:pt x="554" y="959"/>
                  </a:cubicBezTo>
                  <a:cubicBezTo>
                    <a:pt x="486" y="919"/>
                    <a:pt x="419" y="878"/>
                    <a:pt x="352" y="878"/>
                  </a:cubicBezTo>
                  <a:cubicBezTo>
                    <a:pt x="257" y="878"/>
                    <a:pt x="162" y="905"/>
                    <a:pt x="108" y="946"/>
                  </a:cubicBezTo>
                  <a:cubicBezTo>
                    <a:pt x="41" y="1000"/>
                    <a:pt x="0" y="1081"/>
                    <a:pt x="0" y="1216"/>
                  </a:cubicBezTo>
                  <a:cubicBezTo>
                    <a:pt x="0" y="1364"/>
                    <a:pt x="54" y="1432"/>
                    <a:pt x="108" y="1486"/>
                  </a:cubicBezTo>
                  <a:cubicBezTo>
                    <a:pt x="162" y="1527"/>
                    <a:pt x="244" y="1554"/>
                    <a:pt x="352" y="1554"/>
                  </a:cubicBezTo>
                  <a:cubicBezTo>
                    <a:pt x="432" y="1554"/>
                    <a:pt x="486" y="1513"/>
                    <a:pt x="554" y="1472"/>
                  </a:cubicBezTo>
                  <a:cubicBezTo>
                    <a:pt x="622" y="1418"/>
                    <a:pt x="689" y="1338"/>
                    <a:pt x="797" y="1324"/>
                  </a:cubicBezTo>
                  <a:lnTo>
                    <a:pt x="797" y="1324"/>
                  </a:lnTo>
                  <a:cubicBezTo>
                    <a:pt x="1230" y="1324"/>
                    <a:pt x="1230" y="1324"/>
                    <a:pt x="1230" y="1324"/>
                  </a:cubicBezTo>
                  <a:cubicBezTo>
                    <a:pt x="1230" y="2432"/>
                    <a:pt x="1230" y="2432"/>
                    <a:pt x="1230" y="2432"/>
                  </a:cubicBezTo>
                  <a:cubicBezTo>
                    <a:pt x="4675" y="2432"/>
                    <a:pt x="4675" y="2432"/>
                    <a:pt x="4675" y="2432"/>
                  </a:cubicBezTo>
                  <a:cubicBezTo>
                    <a:pt x="4675" y="1324"/>
                    <a:pt x="4675" y="1324"/>
                    <a:pt x="4675" y="1324"/>
                  </a:cubicBezTo>
                  <a:cubicBezTo>
                    <a:pt x="5093" y="1324"/>
                    <a:pt x="5093" y="1324"/>
                    <a:pt x="5093" y="1324"/>
                  </a:cubicBezTo>
                  <a:cubicBezTo>
                    <a:pt x="5107" y="1324"/>
                    <a:pt x="5107" y="1324"/>
                    <a:pt x="5107" y="1324"/>
                  </a:cubicBezTo>
                  <a:cubicBezTo>
                    <a:pt x="5215" y="1338"/>
                    <a:pt x="5283" y="1418"/>
                    <a:pt x="5350" y="1472"/>
                  </a:cubicBezTo>
                  <a:cubicBezTo>
                    <a:pt x="5417" y="1513"/>
                    <a:pt x="5471" y="1554"/>
                    <a:pt x="5552" y="1554"/>
                  </a:cubicBezTo>
                  <a:cubicBezTo>
                    <a:pt x="5647" y="1554"/>
                    <a:pt x="5727" y="1527"/>
                    <a:pt x="5795" y="1486"/>
                  </a:cubicBezTo>
                  <a:cubicBezTo>
                    <a:pt x="5849" y="1432"/>
                    <a:pt x="5890" y="1364"/>
                    <a:pt x="5890" y="1216"/>
                  </a:cubicBezTo>
                  <a:cubicBezTo>
                    <a:pt x="5903" y="1081"/>
                    <a:pt x="5862" y="1000"/>
                    <a:pt x="5795" y="946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RPM</a:t>
              </a:r>
            </a:p>
          </p:txBody>
        </p:sp>
        <p:sp>
          <p:nvSpPr>
            <p:cNvPr id="39" name="Freeform 11"/>
            <p:cNvSpPr>
              <a:spLocks noChangeArrowheads="1"/>
            </p:cNvSpPr>
            <p:nvPr/>
          </p:nvSpPr>
          <p:spPr bwMode="auto">
            <a:xfrm>
              <a:off x="9271232" y="9599084"/>
              <a:ext cx="698318" cy="664105"/>
            </a:xfrm>
            <a:custGeom>
              <a:avLst/>
              <a:gdLst>
                <a:gd name="T0" fmla="*/ 608 w 1163"/>
                <a:gd name="T1" fmla="*/ 351 h 1109"/>
                <a:gd name="T2" fmla="*/ 608 w 1163"/>
                <a:gd name="T3" fmla="*/ 351 h 1109"/>
                <a:gd name="T4" fmla="*/ 351 w 1163"/>
                <a:gd name="T5" fmla="*/ 419 h 1109"/>
                <a:gd name="T6" fmla="*/ 149 w 1163"/>
                <a:gd name="T7" fmla="*/ 487 h 1109"/>
                <a:gd name="T8" fmla="*/ 14 w 1163"/>
                <a:gd name="T9" fmla="*/ 703 h 1109"/>
                <a:gd name="T10" fmla="*/ 108 w 1163"/>
                <a:gd name="T11" fmla="*/ 973 h 1109"/>
                <a:gd name="T12" fmla="*/ 365 w 1163"/>
                <a:gd name="T13" fmla="*/ 1108 h 1109"/>
                <a:gd name="T14" fmla="*/ 595 w 1163"/>
                <a:gd name="T15" fmla="*/ 1000 h 1109"/>
                <a:gd name="T16" fmla="*/ 690 w 1163"/>
                <a:gd name="T17" fmla="*/ 797 h 1109"/>
                <a:gd name="T18" fmla="*/ 784 w 1163"/>
                <a:gd name="T19" fmla="*/ 527 h 1109"/>
                <a:gd name="T20" fmla="*/ 784 w 1163"/>
                <a:gd name="T21" fmla="*/ 527 h 1109"/>
                <a:gd name="T22" fmla="*/ 1162 w 1163"/>
                <a:gd name="T23" fmla="*/ 189 h 1109"/>
                <a:gd name="T24" fmla="*/ 1000 w 1163"/>
                <a:gd name="T25" fmla="*/ 0 h 1109"/>
                <a:gd name="T26" fmla="*/ 608 w 1163"/>
                <a:gd name="T27" fmla="*/ 351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3" h="1109">
                  <a:moveTo>
                    <a:pt x="608" y="351"/>
                  </a:moveTo>
                  <a:lnTo>
                    <a:pt x="608" y="351"/>
                  </a:lnTo>
                  <a:cubicBezTo>
                    <a:pt x="527" y="419"/>
                    <a:pt x="433" y="406"/>
                    <a:pt x="351" y="419"/>
                  </a:cubicBezTo>
                  <a:cubicBezTo>
                    <a:pt x="271" y="433"/>
                    <a:pt x="203" y="433"/>
                    <a:pt x="149" y="487"/>
                  </a:cubicBezTo>
                  <a:cubicBezTo>
                    <a:pt x="81" y="554"/>
                    <a:pt x="27" y="622"/>
                    <a:pt x="14" y="703"/>
                  </a:cubicBezTo>
                  <a:cubicBezTo>
                    <a:pt x="0" y="784"/>
                    <a:pt x="14" y="865"/>
                    <a:pt x="108" y="973"/>
                  </a:cubicBezTo>
                  <a:cubicBezTo>
                    <a:pt x="203" y="1081"/>
                    <a:pt x="284" y="1108"/>
                    <a:pt x="365" y="1108"/>
                  </a:cubicBezTo>
                  <a:cubicBezTo>
                    <a:pt x="446" y="1095"/>
                    <a:pt x="514" y="1054"/>
                    <a:pt x="595" y="1000"/>
                  </a:cubicBezTo>
                  <a:cubicBezTo>
                    <a:pt x="649" y="946"/>
                    <a:pt x="676" y="878"/>
                    <a:pt x="690" y="797"/>
                  </a:cubicBezTo>
                  <a:cubicBezTo>
                    <a:pt x="703" y="716"/>
                    <a:pt x="703" y="608"/>
                    <a:pt x="784" y="527"/>
                  </a:cubicBezTo>
                  <a:lnTo>
                    <a:pt x="784" y="527"/>
                  </a:lnTo>
                  <a:cubicBezTo>
                    <a:pt x="1162" y="189"/>
                    <a:pt x="1162" y="189"/>
                    <a:pt x="1162" y="189"/>
                  </a:cubicBezTo>
                  <a:cubicBezTo>
                    <a:pt x="1000" y="0"/>
                    <a:pt x="1000" y="0"/>
                    <a:pt x="1000" y="0"/>
                  </a:cubicBezTo>
                  <a:lnTo>
                    <a:pt x="608" y="351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0" name="Freeform 12"/>
            <p:cNvSpPr>
              <a:spLocks noChangeArrowheads="1"/>
            </p:cNvSpPr>
            <p:nvPr/>
          </p:nvSpPr>
          <p:spPr bwMode="auto">
            <a:xfrm>
              <a:off x="7731758" y="6892397"/>
              <a:ext cx="3184754" cy="1460500"/>
            </a:xfrm>
            <a:custGeom>
              <a:avLst/>
              <a:gdLst>
                <a:gd name="T0" fmla="*/ 3026 w 5310"/>
                <a:gd name="T1" fmla="*/ 162 h 2433"/>
                <a:gd name="T2" fmla="*/ 3026 w 5310"/>
                <a:gd name="T3" fmla="*/ 162 h 2433"/>
                <a:gd name="T4" fmla="*/ 3093 w 5310"/>
                <a:gd name="T5" fmla="*/ 270 h 2433"/>
                <a:gd name="T6" fmla="*/ 3215 w 5310"/>
                <a:gd name="T7" fmla="*/ 594 h 2433"/>
                <a:gd name="T8" fmla="*/ 3093 w 5310"/>
                <a:gd name="T9" fmla="*/ 986 h 2433"/>
                <a:gd name="T10" fmla="*/ 2661 w 5310"/>
                <a:gd name="T11" fmla="*/ 1162 h 2433"/>
                <a:gd name="T12" fmla="*/ 2215 w 5310"/>
                <a:gd name="T13" fmla="*/ 986 h 2433"/>
                <a:gd name="T14" fmla="*/ 2107 w 5310"/>
                <a:gd name="T15" fmla="*/ 594 h 2433"/>
                <a:gd name="T16" fmla="*/ 2242 w 5310"/>
                <a:gd name="T17" fmla="*/ 257 h 2433"/>
                <a:gd name="T18" fmla="*/ 2323 w 5310"/>
                <a:gd name="T19" fmla="*/ 135 h 2433"/>
                <a:gd name="T20" fmla="*/ 2323 w 5310"/>
                <a:gd name="T21" fmla="*/ 0 h 2433"/>
                <a:gd name="T22" fmla="*/ 0 w 5310"/>
                <a:gd name="T23" fmla="*/ 0 h 2433"/>
                <a:gd name="T24" fmla="*/ 0 w 5310"/>
                <a:gd name="T25" fmla="*/ 851 h 2433"/>
                <a:gd name="T26" fmla="*/ 176 w 5310"/>
                <a:gd name="T27" fmla="*/ 851 h 2433"/>
                <a:gd name="T28" fmla="*/ 298 w 5310"/>
                <a:gd name="T29" fmla="*/ 784 h 2433"/>
                <a:gd name="T30" fmla="*/ 621 w 5310"/>
                <a:gd name="T31" fmla="*/ 662 h 2433"/>
                <a:gd name="T32" fmla="*/ 999 w 5310"/>
                <a:gd name="T33" fmla="*/ 784 h 2433"/>
                <a:gd name="T34" fmla="*/ 1188 w 5310"/>
                <a:gd name="T35" fmla="*/ 1216 h 2433"/>
                <a:gd name="T36" fmla="*/ 999 w 5310"/>
                <a:gd name="T37" fmla="*/ 1648 h 2433"/>
                <a:gd name="T38" fmla="*/ 621 w 5310"/>
                <a:gd name="T39" fmla="*/ 1770 h 2433"/>
                <a:gd name="T40" fmla="*/ 284 w 5310"/>
                <a:gd name="T41" fmla="*/ 1635 h 2433"/>
                <a:gd name="T42" fmla="*/ 149 w 5310"/>
                <a:gd name="T43" fmla="*/ 1554 h 2433"/>
                <a:gd name="T44" fmla="*/ 0 w 5310"/>
                <a:gd name="T45" fmla="*/ 1554 h 2433"/>
                <a:gd name="T46" fmla="*/ 0 w 5310"/>
                <a:gd name="T47" fmla="*/ 2432 h 2433"/>
                <a:gd name="T48" fmla="*/ 4160 w 5310"/>
                <a:gd name="T49" fmla="*/ 2432 h 2433"/>
                <a:gd name="T50" fmla="*/ 4809 w 5310"/>
                <a:gd name="T51" fmla="*/ 1973 h 2433"/>
                <a:gd name="T52" fmla="*/ 5309 w 5310"/>
                <a:gd name="T53" fmla="*/ 0 h 2433"/>
                <a:gd name="T54" fmla="*/ 3026 w 5310"/>
                <a:gd name="T55" fmla="*/ 0 h 2433"/>
                <a:gd name="T56" fmla="*/ 3026 w 5310"/>
                <a:gd name="T57" fmla="*/ 162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310" h="2433">
                  <a:moveTo>
                    <a:pt x="3026" y="162"/>
                  </a:moveTo>
                  <a:lnTo>
                    <a:pt x="3026" y="162"/>
                  </a:lnTo>
                  <a:cubicBezTo>
                    <a:pt x="3026" y="176"/>
                    <a:pt x="3026" y="176"/>
                    <a:pt x="3093" y="270"/>
                  </a:cubicBezTo>
                  <a:cubicBezTo>
                    <a:pt x="3147" y="338"/>
                    <a:pt x="3215" y="460"/>
                    <a:pt x="3215" y="594"/>
                  </a:cubicBezTo>
                  <a:cubicBezTo>
                    <a:pt x="3215" y="730"/>
                    <a:pt x="3188" y="865"/>
                    <a:pt x="3093" y="986"/>
                  </a:cubicBezTo>
                  <a:cubicBezTo>
                    <a:pt x="3012" y="1094"/>
                    <a:pt x="2837" y="1162"/>
                    <a:pt x="2661" y="1162"/>
                  </a:cubicBezTo>
                  <a:cubicBezTo>
                    <a:pt x="2472" y="1162"/>
                    <a:pt x="2310" y="1081"/>
                    <a:pt x="2215" y="986"/>
                  </a:cubicBezTo>
                  <a:cubicBezTo>
                    <a:pt x="2121" y="865"/>
                    <a:pt x="2107" y="730"/>
                    <a:pt x="2107" y="594"/>
                  </a:cubicBezTo>
                  <a:cubicBezTo>
                    <a:pt x="2107" y="446"/>
                    <a:pt x="2175" y="338"/>
                    <a:pt x="2242" y="257"/>
                  </a:cubicBezTo>
                  <a:cubicBezTo>
                    <a:pt x="2310" y="176"/>
                    <a:pt x="2323" y="149"/>
                    <a:pt x="2323" y="135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1"/>
                    <a:pt x="0" y="851"/>
                    <a:pt x="0" y="851"/>
                  </a:cubicBezTo>
                  <a:cubicBezTo>
                    <a:pt x="176" y="851"/>
                    <a:pt x="176" y="851"/>
                    <a:pt x="176" y="851"/>
                  </a:cubicBezTo>
                  <a:cubicBezTo>
                    <a:pt x="203" y="851"/>
                    <a:pt x="203" y="851"/>
                    <a:pt x="298" y="784"/>
                  </a:cubicBezTo>
                  <a:cubicBezTo>
                    <a:pt x="365" y="730"/>
                    <a:pt x="472" y="662"/>
                    <a:pt x="621" y="662"/>
                  </a:cubicBezTo>
                  <a:cubicBezTo>
                    <a:pt x="742" y="662"/>
                    <a:pt x="891" y="689"/>
                    <a:pt x="999" y="784"/>
                  </a:cubicBezTo>
                  <a:cubicBezTo>
                    <a:pt x="1107" y="865"/>
                    <a:pt x="1188" y="1040"/>
                    <a:pt x="1188" y="1216"/>
                  </a:cubicBezTo>
                  <a:cubicBezTo>
                    <a:pt x="1188" y="1405"/>
                    <a:pt x="1107" y="1567"/>
                    <a:pt x="999" y="1648"/>
                  </a:cubicBezTo>
                  <a:cubicBezTo>
                    <a:pt x="891" y="1743"/>
                    <a:pt x="756" y="1770"/>
                    <a:pt x="621" y="1770"/>
                  </a:cubicBezTo>
                  <a:cubicBezTo>
                    <a:pt x="472" y="1770"/>
                    <a:pt x="352" y="1702"/>
                    <a:pt x="284" y="1635"/>
                  </a:cubicBezTo>
                  <a:cubicBezTo>
                    <a:pt x="190" y="1567"/>
                    <a:pt x="176" y="1554"/>
                    <a:pt x="149" y="1554"/>
                  </a:cubicBezTo>
                  <a:cubicBezTo>
                    <a:pt x="0" y="1554"/>
                    <a:pt x="0" y="1554"/>
                    <a:pt x="0" y="1554"/>
                  </a:cubicBezTo>
                  <a:cubicBezTo>
                    <a:pt x="0" y="2432"/>
                    <a:pt x="0" y="2432"/>
                    <a:pt x="0" y="2432"/>
                  </a:cubicBezTo>
                  <a:cubicBezTo>
                    <a:pt x="4160" y="2432"/>
                    <a:pt x="4160" y="2432"/>
                    <a:pt x="4160" y="2432"/>
                  </a:cubicBezTo>
                  <a:cubicBezTo>
                    <a:pt x="4444" y="2432"/>
                    <a:pt x="4715" y="2229"/>
                    <a:pt x="4809" y="1973"/>
                  </a:cubicBezTo>
                  <a:cubicBezTo>
                    <a:pt x="5309" y="0"/>
                    <a:pt x="5309" y="0"/>
                    <a:pt x="5309" y="0"/>
                  </a:cubicBezTo>
                  <a:cubicBezTo>
                    <a:pt x="3026" y="0"/>
                    <a:pt x="3026" y="0"/>
                    <a:pt x="3026" y="0"/>
                  </a:cubicBezTo>
                  <a:lnTo>
                    <a:pt x="3026" y="162"/>
                  </a:lnTo>
                </a:path>
              </a:pathLst>
            </a:custGeom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pPr algn="ctr"/>
              <a:r>
                <a:rPr lang="en-US" sz="900" b="1" dirty="0">
                  <a:solidFill>
                    <a:schemeClr val="accent4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Sonarqube</a:t>
              </a:r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2608112" y="8585731"/>
              <a:ext cx="2690113" cy="2693458"/>
            </a:xfrm>
            <a:custGeom>
              <a:avLst/>
              <a:gdLst>
                <a:gd name="T0" fmla="*/ 2243 w 4486"/>
                <a:gd name="T1" fmla="*/ 0 h 4487"/>
                <a:gd name="T2" fmla="*/ 2243 w 4486"/>
                <a:gd name="T3" fmla="*/ 0 h 4487"/>
                <a:gd name="T4" fmla="*/ 0 w 4486"/>
                <a:gd name="T5" fmla="*/ 2243 h 4487"/>
                <a:gd name="T6" fmla="*/ 2243 w 4486"/>
                <a:gd name="T7" fmla="*/ 4486 h 4487"/>
                <a:gd name="T8" fmla="*/ 4485 w 4486"/>
                <a:gd name="T9" fmla="*/ 2243 h 4487"/>
                <a:gd name="T10" fmla="*/ 2243 w 4486"/>
                <a:gd name="T11" fmla="*/ 0 h 4487"/>
                <a:gd name="T12" fmla="*/ 2972 w 4486"/>
                <a:gd name="T13" fmla="*/ 2040 h 4487"/>
                <a:gd name="T14" fmla="*/ 2972 w 4486"/>
                <a:gd name="T15" fmla="*/ 2040 h 4487"/>
                <a:gd name="T16" fmla="*/ 2972 w 4486"/>
                <a:gd name="T17" fmla="*/ 2040 h 4487"/>
                <a:gd name="T18" fmla="*/ 2594 w 4486"/>
                <a:gd name="T19" fmla="*/ 2378 h 4487"/>
                <a:gd name="T20" fmla="*/ 2554 w 4486"/>
                <a:gd name="T21" fmla="*/ 2527 h 4487"/>
                <a:gd name="T22" fmla="*/ 2391 w 4486"/>
                <a:gd name="T23" fmla="*/ 2851 h 4487"/>
                <a:gd name="T24" fmla="*/ 2027 w 4486"/>
                <a:gd name="T25" fmla="*/ 3013 h 4487"/>
                <a:gd name="T26" fmla="*/ 1608 w 4486"/>
                <a:gd name="T27" fmla="*/ 2810 h 4487"/>
                <a:gd name="T28" fmla="*/ 1445 w 4486"/>
                <a:gd name="T29" fmla="*/ 2351 h 4487"/>
                <a:gd name="T30" fmla="*/ 1662 w 4486"/>
                <a:gd name="T31" fmla="*/ 2014 h 4487"/>
                <a:gd name="T32" fmla="*/ 1986 w 4486"/>
                <a:gd name="T33" fmla="*/ 1892 h 4487"/>
                <a:gd name="T34" fmla="*/ 2121 w 4486"/>
                <a:gd name="T35" fmla="*/ 1865 h 4487"/>
                <a:gd name="T36" fmla="*/ 2513 w 4486"/>
                <a:gd name="T37" fmla="*/ 1527 h 4487"/>
                <a:gd name="T38" fmla="*/ 2648 w 4486"/>
                <a:gd name="T39" fmla="*/ 1473 h 4487"/>
                <a:gd name="T40" fmla="*/ 2823 w 4486"/>
                <a:gd name="T41" fmla="*/ 1541 h 4487"/>
                <a:gd name="T42" fmla="*/ 2986 w 4486"/>
                <a:gd name="T43" fmla="*/ 1730 h 4487"/>
                <a:gd name="T44" fmla="*/ 2972 w 4486"/>
                <a:gd name="T45" fmla="*/ 2040 h 4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86" h="4487">
                  <a:moveTo>
                    <a:pt x="2243" y="0"/>
                  </a:moveTo>
                  <a:lnTo>
                    <a:pt x="2243" y="0"/>
                  </a:lnTo>
                  <a:cubicBezTo>
                    <a:pt x="1000" y="0"/>
                    <a:pt x="0" y="1000"/>
                    <a:pt x="0" y="2243"/>
                  </a:cubicBezTo>
                  <a:cubicBezTo>
                    <a:pt x="0" y="3486"/>
                    <a:pt x="1000" y="4486"/>
                    <a:pt x="2243" y="4486"/>
                  </a:cubicBezTo>
                  <a:cubicBezTo>
                    <a:pt x="3486" y="4486"/>
                    <a:pt x="4485" y="3486"/>
                    <a:pt x="4485" y="2243"/>
                  </a:cubicBezTo>
                  <a:cubicBezTo>
                    <a:pt x="4485" y="1000"/>
                    <a:pt x="3486" y="0"/>
                    <a:pt x="2243" y="0"/>
                  </a:cubicBezTo>
                  <a:close/>
                  <a:moveTo>
                    <a:pt x="2972" y="2040"/>
                  </a:moveTo>
                  <a:lnTo>
                    <a:pt x="2972" y="2040"/>
                  </a:lnTo>
                  <a:lnTo>
                    <a:pt x="2972" y="2040"/>
                  </a:lnTo>
                  <a:cubicBezTo>
                    <a:pt x="2594" y="2378"/>
                    <a:pt x="2594" y="2378"/>
                    <a:pt x="2594" y="2378"/>
                  </a:cubicBezTo>
                  <a:cubicBezTo>
                    <a:pt x="2580" y="2392"/>
                    <a:pt x="2580" y="2419"/>
                    <a:pt x="2554" y="2527"/>
                  </a:cubicBezTo>
                  <a:cubicBezTo>
                    <a:pt x="2540" y="2621"/>
                    <a:pt x="2499" y="2756"/>
                    <a:pt x="2391" y="2851"/>
                  </a:cubicBezTo>
                  <a:cubicBezTo>
                    <a:pt x="2297" y="2932"/>
                    <a:pt x="2175" y="3000"/>
                    <a:pt x="2027" y="3013"/>
                  </a:cubicBezTo>
                  <a:cubicBezTo>
                    <a:pt x="1891" y="3013"/>
                    <a:pt x="1729" y="2946"/>
                    <a:pt x="1608" y="2810"/>
                  </a:cubicBezTo>
                  <a:cubicBezTo>
                    <a:pt x="1473" y="2676"/>
                    <a:pt x="1419" y="2486"/>
                    <a:pt x="1445" y="2351"/>
                  </a:cubicBezTo>
                  <a:cubicBezTo>
                    <a:pt x="1473" y="2203"/>
                    <a:pt x="1554" y="2095"/>
                    <a:pt x="1662" y="2014"/>
                  </a:cubicBezTo>
                  <a:cubicBezTo>
                    <a:pt x="1756" y="1919"/>
                    <a:pt x="1891" y="1892"/>
                    <a:pt x="1986" y="1892"/>
                  </a:cubicBezTo>
                  <a:cubicBezTo>
                    <a:pt x="2094" y="1878"/>
                    <a:pt x="2107" y="1878"/>
                    <a:pt x="2121" y="1865"/>
                  </a:cubicBezTo>
                  <a:cubicBezTo>
                    <a:pt x="2513" y="1527"/>
                    <a:pt x="2513" y="1527"/>
                    <a:pt x="2513" y="1527"/>
                  </a:cubicBezTo>
                  <a:cubicBezTo>
                    <a:pt x="2540" y="1487"/>
                    <a:pt x="2594" y="1473"/>
                    <a:pt x="2648" y="1473"/>
                  </a:cubicBezTo>
                  <a:cubicBezTo>
                    <a:pt x="2716" y="1459"/>
                    <a:pt x="2770" y="1487"/>
                    <a:pt x="2823" y="1541"/>
                  </a:cubicBezTo>
                  <a:cubicBezTo>
                    <a:pt x="2986" y="1730"/>
                    <a:pt x="2986" y="1730"/>
                    <a:pt x="2986" y="1730"/>
                  </a:cubicBezTo>
                  <a:cubicBezTo>
                    <a:pt x="3067" y="1824"/>
                    <a:pt x="3053" y="1960"/>
                    <a:pt x="2972" y="2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Freeform 14"/>
            <p:cNvSpPr>
              <a:spLocks noChangeArrowheads="1"/>
            </p:cNvSpPr>
            <p:nvPr/>
          </p:nvSpPr>
          <p:spPr bwMode="auto">
            <a:xfrm>
              <a:off x="8274012" y="8585731"/>
              <a:ext cx="2698047" cy="2693458"/>
            </a:xfrm>
            <a:custGeom>
              <a:avLst/>
              <a:gdLst>
                <a:gd name="T0" fmla="*/ 2242 w 4499"/>
                <a:gd name="T1" fmla="*/ 0 h 4487"/>
                <a:gd name="T2" fmla="*/ 2242 w 4499"/>
                <a:gd name="T3" fmla="*/ 0 h 4487"/>
                <a:gd name="T4" fmla="*/ 0 w 4499"/>
                <a:gd name="T5" fmla="*/ 2243 h 4487"/>
                <a:gd name="T6" fmla="*/ 2242 w 4499"/>
                <a:gd name="T7" fmla="*/ 4486 h 4487"/>
                <a:gd name="T8" fmla="*/ 4498 w 4499"/>
                <a:gd name="T9" fmla="*/ 2243 h 4487"/>
                <a:gd name="T10" fmla="*/ 2242 w 4499"/>
                <a:gd name="T11" fmla="*/ 0 h 4487"/>
                <a:gd name="T12" fmla="*/ 2972 w 4499"/>
                <a:gd name="T13" fmla="*/ 2040 h 4487"/>
                <a:gd name="T14" fmla="*/ 2972 w 4499"/>
                <a:gd name="T15" fmla="*/ 2040 h 4487"/>
                <a:gd name="T16" fmla="*/ 2972 w 4499"/>
                <a:gd name="T17" fmla="*/ 2040 h 4487"/>
                <a:gd name="T18" fmla="*/ 2593 w 4499"/>
                <a:gd name="T19" fmla="*/ 2378 h 4487"/>
                <a:gd name="T20" fmla="*/ 2566 w 4499"/>
                <a:gd name="T21" fmla="*/ 2527 h 4487"/>
                <a:gd name="T22" fmla="*/ 2391 w 4499"/>
                <a:gd name="T23" fmla="*/ 2851 h 4487"/>
                <a:gd name="T24" fmla="*/ 2026 w 4499"/>
                <a:gd name="T25" fmla="*/ 3013 h 4487"/>
                <a:gd name="T26" fmla="*/ 1607 w 4499"/>
                <a:gd name="T27" fmla="*/ 2810 h 4487"/>
                <a:gd name="T28" fmla="*/ 1459 w 4499"/>
                <a:gd name="T29" fmla="*/ 2351 h 4487"/>
                <a:gd name="T30" fmla="*/ 1661 w 4499"/>
                <a:gd name="T31" fmla="*/ 2014 h 4487"/>
                <a:gd name="T32" fmla="*/ 1986 w 4499"/>
                <a:gd name="T33" fmla="*/ 1892 h 4487"/>
                <a:gd name="T34" fmla="*/ 2121 w 4499"/>
                <a:gd name="T35" fmla="*/ 1865 h 4487"/>
                <a:gd name="T36" fmla="*/ 2513 w 4499"/>
                <a:gd name="T37" fmla="*/ 1527 h 4487"/>
                <a:gd name="T38" fmla="*/ 2648 w 4499"/>
                <a:gd name="T39" fmla="*/ 1473 h 4487"/>
                <a:gd name="T40" fmla="*/ 2823 w 4499"/>
                <a:gd name="T41" fmla="*/ 1541 h 4487"/>
                <a:gd name="T42" fmla="*/ 2999 w 4499"/>
                <a:gd name="T43" fmla="*/ 1730 h 4487"/>
                <a:gd name="T44" fmla="*/ 2972 w 4499"/>
                <a:gd name="T45" fmla="*/ 2040 h 4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9" h="4487">
                  <a:moveTo>
                    <a:pt x="2242" y="0"/>
                  </a:moveTo>
                  <a:lnTo>
                    <a:pt x="2242" y="0"/>
                  </a:lnTo>
                  <a:cubicBezTo>
                    <a:pt x="1013" y="0"/>
                    <a:pt x="0" y="1000"/>
                    <a:pt x="0" y="2243"/>
                  </a:cubicBezTo>
                  <a:cubicBezTo>
                    <a:pt x="0" y="3486"/>
                    <a:pt x="1013" y="4486"/>
                    <a:pt x="2242" y="4486"/>
                  </a:cubicBezTo>
                  <a:cubicBezTo>
                    <a:pt x="3485" y="4486"/>
                    <a:pt x="4498" y="3486"/>
                    <a:pt x="4498" y="2243"/>
                  </a:cubicBezTo>
                  <a:cubicBezTo>
                    <a:pt x="4498" y="1000"/>
                    <a:pt x="3485" y="0"/>
                    <a:pt x="2242" y="0"/>
                  </a:cubicBezTo>
                  <a:close/>
                  <a:moveTo>
                    <a:pt x="2972" y="2040"/>
                  </a:moveTo>
                  <a:lnTo>
                    <a:pt x="2972" y="2040"/>
                  </a:lnTo>
                  <a:lnTo>
                    <a:pt x="2972" y="2040"/>
                  </a:lnTo>
                  <a:cubicBezTo>
                    <a:pt x="2593" y="2378"/>
                    <a:pt x="2593" y="2378"/>
                    <a:pt x="2593" y="2378"/>
                  </a:cubicBezTo>
                  <a:cubicBezTo>
                    <a:pt x="2580" y="2392"/>
                    <a:pt x="2580" y="2419"/>
                    <a:pt x="2566" y="2527"/>
                  </a:cubicBezTo>
                  <a:cubicBezTo>
                    <a:pt x="2539" y="2621"/>
                    <a:pt x="2513" y="2756"/>
                    <a:pt x="2391" y="2851"/>
                  </a:cubicBezTo>
                  <a:cubicBezTo>
                    <a:pt x="2296" y="2932"/>
                    <a:pt x="2175" y="3000"/>
                    <a:pt x="2026" y="3013"/>
                  </a:cubicBezTo>
                  <a:cubicBezTo>
                    <a:pt x="1891" y="3013"/>
                    <a:pt x="1729" y="2946"/>
                    <a:pt x="1607" y="2810"/>
                  </a:cubicBezTo>
                  <a:cubicBezTo>
                    <a:pt x="1486" y="2676"/>
                    <a:pt x="1431" y="2486"/>
                    <a:pt x="1459" y="2351"/>
                  </a:cubicBezTo>
                  <a:cubicBezTo>
                    <a:pt x="1486" y="2203"/>
                    <a:pt x="1567" y="2095"/>
                    <a:pt x="1661" y="2014"/>
                  </a:cubicBezTo>
                  <a:cubicBezTo>
                    <a:pt x="1769" y="1919"/>
                    <a:pt x="1904" y="1892"/>
                    <a:pt x="1986" y="1892"/>
                  </a:cubicBezTo>
                  <a:cubicBezTo>
                    <a:pt x="2094" y="1878"/>
                    <a:pt x="2107" y="1878"/>
                    <a:pt x="2121" y="1865"/>
                  </a:cubicBezTo>
                  <a:cubicBezTo>
                    <a:pt x="2513" y="1527"/>
                    <a:pt x="2513" y="1527"/>
                    <a:pt x="2513" y="1527"/>
                  </a:cubicBezTo>
                  <a:cubicBezTo>
                    <a:pt x="2553" y="1487"/>
                    <a:pt x="2593" y="1473"/>
                    <a:pt x="2648" y="1473"/>
                  </a:cubicBezTo>
                  <a:cubicBezTo>
                    <a:pt x="2715" y="1459"/>
                    <a:pt x="2783" y="1487"/>
                    <a:pt x="2823" y="1541"/>
                  </a:cubicBezTo>
                  <a:cubicBezTo>
                    <a:pt x="2999" y="1730"/>
                    <a:pt x="2999" y="1730"/>
                    <a:pt x="2999" y="1730"/>
                  </a:cubicBezTo>
                  <a:cubicBezTo>
                    <a:pt x="3080" y="1824"/>
                    <a:pt x="3066" y="1960"/>
                    <a:pt x="2972" y="20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52366" tIns="76183" rIns="152366" bIns="76183" anchor="ctr"/>
            <a:lstStyle/>
            <a:p>
              <a:endParaRPr lang="en-US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127089" y="1734413"/>
            <a:ext cx="4846320" cy="123722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111125" indent="-111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Establish an Agile working culture, putting DEV and OPS together</a:t>
            </a:r>
          </a:p>
          <a:p>
            <a:pPr marL="111125" indent="-111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Learn about all the different DEVOPS tools</a:t>
            </a:r>
          </a:p>
          <a:p>
            <a:pPr marL="111125" indent="-111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Acquire computers or virtual machines with enough power to support your DEVOPS work</a:t>
            </a:r>
          </a:p>
        </p:txBody>
      </p:sp>
      <p:sp>
        <p:nvSpPr>
          <p:cNvPr id="44" name="Freeform 222"/>
          <p:cNvSpPr>
            <a:spLocks noEditPoints="1"/>
          </p:cNvSpPr>
          <p:nvPr/>
        </p:nvSpPr>
        <p:spPr bwMode="auto">
          <a:xfrm>
            <a:off x="3979416" y="1453318"/>
            <a:ext cx="274320" cy="274320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27087" y="1359666"/>
            <a:ext cx="4846320" cy="461628"/>
          </a:xfrm>
          <a:prstGeom prst="rect">
            <a:avLst/>
          </a:prstGeom>
          <a:noFill/>
        </p:spPr>
        <p:txBody>
          <a:bodyPr wrap="square" lIns="182843" tIns="91422" rIns="182843" bIns="91422" rtlCol="0" anchor="ctr">
            <a:spAutoFit/>
          </a:bodyPr>
          <a:lstStyle/>
          <a:p>
            <a:r>
              <a:rPr lang="id-ID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Before</a:t>
            </a:r>
            <a:r>
              <a:rPr lang="en-US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trying to implement DEVOPS…</a:t>
            </a:r>
            <a:endParaRPr lang="id-ID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27087" y="3189313"/>
            <a:ext cx="4846320" cy="1237225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marL="111125" indent="-111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Select the suitable tools</a:t>
            </a:r>
          </a:p>
          <a:p>
            <a:pPr marL="111125" indent="-111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Build a foundation, you don’t need to implement all the steps at once.  Implement 1 or 2 functions, build solid connections between them.</a:t>
            </a:r>
          </a:p>
          <a:p>
            <a:pPr marL="111125" indent="-111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Implement and improve the workflow</a:t>
            </a:r>
          </a:p>
        </p:txBody>
      </p:sp>
      <p:sp>
        <p:nvSpPr>
          <p:cNvPr id="58" name="Freeform 222"/>
          <p:cNvSpPr>
            <a:spLocks noEditPoints="1"/>
          </p:cNvSpPr>
          <p:nvPr/>
        </p:nvSpPr>
        <p:spPr bwMode="auto">
          <a:xfrm>
            <a:off x="3977978" y="2902865"/>
            <a:ext cx="274320" cy="274320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171 w 412"/>
              <a:gd name="T11" fmla="*/ 317 h 412"/>
              <a:gd name="T12" fmla="*/ 74 w 412"/>
              <a:gd name="T13" fmla="*/ 220 h 412"/>
              <a:gd name="T14" fmla="*/ 115 w 412"/>
              <a:gd name="T15" fmla="*/ 178 h 412"/>
              <a:gd name="T16" fmla="*/ 171 w 412"/>
              <a:gd name="T17" fmla="*/ 234 h 412"/>
              <a:gd name="T18" fmla="*/ 300 w 412"/>
              <a:gd name="T19" fmla="*/ 105 h 412"/>
              <a:gd name="T20" fmla="*/ 341 w 412"/>
              <a:gd name="T21" fmla="*/ 146 h 412"/>
              <a:gd name="T22" fmla="*/ 171 w 412"/>
              <a:gd name="T23" fmla="*/ 31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20"/>
                  <a:pt x="92" y="412"/>
                  <a:pt x="206" y="412"/>
                </a:cubicBezTo>
                <a:cubicBezTo>
                  <a:pt x="320" y="412"/>
                  <a:pt x="412" y="320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171" y="317"/>
                </a:moveTo>
                <a:cubicBezTo>
                  <a:pt x="74" y="220"/>
                  <a:pt x="74" y="220"/>
                  <a:pt x="74" y="220"/>
                </a:cubicBezTo>
                <a:cubicBezTo>
                  <a:pt x="115" y="178"/>
                  <a:pt x="115" y="178"/>
                  <a:pt x="115" y="178"/>
                </a:cubicBezTo>
                <a:cubicBezTo>
                  <a:pt x="171" y="234"/>
                  <a:pt x="171" y="234"/>
                  <a:pt x="171" y="234"/>
                </a:cubicBezTo>
                <a:cubicBezTo>
                  <a:pt x="300" y="105"/>
                  <a:pt x="300" y="105"/>
                  <a:pt x="300" y="105"/>
                </a:cubicBezTo>
                <a:cubicBezTo>
                  <a:pt x="341" y="146"/>
                  <a:pt x="341" y="146"/>
                  <a:pt x="341" y="146"/>
                </a:cubicBezTo>
                <a:cubicBezTo>
                  <a:pt x="171" y="317"/>
                  <a:pt x="171" y="317"/>
                  <a:pt x="171" y="31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27087" y="2809213"/>
            <a:ext cx="4846320" cy="461628"/>
          </a:xfrm>
          <a:prstGeom prst="rect">
            <a:avLst/>
          </a:prstGeom>
          <a:noFill/>
        </p:spPr>
        <p:txBody>
          <a:bodyPr wrap="square" lIns="182843" tIns="91422" rIns="182843" bIns="91422" rtlCol="0" anchor="ctr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When implementing DEVOPS…</a:t>
            </a:r>
            <a:endParaRPr lang="id-ID" b="1" dirty="0">
              <a:solidFill>
                <a:schemeClr val="tx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DevOps Tools will be different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048" y="1129561"/>
            <a:ext cx="5040262" cy="21853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2742">
              <a:defRPr/>
            </a:pPr>
            <a:r>
              <a:rPr lang="en-US" sz="1400" kern="0" dirty="0">
                <a:solidFill>
                  <a:srgbClr val="FFFFFF"/>
                </a:solidFill>
                <a:latin typeface="+mj-lt"/>
              </a:rPr>
              <a:t>Application Development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69314" y="1129561"/>
            <a:ext cx="3664037" cy="218534"/>
          </a:xfrm>
          <a:prstGeom prst="rect">
            <a:avLst/>
          </a:prstGeom>
          <a:solidFill>
            <a:srgbClr val="FF580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2742">
              <a:defRPr/>
            </a:pPr>
            <a:r>
              <a:rPr lang="en-US" sz="1400" kern="0" dirty="0">
                <a:solidFill>
                  <a:srgbClr val="FFFFFF"/>
                </a:solidFill>
                <a:latin typeface="+mj-lt"/>
              </a:rPr>
              <a:t>Operation Management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9050" y="1424859"/>
            <a:ext cx="8704299" cy="584606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 dirty="0" err="1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8723" y="1501626"/>
            <a:ext cx="758952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Scrum Management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8231" y="1501626"/>
            <a:ext cx="758952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Develop-</a:t>
            </a:r>
            <a:r>
              <a:rPr lang="en-US" sz="800" b="1" dirty="0" err="1">
                <a:solidFill>
                  <a:schemeClr val="tx2"/>
                </a:solidFill>
              </a:rPr>
              <a:t>ment</a:t>
            </a:r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37739" y="1501626"/>
            <a:ext cx="758952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Testing &amp; Code Scan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27247" y="1501626"/>
            <a:ext cx="758952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Source Code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16759" y="1501626"/>
            <a:ext cx="755617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Continuous Integration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2932" y="1501626"/>
            <a:ext cx="755617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Application Deployment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1454" y="1493558"/>
            <a:ext cx="755617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Application Monitor, Alert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75278" y="1501626"/>
            <a:ext cx="755617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Environment </a:t>
            </a:r>
            <a:r>
              <a:rPr lang="en-US" sz="800" b="1" dirty="0" smtClean="0">
                <a:solidFill>
                  <a:schemeClr val="tx2"/>
                </a:solidFill>
              </a:rPr>
              <a:t>Provisioning Maintenance</a:t>
            </a:r>
            <a:endParaRPr lang="en-US" sz="800" b="1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89108" y="1501626"/>
            <a:ext cx="755617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Knowledge Management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47624" y="1501626"/>
            <a:ext cx="755617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Service Management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33794" y="1501626"/>
            <a:ext cx="755617" cy="4310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800" b="1" dirty="0">
                <a:solidFill>
                  <a:schemeClr val="tx2"/>
                </a:solidFill>
              </a:rPr>
              <a:t>Service Dashboard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9050" y="2026261"/>
            <a:ext cx="8704299" cy="2550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2742">
              <a:defRPr/>
            </a:pPr>
            <a:r>
              <a:rPr lang="en-US" sz="1020" b="1" kern="0" dirty="0">
                <a:solidFill>
                  <a:srgbClr val="FFFFFF">
                    <a:lumMod val="50000"/>
                  </a:srgbClr>
                </a:solidFill>
                <a:cs typeface="Segoe UI" panose="020B0502040204020203" pitchFamily="34" charset="0"/>
              </a:rPr>
              <a:t>R&amp;D Practices for ACOS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129046" y="2251143"/>
          <a:ext cx="8704300" cy="90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00">
                  <a:extLst>
                    <a:ext uri="{9D8B030D-6E8A-4147-A177-3AD203B41FA5}">
                      <a16:colId xmlns:a16="http://schemas.microsoft.com/office/drawing/2014/main" xmlns="" val="1090836339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2431877486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1583610280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30776438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3720317139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4119409623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3781832079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1524442101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1538229404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4003460066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291282024"/>
                    </a:ext>
                  </a:extLst>
                </a:gridCol>
              </a:tblGrid>
              <a:tr h="493776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Jira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Eclipse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Selenium, </a:t>
                      </a:r>
                      <a:r>
                        <a:rPr 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Jmeter</a:t>
                      </a: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SonarQube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Gerrit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Jenkins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Nexus, Ansible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Confluence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Openstack</a:t>
                      </a: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</a:p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Bash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Nagios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HPSM,</a:t>
                      </a:r>
                    </a:p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Jira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BSM,</a:t>
                      </a:r>
                    </a:p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Monitor Dashboard*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0360720"/>
                  </a:ext>
                </a:extLst>
              </a:tr>
              <a:tr h="414876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8159442"/>
                  </a:ext>
                </a:extLst>
              </a:tr>
            </a:tbl>
          </a:graphicData>
        </a:graphic>
      </p:graphicFrame>
      <p:pic>
        <p:nvPicPr>
          <p:cNvPr id="28" name="Picture 1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489" y="2762375"/>
            <a:ext cx="402275" cy="219183"/>
          </a:xfrm>
          <a:prstGeom prst="rect">
            <a:avLst/>
          </a:prstGeom>
        </p:spPr>
      </p:pic>
      <p:pic>
        <p:nvPicPr>
          <p:cNvPr id="29" name="Picture 8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0488" y="2741244"/>
            <a:ext cx="261137" cy="242923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9673" y="2767812"/>
            <a:ext cx="534103" cy="17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739" y="2932725"/>
            <a:ext cx="508846" cy="106424"/>
          </a:xfrm>
          <a:prstGeom prst="rect">
            <a:avLst/>
          </a:prstGeom>
        </p:spPr>
      </p:pic>
      <p:pic>
        <p:nvPicPr>
          <p:cNvPr id="32" name="Picture 124" descr="Selenium Logo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7739" y="2676209"/>
            <a:ext cx="236540" cy="19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74279" y="2687927"/>
            <a:ext cx="370274" cy="17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02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9714" y="2698216"/>
            <a:ext cx="329705" cy="340932"/>
          </a:xfrm>
          <a:prstGeom prst="rect">
            <a:avLst/>
          </a:prstGeom>
        </p:spPr>
      </p:pic>
      <p:pic>
        <p:nvPicPr>
          <p:cNvPr id="35" name="Picture 10" descr="http://blog.soat.fr/wp-content/uploads/2011/05/nexus01.png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14059" y="2702957"/>
            <a:ext cx="498417" cy="17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2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1976" y="2741244"/>
            <a:ext cx="479315" cy="323537"/>
          </a:xfrm>
          <a:prstGeom prst="rect">
            <a:avLst/>
          </a:prstGeom>
        </p:spPr>
      </p:pic>
      <p:pic>
        <p:nvPicPr>
          <p:cNvPr id="37" name="Picture 13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7276" y="2863899"/>
            <a:ext cx="316092" cy="172226"/>
          </a:xfrm>
          <a:prstGeom prst="rect">
            <a:avLst/>
          </a:prstGeom>
        </p:spPr>
      </p:pic>
      <p:pic>
        <p:nvPicPr>
          <p:cNvPr id="1026" name="Picture 2" descr="Image result for HPSM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457" y="2686513"/>
            <a:ext cx="523126" cy="16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95417" y="2783178"/>
            <a:ext cx="739150" cy="18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P Business Service Management (BSM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072" y="2697077"/>
            <a:ext cx="519059" cy="3312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28589" y="3101168"/>
            <a:ext cx="8704299" cy="2550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32742">
              <a:defRPr/>
            </a:pPr>
            <a:r>
              <a:rPr lang="en-US" sz="1020" b="1" kern="0" dirty="0">
                <a:solidFill>
                  <a:srgbClr val="FFFFFF">
                    <a:lumMod val="50000"/>
                  </a:srgbClr>
                </a:solidFill>
                <a:cs typeface="Segoe UI" panose="020B0502040204020203" pitchFamily="34" charset="0"/>
              </a:rPr>
              <a:t>Microsoft Practices for EDP(</a:t>
            </a:r>
            <a:r>
              <a:rPr lang="en-US" sz="1020" b="1" kern="0" dirty="0">
                <a:solidFill>
                  <a:srgbClr val="FF0000"/>
                </a:solidFill>
                <a:cs typeface="Segoe UI" panose="020B0502040204020203" pitchFamily="34" charset="0"/>
              </a:rPr>
              <a:t>Under Construction</a:t>
            </a:r>
            <a:r>
              <a:rPr lang="en-US" sz="1020" b="1" kern="0" dirty="0">
                <a:solidFill>
                  <a:srgbClr val="FFFFFF">
                    <a:lumMod val="50000"/>
                  </a:srgbClr>
                </a:solidFill>
                <a:cs typeface="Segoe UI" panose="020B0502040204020203" pitchFamily="34" charset="0"/>
              </a:rPr>
              <a:t>)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26590" y="3370548"/>
          <a:ext cx="8704300" cy="1220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00">
                  <a:extLst>
                    <a:ext uri="{9D8B030D-6E8A-4147-A177-3AD203B41FA5}">
                      <a16:colId xmlns:a16="http://schemas.microsoft.com/office/drawing/2014/main" xmlns="" val="1090836339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2431877486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1583610280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30776438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3720317139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4119409623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3781832079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1524442101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1538229404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4003460066"/>
                    </a:ext>
                  </a:extLst>
                </a:gridCol>
                <a:gridCol w="791300">
                  <a:extLst>
                    <a:ext uri="{9D8B030D-6E8A-4147-A177-3AD203B41FA5}">
                      <a16:colId xmlns:a16="http://schemas.microsoft.com/office/drawing/2014/main" xmlns="" val="291282024"/>
                    </a:ext>
                  </a:extLst>
                </a:gridCol>
              </a:tblGrid>
              <a:tr h="699516"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VSTS - Work, </a:t>
                      </a:r>
                    </a:p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TFS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Visual Studio 2016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VSTS - Test, UFT, LoadRunner </a:t>
                      </a:r>
                      <a:r>
                        <a:rPr 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SonarQube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VSTS - TFVC, GIT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VSTS - Build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VSTS, PowerShell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SharePoint,</a:t>
                      </a:r>
                    </a:p>
                    <a:p>
                      <a:pPr algn="l"/>
                      <a:r>
                        <a:rPr 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MediaWiki</a:t>
                      </a:r>
                      <a:endParaRPr 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Azure Portal,</a:t>
                      </a:r>
                    </a:p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PowerShell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Azure Portal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SNOW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Troux</a:t>
                      </a: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</a:p>
                    <a:p>
                      <a:pPr algn="l"/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Monitor Dashboard*</a:t>
                      </a:r>
                    </a:p>
                  </a:txBody>
                  <a:tcPr marT="41148" marB="41148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036072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endParaRPr lang="en-US" sz="700" dirty="0"/>
                    </a:p>
                    <a:p>
                      <a:endParaRPr lang="en-US" sz="700" dirty="0"/>
                    </a:p>
                    <a:p>
                      <a:endParaRPr lang="en-US" sz="700" dirty="0"/>
                    </a:p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T="41148" marB="41148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8159442"/>
                  </a:ext>
                </a:extLst>
              </a:tr>
            </a:tbl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65287" y="4191697"/>
            <a:ext cx="595963" cy="16091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65287" y="3987424"/>
            <a:ext cx="595963" cy="13762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3454" y="3961408"/>
            <a:ext cx="595963" cy="13762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1199" y="3917752"/>
            <a:ext cx="595963" cy="13762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08742" y="3988432"/>
            <a:ext cx="595963" cy="13762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49" name="Picture 99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753" y="4176324"/>
            <a:ext cx="333940" cy="14381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51060" y="3986550"/>
            <a:ext cx="595963" cy="13762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51" name="Picture 10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739" y="4275391"/>
            <a:ext cx="508846" cy="106424"/>
          </a:xfrm>
          <a:prstGeom prst="rect">
            <a:avLst/>
          </a:prstGeom>
        </p:spPr>
      </p:pic>
      <p:pic>
        <p:nvPicPr>
          <p:cNvPr id="1032" name="Picture 8" descr="Image result for loadrunner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79" y="4071102"/>
            <a:ext cx="235372" cy="2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37741" y="4074073"/>
            <a:ext cx="408987" cy="17642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22805" y="4074073"/>
            <a:ext cx="605250" cy="16091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71976" y="4081536"/>
            <a:ext cx="591951" cy="15053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6395" y="4176953"/>
            <a:ext cx="595963" cy="16091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66519" y="3951827"/>
            <a:ext cx="591951" cy="15053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038" name="Picture 14" descr="Image result for visual studio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98" y="4014668"/>
            <a:ext cx="508976" cy="22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TFS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4" y="4093018"/>
            <a:ext cx="396123" cy="2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16211" y="2899747"/>
            <a:ext cx="601722" cy="17237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52070" y="4043270"/>
            <a:ext cx="508490" cy="212239"/>
          </a:xfrm>
          <a:prstGeom prst="rect">
            <a:avLst/>
          </a:prstGeom>
        </p:spPr>
      </p:pic>
      <p:pic>
        <p:nvPicPr>
          <p:cNvPr id="1052" name="Picture 28" descr="Image result for openstack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71" y="2656051"/>
            <a:ext cx="610666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bash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94" y="2896282"/>
            <a:ext cx="396630" cy="1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sharepoint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422" y="3895817"/>
            <a:ext cx="589140" cy="20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mediawiki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37" y="4085020"/>
            <a:ext cx="307710" cy="26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8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j-lt"/>
              </a:rPr>
              <a:t>DevOps Pilot </a:t>
            </a:r>
            <a:r>
              <a:rPr lang="en-US" altLang="zh-CN" dirty="0">
                <a:latin typeface="+mj-lt"/>
              </a:rPr>
              <a:t>in R&amp;D Domain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Flowchart: Alternate Process 2"/>
          <p:cNvSpPr/>
          <p:nvPr/>
        </p:nvSpPr>
        <p:spPr>
          <a:xfrm>
            <a:off x="957445" y="721140"/>
            <a:ext cx="1177121" cy="307140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b="1" dirty="0">
                <a:solidFill>
                  <a:schemeClr val="bg1"/>
                </a:solidFill>
              </a:rPr>
              <a:t>1.Agile Working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67" name="Flowchart: Alternate Process 79"/>
          <p:cNvSpPr/>
          <p:nvPr/>
        </p:nvSpPr>
        <p:spPr>
          <a:xfrm>
            <a:off x="2302193" y="721140"/>
            <a:ext cx="1569578" cy="307140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b="1" dirty="0">
                <a:solidFill>
                  <a:schemeClr val="bg1"/>
                </a:solidFill>
              </a:rPr>
              <a:t>2.Continues Integration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68" name="Flowchart: Alternate Process 82"/>
          <p:cNvSpPr/>
          <p:nvPr/>
        </p:nvSpPr>
        <p:spPr>
          <a:xfrm>
            <a:off x="4063521" y="718514"/>
            <a:ext cx="1112422" cy="307140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b="1" dirty="0">
                <a:solidFill>
                  <a:schemeClr val="bg1"/>
                </a:solidFill>
              </a:rPr>
              <a:t>3.Deploy to INT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Flowchart: Alternate Process 83"/>
          <p:cNvSpPr/>
          <p:nvPr/>
        </p:nvSpPr>
        <p:spPr>
          <a:xfrm>
            <a:off x="5337214" y="715889"/>
            <a:ext cx="1346081" cy="307140"/>
          </a:xfrm>
          <a:prstGeom prst="flowChartAlternateProcess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b="1" dirty="0">
                <a:solidFill>
                  <a:schemeClr val="bg1"/>
                </a:solidFill>
              </a:rPr>
              <a:t>4.Automate Testing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70" name="Right Arrow 3"/>
          <p:cNvSpPr/>
          <p:nvPr/>
        </p:nvSpPr>
        <p:spPr>
          <a:xfrm>
            <a:off x="2180285" y="830082"/>
            <a:ext cx="99051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71" name="Right Arrow 84"/>
          <p:cNvSpPr/>
          <p:nvPr/>
        </p:nvSpPr>
        <p:spPr>
          <a:xfrm>
            <a:off x="3914946" y="837957"/>
            <a:ext cx="99051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72" name="Right Arrow 87"/>
          <p:cNvSpPr/>
          <p:nvPr/>
        </p:nvSpPr>
        <p:spPr>
          <a:xfrm>
            <a:off x="5198799" y="830082"/>
            <a:ext cx="99051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73" name="Picture 8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3492" y="1580377"/>
            <a:ext cx="385613" cy="398573"/>
          </a:xfrm>
          <a:prstGeom prst="rect">
            <a:avLst/>
          </a:prstGeom>
        </p:spPr>
      </p:pic>
      <p:pic>
        <p:nvPicPr>
          <p:cNvPr id="74" name="Picture 8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8237" y="1650956"/>
            <a:ext cx="455000" cy="217715"/>
          </a:xfrm>
          <a:prstGeom prst="rect">
            <a:avLst/>
          </a:prstGeom>
        </p:spPr>
      </p:pic>
      <p:sp>
        <p:nvSpPr>
          <p:cNvPr id="75" name="Right Arrow 90"/>
          <p:cNvSpPr/>
          <p:nvPr/>
        </p:nvSpPr>
        <p:spPr>
          <a:xfrm>
            <a:off x="1840677" y="1716005"/>
            <a:ext cx="99051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76" name="Right Arrow 91"/>
          <p:cNvSpPr/>
          <p:nvPr/>
        </p:nvSpPr>
        <p:spPr>
          <a:xfrm>
            <a:off x="2581017" y="1708532"/>
            <a:ext cx="99051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77" name="TextBox 92"/>
          <p:cNvSpPr txBox="1"/>
          <p:nvPr/>
        </p:nvSpPr>
        <p:spPr>
          <a:xfrm>
            <a:off x="1189077" y="2032207"/>
            <a:ext cx="7344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Code written &amp; committed locally in </a:t>
            </a:r>
            <a:r>
              <a:rPr lang="en-US" sz="675" b="1" dirty="0">
                <a:solidFill>
                  <a:srgbClr val="C00000"/>
                </a:solidFill>
                <a:latin typeface="Arial"/>
                <a:cs typeface="Arial"/>
              </a:rPr>
              <a:t>Eclipse</a:t>
            </a:r>
          </a:p>
        </p:txBody>
      </p:sp>
      <p:sp>
        <p:nvSpPr>
          <p:cNvPr id="78" name="TextBox 94"/>
          <p:cNvSpPr txBox="1"/>
          <p:nvPr/>
        </p:nvSpPr>
        <p:spPr>
          <a:xfrm>
            <a:off x="1920789" y="1978950"/>
            <a:ext cx="69379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Code is committed to </a:t>
            </a:r>
            <a:r>
              <a:rPr lang="en-US" sz="675" b="1" dirty="0" err="1">
                <a:solidFill>
                  <a:srgbClr val="C00000"/>
                </a:solidFill>
                <a:latin typeface="Arial"/>
                <a:cs typeface="Arial"/>
              </a:rPr>
              <a:t>Git</a:t>
            </a:r>
            <a:endParaRPr lang="en-US" sz="675" dirty="0">
              <a:solidFill>
                <a:srgbClr val="000000">
                  <a:lumMod val="75000"/>
                  <a:lumOff val="2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79" name="TextBox 95"/>
          <p:cNvSpPr txBox="1"/>
          <p:nvPr/>
        </p:nvSpPr>
        <p:spPr>
          <a:xfrm>
            <a:off x="2588640" y="1941806"/>
            <a:ext cx="1117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Peer review by senior developers using </a:t>
            </a:r>
            <a:r>
              <a:rPr lang="en-US" sz="675" b="1" dirty="0" err="1">
                <a:solidFill>
                  <a:srgbClr val="C00000"/>
                </a:solidFill>
                <a:cs typeface="Arial"/>
              </a:rPr>
              <a:t>Gerrit</a:t>
            </a:r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. Code is pulled directly from GIT branch</a:t>
            </a:r>
          </a:p>
        </p:txBody>
      </p:sp>
      <p:sp>
        <p:nvSpPr>
          <p:cNvPr id="81" name="Right Arrow 97"/>
          <p:cNvSpPr/>
          <p:nvPr/>
        </p:nvSpPr>
        <p:spPr>
          <a:xfrm>
            <a:off x="3775048" y="1716005"/>
            <a:ext cx="99051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82" name="TextBox 98"/>
          <p:cNvSpPr txBox="1"/>
          <p:nvPr/>
        </p:nvSpPr>
        <p:spPr>
          <a:xfrm>
            <a:off x="3799517" y="1923070"/>
            <a:ext cx="1059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Code merged to master in </a:t>
            </a:r>
            <a:r>
              <a:rPr lang="en-US" sz="675" b="1" dirty="0" err="1">
                <a:solidFill>
                  <a:srgbClr val="C00000"/>
                </a:solidFill>
                <a:latin typeface="Arial"/>
                <a:cs typeface="Arial"/>
              </a:rPr>
              <a:t>Git</a:t>
            </a:r>
            <a:r>
              <a:rPr lang="en-US" sz="675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project</a:t>
            </a:r>
          </a:p>
        </p:txBody>
      </p:sp>
      <p:pic>
        <p:nvPicPr>
          <p:cNvPr id="86" name="Picture 9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8734" y="1655056"/>
            <a:ext cx="455000" cy="217715"/>
          </a:xfrm>
          <a:prstGeom prst="rect">
            <a:avLst/>
          </a:prstGeom>
        </p:spPr>
      </p:pic>
      <p:cxnSp>
        <p:nvCxnSpPr>
          <p:cNvPr id="87" name="Elbow Connector 100"/>
          <p:cNvCxnSpPr>
            <a:stCxn id="113" idx="0"/>
            <a:endCxn id="73" idx="0"/>
          </p:cNvCxnSpPr>
          <p:nvPr/>
        </p:nvCxnSpPr>
        <p:spPr>
          <a:xfrm rot="16200000" flipV="1">
            <a:off x="2295763" y="840915"/>
            <a:ext cx="78287" cy="1557212"/>
          </a:xfrm>
          <a:prstGeom prst="bentConnector3">
            <a:avLst>
              <a:gd name="adj1" fmla="val 389217"/>
            </a:avLst>
          </a:prstGeom>
          <a:ln w="19050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4" name="Picture 10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9463" y="1528357"/>
            <a:ext cx="404626" cy="464892"/>
          </a:xfrm>
          <a:prstGeom prst="rect">
            <a:avLst/>
          </a:prstGeom>
        </p:spPr>
      </p:pic>
      <p:sp>
        <p:nvSpPr>
          <p:cNvPr id="97" name="TextBox 105"/>
          <p:cNvSpPr txBox="1"/>
          <p:nvPr/>
        </p:nvSpPr>
        <p:spPr>
          <a:xfrm>
            <a:off x="4972338" y="2041544"/>
            <a:ext cx="8989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b="1" dirty="0">
                <a:solidFill>
                  <a:srgbClr val="C00000"/>
                </a:solidFill>
                <a:latin typeface="Arial"/>
                <a:cs typeface="Arial"/>
              </a:rPr>
              <a:t>Jenkins</a:t>
            </a:r>
            <a:r>
              <a:rPr lang="en-US" sz="6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675" dirty="0">
                <a:solidFill>
                  <a:schemeClr val="tx2"/>
                </a:solidFill>
                <a:latin typeface="Arial"/>
                <a:cs typeface="Arial"/>
              </a:rPr>
              <a:t>begins automated build &amp; deploy process</a:t>
            </a:r>
          </a:p>
        </p:txBody>
      </p:sp>
      <p:pic>
        <p:nvPicPr>
          <p:cNvPr id="102" name="Picture 10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9291" y="1714856"/>
            <a:ext cx="694040" cy="161285"/>
          </a:xfrm>
          <a:prstGeom prst="rect">
            <a:avLst/>
          </a:prstGeom>
        </p:spPr>
      </p:pic>
      <p:sp>
        <p:nvSpPr>
          <p:cNvPr id="104" name="Plus 109"/>
          <p:cNvSpPr/>
          <p:nvPr/>
        </p:nvSpPr>
        <p:spPr>
          <a:xfrm>
            <a:off x="5651972" y="1703295"/>
            <a:ext cx="240290" cy="210264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10"/>
          <p:cNvSpPr txBox="1"/>
          <p:nvPr/>
        </p:nvSpPr>
        <p:spPr>
          <a:xfrm>
            <a:off x="5748862" y="2046874"/>
            <a:ext cx="898989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chemeClr val="tx2"/>
                </a:solidFill>
                <a:latin typeface="Arial"/>
                <a:cs typeface="Arial"/>
              </a:rPr>
              <a:t>View code coverage results in </a:t>
            </a:r>
            <a:r>
              <a:rPr lang="en-US" sz="675" b="1" dirty="0">
                <a:solidFill>
                  <a:srgbClr val="C00000"/>
                </a:solidFill>
                <a:latin typeface="Arial"/>
                <a:cs typeface="Arial"/>
              </a:rPr>
              <a:t>Sonar</a:t>
            </a:r>
          </a:p>
        </p:txBody>
      </p:sp>
      <p:sp>
        <p:nvSpPr>
          <p:cNvPr id="108" name="Rounded Rectangle 111"/>
          <p:cNvSpPr/>
          <p:nvPr/>
        </p:nvSpPr>
        <p:spPr>
          <a:xfrm>
            <a:off x="4990066" y="1357059"/>
            <a:ext cx="1893712" cy="11694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17220"/>
            <a:endParaRPr lang="en-US" sz="1215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ight Arrow 113"/>
          <p:cNvSpPr/>
          <p:nvPr/>
        </p:nvSpPr>
        <p:spPr>
          <a:xfrm>
            <a:off x="4728472" y="1716005"/>
            <a:ext cx="99051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1291" y="1658663"/>
            <a:ext cx="644439" cy="23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10" descr="http://blog.soat.fr/wp-content/uploads/2011/05/nexus01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1797" y="1658664"/>
            <a:ext cx="504792" cy="20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Right Arrow 117"/>
          <p:cNvSpPr/>
          <p:nvPr/>
        </p:nvSpPr>
        <p:spPr>
          <a:xfrm>
            <a:off x="7080293" y="1747589"/>
            <a:ext cx="99051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22" name="TextBox 118"/>
          <p:cNvSpPr txBox="1"/>
          <p:nvPr/>
        </p:nvSpPr>
        <p:spPr>
          <a:xfrm>
            <a:off x="7198372" y="1884856"/>
            <a:ext cx="8989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altLang="zh-CN" sz="675" b="1" dirty="0">
                <a:solidFill>
                  <a:srgbClr val="C00000"/>
                </a:solidFill>
                <a:latin typeface="Arial"/>
                <a:cs typeface="Arial"/>
              </a:rPr>
              <a:t>Nexus </a:t>
            </a:r>
            <a:r>
              <a:rPr lang="en-US" altLang="zh-CN" sz="675" dirty="0">
                <a:solidFill>
                  <a:schemeClr val="tx2"/>
                </a:solidFill>
                <a:latin typeface="Arial"/>
                <a:cs typeface="Arial"/>
              </a:rPr>
              <a:t>Repository Manager</a:t>
            </a:r>
            <a:endParaRPr lang="en-US" sz="675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23" name="TextBox 119"/>
          <p:cNvSpPr txBox="1"/>
          <p:nvPr/>
        </p:nvSpPr>
        <p:spPr>
          <a:xfrm>
            <a:off x="6883778" y="1398500"/>
            <a:ext cx="4547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Auto pack</a:t>
            </a:r>
          </a:p>
        </p:txBody>
      </p:sp>
      <p:sp>
        <p:nvSpPr>
          <p:cNvPr id="131" name="TextBox 120"/>
          <p:cNvSpPr txBox="1"/>
          <p:nvPr/>
        </p:nvSpPr>
        <p:spPr>
          <a:xfrm>
            <a:off x="7447715" y="2332294"/>
            <a:ext cx="5396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Auto Deploy</a:t>
            </a:r>
          </a:p>
        </p:txBody>
      </p:sp>
      <p:pic>
        <p:nvPicPr>
          <p:cNvPr id="132" name="Picture 12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0349" y="3038241"/>
            <a:ext cx="341546" cy="570190"/>
          </a:xfrm>
          <a:prstGeom prst="rect">
            <a:avLst/>
          </a:prstGeom>
        </p:spPr>
      </p:pic>
      <p:pic>
        <p:nvPicPr>
          <p:cNvPr id="137" name="Picture 124" descr="Selenium Logo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2326" y="3010622"/>
            <a:ext cx="308538" cy="28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9247" y="3308961"/>
            <a:ext cx="546628" cy="28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2" descr="http://connect.icrossing.co.uk/wp-content/uploads/2013/04/DesktopMobile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4617" y="3038242"/>
            <a:ext cx="824310" cy="51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127"/>
          <p:cNvSpPr txBox="1"/>
          <p:nvPr/>
        </p:nvSpPr>
        <p:spPr>
          <a:xfrm>
            <a:off x="6524307" y="3682237"/>
            <a:ext cx="105900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INT Environment</a:t>
            </a:r>
          </a:p>
        </p:txBody>
      </p:sp>
      <p:sp>
        <p:nvSpPr>
          <p:cNvPr id="142" name="TextBox 128"/>
          <p:cNvSpPr txBox="1"/>
          <p:nvPr/>
        </p:nvSpPr>
        <p:spPr>
          <a:xfrm>
            <a:off x="4873023" y="3650962"/>
            <a:ext cx="14708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</a:rPr>
              <a:t>Automated Functional Testing using </a:t>
            </a:r>
            <a:r>
              <a:rPr lang="en-US" sz="675" b="1" dirty="0">
                <a:solidFill>
                  <a:srgbClr val="FF0000">
                    <a:lumMod val="75000"/>
                  </a:srgbClr>
                </a:solidFill>
              </a:rPr>
              <a:t>Selenium</a:t>
            </a:r>
          </a:p>
          <a:p>
            <a:pPr defTabSz="617220"/>
            <a:r>
              <a:rPr lang="en-US" sz="675" dirty="0">
                <a:solidFill>
                  <a:schemeClr val="tx2"/>
                </a:solidFill>
              </a:rPr>
              <a:t>Performance testing using </a:t>
            </a:r>
            <a:r>
              <a:rPr lang="en-US" sz="675" b="1" dirty="0" err="1">
                <a:solidFill>
                  <a:srgbClr val="FF0000">
                    <a:lumMod val="75000"/>
                  </a:srgbClr>
                </a:solidFill>
              </a:rPr>
              <a:t>JMeter</a:t>
            </a:r>
            <a:endParaRPr lang="en-US" sz="675" b="1" dirty="0">
              <a:solidFill>
                <a:srgbClr val="FF0000">
                  <a:lumMod val="75000"/>
                </a:srgbClr>
              </a:solidFill>
            </a:endParaRPr>
          </a:p>
        </p:txBody>
      </p:sp>
      <p:sp>
        <p:nvSpPr>
          <p:cNvPr id="143" name="Right Arrow 129"/>
          <p:cNvSpPr/>
          <p:nvPr/>
        </p:nvSpPr>
        <p:spPr>
          <a:xfrm flipH="1">
            <a:off x="6471119" y="3304271"/>
            <a:ext cx="132405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144" name="Picture 13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8441" y="3140573"/>
            <a:ext cx="603779" cy="365527"/>
          </a:xfrm>
          <a:prstGeom prst="rect">
            <a:avLst/>
          </a:prstGeom>
        </p:spPr>
      </p:pic>
      <p:sp>
        <p:nvSpPr>
          <p:cNvPr id="145" name="Right Arrow 133"/>
          <p:cNvSpPr/>
          <p:nvPr/>
        </p:nvSpPr>
        <p:spPr>
          <a:xfrm flipH="1">
            <a:off x="4726113" y="3261053"/>
            <a:ext cx="132405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47" name="Rounded Rectangle 134"/>
          <p:cNvSpPr/>
          <p:nvPr/>
        </p:nvSpPr>
        <p:spPr>
          <a:xfrm>
            <a:off x="3715057" y="2842103"/>
            <a:ext cx="3762410" cy="12726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17220"/>
            <a:endParaRPr lang="en-US" sz="1215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Rounded Rectangle 135"/>
          <p:cNvSpPr/>
          <p:nvPr/>
        </p:nvSpPr>
        <p:spPr>
          <a:xfrm>
            <a:off x="1021988" y="1258659"/>
            <a:ext cx="2620692" cy="142692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17220"/>
            <a:endParaRPr lang="en-US" sz="1215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40"/>
          <p:cNvSpPr txBox="1"/>
          <p:nvPr/>
        </p:nvSpPr>
        <p:spPr>
          <a:xfrm>
            <a:off x="939590" y="3693145"/>
            <a:ext cx="13653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4305" indent="-154305" defTabSz="617220">
              <a:buFont typeface="Arial" charset="0"/>
              <a:buChar char="•"/>
            </a:pPr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Documentation</a:t>
            </a:r>
          </a:p>
          <a:p>
            <a:pPr marL="154305" indent="-154305" defTabSz="617220">
              <a:buFont typeface="Arial" charset="0"/>
              <a:buChar char="•"/>
            </a:pPr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Run book</a:t>
            </a:r>
          </a:p>
          <a:p>
            <a:pPr marL="154305" indent="-154305" defTabSz="617220">
              <a:buFont typeface="Arial" charset="0"/>
              <a:buChar char="•"/>
            </a:pPr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Knowledge sharing</a:t>
            </a:r>
          </a:p>
          <a:p>
            <a:pPr marL="154305" indent="-154305" defTabSz="617220">
              <a:buFont typeface="Arial" charset="0"/>
              <a:buChar char="•"/>
            </a:pPr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Deployment steps</a:t>
            </a:r>
          </a:p>
        </p:txBody>
      </p:sp>
      <p:sp>
        <p:nvSpPr>
          <p:cNvPr id="150" name="TextBox 145"/>
          <p:cNvSpPr txBox="1"/>
          <p:nvPr/>
        </p:nvSpPr>
        <p:spPr>
          <a:xfrm>
            <a:off x="3917283" y="3709228"/>
            <a:ext cx="81518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Defects automatically logged on </a:t>
            </a:r>
            <a:r>
              <a:rPr lang="en-US" sz="675" b="1" dirty="0">
                <a:solidFill>
                  <a:srgbClr val="C00000"/>
                </a:solidFill>
                <a:cs typeface="Arial"/>
              </a:rPr>
              <a:t>JIRA</a:t>
            </a:r>
            <a:endParaRPr lang="en-US" sz="675" b="1" dirty="0">
              <a:solidFill>
                <a:srgbClr val="BF0000"/>
              </a:solidFill>
              <a:latin typeface="Arial"/>
              <a:cs typeface="Arial"/>
            </a:endParaRPr>
          </a:p>
        </p:txBody>
      </p:sp>
      <p:pic>
        <p:nvPicPr>
          <p:cNvPr id="156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784" y="3372023"/>
            <a:ext cx="1046465" cy="29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Down Arrow 12"/>
          <p:cNvSpPr/>
          <p:nvPr/>
        </p:nvSpPr>
        <p:spPr>
          <a:xfrm>
            <a:off x="7322797" y="2419796"/>
            <a:ext cx="99000" cy="213513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60" name="Rounded Rectangle 150"/>
          <p:cNvSpPr/>
          <p:nvPr/>
        </p:nvSpPr>
        <p:spPr>
          <a:xfrm>
            <a:off x="998572" y="3268144"/>
            <a:ext cx="1206890" cy="116949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17220"/>
            <a:endParaRPr lang="en-US" sz="1215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7" name="Elbow Connector 151"/>
          <p:cNvCxnSpPr>
            <a:stCxn id="108" idx="2"/>
            <a:endCxn id="77" idx="2"/>
          </p:cNvCxnSpPr>
          <p:nvPr/>
        </p:nvCxnSpPr>
        <p:spPr>
          <a:xfrm rot="5400000">
            <a:off x="3739869" y="342984"/>
            <a:ext cx="13485" cy="4380623"/>
          </a:xfrm>
          <a:prstGeom prst="bentConnector3">
            <a:avLst>
              <a:gd name="adj1" fmla="val 1795217"/>
            </a:avLst>
          </a:prstGeom>
          <a:ln w="19050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8" name="Elbow Connector 152"/>
          <p:cNvCxnSpPr>
            <a:endCxn id="77" idx="2"/>
          </p:cNvCxnSpPr>
          <p:nvPr/>
        </p:nvCxnSpPr>
        <p:spPr>
          <a:xfrm rot="10800000">
            <a:off x="1556299" y="2540038"/>
            <a:ext cx="2158762" cy="572900"/>
          </a:xfrm>
          <a:prstGeom prst="bentConnector2">
            <a:avLst/>
          </a:prstGeom>
          <a:ln w="19050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69" name="Picture 6" descr="http://thegateacademy.com/wp-content/uploads/2014/08/preparation-icon.jpg"/>
          <p:cNvPicPr>
            <a:picLocks noChangeAspect="1" noChangeArrowheads="1"/>
          </p:cNvPicPr>
          <p:nvPr/>
        </p:nvPicPr>
        <p:blipFill>
          <a:blip r:embed="rId1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5956" y="2898982"/>
            <a:ext cx="278851" cy="3584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54"/>
          <p:cNvSpPr txBox="1"/>
          <p:nvPr/>
        </p:nvSpPr>
        <p:spPr>
          <a:xfrm>
            <a:off x="1842661" y="1330036"/>
            <a:ext cx="886034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Approve/Reject</a:t>
            </a:r>
          </a:p>
        </p:txBody>
      </p:sp>
      <p:cxnSp>
        <p:nvCxnSpPr>
          <p:cNvPr id="171" name="Elbow Connector 156"/>
          <p:cNvCxnSpPr>
            <a:stCxn id="160" idx="3"/>
            <a:endCxn id="147" idx="1"/>
          </p:cNvCxnSpPr>
          <p:nvPr/>
        </p:nvCxnSpPr>
        <p:spPr>
          <a:xfrm flipV="1">
            <a:off x="2205462" y="3478451"/>
            <a:ext cx="1509595" cy="374440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2" name="TextBox 158"/>
          <p:cNvSpPr txBox="1"/>
          <p:nvPr/>
        </p:nvSpPr>
        <p:spPr>
          <a:xfrm>
            <a:off x="2267687" y="3257084"/>
            <a:ext cx="1059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Automate/Performance Testing Report</a:t>
            </a:r>
          </a:p>
        </p:txBody>
      </p:sp>
      <p:sp>
        <p:nvSpPr>
          <p:cNvPr id="173" name="TextBox 160"/>
          <p:cNvSpPr txBox="1"/>
          <p:nvPr/>
        </p:nvSpPr>
        <p:spPr>
          <a:xfrm>
            <a:off x="2984388" y="3633815"/>
            <a:ext cx="69649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Support  Deployment</a:t>
            </a:r>
          </a:p>
        </p:txBody>
      </p:sp>
      <p:sp>
        <p:nvSpPr>
          <p:cNvPr id="174" name="Oval 26"/>
          <p:cNvSpPr/>
          <p:nvPr/>
        </p:nvSpPr>
        <p:spPr>
          <a:xfrm>
            <a:off x="908032" y="1149607"/>
            <a:ext cx="341504" cy="36086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90" b="1" dirty="0">
                <a:solidFill>
                  <a:schemeClr val="bg1"/>
                </a:solidFill>
              </a:rPr>
              <a:t>1</a:t>
            </a:r>
            <a:endParaRPr lang="zh-CN" altLang="en-US" sz="990" b="1" dirty="0">
              <a:solidFill>
                <a:schemeClr val="bg1"/>
              </a:solidFill>
            </a:endParaRPr>
          </a:p>
        </p:txBody>
      </p:sp>
      <p:sp>
        <p:nvSpPr>
          <p:cNvPr id="175" name="Oval 161"/>
          <p:cNvSpPr/>
          <p:nvPr/>
        </p:nvSpPr>
        <p:spPr>
          <a:xfrm>
            <a:off x="6380460" y="1224739"/>
            <a:ext cx="341504" cy="36086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90" b="1" dirty="0">
                <a:solidFill>
                  <a:schemeClr val="bg1"/>
                </a:solidFill>
              </a:rPr>
              <a:t>2</a:t>
            </a:r>
            <a:endParaRPr lang="zh-CN" altLang="en-US" sz="990" b="1" dirty="0">
              <a:solidFill>
                <a:schemeClr val="bg1"/>
              </a:solidFill>
            </a:endParaRPr>
          </a:p>
        </p:txBody>
      </p:sp>
      <p:sp>
        <p:nvSpPr>
          <p:cNvPr id="176" name="Oval 162"/>
          <p:cNvSpPr/>
          <p:nvPr/>
        </p:nvSpPr>
        <p:spPr>
          <a:xfrm>
            <a:off x="7080293" y="2693457"/>
            <a:ext cx="341504" cy="36086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90" b="1" dirty="0">
                <a:solidFill>
                  <a:schemeClr val="bg1"/>
                </a:solidFill>
              </a:rPr>
              <a:t>3</a:t>
            </a:r>
            <a:endParaRPr lang="zh-CN" altLang="en-US" sz="990" b="1" dirty="0">
              <a:solidFill>
                <a:schemeClr val="bg1"/>
              </a:solidFill>
            </a:endParaRPr>
          </a:p>
        </p:txBody>
      </p:sp>
      <p:sp>
        <p:nvSpPr>
          <p:cNvPr id="177" name="Oval 163"/>
          <p:cNvSpPr/>
          <p:nvPr/>
        </p:nvSpPr>
        <p:spPr>
          <a:xfrm>
            <a:off x="6269509" y="2898983"/>
            <a:ext cx="341504" cy="36086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90" b="1" dirty="0">
                <a:solidFill>
                  <a:schemeClr val="bg1"/>
                </a:solidFill>
              </a:rPr>
              <a:t>4</a:t>
            </a:r>
            <a:endParaRPr lang="zh-CN" altLang="en-US" sz="990" b="1" dirty="0">
              <a:solidFill>
                <a:schemeClr val="bg1"/>
              </a:solidFill>
            </a:endParaRPr>
          </a:p>
        </p:txBody>
      </p:sp>
      <p:pic>
        <p:nvPicPr>
          <p:cNvPr id="178" name="Picture 6" descr="http://thegateacademy.com/wp-content/uploads/2014/08/preparation-icon.jpg"/>
          <p:cNvPicPr>
            <a:picLocks noChangeAspect="1" noChangeArrowheads="1"/>
          </p:cNvPicPr>
          <p:nvPr/>
        </p:nvPicPr>
        <p:blipFill>
          <a:blip r:embed="rId15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3825" y="2563967"/>
            <a:ext cx="201496" cy="25898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TextBox 165"/>
          <p:cNvSpPr txBox="1"/>
          <p:nvPr/>
        </p:nvSpPr>
        <p:spPr>
          <a:xfrm>
            <a:off x="3897819" y="2544296"/>
            <a:ext cx="1059002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Code Review Report</a:t>
            </a:r>
          </a:p>
        </p:txBody>
      </p:sp>
      <p:sp>
        <p:nvSpPr>
          <p:cNvPr id="64" name="Flowchart: Alternate Process 83"/>
          <p:cNvSpPr/>
          <p:nvPr/>
        </p:nvSpPr>
        <p:spPr>
          <a:xfrm>
            <a:off x="6847502" y="718514"/>
            <a:ext cx="1249859" cy="307140"/>
          </a:xfrm>
          <a:prstGeom prst="flowChartAlternateProcess">
            <a:avLst/>
          </a:prstGeom>
          <a:solidFill>
            <a:srgbClr val="4D57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b="1" dirty="0">
                <a:solidFill>
                  <a:schemeClr val="bg1"/>
                </a:solidFill>
              </a:rPr>
              <a:t>5.Deployment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80" name="Right Arrow 87"/>
          <p:cNvSpPr/>
          <p:nvPr/>
        </p:nvSpPr>
        <p:spPr>
          <a:xfrm>
            <a:off x="6723772" y="804577"/>
            <a:ext cx="99051" cy="9581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chemeClr val="accent4"/>
              </a:solidFill>
            </a:endParaRPr>
          </a:p>
        </p:txBody>
      </p:sp>
      <p:pic>
        <p:nvPicPr>
          <p:cNvPr id="83" name="Picture 12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752" y="4193669"/>
            <a:ext cx="341546" cy="570190"/>
          </a:xfrm>
          <a:prstGeom prst="rect">
            <a:avLst/>
          </a:prstGeom>
        </p:spPr>
      </p:pic>
      <p:sp>
        <p:nvSpPr>
          <p:cNvPr id="85" name="TextBox 127"/>
          <p:cNvSpPr txBox="1"/>
          <p:nvPr/>
        </p:nvSpPr>
        <p:spPr>
          <a:xfrm>
            <a:off x="4014331" y="4780811"/>
            <a:ext cx="105900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Prod Environment</a:t>
            </a:r>
          </a:p>
        </p:txBody>
      </p:sp>
      <p:cxnSp>
        <p:nvCxnSpPr>
          <p:cNvPr id="88" name="Elbow Connector 156"/>
          <p:cNvCxnSpPr>
            <a:endCxn id="83" idx="3"/>
          </p:cNvCxnSpPr>
          <p:nvPr/>
        </p:nvCxnSpPr>
        <p:spPr>
          <a:xfrm rot="10800000">
            <a:off x="4625298" y="4478764"/>
            <a:ext cx="1604874" cy="1172"/>
          </a:xfrm>
          <a:prstGeom prst="bentConnector3">
            <a:avLst>
              <a:gd name="adj1" fmla="val 50000"/>
            </a:avLst>
          </a:prstGeom>
          <a:ln w="19050" cmpd="sng">
            <a:solidFill>
              <a:schemeClr val="accent1"/>
            </a:solidFill>
            <a:prstDash val="sysDash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Oval 163"/>
          <p:cNvSpPr/>
          <p:nvPr/>
        </p:nvSpPr>
        <p:spPr>
          <a:xfrm>
            <a:off x="3902494" y="4235515"/>
            <a:ext cx="341504" cy="360861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81000" bIns="81000"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90" b="1" dirty="0">
                <a:solidFill>
                  <a:schemeClr val="bg1"/>
                </a:solidFill>
              </a:rPr>
              <a:t>5</a:t>
            </a:r>
            <a:endParaRPr lang="zh-CN" altLang="en-US" sz="990" b="1" dirty="0">
              <a:solidFill>
                <a:schemeClr val="bg1"/>
              </a:solidFill>
            </a:endParaRPr>
          </a:p>
        </p:txBody>
      </p:sp>
      <p:sp>
        <p:nvSpPr>
          <p:cNvPr id="90" name="TextBox 160"/>
          <p:cNvSpPr txBox="1"/>
          <p:nvPr/>
        </p:nvSpPr>
        <p:spPr>
          <a:xfrm>
            <a:off x="5219105" y="4521694"/>
            <a:ext cx="696494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17220"/>
            <a:r>
              <a:rPr lang="en-US" sz="675" dirty="0">
                <a:solidFill>
                  <a:srgbClr val="000000">
                    <a:lumMod val="75000"/>
                    <a:lumOff val="25000"/>
                  </a:srgbClr>
                </a:solidFill>
                <a:latin typeface="Arial"/>
                <a:cs typeface="Arial"/>
              </a:rPr>
              <a:t>Service Availability Monitor</a:t>
            </a:r>
          </a:p>
        </p:txBody>
      </p:sp>
      <p:sp>
        <p:nvSpPr>
          <p:cNvPr id="91" name="Rounded Rectangle 150"/>
          <p:cNvSpPr/>
          <p:nvPr/>
        </p:nvSpPr>
        <p:spPr>
          <a:xfrm>
            <a:off x="3706475" y="4160625"/>
            <a:ext cx="3770991" cy="80716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17220"/>
            <a:endParaRPr lang="en-US" sz="1215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628" y="4189470"/>
            <a:ext cx="1027079" cy="7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4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35125" y="110835"/>
            <a:ext cx="6798366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kia Pure Headline Light"/>
              </a:rPr>
              <a:t>Step 1: Build</a:t>
            </a:r>
            <a:endParaRPr lang="zh-CN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kia Pure Headline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96029" y="1159659"/>
            <a:ext cx="39333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DEVOPS automatically performs code specification detection (</a:t>
            </a:r>
            <a:r>
              <a:rPr lang="en-US" altLang="zh-CN" sz="900" dirty="0" err="1"/>
              <a:t>SonarQube</a:t>
            </a:r>
            <a:r>
              <a:rPr lang="en-US" altLang="zh-CN" sz="900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900" dirty="0" smtClean="0"/>
          </a:p>
          <a:p>
            <a:r>
              <a:rPr lang="en-US" altLang="zh-CN" sz="900" dirty="0" smtClean="0"/>
              <a:t>DEVOPS </a:t>
            </a:r>
            <a:r>
              <a:rPr lang="en-US" altLang="zh-CN" sz="900" dirty="0"/>
              <a:t>automatically builds packages (Jenkins, RPM) at same time</a:t>
            </a:r>
          </a:p>
        </p:txBody>
      </p:sp>
      <p:pic>
        <p:nvPicPr>
          <p:cNvPr id="42" name="Picture 4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64" y="190128"/>
            <a:ext cx="676600" cy="541280"/>
          </a:xfrm>
          <a:prstGeom prst="rect">
            <a:avLst/>
          </a:prstGeom>
          <a:effectLst/>
        </p:spPr>
      </p:pic>
      <p:sp>
        <p:nvSpPr>
          <p:cNvPr id="14" name="Rectangle 13"/>
          <p:cNvSpPr/>
          <p:nvPr/>
        </p:nvSpPr>
        <p:spPr>
          <a:xfrm>
            <a:off x="7774835" y="739662"/>
            <a:ext cx="115345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Click to watch the demo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5754" y="1281030"/>
            <a:ext cx="373598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Developers push daily code to code repository for review (</a:t>
            </a:r>
            <a:r>
              <a:rPr lang="en-US" altLang="zh-CN" sz="900" dirty="0" err="1"/>
              <a:t>Git</a:t>
            </a:r>
            <a:r>
              <a:rPr lang="en-US" altLang="zh-CN" sz="900" dirty="0"/>
              <a:t>, </a:t>
            </a:r>
            <a:r>
              <a:rPr lang="en-US" altLang="zh-CN" sz="900" dirty="0" err="1"/>
              <a:t>Gerrit</a:t>
            </a:r>
            <a:r>
              <a:rPr lang="en-US" altLang="zh-CN" sz="900" dirty="0"/>
              <a:t>)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4" y="1805280"/>
            <a:ext cx="4101744" cy="269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40" y="1667489"/>
            <a:ext cx="4051355" cy="310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7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35125" y="110835"/>
            <a:ext cx="6798366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kia Pure Headline Light"/>
              </a:rPr>
              <a:t>Step 2: Deploy</a:t>
            </a:r>
            <a:endParaRPr lang="zh-CN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kia Pure Headline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74835" y="739662"/>
            <a:ext cx="115345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Click to watch the demo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72576" y="4212583"/>
            <a:ext cx="2476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Deploy packages are installed automatically on target server (Jenkins, </a:t>
            </a:r>
            <a:r>
              <a:rPr lang="en-US" altLang="zh-CN" sz="900" dirty="0" err="1"/>
              <a:t>Ansible</a:t>
            </a:r>
            <a:r>
              <a:rPr lang="en-US" altLang="zh-CN" sz="900" dirty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7752" y="807159"/>
            <a:ext cx="2249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DEVOPS uploads packages to artifact management tool (Jenkins, Nexus)</a:t>
            </a:r>
          </a:p>
        </p:txBody>
      </p:sp>
      <p:pic>
        <p:nvPicPr>
          <p:cNvPr id="12" name="Picture 1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77" y="160057"/>
            <a:ext cx="724506" cy="579605"/>
          </a:xfrm>
          <a:prstGeom prst="rect">
            <a:avLst/>
          </a:prstGeom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4" y="1278239"/>
            <a:ext cx="4162703" cy="311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77" y="991826"/>
            <a:ext cx="4104276" cy="297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3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35125" y="110835"/>
            <a:ext cx="6798366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>
              <a:spcBef>
                <a:spcPts val="0"/>
              </a:spcBef>
              <a:buClr>
                <a:srgbClr val="001135"/>
              </a:buClr>
            </a:pPr>
            <a:r>
              <a:rPr lang="en-US" altLang="zh-CN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kia Pure Headline Light"/>
              </a:rPr>
              <a:t>Step 3: Test</a:t>
            </a:r>
            <a:endParaRPr lang="zh-CN" altLang="en-US" sz="20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kia Pure Headline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74835" y="739662"/>
            <a:ext cx="115345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00" dirty="0"/>
              <a:t>Click to watch the demo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6106" y="1054601"/>
            <a:ext cx="2492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/>
              <a:t>DEVOPS performs automatic functional test on target servers (Jenkins, Selenium)</a:t>
            </a:r>
          </a:p>
        </p:txBody>
      </p:sp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750" y="183538"/>
            <a:ext cx="716335" cy="573068"/>
          </a:xfrm>
          <a:prstGeom prst="rect">
            <a:avLst/>
          </a:prstGeom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7" y="1423934"/>
            <a:ext cx="4132218" cy="273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48" y="1157431"/>
            <a:ext cx="4283844" cy="21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5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DTA Template 201807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701</Words>
  <Application>Microsoft Office PowerPoint</Application>
  <PresentationFormat>On-screen Show (16:9)</PresentationFormat>
  <Paragraphs>168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Nokia_Pure_PPT_CORP_V2</vt:lpstr>
      <vt:lpstr>Nokia Master Blue Background</vt:lpstr>
      <vt:lpstr>2_Nokia Master Blue Background</vt:lpstr>
      <vt:lpstr>5. Final Slide Blue</vt:lpstr>
      <vt:lpstr>6_Final Slide White</vt:lpstr>
      <vt:lpstr>DTA Template 20180727</vt:lpstr>
      <vt:lpstr>PowerPoint Presentation</vt:lpstr>
      <vt:lpstr>PowerPoint Presentation</vt:lpstr>
      <vt:lpstr>PowerPoint Presentation</vt:lpstr>
      <vt:lpstr>PowerPoint Presentation</vt:lpstr>
      <vt:lpstr>DevOps Tools will be different</vt:lpstr>
      <vt:lpstr>DevOps Pilot in R&amp;D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工具链参考</vt:lpstr>
      <vt:lpstr>Kubernetes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2016-12-08T08:09:32Z</dcterms:created>
  <dcterms:modified xsi:type="dcterms:W3CDTF">2018-08-20T04:13:30Z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