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7"/>
  </p:notesMasterIdLst>
  <p:sldIdLst>
    <p:sldId id="256" r:id="rId2"/>
    <p:sldId id="257" r:id="rId3"/>
    <p:sldId id="258" r:id="rId4"/>
    <p:sldId id="259" r:id="rId5"/>
    <p:sldId id="260" r:id="rId6"/>
  </p:sldIdLst>
  <p:sldSz cx="9144000" cy="5143500" type="screen16x9"/>
  <p:notesSz cx="6858000" cy="9144000"/>
  <p:embeddedFontLst>
    <p:embeddedFont>
      <p:font typeface="Open Sans" panose="020B0606030504020204" pitchFamily="34" charset="0"/>
      <p:regular r:id="rId8"/>
      <p:bold r:id="rId9"/>
      <p:italic r:id="rId10"/>
      <p:boldItalic r:id="rId1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428"/>
    <p:restoredTop sz="69193"/>
  </p:normalViewPr>
  <p:slideViewPr>
    <p:cSldViewPr snapToGrid="0" snapToObjects="1">
      <p:cViewPr varScale="1">
        <p:scale>
          <a:sx n="165" d="100"/>
          <a:sy n="165" d="100"/>
        </p:scale>
        <p:origin x="736"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1.fntdata"/><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4.fntdata"/><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font" Target="fonts/font2.fntdata"/><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Shape 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7" name="Shape 5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r>
              <a:rPr lang="en-US" sz="1100" b="0" kern="1200" dirty="0">
                <a:solidFill>
                  <a:schemeClr val="tx1"/>
                </a:solidFill>
                <a:effectLst/>
                <a:latin typeface="+mn-lt"/>
                <a:ea typeface="+mn-ea"/>
                <a:cs typeface="+mn-cs"/>
              </a:rPr>
              <a:t>SELECT </a:t>
            </a:r>
            <a:r>
              <a:rPr lang="en-US" sz="1100" b="0" kern="1200" dirty="0" err="1">
                <a:solidFill>
                  <a:schemeClr val="tx1"/>
                </a:solidFill>
                <a:effectLst/>
                <a:latin typeface="+mn-lt"/>
                <a:ea typeface="+mn-ea"/>
                <a:cs typeface="+mn-cs"/>
              </a:rPr>
              <a:t>c.categoryname</a:t>
            </a:r>
            <a:r>
              <a:rPr lang="en-US" sz="1100" b="0" kern="1200" dirty="0">
                <a:solidFill>
                  <a:schemeClr val="tx1"/>
                </a:solidFill>
                <a:effectLst/>
                <a:latin typeface="+mn-lt"/>
                <a:ea typeface="+mn-ea"/>
                <a:cs typeface="+mn-cs"/>
              </a:rPr>
              <a:t> AS category, COUNT(*) AS </a:t>
            </a:r>
            <a:r>
              <a:rPr lang="en-US" sz="1100" b="0" kern="1200" dirty="0" err="1">
                <a:solidFill>
                  <a:schemeClr val="tx1"/>
                </a:solidFill>
                <a:effectLst/>
                <a:latin typeface="+mn-lt"/>
                <a:ea typeface="+mn-ea"/>
                <a:cs typeface="+mn-cs"/>
              </a:rPr>
              <a:t>number_of_products</a:t>
            </a:r>
            <a:r>
              <a:rPr lang="en-US" sz="1100" b="0" kern="1200" dirty="0">
                <a:solidFill>
                  <a:schemeClr val="tx1"/>
                </a:solidFill>
                <a:effectLst/>
                <a:latin typeface="+mn-lt"/>
                <a:ea typeface="+mn-ea"/>
                <a:cs typeface="+mn-cs"/>
              </a:rPr>
              <a:t>, SUM(</a:t>
            </a:r>
            <a:r>
              <a:rPr lang="en-US" sz="1100" b="0" kern="1200" dirty="0" err="1">
                <a:solidFill>
                  <a:schemeClr val="tx1"/>
                </a:solidFill>
                <a:effectLst/>
                <a:latin typeface="+mn-lt"/>
                <a:ea typeface="+mn-ea"/>
                <a:cs typeface="+mn-cs"/>
              </a:rPr>
              <a:t>p.unitsinstock</a:t>
            </a:r>
            <a:r>
              <a:rPr lang="en-US" sz="1100" b="0" kern="1200" dirty="0">
                <a:solidFill>
                  <a:schemeClr val="tx1"/>
                </a:solidFill>
                <a:effectLst/>
                <a:latin typeface="+mn-lt"/>
                <a:ea typeface="+mn-ea"/>
                <a:cs typeface="+mn-cs"/>
              </a:rPr>
              <a:t>) AS stock</a:t>
            </a:r>
          </a:p>
          <a:p>
            <a:r>
              <a:rPr lang="en-US" sz="1100" b="0" kern="1200" dirty="0">
                <a:solidFill>
                  <a:schemeClr val="tx1"/>
                </a:solidFill>
                <a:effectLst/>
                <a:latin typeface="+mn-lt"/>
                <a:ea typeface="+mn-ea"/>
                <a:cs typeface="+mn-cs"/>
              </a:rPr>
              <a:t>FROM Categories c</a:t>
            </a:r>
          </a:p>
          <a:p>
            <a:r>
              <a:rPr lang="en-US" sz="1100" b="0" kern="1200" dirty="0">
                <a:solidFill>
                  <a:schemeClr val="tx1"/>
                </a:solidFill>
                <a:effectLst/>
                <a:latin typeface="+mn-lt"/>
                <a:ea typeface="+mn-ea"/>
                <a:cs typeface="+mn-cs"/>
              </a:rPr>
              <a:t>JOIN Products p</a:t>
            </a:r>
          </a:p>
          <a:p>
            <a:r>
              <a:rPr lang="en-US" sz="1100" b="0" kern="1200" dirty="0">
                <a:solidFill>
                  <a:schemeClr val="tx1"/>
                </a:solidFill>
                <a:effectLst/>
                <a:latin typeface="+mn-lt"/>
                <a:ea typeface="+mn-ea"/>
                <a:cs typeface="+mn-cs"/>
              </a:rPr>
              <a:t>ON </a:t>
            </a:r>
            <a:r>
              <a:rPr lang="en-US" sz="1100" b="0" kern="1200" dirty="0" err="1">
                <a:solidFill>
                  <a:schemeClr val="tx1"/>
                </a:solidFill>
                <a:effectLst/>
                <a:latin typeface="+mn-lt"/>
                <a:ea typeface="+mn-ea"/>
                <a:cs typeface="+mn-cs"/>
              </a:rPr>
              <a:t>c.categoryid</a:t>
            </a:r>
            <a:r>
              <a:rPr lang="en-US" sz="1100" b="0" kern="1200" dirty="0">
                <a:solidFill>
                  <a:schemeClr val="tx1"/>
                </a:solidFill>
                <a:effectLst/>
                <a:latin typeface="+mn-lt"/>
                <a:ea typeface="+mn-ea"/>
                <a:cs typeface="+mn-cs"/>
              </a:rPr>
              <a:t>=</a:t>
            </a:r>
            <a:r>
              <a:rPr lang="en-US" sz="1100" b="0" kern="1200" dirty="0" err="1">
                <a:solidFill>
                  <a:schemeClr val="tx1"/>
                </a:solidFill>
                <a:effectLst/>
                <a:latin typeface="+mn-lt"/>
                <a:ea typeface="+mn-ea"/>
                <a:cs typeface="+mn-cs"/>
              </a:rPr>
              <a:t>P.categoryid</a:t>
            </a:r>
            <a:endParaRPr lang="en-US" sz="1100" b="0" kern="1200" dirty="0">
              <a:solidFill>
                <a:schemeClr val="tx1"/>
              </a:solidFill>
              <a:effectLst/>
              <a:latin typeface="+mn-lt"/>
              <a:ea typeface="+mn-ea"/>
              <a:cs typeface="+mn-cs"/>
            </a:endParaRPr>
          </a:p>
          <a:p>
            <a:r>
              <a:rPr lang="en-US" sz="1100" b="0" kern="1200" dirty="0">
                <a:solidFill>
                  <a:schemeClr val="tx1"/>
                </a:solidFill>
                <a:effectLst/>
                <a:latin typeface="+mn-lt"/>
                <a:ea typeface="+mn-ea"/>
                <a:cs typeface="+mn-cs"/>
              </a:rPr>
              <a:t>GROUP BY 1</a:t>
            </a:r>
          </a:p>
          <a:p>
            <a:r>
              <a:rPr lang="en-US" sz="1100" b="0" kern="1200">
                <a:solidFill>
                  <a:schemeClr val="tx1"/>
                </a:solidFill>
                <a:effectLst/>
                <a:latin typeface="+mn-lt"/>
                <a:ea typeface="+mn-ea"/>
                <a:cs typeface="+mn-cs"/>
              </a:rPr>
              <a:t>ORDER BY 3 DESC;</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Shape 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4" name="Shape 6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r>
              <a:rPr lang="en-US" sz="1100" b="0" kern="1200" dirty="0">
                <a:solidFill>
                  <a:schemeClr val="tx1"/>
                </a:solidFill>
                <a:effectLst/>
                <a:latin typeface="+mn-lt"/>
                <a:ea typeface="+mn-ea"/>
                <a:cs typeface="+mn-cs"/>
              </a:rPr>
              <a:t>SELECT STRFTIME('%Y', </a:t>
            </a:r>
            <a:r>
              <a:rPr lang="en-US" sz="1100" b="0" kern="1200" dirty="0" err="1">
                <a:solidFill>
                  <a:schemeClr val="tx1"/>
                </a:solidFill>
                <a:effectLst/>
                <a:latin typeface="+mn-lt"/>
                <a:ea typeface="+mn-ea"/>
                <a:cs typeface="+mn-cs"/>
              </a:rPr>
              <a:t>o.orderdate</a:t>
            </a:r>
            <a:r>
              <a:rPr lang="en-US" sz="1100" b="0" kern="1200" dirty="0">
                <a:solidFill>
                  <a:schemeClr val="tx1"/>
                </a:solidFill>
                <a:effectLst/>
                <a:latin typeface="+mn-lt"/>
                <a:ea typeface="+mn-ea"/>
                <a:cs typeface="+mn-cs"/>
              </a:rPr>
              <a:t>) AS year, SUM(</a:t>
            </a:r>
            <a:r>
              <a:rPr lang="en-US" sz="1100" b="0" kern="1200" dirty="0" err="1">
                <a:solidFill>
                  <a:schemeClr val="tx1"/>
                </a:solidFill>
                <a:effectLst/>
                <a:latin typeface="+mn-lt"/>
                <a:ea typeface="+mn-ea"/>
                <a:cs typeface="+mn-cs"/>
              </a:rPr>
              <a:t>od.quantity</a:t>
            </a:r>
            <a:r>
              <a:rPr lang="en-US" sz="1100" b="0" kern="1200" dirty="0">
                <a:solidFill>
                  <a:schemeClr val="tx1"/>
                </a:solidFill>
                <a:effectLst/>
                <a:latin typeface="+mn-lt"/>
                <a:ea typeface="+mn-ea"/>
                <a:cs typeface="+mn-cs"/>
              </a:rPr>
              <a:t>*</a:t>
            </a:r>
            <a:r>
              <a:rPr lang="en-US" sz="1100" b="0" kern="1200" dirty="0" err="1">
                <a:solidFill>
                  <a:schemeClr val="tx1"/>
                </a:solidFill>
                <a:effectLst/>
                <a:latin typeface="+mn-lt"/>
                <a:ea typeface="+mn-ea"/>
                <a:cs typeface="+mn-cs"/>
              </a:rPr>
              <a:t>od.unitprice</a:t>
            </a:r>
            <a:r>
              <a:rPr lang="en-US" sz="1100" b="0" kern="1200" dirty="0">
                <a:solidFill>
                  <a:schemeClr val="tx1"/>
                </a:solidFill>
                <a:effectLst/>
                <a:latin typeface="+mn-lt"/>
                <a:ea typeface="+mn-ea"/>
                <a:cs typeface="+mn-cs"/>
              </a:rPr>
              <a:t>*</a:t>
            </a:r>
            <a:r>
              <a:rPr lang="en-US" sz="1100" b="0" kern="1200" dirty="0" err="1">
                <a:solidFill>
                  <a:schemeClr val="tx1"/>
                </a:solidFill>
                <a:effectLst/>
                <a:latin typeface="+mn-lt"/>
                <a:ea typeface="+mn-ea"/>
                <a:cs typeface="+mn-cs"/>
              </a:rPr>
              <a:t>od.discount</a:t>
            </a:r>
            <a:r>
              <a:rPr lang="en-US" sz="1100" b="0" kern="1200" dirty="0">
                <a:solidFill>
                  <a:schemeClr val="tx1"/>
                </a:solidFill>
                <a:effectLst/>
                <a:latin typeface="+mn-lt"/>
                <a:ea typeface="+mn-ea"/>
                <a:cs typeface="+mn-cs"/>
              </a:rPr>
              <a:t>) AS </a:t>
            </a:r>
            <a:r>
              <a:rPr lang="en-US" sz="1100" b="0" kern="1200" dirty="0" err="1">
                <a:solidFill>
                  <a:schemeClr val="tx1"/>
                </a:solidFill>
                <a:effectLst/>
                <a:latin typeface="+mn-lt"/>
                <a:ea typeface="+mn-ea"/>
                <a:cs typeface="+mn-cs"/>
              </a:rPr>
              <a:t>order_amount</a:t>
            </a:r>
            <a:r>
              <a:rPr lang="en-US" sz="1100" b="0" kern="1200" dirty="0">
                <a:solidFill>
                  <a:schemeClr val="tx1"/>
                </a:solidFill>
                <a:effectLst/>
                <a:latin typeface="+mn-lt"/>
                <a:ea typeface="+mn-ea"/>
                <a:cs typeface="+mn-cs"/>
              </a:rPr>
              <a:t>, SUM(</a:t>
            </a:r>
            <a:r>
              <a:rPr lang="en-US" sz="1100" b="0" kern="1200" dirty="0" err="1">
                <a:solidFill>
                  <a:schemeClr val="tx1"/>
                </a:solidFill>
                <a:effectLst/>
                <a:latin typeface="+mn-lt"/>
                <a:ea typeface="+mn-ea"/>
                <a:cs typeface="+mn-cs"/>
              </a:rPr>
              <a:t>od.quantity</a:t>
            </a:r>
            <a:r>
              <a:rPr lang="en-US" sz="1100" b="0" kern="1200" dirty="0">
                <a:solidFill>
                  <a:schemeClr val="tx1"/>
                </a:solidFill>
                <a:effectLst/>
                <a:latin typeface="+mn-lt"/>
                <a:ea typeface="+mn-ea"/>
                <a:cs typeface="+mn-cs"/>
              </a:rPr>
              <a:t>) AS </a:t>
            </a:r>
            <a:r>
              <a:rPr lang="en-US" sz="1100" b="0" kern="1200" dirty="0" err="1">
                <a:solidFill>
                  <a:schemeClr val="tx1"/>
                </a:solidFill>
                <a:effectLst/>
                <a:latin typeface="+mn-lt"/>
                <a:ea typeface="+mn-ea"/>
                <a:cs typeface="+mn-cs"/>
              </a:rPr>
              <a:t>order_quantity</a:t>
            </a:r>
            <a:endParaRPr lang="en-US" sz="1100" b="0" kern="1200" dirty="0">
              <a:solidFill>
                <a:schemeClr val="tx1"/>
              </a:solidFill>
              <a:effectLst/>
              <a:latin typeface="+mn-lt"/>
              <a:ea typeface="+mn-ea"/>
              <a:cs typeface="+mn-cs"/>
            </a:endParaRPr>
          </a:p>
          <a:p>
            <a:r>
              <a:rPr lang="en-US" sz="1100" b="0" kern="1200" dirty="0">
                <a:solidFill>
                  <a:schemeClr val="tx1"/>
                </a:solidFill>
                <a:effectLst/>
                <a:latin typeface="+mn-lt"/>
                <a:ea typeface="+mn-ea"/>
                <a:cs typeface="+mn-cs"/>
              </a:rPr>
              <a:t>FROM orders o</a:t>
            </a:r>
          </a:p>
          <a:p>
            <a:r>
              <a:rPr lang="en-US" sz="1100" b="0" kern="1200" dirty="0">
                <a:solidFill>
                  <a:schemeClr val="tx1"/>
                </a:solidFill>
                <a:effectLst/>
                <a:latin typeface="+mn-lt"/>
                <a:ea typeface="+mn-ea"/>
                <a:cs typeface="+mn-cs"/>
              </a:rPr>
              <a:t>JOIN </a:t>
            </a:r>
            <a:r>
              <a:rPr lang="en-US" sz="1100" b="0" kern="1200" dirty="0" err="1">
                <a:solidFill>
                  <a:schemeClr val="tx1"/>
                </a:solidFill>
                <a:effectLst/>
                <a:latin typeface="+mn-lt"/>
                <a:ea typeface="+mn-ea"/>
                <a:cs typeface="+mn-cs"/>
              </a:rPr>
              <a:t>orderdetails</a:t>
            </a:r>
            <a:r>
              <a:rPr lang="en-US" sz="1100" b="0" kern="1200" dirty="0">
                <a:solidFill>
                  <a:schemeClr val="tx1"/>
                </a:solidFill>
                <a:effectLst/>
                <a:latin typeface="+mn-lt"/>
                <a:ea typeface="+mn-ea"/>
                <a:cs typeface="+mn-cs"/>
              </a:rPr>
              <a:t> od</a:t>
            </a:r>
          </a:p>
          <a:p>
            <a:r>
              <a:rPr lang="en-US" sz="1100" b="0" kern="1200" dirty="0">
                <a:solidFill>
                  <a:schemeClr val="tx1"/>
                </a:solidFill>
                <a:effectLst/>
                <a:latin typeface="+mn-lt"/>
                <a:ea typeface="+mn-ea"/>
                <a:cs typeface="+mn-cs"/>
              </a:rPr>
              <a:t>ON </a:t>
            </a:r>
            <a:r>
              <a:rPr lang="en-US" sz="1100" b="0" kern="1200" dirty="0" err="1">
                <a:solidFill>
                  <a:schemeClr val="tx1"/>
                </a:solidFill>
                <a:effectLst/>
                <a:latin typeface="+mn-lt"/>
                <a:ea typeface="+mn-ea"/>
                <a:cs typeface="+mn-cs"/>
              </a:rPr>
              <a:t>o.orderid</a:t>
            </a:r>
            <a:r>
              <a:rPr lang="en-US" sz="1100" b="0" kern="1200" dirty="0">
                <a:solidFill>
                  <a:schemeClr val="tx1"/>
                </a:solidFill>
                <a:effectLst/>
                <a:latin typeface="+mn-lt"/>
                <a:ea typeface="+mn-ea"/>
                <a:cs typeface="+mn-cs"/>
              </a:rPr>
              <a:t>=</a:t>
            </a:r>
            <a:r>
              <a:rPr lang="en-US" sz="1100" b="0" kern="1200" dirty="0" err="1">
                <a:solidFill>
                  <a:schemeClr val="tx1"/>
                </a:solidFill>
                <a:effectLst/>
                <a:latin typeface="+mn-lt"/>
                <a:ea typeface="+mn-ea"/>
                <a:cs typeface="+mn-cs"/>
              </a:rPr>
              <a:t>od.orderid</a:t>
            </a:r>
            <a:endParaRPr lang="en-US" sz="1100" b="0" kern="1200" dirty="0">
              <a:solidFill>
                <a:schemeClr val="tx1"/>
              </a:solidFill>
              <a:effectLst/>
              <a:latin typeface="+mn-lt"/>
              <a:ea typeface="+mn-ea"/>
              <a:cs typeface="+mn-cs"/>
            </a:endParaRPr>
          </a:p>
          <a:p>
            <a:r>
              <a:rPr lang="en-US" sz="1100" b="0" kern="1200" dirty="0">
                <a:solidFill>
                  <a:schemeClr val="tx1"/>
                </a:solidFill>
                <a:effectLst/>
                <a:latin typeface="+mn-lt"/>
                <a:ea typeface="+mn-ea"/>
                <a:cs typeface="+mn-cs"/>
              </a:rPr>
              <a:t>GROUP BY 1</a:t>
            </a:r>
          </a:p>
          <a:p>
            <a:r>
              <a:rPr lang="en-US" sz="1100" b="0" kern="1200" dirty="0">
                <a:solidFill>
                  <a:schemeClr val="tx1"/>
                </a:solidFill>
                <a:effectLst/>
                <a:latin typeface="+mn-lt"/>
                <a:ea typeface="+mn-ea"/>
                <a:cs typeface="+mn-cs"/>
              </a:rPr>
              <a:t>ORDER BY 1; </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Shape 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1" name="Shape 7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r>
              <a:rPr lang="en-US" sz="1100" b="0" kern="1200" dirty="0">
                <a:solidFill>
                  <a:schemeClr val="tx1"/>
                </a:solidFill>
                <a:effectLst/>
                <a:latin typeface="+mn-lt"/>
                <a:ea typeface="+mn-ea"/>
                <a:cs typeface="+mn-cs"/>
              </a:rPr>
              <a:t>SELECT t1.product_name AS </a:t>
            </a:r>
            <a:r>
              <a:rPr lang="en-US" sz="1100" b="0" kern="1200" dirty="0" err="1">
                <a:solidFill>
                  <a:schemeClr val="tx1"/>
                </a:solidFill>
                <a:effectLst/>
                <a:latin typeface="+mn-lt"/>
                <a:ea typeface="+mn-ea"/>
                <a:cs typeface="+mn-cs"/>
              </a:rPr>
              <a:t>product_name</a:t>
            </a:r>
            <a:r>
              <a:rPr lang="en-US" sz="1100" b="0" kern="1200" dirty="0">
                <a:solidFill>
                  <a:schemeClr val="tx1"/>
                </a:solidFill>
                <a:effectLst/>
                <a:latin typeface="+mn-lt"/>
                <a:ea typeface="+mn-ea"/>
                <a:cs typeface="+mn-cs"/>
              </a:rPr>
              <a:t>, t1.order_amount AS order_2016, t2.order_amount AS order_2015, t3.order_amount AS order_2014 </a:t>
            </a:r>
          </a:p>
          <a:p>
            <a:r>
              <a:rPr lang="en-US" sz="1100" b="0" kern="1200" dirty="0">
                <a:solidFill>
                  <a:schemeClr val="tx1"/>
                </a:solidFill>
                <a:effectLst/>
                <a:latin typeface="+mn-lt"/>
                <a:ea typeface="+mn-ea"/>
                <a:cs typeface="+mn-cs"/>
              </a:rPr>
              <a:t>FROM</a:t>
            </a:r>
          </a:p>
          <a:p>
            <a:r>
              <a:rPr lang="en-US" sz="1100" b="0" kern="1200" dirty="0">
                <a:solidFill>
                  <a:schemeClr val="tx1"/>
                </a:solidFill>
                <a:effectLst/>
                <a:latin typeface="+mn-lt"/>
                <a:ea typeface="+mn-ea"/>
                <a:cs typeface="+mn-cs"/>
              </a:rPr>
              <a:t>(SELECT STRFTIME('%Y', </a:t>
            </a:r>
            <a:r>
              <a:rPr lang="en-US" sz="1100" b="0" kern="1200" dirty="0" err="1">
                <a:solidFill>
                  <a:schemeClr val="tx1"/>
                </a:solidFill>
                <a:effectLst/>
                <a:latin typeface="+mn-lt"/>
                <a:ea typeface="+mn-ea"/>
                <a:cs typeface="+mn-cs"/>
              </a:rPr>
              <a:t>o.orderdate</a:t>
            </a:r>
            <a:r>
              <a:rPr lang="en-US" sz="1100" b="0" kern="1200" dirty="0">
                <a:solidFill>
                  <a:schemeClr val="tx1"/>
                </a:solidFill>
                <a:effectLst/>
                <a:latin typeface="+mn-lt"/>
                <a:ea typeface="+mn-ea"/>
                <a:cs typeface="+mn-cs"/>
              </a:rPr>
              <a:t>) AS date_2016, </a:t>
            </a:r>
            <a:r>
              <a:rPr lang="en-US" sz="1100" b="0" kern="1200" dirty="0" err="1">
                <a:solidFill>
                  <a:schemeClr val="tx1"/>
                </a:solidFill>
                <a:effectLst/>
                <a:latin typeface="+mn-lt"/>
                <a:ea typeface="+mn-ea"/>
                <a:cs typeface="+mn-cs"/>
              </a:rPr>
              <a:t>p.productname</a:t>
            </a:r>
            <a:r>
              <a:rPr lang="en-US" sz="1100" b="0" kern="1200" dirty="0">
                <a:solidFill>
                  <a:schemeClr val="tx1"/>
                </a:solidFill>
                <a:effectLst/>
                <a:latin typeface="+mn-lt"/>
                <a:ea typeface="+mn-ea"/>
                <a:cs typeface="+mn-cs"/>
              </a:rPr>
              <a:t> AS </a:t>
            </a:r>
            <a:r>
              <a:rPr lang="en-US" sz="1100" b="0" kern="1200" dirty="0" err="1">
                <a:solidFill>
                  <a:schemeClr val="tx1"/>
                </a:solidFill>
                <a:effectLst/>
                <a:latin typeface="+mn-lt"/>
                <a:ea typeface="+mn-ea"/>
                <a:cs typeface="+mn-cs"/>
              </a:rPr>
              <a:t>product_name</a:t>
            </a:r>
            <a:r>
              <a:rPr lang="en-US" sz="1100" b="0" kern="1200" dirty="0">
                <a:solidFill>
                  <a:schemeClr val="tx1"/>
                </a:solidFill>
                <a:effectLst/>
                <a:latin typeface="+mn-lt"/>
                <a:ea typeface="+mn-ea"/>
                <a:cs typeface="+mn-cs"/>
              </a:rPr>
              <a:t>, </a:t>
            </a:r>
            <a:r>
              <a:rPr lang="en-US" sz="1100" b="0" kern="1200" dirty="0" err="1">
                <a:solidFill>
                  <a:schemeClr val="tx1"/>
                </a:solidFill>
                <a:effectLst/>
                <a:latin typeface="+mn-lt"/>
                <a:ea typeface="+mn-ea"/>
                <a:cs typeface="+mn-cs"/>
              </a:rPr>
              <a:t>p.productid</a:t>
            </a:r>
            <a:r>
              <a:rPr lang="en-US" sz="1100" b="0" kern="1200" dirty="0">
                <a:solidFill>
                  <a:schemeClr val="tx1"/>
                </a:solidFill>
                <a:effectLst/>
                <a:latin typeface="+mn-lt"/>
                <a:ea typeface="+mn-ea"/>
                <a:cs typeface="+mn-cs"/>
              </a:rPr>
              <a:t>, SUM(</a:t>
            </a:r>
            <a:r>
              <a:rPr lang="en-US" sz="1100" b="0" kern="1200" dirty="0" err="1">
                <a:solidFill>
                  <a:schemeClr val="tx1"/>
                </a:solidFill>
                <a:effectLst/>
                <a:latin typeface="+mn-lt"/>
                <a:ea typeface="+mn-ea"/>
                <a:cs typeface="+mn-cs"/>
              </a:rPr>
              <a:t>od.quantity</a:t>
            </a:r>
            <a:r>
              <a:rPr lang="en-US" sz="1100" b="0" kern="1200" dirty="0">
                <a:solidFill>
                  <a:schemeClr val="tx1"/>
                </a:solidFill>
                <a:effectLst/>
                <a:latin typeface="+mn-lt"/>
                <a:ea typeface="+mn-ea"/>
                <a:cs typeface="+mn-cs"/>
              </a:rPr>
              <a:t>*</a:t>
            </a:r>
            <a:r>
              <a:rPr lang="en-US" sz="1100" b="0" kern="1200" dirty="0" err="1">
                <a:solidFill>
                  <a:schemeClr val="tx1"/>
                </a:solidFill>
                <a:effectLst/>
                <a:latin typeface="+mn-lt"/>
                <a:ea typeface="+mn-ea"/>
                <a:cs typeface="+mn-cs"/>
              </a:rPr>
              <a:t>od.unitprice</a:t>
            </a:r>
            <a:r>
              <a:rPr lang="en-US" sz="1100" b="0" kern="1200" dirty="0">
                <a:solidFill>
                  <a:schemeClr val="tx1"/>
                </a:solidFill>
                <a:effectLst/>
                <a:latin typeface="+mn-lt"/>
                <a:ea typeface="+mn-ea"/>
                <a:cs typeface="+mn-cs"/>
              </a:rPr>
              <a:t>*</a:t>
            </a:r>
            <a:r>
              <a:rPr lang="en-US" sz="1100" b="0" kern="1200" dirty="0" err="1">
                <a:solidFill>
                  <a:schemeClr val="tx1"/>
                </a:solidFill>
                <a:effectLst/>
                <a:latin typeface="+mn-lt"/>
                <a:ea typeface="+mn-ea"/>
                <a:cs typeface="+mn-cs"/>
              </a:rPr>
              <a:t>od.discount</a:t>
            </a:r>
            <a:r>
              <a:rPr lang="en-US" sz="1100" b="0" kern="1200" dirty="0">
                <a:solidFill>
                  <a:schemeClr val="tx1"/>
                </a:solidFill>
                <a:effectLst/>
                <a:latin typeface="+mn-lt"/>
                <a:ea typeface="+mn-ea"/>
                <a:cs typeface="+mn-cs"/>
              </a:rPr>
              <a:t>)</a:t>
            </a:r>
          </a:p>
          <a:p>
            <a:r>
              <a:rPr lang="en-US" sz="1100" b="0" kern="1200" dirty="0">
                <a:solidFill>
                  <a:schemeClr val="tx1"/>
                </a:solidFill>
                <a:effectLst/>
                <a:latin typeface="+mn-lt"/>
                <a:ea typeface="+mn-ea"/>
                <a:cs typeface="+mn-cs"/>
              </a:rPr>
              <a:t>AS </a:t>
            </a:r>
            <a:r>
              <a:rPr lang="en-US" sz="1100" b="0" kern="1200" dirty="0" err="1">
                <a:solidFill>
                  <a:schemeClr val="tx1"/>
                </a:solidFill>
                <a:effectLst/>
                <a:latin typeface="+mn-lt"/>
                <a:ea typeface="+mn-ea"/>
                <a:cs typeface="+mn-cs"/>
              </a:rPr>
              <a:t>order_amount</a:t>
            </a:r>
            <a:endParaRPr lang="en-US" sz="1100" b="0" kern="1200" dirty="0">
              <a:solidFill>
                <a:schemeClr val="tx1"/>
              </a:solidFill>
              <a:effectLst/>
              <a:latin typeface="+mn-lt"/>
              <a:ea typeface="+mn-ea"/>
              <a:cs typeface="+mn-cs"/>
            </a:endParaRPr>
          </a:p>
          <a:p>
            <a:r>
              <a:rPr lang="en-US" sz="1100" b="0" kern="1200" dirty="0">
                <a:solidFill>
                  <a:schemeClr val="tx1"/>
                </a:solidFill>
                <a:effectLst/>
                <a:latin typeface="+mn-lt"/>
                <a:ea typeface="+mn-ea"/>
                <a:cs typeface="+mn-cs"/>
              </a:rPr>
              <a:t>FROM orders o</a:t>
            </a:r>
          </a:p>
          <a:p>
            <a:r>
              <a:rPr lang="en-US" sz="1100" b="0" kern="1200" dirty="0">
                <a:solidFill>
                  <a:schemeClr val="tx1"/>
                </a:solidFill>
                <a:effectLst/>
                <a:latin typeface="+mn-lt"/>
                <a:ea typeface="+mn-ea"/>
                <a:cs typeface="+mn-cs"/>
              </a:rPr>
              <a:t>JOIN </a:t>
            </a:r>
            <a:r>
              <a:rPr lang="en-US" sz="1100" b="0" kern="1200" dirty="0" err="1">
                <a:solidFill>
                  <a:schemeClr val="tx1"/>
                </a:solidFill>
                <a:effectLst/>
                <a:latin typeface="+mn-lt"/>
                <a:ea typeface="+mn-ea"/>
                <a:cs typeface="+mn-cs"/>
              </a:rPr>
              <a:t>orderdetails</a:t>
            </a:r>
            <a:r>
              <a:rPr lang="en-US" sz="1100" b="0" kern="1200" dirty="0">
                <a:solidFill>
                  <a:schemeClr val="tx1"/>
                </a:solidFill>
                <a:effectLst/>
                <a:latin typeface="+mn-lt"/>
                <a:ea typeface="+mn-ea"/>
                <a:cs typeface="+mn-cs"/>
              </a:rPr>
              <a:t> od</a:t>
            </a:r>
          </a:p>
          <a:p>
            <a:r>
              <a:rPr lang="en-US" sz="1100" b="0" kern="1200" dirty="0">
                <a:solidFill>
                  <a:schemeClr val="tx1"/>
                </a:solidFill>
                <a:effectLst/>
                <a:latin typeface="+mn-lt"/>
                <a:ea typeface="+mn-ea"/>
                <a:cs typeface="+mn-cs"/>
              </a:rPr>
              <a:t>ON </a:t>
            </a:r>
            <a:r>
              <a:rPr lang="en-US" sz="1100" b="0" kern="1200" dirty="0" err="1">
                <a:solidFill>
                  <a:schemeClr val="tx1"/>
                </a:solidFill>
                <a:effectLst/>
                <a:latin typeface="+mn-lt"/>
                <a:ea typeface="+mn-ea"/>
                <a:cs typeface="+mn-cs"/>
              </a:rPr>
              <a:t>o.orderid</a:t>
            </a:r>
            <a:r>
              <a:rPr lang="en-US" sz="1100" b="0" kern="1200" dirty="0">
                <a:solidFill>
                  <a:schemeClr val="tx1"/>
                </a:solidFill>
                <a:effectLst/>
                <a:latin typeface="+mn-lt"/>
                <a:ea typeface="+mn-ea"/>
                <a:cs typeface="+mn-cs"/>
              </a:rPr>
              <a:t>=</a:t>
            </a:r>
            <a:r>
              <a:rPr lang="en-US" sz="1100" b="0" kern="1200" dirty="0" err="1">
                <a:solidFill>
                  <a:schemeClr val="tx1"/>
                </a:solidFill>
                <a:effectLst/>
                <a:latin typeface="+mn-lt"/>
                <a:ea typeface="+mn-ea"/>
                <a:cs typeface="+mn-cs"/>
              </a:rPr>
              <a:t>od.orderid</a:t>
            </a:r>
            <a:endParaRPr lang="en-US" sz="1100" b="0" kern="1200" dirty="0">
              <a:solidFill>
                <a:schemeClr val="tx1"/>
              </a:solidFill>
              <a:effectLst/>
              <a:latin typeface="+mn-lt"/>
              <a:ea typeface="+mn-ea"/>
              <a:cs typeface="+mn-cs"/>
            </a:endParaRPr>
          </a:p>
          <a:p>
            <a:r>
              <a:rPr lang="en-US" sz="1100" b="0" kern="1200" dirty="0">
                <a:solidFill>
                  <a:schemeClr val="tx1"/>
                </a:solidFill>
                <a:effectLst/>
                <a:latin typeface="+mn-lt"/>
                <a:ea typeface="+mn-ea"/>
                <a:cs typeface="+mn-cs"/>
              </a:rPr>
              <a:t>JOIN products p</a:t>
            </a:r>
          </a:p>
          <a:p>
            <a:r>
              <a:rPr lang="en-US" sz="1100" b="0" kern="1200" dirty="0">
                <a:solidFill>
                  <a:schemeClr val="tx1"/>
                </a:solidFill>
                <a:effectLst/>
                <a:latin typeface="+mn-lt"/>
                <a:ea typeface="+mn-ea"/>
                <a:cs typeface="+mn-cs"/>
              </a:rPr>
              <a:t>ON </a:t>
            </a:r>
            <a:r>
              <a:rPr lang="en-US" sz="1100" b="0" kern="1200" dirty="0" err="1">
                <a:solidFill>
                  <a:schemeClr val="tx1"/>
                </a:solidFill>
                <a:effectLst/>
                <a:latin typeface="+mn-lt"/>
                <a:ea typeface="+mn-ea"/>
                <a:cs typeface="+mn-cs"/>
              </a:rPr>
              <a:t>od.productid</a:t>
            </a:r>
            <a:r>
              <a:rPr lang="en-US" sz="1100" b="0" kern="1200" dirty="0">
                <a:solidFill>
                  <a:schemeClr val="tx1"/>
                </a:solidFill>
                <a:effectLst/>
                <a:latin typeface="+mn-lt"/>
                <a:ea typeface="+mn-ea"/>
                <a:cs typeface="+mn-cs"/>
              </a:rPr>
              <a:t>=</a:t>
            </a:r>
            <a:r>
              <a:rPr lang="en-US" sz="1100" b="0" kern="1200" dirty="0" err="1">
                <a:solidFill>
                  <a:schemeClr val="tx1"/>
                </a:solidFill>
                <a:effectLst/>
                <a:latin typeface="+mn-lt"/>
                <a:ea typeface="+mn-ea"/>
                <a:cs typeface="+mn-cs"/>
              </a:rPr>
              <a:t>p.productid</a:t>
            </a:r>
            <a:endParaRPr lang="en-US" sz="1100" b="0" kern="1200" dirty="0">
              <a:solidFill>
                <a:schemeClr val="tx1"/>
              </a:solidFill>
              <a:effectLst/>
              <a:latin typeface="+mn-lt"/>
              <a:ea typeface="+mn-ea"/>
              <a:cs typeface="+mn-cs"/>
            </a:endParaRPr>
          </a:p>
          <a:p>
            <a:r>
              <a:rPr lang="en-US" sz="1100" b="0" kern="1200" dirty="0">
                <a:solidFill>
                  <a:schemeClr val="tx1"/>
                </a:solidFill>
                <a:effectLst/>
                <a:latin typeface="+mn-lt"/>
                <a:ea typeface="+mn-ea"/>
                <a:cs typeface="+mn-cs"/>
              </a:rPr>
              <a:t>WHERE STRFTIME('%Y', </a:t>
            </a:r>
            <a:r>
              <a:rPr lang="en-US" sz="1100" b="0" kern="1200" dirty="0" err="1">
                <a:solidFill>
                  <a:schemeClr val="tx1"/>
                </a:solidFill>
                <a:effectLst/>
                <a:latin typeface="+mn-lt"/>
                <a:ea typeface="+mn-ea"/>
                <a:cs typeface="+mn-cs"/>
              </a:rPr>
              <a:t>o.orderdate</a:t>
            </a:r>
            <a:r>
              <a:rPr lang="en-US" sz="1100" b="0" kern="1200" dirty="0">
                <a:solidFill>
                  <a:schemeClr val="tx1"/>
                </a:solidFill>
                <a:effectLst/>
                <a:latin typeface="+mn-lt"/>
                <a:ea typeface="+mn-ea"/>
                <a:cs typeface="+mn-cs"/>
              </a:rPr>
              <a:t>)='2016'</a:t>
            </a:r>
          </a:p>
          <a:p>
            <a:r>
              <a:rPr lang="en-US" sz="1100" b="0" kern="1200" dirty="0">
                <a:solidFill>
                  <a:schemeClr val="tx1"/>
                </a:solidFill>
                <a:effectLst/>
                <a:latin typeface="+mn-lt"/>
                <a:ea typeface="+mn-ea"/>
                <a:cs typeface="+mn-cs"/>
              </a:rPr>
              <a:t>GROUP BY 2</a:t>
            </a:r>
          </a:p>
          <a:p>
            <a:r>
              <a:rPr lang="en-US" sz="1100" b="0" kern="1200" dirty="0">
                <a:solidFill>
                  <a:schemeClr val="tx1"/>
                </a:solidFill>
                <a:effectLst/>
                <a:latin typeface="+mn-lt"/>
                <a:ea typeface="+mn-ea"/>
                <a:cs typeface="+mn-cs"/>
              </a:rPr>
              <a:t>ORDER BY 3 DESC) t1</a:t>
            </a:r>
          </a:p>
          <a:p>
            <a:r>
              <a:rPr lang="en-US" sz="1100" b="0" kern="1200" dirty="0">
                <a:solidFill>
                  <a:schemeClr val="tx1"/>
                </a:solidFill>
                <a:effectLst/>
                <a:latin typeface="+mn-lt"/>
                <a:ea typeface="+mn-ea"/>
                <a:cs typeface="+mn-cs"/>
              </a:rPr>
              <a:t>JOIN </a:t>
            </a:r>
          </a:p>
          <a:p>
            <a:r>
              <a:rPr lang="en-US" sz="1100" b="0" kern="1200" dirty="0">
                <a:solidFill>
                  <a:schemeClr val="tx1"/>
                </a:solidFill>
                <a:effectLst/>
                <a:latin typeface="+mn-lt"/>
                <a:ea typeface="+mn-ea"/>
                <a:cs typeface="+mn-cs"/>
              </a:rPr>
              <a:t>(SELECT STRFTIME('%Y', </a:t>
            </a:r>
            <a:r>
              <a:rPr lang="en-US" sz="1100" b="0" kern="1200" dirty="0" err="1">
                <a:solidFill>
                  <a:schemeClr val="tx1"/>
                </a:solidFill>
                <a:effectLst/>
                <a:latin typeface="+mn-lt"/>
                <a:ea typeface="+mn-ea"/>
                <a:cs typeface="+mn-cs"/>
              </a:rPr>
              <a:t>o.orderdate</a:t>
            </a:r>
            <a:r>
              <a:rPr lang="en-US" sz="1100" b="0" kern="1200" dirty="0">
                <a:solidFill>
                  <a:schemeClr val="tx1"/>
                </a:solidFill>
                <a:effectLst/>
                <a:latin typeface="+mn-lt"/>
                <a:ea typeface="+mn-ea"/>
                <a:cs typeface="+mn-cs"/>
              </a:rPr>
              <a:t>) AS date_2015, </a:t>
            </a:r>
            <a:r>
              <a:rPr lang="en-US" sz="1100" b="0" kern="1200" dirty="0" err="1">
                <a:solidFill>
                  <a:schemeClr val="tx1"/>
                </a:solidFill>
                <a:effectLst/>
                <a:latin typeface="+mn-lt"/>
                <a:ea typeface="+mn-ea"/>
                <a:cs typeface="+mn-cs"/>
              </a:rPr>
              <a:t>p.productname</a:t>
            </a:r>
            <a:r>
              <a:rPr lang="en-US" sz="1100" b="0" kern="1200" dirty="0">
                <a:solidFill>
                  <a:schemeClr val="tx1"/>
                </a:solidFill>
                <a:effectLst/>
                <a:latin typeface="+mn-lt"/>
                <a:ea typeface="+mn-ea"/>
                <a:cs typeface="+mn-cs"/>
              </a:rPr>
              <a:t>, </a:t>
            </a:r>
            <a:r>
              <a:rPr lang="en-US" sz="1100" b="0" kern="1200" dirty="0" err="1">
                <a:solidFill>
                  <a:schemeClr val="tx1"/>
                </a:solidFill>
                <a:effectLst/>
                <a:latin typeface="+mn-lt"/>
                <a:ea typeface="+mn-ea"/>
                <a:cs typeface="+mn-cs"/>
              </a:rPr>
              <a:t>p.productid</a:t>
            </a:r>
            <a:r>
              <a:rPr lang="en-US" sz="1100" b="0" kern="1200" dirty="0">
                <a:solidFill>
                  <a:schemeClr val="tx1"/>
                </a:solidFill>
                <a:effectLst/>
                <a:latin typeface="+mn-lt"/>
                <a:ea typeface="+mn-ea"/>
                <a:cs typeface="+mn-cs"/>
              </a:rPr>
              <a:t>, SUM(</a:t>
            </a:r>
            <a:r>
              <a:rPr lang="en-US" sz="1100" b="0" kern="1200" dirty="0" err="1">
                <a:solidFill>
                  <a:schemeClr val="tx1"/>
                </a:solidFill>
                <a:effectLst/>
                <a:latin typeface="+mn-lt"/>
                <a:ea typeface="+mn-ea"/>
                <a:cs typeface="+mn-cs"/>
              </a:rPr>
              <a:t>od.quantity</a:t>
            </a:r>
            <a:r>
              <a:rPr lang="en-US" sz="1100" b="0" kern="1200" dirty="0">
                <a:solidFill>
                  <a:schemeClr val="tx1"/>
                </a:solidFill>
                <a:effectLst/>
                <a:latin typeface="+mn-lt"/>
                <a:ea typeface="+mn-ea"/>
                <a:cs typeface="+mn-cs"/>
              </a:rPr>
              <a:t>*</a:t>
            </a:r>
            <a:r>
              <a:rPr lang="en-US" sz="1100" b="0" kern="1200" dirty="0" err="1">
                <a:solidFill>
                  <a:schemeClr val="tx1"/>
                </a:solidFill>
                <a:effectLst/>
                <a:latin typeface="+mn-lt"/>
                <a:ea typeface="+mn-ea"/>
                <a:cs typeface="+mn-cs"/>
              </a:rPr>
              <a:t>od.unitprice</a:t>
            </a:r>
            <a:r>
              <a:rPr lang="en-US" sz="1100" b="0" kern="1200" dirty="0">
                <a:solidFill>
                  <a:schemeClr val="tx1"/>
                </a:solidFill>
                <a:effectLst/>
                <a:latin typeface="+mn-lt"/>
                <a:ea typeface="+mn-ea"/>
                <a:cs typeface="+mn-cs"/>
              </a:rPr>
              <a:t>*</a:t>
            </a:r>
            <a:r>
              <a:rPr lang="en-US" sz="1100" b="0" kern="1200" dirty="0" err="1">
                <a:solidFill>
                  <a:schemeClr val="tx1"/>
                </a:solidFill>
                <a:effectLst/>
                <a:latin typeface="+mn-lt"/>
                <a:ea typeface="+mn-ea"/>
                <a:cs typeface="+mn-cs"/>
              </a:rPr>
              <a:t>od.discount</a:t>
            </a:r>
            <a:r>
              <a:rPr lang="en-US" sz="1100" b="0" kern="1200" dirty="0">
                <a:solidFill>
                  <a:schemeClr val="tx1"/>
                </a:solidFill>
                <a:effectLst/>
                <a:latin typeface="+mn-lt"/>
                <a:ea typeface="+mn-ea"/>
                <a:cs typeface="+mn-cs"/>
              </a:rPr>
              <a:t>) AS </a:t>
            </a:r>
            <a:r>
              <a:rPr lang="en-US" sz="1100" b="0" kern="1200" dirty="0" err="1">
                <a:solidFill>
                  <a:schemeClr val="tx1"/>
                </a:solidFill>
                <a:effectLst/>
                <a:latin typeface="+mn-lt"/>
                <a:ea typeface="+mn-ea"/>
                <a:cs typeface="+mn-cs"/>
              </a:rPr>
              <a:t>order_amount</a:t>
            </a:r>
            <a:endParaRPr lang="en-US" sz="1100" b="0" kern="1200" dirty="0">
              <a:solidFill>
                <a:schemeClr val="tx1"/>
              </a:solidFill>
              <a:effectLst/>
              <a:latin typeface="+mn-lt"/>
              <a:ea typeface="+mn-ea"/>
              <a:cs typeface="+mn-cs"/>
            </a:endParaRPr>
          </a:p>
          <a:p>
            <a:r>
              <a:rPr lang="en-US" sz="1100" b="0" kern="1200" dirty="0">
                <a:solidFill>
                  <a:schemeClr val="tx1"/>
                </a:solidFill>
                <a:effectLst/>
                <a:latin typeface="+mn-lt"/>
                <a:ea typeface="+mn-ea"/>
                <a:cs typeface="+mn-cs"/>
              </a:rPr>
              <a:t>FROM orders o</a:t>
            </a:r>
          </a:p>
          <a:p>
            <a:r>
              <a:rPr lang="en-US" sz="1100" b="0" kern="1200" dirty="0">
                <a:solidFill>
                  <a:schemeClr val="tx1"/>
                </a:solidFill>
                <a:effectLst/>
                <a:latin typeface="+mn-lt"/>
                <a:ea typeface="+mn-ea"/>
                <a:cs typeface="+mn-cs"/>
              </a:rPr>
              <a:t>JOIN </a:t>
            </a:r>
            <a:r>
              <a:rPr lang="en-US" sz="1100" b="0" kern="1200" dirty="0" err="1">
                <a:solidFill>
                  <a:schemeClr val="tx1"/>
                </a:solidFill>
                <a:effectLst/>
                <a:latin typeface="+mn-lt"/>
                <a:ea typeface="+mn-ea"/>
                <a:cs typeface="+mn-cs"/>
              </a:rPr>
              <a:t>orderdetails</a:t>
            </a:r>
            <a:r>
              <a:rPr lang="en-US" sz="1100" b="0" kern="1200" dirty="0">
                <a:solidFill>
                  <a:schemeClr val="tx1"/>
                </a:solidFill>
                <a:effectLst/>
                <a:latin typeface="+mn-lt"/>
                <a:ea typeface="+mn-ea"/>
                <a:cs typeface="+mn-cs"/>
              </a:rPr>
              <a:t> od</a:t>
            </a:r>
          </a:p>
          <a:p>
            <a:r>
              <a:rPr lang="en-US" sz="1100" b="0" kern="1200" dirty="0">
                <a:solidFill>
                  <a:schemeClr val="tx1"/>
                </a:solidFill>
                <a:effectLst/>
                <a:latin typeface="+mn-lt"/>
                <a:ea typeface="+mn-ea"/>
                <a:cs typeface="+mn-cs"/>
              </a:rPr>
              <a:t>ON </a:t>
            </a:r>
            <a:r>
              <a:rPr lang="en-US" sz="1100" b="0" kern="1200" dirty="0" err="1">
                <a:solidFill>
                  <a:schemeClr val="tx1"/>
                </a:solidFill>
                <a:effectLst/>
                <a:latin typeface="+mn-lt"/>
                <a:ea typeface="+mn-ea"/>
                <a:cs typeface="+mn-cs"/>
              </a:rPr>
              <a:t>o.orderid</a:t>
            </a:r>
            <a:r>
              <a:rPr lang="en-US" sz="1100" b="0" kern="1200" dirty="0">
                <a:solidFill>
                  <a:schemeClr val="tx1"/>
                </a:solidFill>
                <a:effectLst/>
                <a:latin typeface="+mn-lt"/>
                <a:ea typeface="+mn-ea"/>
                <a:cs typeface="+mn-cs"/>
              </a:rPr>
              <a:t>=</a:t>
            </a:r>
            <a:r>
              <a:rPr lang="en-US" sz="1100" b="0" kern="1200" dirty="0" err="1">
                <a:solidFill>
                  <a:schemeClr val="tx1"/>
                </a:solidFill>
                <a:effectLst/>
                <a:latin typeface="+mn-lt"/>
                <a:ea typeface="+mn-ea"/>
                <a:cs typeface="+mn-cs"/>
              </a:rPr>
              <a:t>od.orderid</a:t>
            </a:r>
            <a:endParaRPr lang="en-US" sz="1100" b="0" kern="1200" dirty="0">
              <a:solidFill>
                <a:schemeClr val="tx1"/>
              </a:solidFill>
              <a:effectLst/>
              <a:latin typeface="+mn-lt"/>
              <a:ea typeface="+mn-ea"/>
              <a:cs typeface="+mn-cs"/>
            </a:endParaRPr>
          </a:p>
          <a:p>
            <a:r>
              <a:rPr lang="en-US" sz="1100" b="0" kern="1200" dirty="0">
                <a:solidFill>
                  <a:schemeClr val="tx1"/>
                </a:solidFill>
                <a:effectLst/>
                <a:latin typeface="+mn-lt"/>
                <a:ea typeface="+mn-ea"/>
                <a:cs typeface="+mn-cs"/>
              </a:rPr>
              <a:t>JOIN products p</a:t>
            </a:r>
          </a:p>
          <a:p>
            <a:r>
              <a:rPr lang="en-US" sz="1100" b="0" kern="1200" dirty="0">
                <a:solidFill>
                  <a:schemeClr val="tx1"/>
                </a:solidFill>
                <a:effectLst/>
                <a:latin typeface="+mn-lt"/>
                <a:ea typeface="+mn-ea"/>
                <a:cs typeface="+mn-cs"/>
              </a:rPr>
              <a:t>ON </a:t>
            </a:r>
            <a:r>
              <a:rPr lang="en-US" sz="1100" b="0" kern="1200" dirty="0" err="1">
                <a:solidFill>
                  <a:schemeClr val="tx1"/>
                </a:solidFill>
                <a:effectLst/>
                <a:latin typeface="+mn-lt"/>
                <a:ea typeface="+mn-ea"/>
                <a:cs typeface="+mn-cs"/>
              </a:rPr>
              <a:t>od.productid</a:t>
            </a:r>
            <a:r>
              <a:rPr lang="en-US" sz="1100" b="0" kern="1200" dirty="0">
                <a:solidFill>
                  <a:schemeClr val="tx1"/>
                </a:solidFill>
                <a:effectLst/>
                <a:latin typeface="+mn-lt"/>
                <a:ea typeface="+mn-ea"/>
                <a:cs typeface="+mn-cs"/>
              </a:rPr>
              <a:t>=</a:t>
            </a:r>
            <a:r>
              <a:rPr lang="en-US" sz="1100" b="0" kern="1200" dirty="0" err="1">
                <a:solidFill>
                  <a:schemeClr val="tx1"/>
                </a:solidFill>
                <a:effectLst/>
                <a:latin typeface="+mn-lt"/>
                <a:ea typeface="+mn-ea"/>
                <a:cs typeface="+mn-cs"/>
              </a:rPr>
              <a:t>p.productid</a:t>
            </a:r>
            <a:endParaRPr lang="en-US" sz="1100" b="0" kern="1200" dirty="0">
              <a:solidFill>
                <a:schemeClr val="tx1"/>
              </a:solidFill>
              <a:effectLst/>
              <a:latin typeface="+mn-lt"/>
              <a:ea typeface="+mn-ea"/>
              <a:cs typeface="+mn-cs"/>
            </a:endParaRPr>
          </a:p>
          <a:p>
            <a:r>
              <a:rPr lang="en-US" sz="1100" b="0" kern="1200" dirty="0">
                <a:solidFill>
                  <a:schemeClr val="tx1"/>
                </a:solidFill>
                <a:effectLst/>
                <a:latin typeface="+mn-lt"/>
                <a:ea typeface="+mn-ea"/>
                <a:cs typeface="+mn-cs"/>
              </a:rPr>
              <a:t>WHERE STRFTIME('%Y', </a:t>
            </a:r>
            <a:r>
              <a:rPr lang="en-US" sz="1100" b="0" kern="1200" dirty="0" err="1">
                <a:solidFill>
                  <a:schemeClr val="tx1"/>
                </a:solidFill>
                <a:effectLst/>
                <a:latin typeface="+mn-lt"/>
                <a:ea typeface="+mn-ea"/>
                <a:cs typeface="+mn-cs"/>
              </a:rPr>
              <a:t>o.orderdate</a:t>
            </a:r>
            <a:r>
              <a:rPr lang="en-US" sz="1100" b="0" kern="1200" dirty="0">
                <a:solidFill>
                  <a:schemeClr val="tx1"/>
                </a:solidFill>
                <a:effectLst/>
                <a:latin typeface="+mn-lt"/>
                <a:ea typeface="+mn-ea"/>
                <a:cs typeface="+mn-cs"/>
              </a:rPr>
              <a:t>)='2015'</a:t>
            </a:r>
          </a:p>
          <a:p>
            <a:r>
              <a:rPr lang="en-US" sz="1100" b="0" kern="1200" dirty="0">
                <a:solidFill>
                  <a:schemeClr val="tx1"/>
                </a:solidFill>
                <a:effectLst/>
                <a:latin typeface="+mn-lt"/>
                <a:ea typeface="+mn-ea"/>
                <a:cs typeface="+mn-cs"/>
              </a:rPr>
              <a:t>GROUP BY 2</a:t>
            </a:r>
          </a:p>
          <a:p>
            <a:r>
              <a:rPr lang="en-US" sz="1100" b="0" kern="1200" dirty="0">
                <a:solidFill>
                  <a:schemeClr val="tx1"/>
                </a:solidFill>
                <a:effectLst/>
                <a:latin typeface="+mn-lt"/>
                <a:ea typeface="+mn-ea"/>
                <a:cs typeface="+mn-cs"/>
              </a:rPr>
              <a:t>ORDER BY 3 DESC) t2</a:t>
            </a:r>
          </a:p>
          <a:p>
            <a:r>
              <a:rPr lang="en-US" sz="1100" b="0" kern="1200" dirty="0">
                <a:solidFill>
                  <a:schemeClr val="tx1"/>
                </a:solidFill>
                <a:effectLst/>
                <a:latin typeface="+mn-lt"/>
                <a:ea typeface="+mn-ea"/>
                <a:cs typeface="+mn-cs"/>
              </a:rPr>
              <a:t>ON t1.productid=t2.productid</a:t>
            </a:r>
          </a:p>
          <a:p>
            <a:r>
              <a:rPr lang="en-US" sz="1100" b="0" kern="1200" dirty="0">
                <a:solidFill>
                  <a:schemeClr val="tx1"/>
                </a:solidFill>
                <a:effectLst/>
                <a:latin typeface="+mn-lt"/>
                <a:ea typeface="+mn-ea"/>
                <a:cs typeface="+mn-cs"/>
              </a:rPr>
              <a:t>JOIN </a:t>
            </a:r>
          </a:p>
          <a:p>
            <a:r>
              <a:rPr lang="en-US" sz="1100" b="0" kern="1200" dirty="0">
                <a:solidFill>
                  <a:schemeClr val="tx1"/>
                </a:solidFill>
                <a:effectLst/>
                <a:latin typeface="+mn-lt"/>
                <a:ea typeface="+mn-ea"/>
                <a:cs typeface="+mn-cs"/>
              </a:rPr>
              <a:t>(SELECT STRFTIME('%Y', </a:t>
            </a:r>
            <a:r>
              <a:rPr lang="en-US" sz="1100" b="0" kern="1200" dirty="0" err="1">
                <a:solidFill>
                  <a:schemeClr val="tx1"/>
                </a:solidFill>
                <a:effectLst/>
                <a:latin typeface="+mn-lt"/>
                <a:ea typeface="+mn-ea"/>
                <a:cs typeface="+mn-cs"/>
              </a:rPr>
              <a:t>o.orderdate</a:t>
            </a:r>
            <a:r>
              <a:rPr lang="en-US" sz="1100" b="0" kern="1200" dirty="0">
                <a:solidFill>
                  <a:schemeClr val="tx1"/>
                </a:solidFill>
                <a:effectLst/>
                <a:latin typeface="+mn-lt"/>
                <a:ea typeface="+mn-ea"/>
                <a:cs typeface="+mn-cs"/>
              </a:rPr>
              <a:t>) AS date_2014, </a:t>
            </a:r>
            <a:r>
              <a:rPr lang="en-US" sz="1100" b="0" kern="1200" dirty="0" err="1">
                <a:solidFill>
                  <a:schemeClr val="tx1"/>
                </a:solidFill>
                <a:effectLst/>
                <a:latin typeface="+mn-lt"/>
                <a:ea typeface="+mn-ea"/>
                <a:cs typeface="+mn-cs"/>
              </a:rPr>
              <a:t>p.productname</a:t>
            </a:r>
            <a:r>
              <a:rPr lang="en-US" sz="1100" b="0" kern="1200" dirty="0">
                <a:solidFill>
                  <a:schemeClr val="tx1"/>
                </a:solidFill>
                <a:effectLst/>
                <a:latin typeface="+mn-lt"/>
                <a:ea typeface="+mn-ea"/>
                <a:cs typeface="+mn-cs"/>
              </a:rPr>
              <a:t>, </a:t>
            </a:r>
            <a:r>
              <a:rPr lang="en-US" sz="1100" b="0" kern="1200" dirty="0" err="1">
                <a:solidFill>
                  <a:schemeClr val="tx1"/>
                </a:solidFill>
                <a:effectLst/>
                <a:latin typeface="+mn-lt"/>
                <a:ea typeface="+mn-ea"/>
                <a:cs typeface="+mn-cs"/>
              </a:rPr>
              <a:t>p.productid</a:t>
            </a:r>
            <a:r>
              <a:rPr lang="en-US" sz="1100" b="0" kern="1200" dirty="0">
                <a:solidFill>
                  <a:schemeClr val="tx1"/>
                </a:solidFill>
                <a:effectLst/>
                <a:latin typeface="+mn-lt"/>
                <a:ea typeface="+mn-ea"/>
                <a:cs typeface="+mn-cs"/>
              </a:rPr>
              <a:t>, SUM(</a:t>
            </a:r>
            <a:r>
              <a:rPr lang="en-US" sz="1100" b="0" kern="1200" dirty="0" err="1">
                <a:solidFill>
                  <a:schemeClr val="tx1"/>
                </a:solidFill>
                <a:effectLst/>
                <a:latin typeface="+mn-lt"/>
                <a:ea typeface="+mn-ea"/>
                <a:cs typeface="+mn-cs"/>
              </a:rPr>
              <a:t>od.quantity</a:t>
            </a:r>
            <a:r>
              <a:rPr lang="en-US" sz="1100" b="0" kern="1200" dirty="0">
                <a:solidFill>
                  <a:schemeClr val="tx1"/>
                </a:solidFill>
                <a:effectLst/>
                <a:latin typeface="+mn-lt"/>
                <a:ea typeface="+mn-ea"/>
                <a:cs typeface="+mn-cs"/>
              </a:rPr>
              <a:t>*</a:t>
            </a:r>
            <a:r>
              <a:rPr lang="en-US" sz="1100" b="0" kern="1200" dirty="0" err="1">
                <a:solidFill>
                  <a:schemeClr val="tx1"/>
                </a:solidFill>
                <a:effectLst/>
                <a:latin typeface="+mn-lt"/>
                <a:ea typeface="+mn-ea"/>
                <a:cs typeface="+mn-cs"/>
              </a:rPr>
              <a:t>od.unitprice</a:t>
            </a:r>
            <a:r>
              <a:rPr lang="en-US" sz="1100" b="0" kern="1200" dirty="0">
                <a:solidFill>
                  <a:schemeClr val="tx1"/>
                </a:solidFill>
                <a:effectLst/>
                <a:latin typeface="+mn-lt"/>
                <a:ea typeface="+mn-ea"/>
                <a:cs typeface="+mn-cs"/>
              </a:rPr>
              <a:t>*</a:t>
            </a:r>
            <a:r>
              <a:rPr lang="en-US" sz="1100" b="0" kern="1200" dirty="0" err="1">
                <a:solidFill>
                  <a:schemeClr val="tx1"/>
                </a:solidFill>
                <a:effectLst/>
                <a:latin typeface="+mn-lt"/>
                <a:ea typeface="+mn-ea"/>
                <a:cs typeface="+mn-cs"/>
              </a:rPr>
              <a:t>od.discount</a:t>
            </a:r>
            <a:r>
              <a:rPr lang="en-US" sz="1100" b="0" kern="1200" dirty="0">
                <a:solidFill>
                  <a:schemeClr val="tx1"/>
                </a:solidFill>
                <a:effectLst/>
                <a:latin typeface="+mn-lt"/>
                <a:ea typeface="+mn-ea"/>
                <a:cs typeface="+mn-cs"/>
              </a:rPr>
              <a:t>) AS </a:t>
            </a:r>
            <a:r>
              <a:rPr lang="en-US" sz="1100" b="0" kern="1200" dirty="0" err="1">
                <a:solidFill>
                  <a:schemeClr val="tx1"/>
                </a:solidFill>
                <a:effectLst/>
                <a:latin typeface="+mn-lt"/>
                <a:ea typeface="+mn-ea"/>
                <a:cs typeface="+mn-cs"/>
              </a:rPr>
              <a:t>order_amount</a:t>
            </a:r>
            <a:endParaRPr lang="en-US" sz="1100" b="0" kern="1200" dirty="0">
              <a:solidFill>
                <a:schemeClr val="tx1"/>
              </a:solidFill>
              <a:effectLst/>
              <a:latin typeface="+mn-lt"/>
              <a:ea typeface="+mn-ea"/>
              <a:cs typeface="+mn-cs"/>
            </a:endParaRPr>
          </a:p>
          <a:p>
            <a:r>
              <a:rPr lang="en-US" sz="1100" b="0" kern="1200" dirty="0">
                <a:solidFill>
                  <a:schemeClr val="tx1"/>
                </a:solidFill>
                <a:effectLst/>
                <a:latin typeface="+mn-lt"/>
                <a:ea typeface="+mn-ea"/>
                <a:cs typeface="+mn-cs"/>
              </a:rPr>
              <a:t>FROM orders o</a:t>
            </a:r>
          </a:p>
          <a:p>
            <a:r>
              <a:rPr lang="en-US" sz="1100" b="0" kern="1200" dirty="0">
                <a:solidFill>
                  <a:schemeClr val="tx1"/>
                </a:solidFill>
                <a:effectLst/>
                <a:latin typeface="+mn-lt"/>
                <a:ea typeface="+mn-ea"/>
                <a:cs typeface="+mn-cs"/>
              </a:rPr>
              <a:t>JOIN </a:t>
            </a:r>
            <a:r>
              <a:rPr lang="en-US" sz="1100" b="0" kern="1200" dirty="0" err="1">
                <a:solidFill>
                  <a:schemeClr val="tx1"/>
                </a:solidFill>
                <a:effectLst/>
                <a:latin typeface="+mn-lt"/>
                <a:ea typeface="+mn-ea"/>
                <a:cs typeface="+mn-cs"/>
              </a:rPr>
              <a:t>orderdetails</a:t>
            </a:r>
            <a:r>
              <a:rPr lang="en-US" sz="1100" b="0" kern="1200" dirty="0">
                <a:solidFill>
                  <a:schemeClr val="tx1"/>
                </a:solidFill>
                <a:effectLst/>
                <a:latin typeface="+mn-lt"/>
                <a:ea typeface="+mn-ea"/>
                <a:cs typeface="+mn-cs"/>
              </a:rPr>
              <a:t> od</a:t>
            </a:r>
          </a:p>
          <a:p>
            <a:r>
              <a:rPr lang="en-US" sz="1100" b="0" kern="1200" dirty="0">
                <a:solidFill>
                  <a:schemeClr val="tx1"/>
                </a:solidFill>
                <a:effectLst/>
                <a:latin typeface="+mn-lt"/>
                <a:ea typeface="+mn-ea"/>
                <a:cs typeface="+mn-cs"/>
              </a:rPr>
              <a:t>ON </a:t>
            </a:r>
            <a:r>
              <a:rPr lang="en-US" sz="1100" b="0" kern="1200" dirty="0" err="1">
                <a:solidFill>
                  <a:schemeClr val="tx1"/>
                </a:solidFill>
                <a:effectLst/>
                <a:latin typeface="+mn-lt"/>
                <a:ea typeface="+mn-ea"/>
                <a:cs typeface="+mn-cs"/>
              </a:rPr>
              <a:t>o.orderid</a:t>
            </a:r>
            <a:r>
              <a:rPr lang="en-US" sz="1100" b="0" kern="1200" dirty="0">
                <a:solidFill>
                  <a:schemeClr val="tx1"/>
                </a:solidFill>
                <a:effectLst/>
                <a:latin typeface="+mn-lt"/>
                <a:ea typeface="+mn-ea"/>
                <a:cs typeface="+mn-cs"/>
              </a:rPr>
              <a:t>=</a:t>
            </a:r>
            <a:r>
              <a:rPr lang="en-US" sz="1100" b="0" kern="1200" dirty="0" err="1">
                <a:solidFill>
                  <a:schemeClr val="tx1"/>
                </a:solidFill>
                <a:effectLst/>
                <a:latin typeface="+mn-lt"/>
                <a:ea typeface="+mn-ea"/>
                <a:cs typeface="+mn-cs"/>
              </a:rPr>
              <a:t>od.orderid</a:t>
            </a:r>
            <a:endParaRPr lang="en-US" sz="1100" b="0" kern="1200" dirty="0">
              <a:solidFill>
                <a:schemeClr val="tx1"/>
              </a:solidFill>
              <a:effectLst/>
              <a:latin typeface="+mn-lt"/>
              <a:ea typeface="+mn-ea"/>
              <a:cs typeface="+mn-cs"/>
            </a:endParaRPr>
          </a:p>
          <a:p>
            <a:r>
              <a:rPr lang="en-US" sz="1100" b="0" kern="1200" dirty="0">
                <a:solidFill>
                  <a:schemeClr val="tx1"/>
                </a:solidFill>
                <a:effectLst/>
                <a:latin typeface="+mn-lt"/>
                <a:ea typeface="+mn-ea"/>
                <a:cs typeface="+mn-cs"/>
              </a:rPr>
              <a:t>JOIN products p</a:t>
            </a:r>
          </a:p>
          <a:p>
            <a:r>
              <a:rPr lang="en-US" sz="1100" b="0" kern="1200" dirty="0">
                <a:solidFill>
                  <a:schemeClr val="tx1"/>
                </a:solidFill>
                <a:effectLst/>
                <a:latin typeface="+mn-lt"/>
                <a:ea typeface="+mn-ea"/>
                <a:cs typeface="+mn-cs"/>
              </a:rPr>
              <a:t>ON </a:t>
            </a:r>
            <a:r>
              <a:rPr lang="en-US" sz="1100" b="0" kern="1200" dirty="0" err="1">
                <a:solidFill>
                  <a:schemeClr val="tx1"/>
                </a:solidFill>
                <a:effectLst/>
                <a:latin typeface="+mn-lt"/>
                <a:ea typeface="+mn-ea"/>
                <a:cs typeface="+mn-cs"/>
              </a:rPr>
              <a:t>od.productid</a:t>
            </a:r>
            <a:r>
              <a:rPr lang="en-US" sz="1100" b="0" kern="1200" dirty="0">
                <a:solidFill>
                  <a:schemeClr val="tx1"/>
                </a:solidFill>
                <a:effectLst/>
                <a:latin typeface="+mn-lt"/>
                <a:ea typeface="+mn-ea"/>
                <a:cs typeface="+mn-cs"/>
              </a:rPr>
              <a:t>=</a:t>
            </a:r>
            <a:r>
              <a:rPr lang="en-US" sz="1100" b="0" kern="1200" dirty="0" err="1">
                <a:solidFill>
                  <a:schemeClr val="tx1"/>
                </a:solidFill>
                <a:effectLst/>
                <a:latin typeface="+mn-lt"/>
                <a:ea typeface="+mn-ea"/>
                <a:cs typeface="+mn-cs"/>
              </a:rPr>
              <a:t>p.productid</a:t>
            </a:r>
            <a:endParaRPr lang="en-US" sz="1100" b="0" kern="1200" dirty="0">
              <a:solidFill>
                <a:schemeClr val="tx1"/>
              </a:solidFill>
              <a:effectLst/>
              <a:latin typeface="+mn-lt"/>
              <a:ea typeface="+mn-ea"/>
              <a:cs typeface="+mn-cs"/>
            </a:endParaRPr>
          </a:p>
          <a:p>
            <a:r>
              <a:rPr lang="en-US" sz="1100" b="0" kern="1200" dirty="0">
                <a:solidFill>
                  <a:schemeClr val="tx1"/>
                </a:solidFill>
                <a:effectLst/>
                <a:latin typeface="+mn-lt"/>
                <a:ea typeface="+mn-ea"/>
                <a:cs typeface="+mn-cs"/>
              </a:rPr>
              <a:t>WHERE STRFTIME('%Y', </a:t>
            </a:r>
            <a:r>
              <a:rPr lang="en-US" sz="1100" b="0" kern="1200" dirty="0" err="1">
                <a:solidFill>
                  <a:schemeClr val="tx1"/>
                </a:solidFill>
                <a:effectLst/>
                <a:latin typeface="+mn-lt"/>
                <a:ea typeface="+mn-ea"/>
                <a:cs typeface="+mn-cs"/>
              </a:rPr>
              <a:t>o.orderdate</a:t>
            </a:r>
            <a:r>
              <a:rPr lang="en-US" sz="1100" b="0" kern="1200" dirty="0">
                <a:solidFill>
                  <a:schemeClr val="tx1"/>
                </a:solidFill>
                <a:effectLst/>
                <a:latin typeface="+mn-lt"/>
                <a:ea typeface="+mn-ea"/>
                <a:cs typeface="+mn-cs"/>
              </a:rPr>
              <a:t>)='2014'</a:t>
            </a:r>
          </a:p>
          <a:p>
            <a:r>
              <a:rPr lang="en-US" sz="1100" b="0" kern="1200" dirty="0">
                <a:solidFill>
                  <a:schemeClr val="tx1"/>
                </a:solidFill>
                <a:effectLst/>
                <a:latin typeface="+mn-lt"/>
                <a:ea typeface="+mn-ea"/>
                <a:cs typeface="+mn-cs"/>
              </a:rPr>
              <a:t>GROUP BY 2</a:t>
            </a:r>
          </a:p>
          <a:p>
            <a:r>
              <a:rPr lang="en-US" sz="1100" b="0" kern="1200" dirty="0">
                <a:solidFill>
                  <a:schemeClr val="tx1"/>
                </a:solidFill>
                <a:effectLst/>
                <a:latin typeface="+mn-lt"/>
                <a:ea typeface="+mn-ea"/>
                <a:cs typeface="+mn-cs"/>
              </a:rPr>
              <a:t>ORDER BY 3 DESC) t3</a:t>
            </a:r>
          </a:p>
          <a:p>
            <a:r>
              <a:rPr lang="en-US" sz="1100" b="0" kern="1200" dirty="0">
                <a:solidFill>
                  <a:schemeClr val="tx1"/>
                </a:solidFill>
                <a:effectLst/>
                <a:latin typeface="+mn-lt"/>
                <a:ea typeface="+mn-ea"/>
                <a:cs typeface="+mn-cs"/>
              </a:rPr>
              <a:t>ON t2.productid=t3.productid</a:t>
            </a:r>
          </a:p>
          <a:p>
            <a:r>
              <a:rPr lang="en-US" sz="1100" b="0" kern="1200" dirty="0">
                <a:solidFill>
                  <a:schemeClr val="tx1"/>
                </a:solidFill>
                <a:effectLst/>
                <a:latin typeface="+mn-lt"/>
                <a:ea typeface="+mn-ea"/>
                <a:cs typeface="+mn-cs"/>
              </a:rPr>
              <a:t>WHERE order_2016&gt;order_2015 AND order_2015&gt;order_2014</a:t>
            </a:r>
          </a:p>
          <a:p>
            <a:r>
              <a:rPr lang="en-US" sz="1100" b="0" kern="1200" dirty="0">
                <a:solidFill>
                  <a:schemeClr val="tx1"/>
                </a:solidFill>
                <a:effectLst/>
                <a:latin typeface="+mn-lt"/>
                <a:ea typeface="+mn-ea"/>
                <a:cs typeface="+mn-cs"/>
              </a:rPr>
              <a:t>GROUP BY 1</a:t>
            </a:r>
          </a:p>
          <a:p>
            <a:r>
              <a:rPr lang="en-US" sz="1100" b="0" kern="1200" dirty="0">
                <a:solidFill>
                  <a:schemeClr val="tx1"/>
                </a:solidFill>
                <a:effectLst/>
                <a:latin typeface="+mn-lt"/>
                <a:ea typeface="+mn-ea"/>
                <a:cs typeface="+mn-cs"/>
              </a:rPr>
              <a:t>ORDER BY 2 DESC</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Shape 7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8" name="Shape 7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r>
              <a:rPr lang="en-US" sz="1100" b="0" kern="1200" dirty="0">
                <a:solidFill>
                  <a:schemeClr val="tx1"/>
                </a:solidFill>
                <a:effectLst/>
                <a:latin typeface="+mn-lt"/>
                <a:ea typeface="+mn-ea"/>
                <a:cs typeface="+mn-cs"/>
              </a:rPr>
              <a:t>SELECT </a:t>
            </a:r>
            <a:r>
              <a:rPr lang="en-US" sz="1100" b="0" kern="1200" dirty="0" err="1">
                <a:solidFill>
                  <a:schemeClr val="tx1"/>
                </a:solidFill>
                <a:effectLst/>
                <a:latin typeface="+mn-lt"/>
                <a:ea typeface="+mn-ea"/>
                <a:cs typeface="+mn-cs"/>
              </a:rPr>
              <a:t>product_name</a:t>
            </a:r>
            <a:r>
              <a:rPr lang="en-US" sz="1100" b="0" kern="1200" dirty="0">
                <a:solidFill>
                  <a:schemeClr val="tx1"/>
                </a:solidFill>
                <a:effectLst/>
                <a:latin typeface="+mn-lt"/>
                <a:ea typeface="+mn-ea"/>
                <a:cs typeface="+mn-cs"/>
              </a:rPr>
              <a:t> AS </a:t>
            </a:r>
            <a:r>
              <a:rPr lang="en-US" sz="1100" b="0" kern="1200" dirty="0" err="1">
                <a:solidFill>
                  <a:schemeClr val="tx1"/>
                </a:solidFill>
                <a:effectLst/>
                <a:latin typeface="+mn-lt"/>
                <a:ea typeface="+mn-ea"/>
                <a:cs typeface="+mn-cs"/>
              </a:rPr>
              <a:t>product_name</a:t>
            </a:r>
            <a:r>
              <a:rPr lang="en-US" sz="1100" b="0" kern="1200" dirty="0">
                <a:solidFill>
                  <a:schemeClr val="tx1"/>
                </a:solidFill>
                <a:effectLst/>
                <a:latin typeface="+mn-lt"/>
                <a:ea typeface="+mn-ea"/>
                <a:cs typeface="+mn-cs"/>
              </a:rPr>
              <a:t>, SUM(order_2016-order_2015) AS sale_increase_2016, (order_2016)*100/(order_2015) AS percent_increase_2016 </a:t>
            </a:r>
          </a:p>
          <a:p>
            <a:r>
              <a:rPr lang="en-US" sz="1100" b="0" kern="1200" dirty="0">
                <a:solidFill>
                  <a:schemeClr val="tx1"/>
                </a:solidFill>
                <a:effectLst/>
                <a:latin typeface="+mn-lt"/>
                <a:ea typeface="+mn-ea"/>
                <a:cs typeface="+mn-cs"/>
              </a:rPr>
              <a:t>FROM</a:t>
            </a:r>
          </a:p>
          <a:p>
            <a:r>
              <a:rPr lang="en-US" sz="1100" b="0" kern="1200" dirty="0">
                <a:solidFill>
                  <a:schemeClr val="tx1"/>
                </a:solidFill>
                <a:effectLst/>
                <a:latin typeface="+mn-lt"/>
                <a:ea typeface="+mn-ea"/>
                <a:cs typeface="+mn-cs"/>
              </a:rPr>
              <a:t>(SELECT t1.product_name AS </a:t>
            </a:r>
            <a:r>
              <a:rPr lang="en-US" sz="1100" b="0" kern="1200" dirty="0" err="1">
                <a:solidFill>
                  <a:schemeClr val="tx1"/>
                </a:solidFill>
                <a:effectLst/>
                <a:latin typeface="+mn-lt"/>
                <a:ea typeface="+mn-ea"/>
                <a:cs typeface="+mn-cs"/>
              </a:rPr>
              <a:t>product_name</a:t>
            </a:r>
            <a:r>
              <a:rPr lang="en-US" sz="1100" b="0" kern="1200" dirty="0">
                <a:solidFill>
                  <a:schemeClr val="tx1"/>
                </a:solidFill>
                <a:effectLst/>
                <a:latin typeface="+mn-lt"/>
                <a:ea typeface="+mn-ea"/>
                <a:cs typeface="+mn-cs"/>
              </a:rPr>
              <a:t>, t1.order_amount AS order_2016, t2.order_amount AS order_2015</a:t>
            </a:r>
          </a:p>
          <a:p>
            <a:r>
              <a:rPr lang="en-US" sz="1100" b="0" kern="1200" dirty="0">
                <a:solidFill>
                  <a:schemeClr val="tx1"/>
                </a:solidFill>
                <a:effectLst/>
                <a:latin typeface="+mn-lt"/>
                <a:ea typeface="+mn-ea"/>
                <a:cs typeface="+mn-cs"/>
              </a:rPr>
              <a:t>FROM</a:t>
            </a:r>
          </a:p>
          <a:p>
            <a:r>
              <a:rPr lang="en-US" sz="1100" b="0" kern="1200" dirty="0">
                <a:solidFill>
                  <a:schemeClr val="tx1"/>
                </a:solidFill>
                <a:effectLst/>
                <a:latin typeface="+mn-lt"/>
                <a:ea typeface="+mn-ea"/>
                <a:cs typeface="+mn-cs"/>
              </a:rPr>
              <a:t>(SELECT STRFTIME('%Y', </a:t>
            </a:r>
            <a:r>
              <a:rPr lang="en-US" sz="1100" b="0" kern="1200" dirty="0" err="1">
                <a:solidFill>
                  <a:schemeClr val="tx1"/>
                </a:solidFill>
                <a:effectLst/>
                <a:latin typeface="+mn-lt"/>
                <a:ea typeface="+mn-ea"/>
                <a:cs typeface="+mn-cs"/>
              </a:rPr>
              <a:t>o.orderdate</a:t>
            </a:r>
            <a:r>
              <a:rPr lang="en-US" sz="1100" b="0" kern="1200" dirty="0">
                <a:solidFill>
                  <a:schemeClr val="tx1"/>
                </a:solidFill>
                <a:effectLst/>
                <a:latin typeface="+mn-lt"/>
                <a:ea typeface="+mn-ea"/>
                <a:cs typeface="+mn-cs"/>
              </a:rPr>
              <a:t>) AS date_2016, </a:t>
            </a:r>
            <a:r>
              <a:rPr lang="en-US" sz="1100" b="0" kern="1200" dirty="0" err="1">
                <a:solidFill>
                  <a:schemeClr val="tx1"/>
                </a:solidFill>
                <a:effectLst/>
                <a:latin typeface="+mn-lt"/>
                <a:ea typeface="+mn-ea"/>
                <a:cs typeface="+mn-cs"/>
              </a:rPr>
              <a:t>p.productname</a:t>
            </a:r>
            <a:r>
              <a:rPr lang="en-US" sz="1100" b="0" kern="1200" dirty="0">
                <a:solidFill>
                  <a:schemeClr val="tx1"/>
                </a:solidFill>
                <a:effectLst/>
                <a:latin typeface="+mn-lt"/>
                <a:ea typeface="+mn-ea"/>
                <a:cs typeface="+mn-cs"/>
              </a:rPr>
              <a:t> AS </a:t>
            </a:r>
            <a:r>
              <a:rPr lang="en-US" sz="1100" b="0" kern="1200" dirty="0" err="1">
                <a:solidFill>
                  <a:schemeClr val="tx1"/>
                </a:solidFill>
                <a:effectLst/>
                <a:latin typeface="+mn-lt"/>
                <a:ea typeface="+mn-ea"/>
                <a:cs typeface="+mn-cs"/>
              </a:rPr>
              <a:t>product_name</a:t>
            </a:r>
            <a:r>
              <a:rPr lang="en-US" sz="1100" b="0" kern="1200" dirty="0">
                <a:solidFill>
                  <a:schemeClr val="tx1"/>
                </a:solidFill>
                <a:effectLst/>
                <a:latin typeface="+mn-lt"/>
                <a:ea typeface="+mn-ea"/>
                <a:cs typeface="+mn-cs"/>
              </a:rPr>
              <a:t>, </a:t>
            </a:r>
            <a:r>
              <a:rPr lang="en-US" sz="1100" b="0" kern="1200" dirty="0" err="1">
                <a:solidFill>
                  <a:schemeClr val="tx1"/>
                </a:solidFill>
                <a:effectLst/>
                <a:latin typeface="+mn-lt"/>
                <a:ea typeface="+mn-ea"/>
                <a:cs typeface="+mn-cs"/>
              </a:rPr>
              <a:t>p.productid</a:t>
            </a:r>
            <a:r>
              <a:rPr lang="en-US" sz="1100" b="0" kern="1200" dirty="0">
                <a:solidFill>
                  <a:schemeClr val="tx1"/>
                </a:solidFill>
                <a:effectLst/>
                <a:latin typeface="+mn-lt"/>
                <a:ea typeface="+mn-ea"/>
                <a:cs typeface="+mn-cs"/>
              </a:rPr>
              <a:t>, SUM(</a:t>
            </a:r>
            <a:r>
              <a:rPr lang="en-US" sz="1100" b="0" kern="1200" dirty="0" err="1">
                <a:solidFill>
                  <a:schemeClr val="tx1"/>
                </a:solidFill>
                <a:effectLst/>
                <a:latin typeface="+mn-lt"/>
                <a:ea typeface="+mn-ea"/>
                <a:cs typeface="+mn-cs"/>
              </a:rPr>
              <a:t>od.quantity</a:t>
            </a:r>
            <a:r>
              <a:rPr lang="en-US" sz="1100" b="0" kern="1200" dirty="0">
                <a:solidFill>
                  <a:schemeClr val="tx1"/>
                </a:solidFill>
                <a:effectLst/>
                <a:latin typeface="+mn-lt"/>
                <a:ea typeface="+mn-ea"/>
                <a:cs typeface="+mn-cs"/>
              </a:rPr>
              <a:t>*</a:t>
            </a:r>
            <a:r>
              <a:rPr lang="en-US" sz="1100" b="0" kern="1200" dirty="0" err="1">
                <a:solidFill>
                  <a:schemeClr val="tx1"/>
                </a:solidFill>
                <a:effectLst/>
                <a:latin typeface="+mn-lt"/>
                <a:ea typeface="+mn-ea"/>
                <a:cs typeface="+mn-cs"/>
              </a:rPr>
              <a:t>od.unitprice</a:t>
            </a:r>
            <a:r>
              <a:rPr lang="en-US" sz="1100" b="0" kern="1200" dirty="0">
                <a:solidFill>
                  <a:schemeClr val="tx1"/>
                </a:solidFill>
                <a:effectLst/>
                <a:latin typeface="+mn-lt"/>
                <a:ea typeface="+mn-ea"/>
                <a:cs typeface="+mn-cs"/>
              </a:rPr>
              <a:t>*</a:t>
            </a:r>
            <a:r>
              <a:rPr lang="en-US" sz="1100" b="0" kern="1200" dirty="0" err="1">
                <a:solidFill>
                  <a:schemeClr val="tx1"/>
                </a:solidFill>
                <a:effectLst/>
                <a:latin typeface="+mn-lt"/>
                <a:ea typeface="+mn-ea"/>
                <a:cs typeface="+mn-cs"/>
              </a:rPr>
              <a:t>od.discount</a:t>
            </a:r>
            <a:r>
              <a:rPr lang="en-US" sz="1100" b="0" kern="1200" dirty="0">
                <a:solidFill>
                  <a:schemeClr val="tx1"/>
                </a:solidFill>
                <a:effectLst/>
                <a:latin typeface="+mn-lt"/>
                <a:ea typeface="+mn-ea"/>
                <a:cs typeface="+mn-cs"/>
              </a:rPr>
              <a:t>)</a:t>
            </a:r>
          </a:p>
          <a:p>
            <a:r>
              <a:rPr lang="en-US" sz="1100" b="0" kern="1200" dirty="0">
                <a:solidFill>
                  <a:schemeClr val="tx1"/>
                </a:solidFill>
                <a:effectLst/>
                <a:latin typeface="+mn-lt"/>
                <a:ea typeface="+mn-ea"/>
                <a:cs typeface="+mn-cs"/>
              </a:rPr>
              <a:t>AS </a:t>
            </a:r>
            <a:r>
              <a:rPr lang="en-US" sz="1100" b="0" kern="1200" dirty="0" err="1">
                <a:solidFill>
                  <a:schemeClr val="tx1"/>
                </a:solidFill>
                <a:effectLst/>
                <a:latin typeface="+mn-lt"/>
                <a:ea typeface="+mn-ea"/>
                <a:cs typeface="+mn-cs"/>
              </a:rPr>
              <a:t>order_amount</a:t>
            </a:r>
            <a:endParaRPr lang="en-US" sz="1100" b="0" kern="1200" dirty="0">
              <a:solidFill>
                <a:schemeClr val="tx1"/>
              </a:solidFill>
              <a:effectLst/>
              <a:latin typeface="+mn-lt"/>
              <a:ea typeface="+mn-ea"/>
              <a:cs typeface="+mn-cs"/>
            </a:endParaRPr>
          </a:p>
          <a:p>
            <a:r>
              <a:rPr lang="en-US" sz="1100" b="0" kern="1200" dirty="0">
                <a:solidFill>
                  <a:schemeClr val="tx1"/>
                </a:solidFill>
                <a:effectLst/>
                <a:latin typeface="+mn-lt"/>
                <a:ea typeface="+mn-ea"/>
                <a:cs typeface="+mn-cs"/>
              </a:rPr>
              <a:t>FROM orders o</a:t>
            </a:r>
          </a:p>
          <a:p>
            <a:r>
              <a:rPr lang="en-US" sz="1100" b="0" kern="1200" dirty="0">
                <a:solidFill>
                  <a:schemeClr val="tx1"/>
                </a:solidFill>
                <a:effectLst/>
                <a:latin typeface="+mn-lt"/>
                <a:ea typeface="+mn-ea"/>
                <a:cs typeface="+mn-cs"/>
              </a:rPr>
              <a:t>JOIN </a:t>
            </a:r>
            <a:r>
              <a:rPr lang="en-US" sz="1100" b="0" kern="1200" dirty="0" err="1">
                <a:solidFill>
                  <a:schemeClr val="tx1"/>
                </a:solidFill>
                <a:effectLst/>
                <a:latin typeface="+mn-lt"/>
                <a:ea typeface="+mn-ea"/>
                <a:cs typeface="+mn-cs"/>
              </a:rPr>
              <a:t>orderdetails</a:t>
            </a:r>
            <a:r>
              <a:rPr lang="en-US" sz="1100" b="0" kern="1200" dirty="0">
                <a:solidFill>
                  <a:schemeClr val="tx1"/>
                </a:solidFill>
                <a:effectLst/>
                <a:latin typeface="+mn-lt"/>
                <a:ea typeface="+mn-ea"/>
                <a:cs typeface="+mn-cs"/>
              </a:rPr>
              <a:t> od</a:t>
            </a:r>
          </a:p>
          <a:p>
            <a:r>
              <a:rPr lang="en-US" sz="1100" b="0" kern="1200" dirty="0">
                <a:solidFill>
                  <a:schemeClr val="tx1"/>
                </a:solidFill>
                <a:effectLst/>
                <a:latin typeface="+mn-lt"/>
                <a:ea typeface="+mn-ea"/>
                <a:cs typeface="+mn-cs"/>
              </a:rPr>
              <a:t>ON </a:t>
            </a:r>
            <a:r>
              <a:rPr lang="en-US" sz="1100" b="0" kern="1200" dirty="0" err="1">
                <a:solidFill>
                  <a:schemeClr val="tx1"/>
                </a:solidFill>
                <a:effectLst/>
                <a:latin typeface="+mn-lt"/>
                <a:ea typeface="+mn-ea"/>
                <a:cs typeface="+mn-cs"/>
              </a:rPr>
              <a:t>o.orderid</a:t>
            </a:r>
            <a:r>
              <a:rPr lang="en-US" sz="1100" b="0" kern="1200" dirty="0">
                <a:solidFill>
                  <a:schemeClr val="tx1"/>
                </a:solidFill>
                <a:effectLst/>
                <a:latin typeface="+mn-lt"/>
                <a:ea typeface="+mn-ea"/>
                <a:cs typeface="+mn-cs"/>
              </a:rPr>
              <a:t>=</a:t>
            </a:r>
            <a:r>
              <a:rPr lang="en-US" sz="1100" b="0" kern="1200" dirty="0" err="1">
                <a:solidFill>
                  <a:schemeClr val="tx1"/>
                </a:solidFill>
                <a:effectLst/>
                <a:latin typeface="+mn-lt"/>
                <a:ea typeface="+mn-ea"/>
                <a:cs typeface="+mn-cs"/>
              </a:rPr>
              <a:t>od.orderid</a:t>
            </a:r>
            <a:endParaRPr lang="en-US" sz="1100" b="0" kern="1200" dirty="0">
              <a:solidFill>
                <a:schemeClr val="tx1"/>
              </a:solidFill>
              <a:effectLst/>
              <a:latin typeface="+mn-lt"/>
              <a:ea typeface="+mn-ea"/>
              <a:cs typeface="+mn-cs"/>
            </a:endParaRPr>
          </a:p>
          <a:p>
            <a:r>
              <a:rPr lang="en-US" sz="1100" b="0" kern="1200" dirty="0">
                <a:solidFill>
                  <a:schemeClr val="tx1"/>
                </a:solidFill>
                <a:effectLst/>
                <a:latin typeface="+mn-lt"/>
                <a:ea typeface="+mn-ea"/>
                <a:cs typeface="+mn-cs"/>
              </a:rPr>
              <a:t>JOIN products p</a:t>
            </a:r>
          </a:p>
          <a:p>
            <a:r>
              <a:rPr lang="en-US" sz="1100" b="0" kern="1200" dirty="0">
                <a:solidFill>
                  <a:schemeClr val="tx1"/>
                </a:solidFill>
                <a:effectLst/>
                <a:latin typeface="+mn-lt"/>
                <a:ea typeface="+mn-ea"/>
                <a:cs typeface="+mn-cs"/>
              </a:rPr>
              <a:t>ON </a:t>
            </a:r>
            <a:r>
              <a:rPr lang="en-US" sz="1100" b="0" kern="1200" dirty="0" err="1">
                <a:solidFill>
                  <a:schemeClr val="tx1"/>
                </a:solidFill>
                <a:effectLst/>
                <a:latin typeface="+mn-lt"/>
                <a:ea typeface="+mn-ea"/>
                <a:cs typeface="+mn-cs"/>
              </a:rPr>
              <a:t>od.productid</a:t>
            </a:r>
            <a:r>
              <a:rPr lang="en-US" sz="1100" b="0" kern="1200" dirty="0">
                <a:solidFill>
                  <a:schemeClr val="tx1"/>
                </a:solidFill>
                <a:effectLst/>
                <a:latin typeface="+mn-lt"/>
                <a:ea typeface="+mn-ea"/>
                <a:cs typeface="+mn-cs"/>
              </a:rPr>
              <a:t>=</a:t>
            </a:r>
            <a:r>
              <a:rPr lang="en-US" sz="1100" b="0" kern="1200" dirty="0" err="1">
                <a:solidFill>
                  <a:schemeClr val="tx1"/>
                </a:solidFill>
                <a:effectLst/>
                <a:latin typeface="+mn-lt"/>
                <a:ea typeface="+mn-ea"/>
                <a:cs typeface="+mn-cs"/>
              </a:rPr>
              <a:t>p.productid</a:t>
            </a:r>
            <a:endParaRPr lang="en-US" sz="1100" b="0" kern="1200" dirty="0">
              <a:solidFill>
                <a:schemeClr val="tx1"/>
              </a:solidFill>
              <a:effectLst/>
              <a:latin typeface="+mn-lt"/>
              <a:ea typeface="+mn-ea"/>
              <a:cs typeface="+mn-cs"/>
            </a:endParaRPr>
          </a:p>
          <a:p>
            <a:r>
              <a:rPr lang="en-US" sz="1100" b="0" kern="1200" dirty="0">
                <a:solidFill>
                  <a:schemeClr val="tx1"/>
                </a:solidFill>
                <a:effectLst/>
                <a:latin typeface="+mn-lt"/>
                <a:ea typeface="+mn-ea"/>
                <a:cs typeface="+mn-cs"/>
              </a:rPr>
              <a:t>WHERE STRFTIME('%Y', </a:t>
            </a:r>
            <a:r>
              <a:rPr lang="en-US" sz="1100" b="0" kern="1200" dirty="0" err="1">
                <a:solidFill>
                  <a:schemeClr val="tx1"/>
                </a:solidFill>
                <a:effectLst/>
                <a:latin typeface="+mn-lt"/>
                <a:ea typeface="+mn-ea"/>
                <a:cs typeface="+mn-cs"/>
              </a:rPr>
              <a:t>o.orderdate</a:t>
            </a:r>
            <a:r>
              <a:rPr lang="en-US" sz="1100" b="0" kern="1200" dirty="0">
                <a:solidFill>
                  <a:schemeClr val="tx1"/>
                </a:solidFill>
                <a:effectLst/>
                <a:latin typeface="+mn-lt"/>
                <a:ea typeface="+mn-ea"/>
                <a:cs typeface="+mn-cs"/>
              </a:rPr>
              <a:t>)='2016'</a:t>
            </a:r>
          </a:p>
          <a:p>
            <a:r>
              <a:rPr lang="en-US" sz="1100" b="0" kern="1200" dirty="0">
                <a:solidFill>
                  <a:schemeClr val="tx1"/>
                </a:solidFill>
                <a:effectLst/>
                <a:latin typeface="+mn-lt"/>
                <a:ea typeface="+mn-ea"/>
                <a:cs typeface="+mn-cs"/>
              </a:rPr>
              <a:t>GROUP BY 2</a:t>
            </a:r>
          </a:p>
          <a:p>
            <a:r>
              <a:rPr lang="en-US" sz="1100" b="0" kern="1200" dirty="0">
                <a:solidFill>
                  <a:schemeClr val="tx1"/>
                </a:solidFill>
                <a:effectLst/>
                <a:latin typeface="+mn-lt"/>
                <a:ea typeface="+mn-ea"/>
                <a:cs typeface="+mn-cs"/>
              </a:rPr>
              <a:t>ORDER BY 3 DESC) t1</a:t>
            </a:r>
          </a:p>
          <a:p>
            <a:r>
              <a:rPr lang="en-US" sz="1100" b="0" kern="1200" dirty="0">
                <a:solidFill>
                  <a:schemeClr val="tx1"/>
                </a:solidFill>
                <a:effectLst/>
                <a:latin typeface="+mn-lt"/>
                <a:ea typeface="+mn-ea"/>
                <a:cs typeface="+mn-cs"/>
              </a:rPr>
              <a:t>JOIN </a:t>
            </a:r>
          </a:p>
          <a:p>
            <a:r>
              <a:rPr lang="en-US" sz="1100" b="0" kern="1200" dirty="0">
                <a:solidFill>
                  <a:schemeClr val="tx1"/>
                </a:solidFill>
                <a:effectLst/>
                <a:latin typeface="+mn-lt"/>
                <a:ea typeface="+mn-ea"/>
                <a:cs typeface="+mn-cs"/>
              </a:rPr>
              <a:t>(SELECT STRFTIME('%Y', </a:t>
            </a:r>
            <a:r>
              <a:rPr lang="en-US" sz="1100" b="0" kern="1200" dirty="0" err="1">
                <a:solidFill>
                  <a:schemeClr val="tx1"/>
                </a:solidFill>
                <a:effectLst/>
                <a:latin typeface="+mn-lt"/>
                <a:ea typeface="+mn-ea"/>
                <a:cs typeface="+mn-cs"/>
              </a:rPr>
              <a:t>o.orderdate</a:t>
            </a:r>
            <a:r>
              <a:rPr lang="en-US" sz="1100" b="0" kern="1200" dirty="0">
                <a:solidFill>
                  <a:schemeClr val="tx1"/>
                </a:solidFill>
                <a:effectLst/>
                <a:latin typeface="+mn-lt"/>
                <a:ea typeface="+mn-ea"/>
                <a:cs typeface="+mn-cs"/>
              </a:rPr>
              <a:t>) AS date_2015, </a:t>
            </a:r>
            <a:r>
              <a:rPr lang="en-US" sz="1100" b="0" kern="1200" dirty="0" err="1">
                <a:solidFill>
                  <a:schemeClr val="tx1"/>
                </a:solidFill>
                <a:effectLst/>
                <a:latin typeface="+mn-lt"/>
                <a:ea typeface="+mn-ea"/>
                <a:cs typeface="+mn-cs"/>
              </a:rPr>
              <a:t>p.productname</a:t>
            </a:r>
            <a:r>
              <a:rPr lang="en-US" sz="1100" b="0" kern="1200" dirty="0">
                <a:solidFill>
                  <a:schemeClr val="tx1"/>
                </a:solidFill>
                <a:effectLst/>
                <a:latin typeface="+mn-lt"/>
                <a:ea typeface="+mn-ea"/>
                <a:cs typeface="+mn-cs"/>
              </a:rPr>
              <a:t>, </a:t>
            </a:r>
            <a:r>
              <a:rPr lang="en-US" sz="1100" b="0" kern="1200" dirty="0" err="1">
                <a:solidFill>
                  <a:schemeClr val="tx1"/>
                </a:solidFill>
                <a:effectLst/>
                <a:latin typeface="+mn-lt"/>
                <a:ea typeface="+mn-ea"/>
                <a:cs typeface="+mn-cs"/>
              </a:rPr>
              <a:t>p.productid</a:t>
            </a:r>
            <a:r>
              <a:rPr lang="en-US" sz="1100" b="0" kern="1200" dirty="0">
                <a:solidFill>
                  <a:schemeClr val="tx1"/>
                </a:solidFill>
                <a:effectLst/>
                <a:latin typeface="+mn-lt"/>
                <a:ea typeface="+mn-ea"/>
                <a:cs typeface="+mn-cs"/>
              </a:rPr>
              <a:t>, SUM(</a:t>
            </a:r>
            <a:r>
              <a:rPr lang="en-US" sz="1100" b="0" kern="1200" dirty="0" err="1">
                <a:solidFill>
                  <a:schemeClr val="tx1"/>
                </a:solidFill>
                <a:effectLst/>
                <a:latin typeface="+mn-lt"/>
                <a:ea typeface="+mn-ea"/>
                <a:cs typeface="+mn-cs"/>
              </a:rPr>
              <a:t>od.quantity</a:t>
            </a:r>
            <a:r>
              <a:rPr lang="en-US" sz="1100" b="0" kern="1200" dirty="0">
                <a:solidFill>
                  <a:schemeClr val="tx1"/>
                </a:solidFill>
                <a:effectLst/>
                <a:latin typeface="+mn-lt"/>
                <a:ea typeface="+mn-ea"/>
                <a:cs typeface="+mn-cs"/>
              </a:rPr>
              <a:t>*</a:t>
            </a:r>
            <a:r>
              <a:rPr lang="en-US" sz="1100" b="0" kern="1200" dirty="0" err="1">
                <a:solidFill>
                  <a:schemeClr val="tx1"/>
                </a:solidFill>
                <a:effectLst/>
                <a:latin typeface="+mn-lt"/>
                <a:ea typeface="+mn-ea"/>
                <a:cs typeface="+mn-cs"/>
              </a:rPr>
              <a:t>od.unitprice</a:t>
            </a:r>
            <a:r>
              <a:rPr lang="en-US" sz="1100" b="0" kern="1200" dirty="0">
                <a:solidFill>
                  <a:schemeClr val="tx1"/>
                </a:solidFill>
                <a:effectLst/>
                <a:latin typeface="+mn-lt"/>
                <a:ea typeface="+mn-ea"/>
                <a:cs typeface="+mn-cs"/>
              </a:rPr>
              <a:t>*</a:t>
            </a:r>
            <a:r>
              <a:rPr lang="en-US" sz="1100" b="0" kern="1200" dirty="0" err="1">
                <a:solidFill>
                  <a:schemeClr val="tx1"/>
                </a:solidFill>
                <a:effectLst/>
                <a:latin typeface="+mn-lt"/>
                <a:ea typeface="+mn-ea"/>
                <a:cs typeface="+mn-cs"/>
              </a:rPr>
              <a:t>od.discount</a:t>
            </a:r>
            <a:r>
              <a:rPr lang="en-US" sz="1100" b="0" kern="1200" dirty="0">
                <a:solidFill>
                  <a:schemeClr val="tx1"/>
                </a:solidFill>
                <a:effectLst/>
                <a:latin typeface="+mn-lt"/>
                <a:ea typeface="+mn-ea"/>
                <a:cs typeface="+mn-cs"/>
              </a:rPr>
              <a:t>) AS </a:t>
            </a:r>
            <a:r>
              <a:rPr lang="en-US" sz="1100" b="0" kern="1200" dirty="0" err="1">
                <a:solidFill>
                  <a:schemeClr val="tx1"/>
                </a:solidFill>
                <a:effectLst/>
                <a:latin typeface="+mn-lt"/>
                <a:ea typeface="+mn-ea"/>
                <a:cs typeface="+mn-cs"/>
              </a:rPr>
              <a:t>order_amount</a:t>
            </a:r>
            <a:endParaRPr lang="en-US" sz="1100" b="0" kern="1200" dirty="0">
              <a:solidFill>
                <a:schemeClr val="tx1"/>
              </a:solidFill>
              <a:effectLst/>
              <a:latin typeface="+mn-lt"/>
              <a:ea typeface="+mn-ea"/>
              <a:cs typeface="+mn-cs"/>
            </a:endParaRPr>
          </a:p>
          <a:p>
            <a:r>
              <a:rPr lang="en-US" sz="1100" b="0" kern="1200" dirty="0">
                <a:solidFill>
                  <a:schemeClr val="tx1"/>
                </a:solidFill>
                <a:effectLst/>
                <a:latin typeface="+mn-lt"/>
                <a:ea typeface="+mn-ea"/>
                <a:cs typeface="+mn-cs"/>
              </a:rPr>
              <a:t>FROM orders o</a:t>
            </a:r>
          </a:p>
          <a:p>
            <a:r>
              <a:rPr lang="en-US" sz="1100" b="0" kern="1200" dirty="0">
                <a:solidFill>
                  <a:schemeClr val="tx1"/>
                </a:solidFill>
                <a:effectLst/>
                <a:latin typeface="+mn-lt"/>
                <a:ea typeface="+mn-ea"/>
                <a:cs typeface="+mn-cs"/>
              </a:rPr>
              <a:t>JOIN </a:t>
            </a:r>
            <a:r>
              <a:rPr lang="en-US" sz="1100" b="0" kern="1200" dirty="0" err="1">
                <a:solidFill>
                  <a:schemeClr val="tx1"/>
                </a:solidFill>
                <a:effectLst/>
                <a:latin typeface="+mn-lt"/>
                <a:ea typeface="+mn-ea"/>
                <a:cs typeface="+mn-cs"/>
              </a:rPr>
              <a:t>orderdetails</a:t>
            </a:r>
            <a:r>
              <a:rPr lang="en-US" sz="1100" b="0" kern="1200" dirty="0">
                <a:solidFill>
                  <a:schemeClr val="tx1"/>
                </a:solidFill>
                <a:effectLst/>
                <a:latin typeface="+mn-lt"/>
                <a:ea typeface="+mn-ea"/>
                <a:cs typeface="+mn-cs"/>
              </a:rPr>
              <a:t> od</a:t>
            </a:r>
          </a:p>
          <a:p>
            <a:r>
              <a:rPr lang="en-US" sz="1100" b="0" kern="1200" dirty="0">
                <a:solidFill>
                  <a:schemeClr val="tx1"/>
                </a:solidFill>
                <a:effectLst/>
                <a:latin typeface="+mn-lt"/>
                <a:ea typeface="+mn-ea"/>
                <a:cs typeface="+mn-cs"/>
              </a:rPr>
              <a:t>ON </a:t>
            </a:r>
            <a:r>
              <a:rPr lang="en-US" sz="1100" b="0" kern="1200" dirty="0" err="1">
                <a:solidFill>
                  <a:schemeClr val="tx1"/>
                </a:solidFill>
                <a:effectLst/>
                <a:latin typeface="+mn-lt"/>
                <a:ea typeface="+mn-ea"/>
                <a:cs typeface="+mn-cs"/>
              </a:rPr>
              <a:t>o.orderid</a:t>
            </a:r>
            <a:r>
              <a:rPr lang="en-US" sz="1100" b="0" kern="1200" dirty="0">
                <a:solidFill>
                  <a:schemeClr val="tx1"/>
                </a:solidFill>
                <a:effectLst/>
                <a:latin typeface="+mn-lt"/>
                <a:ea typeface="+mn-ea"/>
                <a:cs typeface="+mn-cs"/>
              </a:rPr>
              <a:t>=</a:t>
            </a:r>
            <a:r>
              <a:rPr lang="en-US" sz="1100" b="0" kern="1200" dirty="0" err="1">
                <a:solidFill>
                  <a:schemeClr val="tx1"/>
                </a:solidFill>
                <a:effectLst/>
                <a:latin typeface="+mn-lt"/>
                <a:ea typeface="+mn-ea"/>
                <a:cs typeface="+mn-cs"/>
              </a:rPr>
              <a:t>od.orderid</a:t>
            </a:r>
            <a:endParaRPr lang="en-US" sz="1100" b="0" kern="1200" dirty="0">
              <a:solidFill>
                <a:schemeClr val="tx1"/>
              </a:solidFill>
              <a:effectLst/>
              <a:latin typeface="+mn-lt"/>
              <a:ea typeface="+mn-ea"/>
              <a:cs typeface="+mn-cs"/>
            </a:endParaRPr>
          </a:p>
          <a:p>
            <a:r>
              <a:rPr lang="en-US" sz="1100" b="0" kern="1200" dirty="0">
                <a:solidFill>
                  <a:schemeClr val="tx1"/>
                </a:solidFill>
                <a:effectLst/>
                <a:latin typeface="+mn-lt"/>
                <a:ea typeface="+mn-ea"/>
                <a:cs typeface="+mn-cs"/>
              </a:rPr>
              <a:t>JOIN products p</a:t>
            </a:r>
          </a:p>
          <a:p>
            <a:r>
              <a:rPr lang="en-US" sz="1100" b="0" kern="1200" dirty="0">
                <a:solidFill>
                  <a:schemeClr val="tx1"/>
                </a:solidFill>
                <a:effectLst/>
                <a:latin typeface="+mn-lt"/>
                <a:ea typeface="+mn-ea"/>
                <a:cs typeface="+mn-cs"/>
              </a:rPr>
              <a:t>ON </a:t>
            </a:r>
            <a:r>
              <a:rPr lang="en-US" sz="1100" b="0" kern="1200" dirty="0" err="1">
                <a:solidFill>
                  <a:schemeClr val="tx1"/>
                </a:solidFill>
                <a:effectLst/>
                <a:latin typeface="+mn-lt"/>
                <a:ea typeface="+mn-ea"/>
                <a:cs typeface="+mn-cs"/>
              </a:rPr>
              <a:t>od.productid</a:t>
            </a:r>
            <a:r>
              <a:rPr lang="en-US" sz="1100" b="0" kern="1200" dirty="0">
                <a:solidFill>
                  <a:schemeClr val="tx1"/>
                </a:solidFill>
                <a:effectLst/>
                <a:latin typeface="+mn-lt"/>
                <a:ea typeface="+mn-ea"/>
                <a:cs typeface="+mn-cs"/>
              </a:rPr>
              <a:t>=</a:t>
            </a:r>
            <a:r>
              <a:rPr lang="en-US" sz="1100" b="0" kern="1200" dirty="0" err="1">
                <a:solidFill>
                  <a:schemeClr val="tx1"/>
                </a:solidFill>
                <a:effectLst/>
                <a:latin typeface="+mn-lt"/>
                <a:ea typeface="+mn-ea"/>
                <a:cs typeface="+mn-cs"/>
              </a:rPr>
              <a:t>p.productid</a:t>
            </a:r>
            <a:endParaRPr lang="en-US" sz="1100" b="0" kern="1200" dirty="0">
              <a:solidFill>
                <a:schemeClr val="tx1"/>
              </a:solidFill>
              <a:effectLst/>
              <a:latin typeface="+mn-lt"/>
              <a:ea typeface="+mn-ea"/>
              <a:cs typeface="+mn-cs"/>
            </a:endParaRPr>
          </a:p>
          <a:p>
            <a:r>
              <a:rPr lang="en-US" sz="1100" b="0" kern="1200" dirty="0">
                <a:solidFill>
                  <a:schemeClr val="tx1"/>
                </a:solidFill>
                <a:effectLst/>
                <a:latin typeface="+mn-lt"/>
                <a:ea typeface="+mn-ea"/>
                <a:cs typeface="+mn-cs"/>
              </a:rPr>
              <a:t>WHERE STRFTIME('%Y', </a:t>
            </a:r>
            <a:r>
              <a:rPr lang="en-US" sz="1100" b="0" kern="1200" dirty="0" err="1">
                <a:solidFill>
                  <a:schemeClr val="tx1"/>
                </a:solidFill>
                <a:effectLst/>
                <a:latin typeface="+mn-lt"/>
                <a:ea typeface="+mn-ea"/>
                <a:cs typeface="+mn-cs"/>
              </a:rPr>
              <a:t>o.orderdate</a:t>
            </a:r>
            <a:r>
              <a:rPr lang="en-US" sz="1100" b="0" kern="1200" dirty="0">
                <a:solidFill>
                  <a:schemeClr val="tx1"/>
                </a:solidFill>
                <a:effectLst/>
                <a:latin typeface="+mn-lt"/>
                <a:ea typeface="+mn-ea"/>
                <a:cs typeface="+mn-cs"/>
              </a:rPr>
              <a:t>)='2015'</a:t>
            </a:r>
          </a:p>
          <a:p>
            <a:r>
              <a:rPr lang="en-US" sz="1100" b="0" kern="1200" dirty="0">
                <a:solidFill>
                  <a:schemeClr val="tx1"/>
                </a:solidFill>
                <a:effectLst/>
                <a:latin typeface="+mn-lt"/>
                <a:ea typeface="+mn-ea"/>
                <a:cs typeface="+mn-cs"/>
              </a:rPr>
              <a:t>GROUP BY 2</a:t>
            </a:r>
          </a:p>
          <a:p>
            <a:r>
              <a:rPr lang="en-US" sz="1100" b="0" kern="1200" dirty="0">
                <a:solidFill>
                  <a:schemeClr val="tx1"/>
                </a:solidFill>
                <a:effectLst/>
                <a:latin typeface="+mn-lt"/>
                <a:ea typeface="+mn-ea"/>
                <a:cs typeface="+mn-cs"/>
              </a:rPr>
              <a:t>ORDER BY 3 DESC) t2</a:t>
            </a:r>
          </a:p>
          <a:p>
            <a:r>
              <a:rPr lang="en-US" sz="1100" b="0" kern="1200" dirty="0">
                <a:solidFill>
                  <a:schemeClr val="tx1"/>
                </a:solidFill>
                <a:effectLst/>
                <a:latin typeface="+mn-lt"/>
                <a:ea typeface="+mn-ea"/>
                <a:cs typeface="+mn-cs"/>
              </a:rPr>
              <a:t>ON t1.productid=t2.productid) t3</a:t>
            </a:r>
          </a:p>
          <a:p>
            <a:r>
              <a:rPr lang="en-US" sz="1100" b="0" kern="1200" dirty="0">
                <a:solidFill>
                  <a:schemeClr val="tx1"/>
                </a:solidFill>
                <a:effectLst/>
                <a:latin typeface="+mn-lt"/>
                <a:ea typeface="+mn-ea"/>
                <a:cs typeface="+mn-cs"/>
              </a:rPr>
              <a:t>GROUP BY 1</a:t>
            </a:r>
          </a:p>
          <a:p>
            <a:r>
              <a:rPr lang="en-US" sz="1100" b="0" kern="1200" dirty="0">
                <a:solidFill>
                  <a:schemeClr val="tx1"/>
                </a:solidFill>
                <a:effectLst/>
                <a:latin typeface="+mn-lt"/>
                <a:ea typeface="+mn-ea"/>
                <a:cs typeface="+mn-cs"/>
              </a:rPr>
              <a:t>ORDER BY 3 DESC</a:t>
            </a:r>
          </a:p>
          <a:p>
            <a:r>
              <a:rPr lang="en-US" sz="1100" b="0" kern="1200" dirty="0">
                <a:solidFill>
                  <a:schemeClr val="tx1"/>
                </a:solidFill>
                <a:effectLst/>
                <a:latin typeface="+mn-lt"/>
                <a:ea typeface="+mn-ea"/>
                <a:cs typeface="+mn-cs"/>
              </a:rPr>
              <a:t>LIMIT 10</a:t>
            </a:r>
          </a:p>
          <a:p>
            <a:pPr lvl="0" rtl="0">
              <a:spcBef>
                <a:spcPts val="0"/>
              </a:spcBef>
              <a:buNone/>
            </a:pPr>
            <a:endParaRPr lang="en"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9"/>
        <p:cNvGrpSpPr/>
        <p:nvPr/>
      </p:nvGrpSpPr>
      <p:grpSpPr>
        <a:xfrm>
          <a:off x="0" y="0"/>
          <a:ext cx="0" cy="0"/>
          <a:chOff x="0" y="0"/>
          <a:chExt cx="0" cy="0"/>
        </a:xfrm>
      </p:grpSpPr>
      <p:sp>
        <p:nvSpPr>
          <p:cNvPr id="10" name="Shape 10"/>
          <p:cNvSpPr txBox="1">
            <a:spLocks noGrp="1"/>
          </p:cNvSpPr>
          <p:nvPr>
            <p:ph type="ctrTitle"/>
          </p:nvPr>
        </p:nvSpPr>
        <p:spPr>
          <a:xfrm>
            <a:off x="311708" y="744575"/>
            <a:ext cx="8520600" cy="2052600"/>
          </a:xfrm>
          <a:prstGeom prst="rect">
            <a:avLst/>
          </a:prstGeom>
        </p:spPr>
        <p:txBody>
          <a:bodyPr lIns="91425" tIns="91425" rIns="91425" bIns="91425" anchor="b" anchorCtr="0"/>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a:endParaRPr/>
          </a:p>
        </p:txBody>
      </p:sp>
      <p:sp>
        <p:nvSpPr>
          <p:cNvPr id="11" name="Shape 11"/>
          <p:cNvSpPr txBox="1">
            <a:spLocks noGrp="1"/>
          </p:cNvSpPr>
          <p:nvPr>
            <p:ph type="subTitle" idx="1"/>
          </p:nvPr>
        </p:nvSpPr>
        <p:spPr>
          <a:xfrm>
            <a:off x="311700" y="2834125"/>
            <a:ext cx="8520600" cy="7926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a:endParaRPr/>
          </a:p>
        </p:txBody>
      </p:sp>
      <p:sp>
        <p:nvSpPr>
          <p:cNvPr id="12" name="Shape 12"/>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spTree>
      <p:nvGrpSpPr>
        <p:cNvPr id="1" name="Shape 44"/>
        <p:cNvGrpSpPr/>
        <p:nvPr/>
      </p:nvGrpSpPr>
      <p:grpSpPr>
        <a:xfrm>
          <a:off x="0" y="0"/>
          <a:ext cx="0" cy="0"/>
          <a:chOff x="0" y="0"/>
          <a:chExt cx="0" cy="0"/>
        </a:xfrm>
      </p:grpSpPr>
      <p:sp>
        <p:nvSpPr>
          <p:cNvPr id="45" name="Shape 45"/>
          <p:cNvSpPr txBox="1">
            <a:spLocks noGrp="1"/>
          </p:cNvSpPr>
          <p:nvPr>
            <p:ph type="title"/>
          </p:nvPr>
        </p:nvSpPr>
        <p:spPr>
          <a:xfrm>
            <a:off x="311700" y="1106125"/>
            <a:ext cx="8520600" cy="1963500"/>
          </a:xfrm>
          <a:prstGeom prst="rect">
            <a:avLst/>
          </a:prstGeom>
        </p:spPr>
        <p:txBody>
          <a:bodyPr lIns="91425" tIns="91425" rIns="91425" bIns="91425" anchor="b" anchorCtr="0"/>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a:endParaRPr/>
          </a:p>
        </p:txBody>
      </p:sp>
      <p:sp>
        <p:nvSpPr>
          <p:cNvPr id="46" name="Shape 46"/>
          <p:cNvSpPr txBox="1">
            <a:spLocks noGrp="1"/>
          </p:cNvSpPr>
          <p:nvPr>
            <p:ph type="body" idx="1"/>
          </p:nvPr>
        </p:nvSpPr>
        <p:spPr>
          <a:xfrm>
            <a:off x="311700" y="3152225"/>
            <a:ext cx="8520600" cy="1300800"/>
          </a:xfrm>
          <a:prstGeom prst="rect">
            <a:avLst/>
          </a:prstGeom>
        </p:spPr>
        <p:txBody>
          <a:bodyPr lIns="91425" tIns="91425" rIns="91425" bIns="91425" anchor="t" anchorCtr="0"/>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a:endParaRPr/>
          </a:p>
        </p:txBody>
      </p:sp>
      <p:sp>
        <p:nvSpPr>
          <p:cNvPr id="47" name="Shape 47"/>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48"/>
        <p:cNvGrpSpPr/>
        <p:nvPr/>
      </p:nvGrpSpPr>
      <p:grpSpPr>
        <a:xfrm>
          <a:off x="0" y="0"/>
          <a:ext cx="0" cy="0"/>
          <a:chOff x="0" y="0"/>
          <a:chExt cx="0" cy="0"/>
        </a:xfrm>
      </p:grpSpPr>
      <p:sp>
        <p:nvSpPr>
          <p:cNvPr id="49" name="Shape 49"/>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311700" y="2150850"/>
            <a:ext cx="8520600" cy="841800"/>
          </a:xfrm>
          <a:prstGeom prst="rect">
            <a:avLst/>
          </a:prstGeom>
        </p:spPr>
        <p:txBody>
          <a:bodyPr lIns="91425" tIns="91425" rIns="91425" bIns="91425" anchor="ctr" anchorCtr="0"/>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a:endParaRPr/>
          </a:p>
        </p:txBody>
      </p:sp>
      <p:sp>
        <p:nvSpPr>
          <p:cNvPr id="15" name="Shape 15"/>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311700" y="445025"/>
            <a:ext cx="8520600" cy="5727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8" name="Shape 18"/>
          <p:cNvSpPr txBox="1">
            <a:spLocks noGrp="1"/>
          </p:cNvSpPr>
          <p:nvPr>
            <p:ph type="body" idx="1"/>
          </p:nvPr>
        </p:nvSpPr>
        <p:spPr>
          <a:xfrm>
            <a:off x="311700" y="1152475"/>
            <a:ext cx="8520600" cy="34164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9" name="Shape 19"/>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311700" y="445025"/>
            <a:ext cx="8520600" cy="5727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2" name="Shape 22"/>
          <p:cNvSpPr txBox="1">
            <a:spLocks noGrp="1"/>
          </p:cNvSpPr>
          <p:nvPr>
            <p:ph type="body" idx="1"/>
          </p:nvPr>
        </p:nvSpPr>
        <p:spPr>
          <a:xfrm>
            <a:off x="311700" y="1152475"/>
            <a:ext cx="3999900" cy="34164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3" name="Shape 23"/>
          <p:cNvSpPr txBox="1">
            <a:spLocks noGrp="1"/>
          </p:cNvSpPr>
          <p:nvPr>
            <p:ph type="body" idx="2"/>
          </p:nvPr>
        </p:nvSpPr>
        <p:spPr>
          <a:xfrm>
            <a:off x="4832400" y="1152475"/>
            <a:ext cx="3999900" cy="34164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4" name="Shape 24"/>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311700" y="445025"/>
            <a:ext cx="8520600" cy="5727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7" name="Shape 27"/>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311700" y="555600"/>
            <a:ext cx="2808000" cy="755700"/>
          </a:xfrm>
          <a:prstGeom prst="rect">
            <a:avLst/>
          </a:prstGeom>
        </p:spPr>
        <p:txBody>
          <a:bodyPr lIns="91425" tIns="91425" rIns="91425" bIns="91425" anchor="b" anchorCtr="0"/>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a:endParaRPr/>
          </a:p>
        </p:txBody>
      </p:sp>
      <p:sp>
        <p:nvSpPr>
          <p:cNvPr id="30" name="Shape 30"/>
          <p:cNvSpPr txBox="1">
            <a:spLocks noGrp="1"/>
          </p:cNvSpPr>
          <p:nvPr>
            <p:ph type="body" idx="1"/>
          </p:nvPr>
        </p:nvSpPr>
        <p:spPr>
          <a:xfrm>
            <a:off x="311700" y="1389600"/>
            <a:ext cx="2808000" cy="3179400"/>
          </a:xfrm>
          <a:prstGeom prst="rect">
            <a:avLst/>
          </a:prstGeom>
        </p:spPr>
        <p:txBody>
          <a:bodyPr lIns="91425" tIns="91425" rIns="91425" bIns="91425" anchor="t" anchorCtr="0"/>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31" name="Shape 31"/>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490250" y="450150"/>
            <a:ext cx="6367800" cy="4090800"/>
          </a:xfrm>
          <a:prstGeom prst="rect">
            <a:avLst/>
          </a:prstGeom>
        </p:spPr>
        <p:txBody>
          <a:bodyPr lIns="91425" tIns="91425" rIns="91425" bIns="91425" anchor="ctr" anchorCtr="0"/>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a:endParaRPr/>
          </a:p>
        </p:txBody>
      </p:sp>
      <p:sp>
        <p:nvSpPr>
          <p:cNvPr id="34" name="Shape 34"/>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lIns="91425" tIns="91425" rIns="91425" bIns="91425" anchor="ctr" anchorCtr="0">
            <a:noAutofit/>
          </a:bodyPr>
          <a:lstStyle/>
          <a:p>
            <a:pPr lvl="0">
              <a:spcBef>
                <a:spcPts val="0"/>
              </a:spcBef>
              <a:buNone/>
            </a:pPr>
            <a:endParaRPr/>
          </a:p>
        </p:txBody>
      </p:sp>
      <p:sp>
        <p:nvSpPr>
          <p:cNvPr id="37" name="Shape 37"/>
          <p:cNvSpPr txBox="1">
            <a:spLocks noGrp="1"/>
          </p:cNvSpPr>
          <p:nvPr>
            <p:ph type="title"/>
          </p:nvPr>
        </p:nvSpPr>
        <p:spPr>
          <a:xfrm>
            <a:off x="265500" y="1233175"/>
            <a:ext cx="4045200" cy="1482300"/>
          </a:xfrm>
          <a:prstGeom prst="rect">
            <a:avLst/>
          </a:prstGeom>
        </p:spPr>
        <p:txBody>
          <a:bodyPr lIns="91425" tIns="91425" rIns="91425" bIns="91425" anchor="b" anchorCtr="0"/>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a:endParaRPr/>
          </a:p>
        </p:txBody>
      </p:sp>
      <p:sp>
        <p:nvSpPr>
          <p:cNvPr id="38" name="Shape 38"/>
          <p:cNvSpPr txBox="1">
            <a:spLocks noGrp="1"/>
          </p:cNvSpPr>
          <p:nvPr>
            <p:ph type="subTitle" idx="1"/>
          </p:nvPr>
        </p:nvSpPr>
        <p:spPr>
          <a:xfrm>
            <a:off x="265500" y="2803075"/>
            <a:ext cx="4045200" cy="12351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a:endParaRPr/>
          </a:p>
        </p:txBody>
      </p:sp>
      <p:sp>
        <p:nvSpPr>
          <p:cNvPr id="39" name="Shape 39"/>
          <p:cNvSpPr txBox="1">
            <a:spLocks noGrp="1"/>
          </p:cNvSpPr>
          <p:nvPr>
            <p:ph type="body" idx="2"/>
          </p:nvPr>
        </p:nvSpPr>
        <p:spPr>
          <a:xfrm>
            <a:off x="4939500" y="724075"/>
            <a:ext cx="3837000" cy="3695100"/>
          </a:xfrm>
          <a:prstGeom prst="rect">
            <a:avLst/>
          </a:prstGeom>
        </p:spPr>
        <p:txBody>
          <a:bodyPr lIns="91425" tIns="91425" rIns="91425" bIns="914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40" name="Shape 40"/>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41"/>
        <p:cNvGrpSpPr/>
        <p:nvPr/>
      </p:nvGrpSpPr>
      <p:grpSpPr>
        <a:xfrm>
          <a:off x="0" y="0"/>
          <a:ext cx="0" cy="0"/>
          <a:chOff x="0" y="0"/>
          <a:chExt cx="0" cy="0"/>
        </a:xfrm>
      </p:grpSpPr>
      <p:sp>
        <p:nvSpPr>
          <p:cNvPr id="42" name="Shape 42"/>
          <p:cNvSpPr txBox="1">
            <a:spLocks noGrp="1"/>
          </p:cNvSpPr>
          <p:nvPr>
            <p:ph type="body" idx="1"/>
          </p:nvPr>
        </p:nvSpPr>
        <p:spPr>
          <a:xfrm>
            <a:off x="311700" y="4230575"/>
            <a:ext cx="5998800" cy="605100"/>
          </a:xfrm>
          <a:prstGeom prst="rect">
            <a:avLst/>
          </a:prstGeom>
        </p:spPr>
        <p:txBody>
          <a:bodyPr lIns="91425" tIns="91425" rIns="91425" bIns="91425" anchor="ctr" anchorCtr="0"/>
          <a:lstStyle>
            <a:lvl1pPr lvl="0">
              <a:lnSpc>
                <a:spcPct val="100000"/>
              </a:lnSpc>
              <a:spcBef>
                <a:spcPts val="0"/>
              </a:spcBef>
              <a:spcAft>
                <a:spcPts val="0"/>
              </a:spcAft>
              <a:buNone/>
              <a:defRPr/>
            </a:lvl1pPr>
          </a:lstStyle>
          <a:p>
            <a:endParaRPr/>
          </a:p>
        </p:txBody>
      </p:sp>
      <p:sp>
        <p:nvSpPr>
          <p:cNvPr id="43" name="Shape 43"/>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572700"/>
          </a:xfrm>
          <a:prstGeom prst="rect">
            <a:avLst/>
          </a:prstGeom>
          <a:noFill/>
          <a:ln>
            <a:noFill/>
          </a:ln>
        </p:spPr>
        <p:txBody>
          <a:bodyPr lIns="91425" tIns="91425" rIns="91425" bIns="91425" anchor="t" anchorCtr="0"/>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a:endParaRPr/>
          </a:p>
        </p:txBody>
      </p:sp>
      <p:sp>
        <p:nvSpPr>
          <p:cNvPr id="7" name="Shape 7"/>
          <p:cNvSpPr txBox="1">
            <a:spLocks noGrp="1"/>
          </p:cNvSpPr>
          <p:nvPr>
            <p:ph type="body" idx="1"/>
          </p:nvPr>
        </p:nvSpPr>
        <p:spPr>
          <a:xfrm>
            <a:off x="311700" y="1152475"/>
            <a:ext cx="8520600" cy="3416400"/>
          </a:xfrm>
          <a:prstGeom prst="rect">
            <a:avLst/>
          </a:prstGeom>
          <a:noFill/>
          <a:ln>
            <a:noFill/>
          </a:ln>
        </p:spPr>
        <p:txBody>
          <a:bodyPr lIns="91425" tIns="91425" rIns="91425" bIns="91425" anchor="t" anchorCtr="0"/>
          <a:lstStyle>
            <a:lvl1pPr lvl="0">
              <a:lnSpc>
                <a:spcPct val="115000"/>
              </a:lnSpc>
              <a:spcBef>
                <a:spcPts val="0"/>
              </a:spcBef>
              <a:spcAft>
                <a:spcPts val="1600"/>
              </a:spcAft>
              <a:buClr>
                <a:schemeClr val="dk2"/>
              </a:buClr>
              <a:buSzPct val="100000"/>
              <a:defRPr sz="1800">
                <a:solidFill>
                  <a:schemeClr val="dk2"/>
                </a:solidFill>
              </a:defRPr>
            </a:lvl1pPr>
            <a:lvl2pPr lvl="1">
              <a:lnSpc>
                <a:spcPct val="115000"/>
              </a:lnSpc>
              <a:spcBef>
                <a:spcPts val="0"/>
              </a:spcBef>
              <a:spcAft>
                <a:spcPts val="1600"/>
              </a:spcAft>
              <a:buClr>
                <a:schemeClr val="dk2"/>
              </a:buClr>
              <a:defRPr>
                <a:solidFill>
                  <a:schemeClr val="dk2"/>
                </a:solidFill>
              </a:defRPr>
            </a:lvl2pPr>
            <a:lvl3pPr lvl="2">
              <a:lnSpc>
                <a:spcPct val="115000"/>
              </a:lnSpc>
              <a:spcBef>
                <a:spcPts val="0"/>
              </a:spcBef>
              <a:spcAft>
                <a:spcPts val="1600"/>
              </a:spcAft>
              <a:buClr>
                <a:schemeClr val="dk2"/>
              </a:buClr>
              <a:defRPr>
                <a:solidFill>
                  <a:schemeClr val="dk2"/>
                </a:solidFill>
              </a:defRPr>
            </a:lvl3pPr>
            <a:lvl4pPr lvl="3">
              <a:lnSpc>
                <a:spcPct val="115000"/>
              </a:lnSpc>
              <a:spcBef>
                <a:spcPts val="0"/>
              </a:spcBef>
              <a:spcAft>
                <a:spcPts val="1600"/>
              </a:spcAft>
              <a:buClr>
                <a:schemeClr val="dk2"/>
              </a:buClr>
              <a:defRPr>
                <a:solidFill>
                  <a:schemeClr val="dk2"/>
                </a:solidFill>
              </a:defRPr>
            </a:lvl4pPr>
            <a:lvl5pPr lvl="4">
              <a:lnSpc>
                <a:spcPct val="115000"/>
              </a:lnSpc>
              <a:spcBef>
                <a:spcPts val="0"/>
              </a:spcBef>
              <a:spcAft>
                <a:spcPts val="1600"/>
              </a:spcAft>
              <a:buClr>
                <a:schemeClr val="dk2"/>
              </a:buClr>
              <a:defRPr>
                <a:solidFill>
                  <a:schemeClr val="dk2"/>
                </a:solidFill>
              </a:defRPr>
            </a:lvl5pPr>
            <a:lvl6pPr lvl="5">
              <a:lnSpc>
                <a:spcPct val="115000"/>
              </a:lnSpc>
              <a:spcBef>
                <a:spcPts val="0"/>
              </a:spcBef>
              <a:spcAft>
                <a:spcPts val="1600"/>
              </a:spcAft>
              <a:buClr>
                <a:schemeClr val="dk2"/>
              </a:buClr>
              <a:defRPr>
                <a:solidFill>
                  <a:schemeClr val="dk2"/>
                </a:solidFill>
              </a:defRPr>
            </a:lvl6pPr>
            <a:lvl7pPr lvl="6">
              <a:lnSpc>
                <a:spcPct val="115000"/>
              </a:lnSpc>
              <a:spcBef>
                <a:spcPts val="0"/>
              </a:spcBef>
              <a:spcAft>
                <a:spcPts val="1600"/>
              </a:spcAft>
              <a:buClr>
                <a:schemeClr val="dk2"/>
              </a:buClr>
              <a:defRPr>
                <a:solidFill>
                  <a:schemeClr val="dk2"/>
                </a:solidFill>
              </a:defRPr>
            </a:lvl7pPr>
            <a:lvl8pPr lvl="7">
              <a:lnSpc>
                <a:spcPct val="115000"/>
              </a:lnSpc>
              <a:spcBef>
                <a:spcPts val="0"/>
              </a:spcBef>
              <a:spcAft>
                <a:spcPts val="1600"/>
              </a:spcAft>
              <a:buClr>
                <a:schemeClr val="dk2"/>
              </a:buClr>
              <a:defRPr>
                <a:solidFill>
                  <a:schemeClr val="dk2"/>
                </a:solidFill>
              </a:defRPr>
            </a:lvl8pPr>
            <a:lvl9pPr lvl="8">
              <a:lnSpc>
                <a:spcPct val="115000"/>
              </a:lnSpc>
              <a:spcBef>
                <a:spcPts val="0"/>
              </a:spcBef>
              <a:spcAft>
                <a:spcPts val="1600"/>
              </a:spcAft>
              <a:buClr>
                <a:schemeClr val="dk2"/>
              </a:buClr>
              <a:defRPr>
                <a:solidFill>
                  <a:schemeClr val="dk2"/>
                </a:solidFill>
              </a:defRPr>
            </a:lvl9pPr>
          </a:lstStyle>
          <a:p>
            <a:endParaRPr/>
          </a:p>
        </p:txBody>
      </p:sp>
      <p:sp>
        <p:nvSpPr>
          <p:cNvPr id="8" name="Shape 8"/>
          <p:cNvSpPr txBox="1">
            <a:spLocks noGrp="1"/>
          </p:cNvSpPr>
          <p:nvPr>
            <p:ph type="sldNum" idx="12"/>
          </p:nvPr>
        </p:nvSpPr>
        <p:spPr>
          <a:xfrm>
            <a:off x="8472457" y="4663216"/>
            <a:ext cx="548700" cy="393600"/>
          </a:xfrm>
          <a:prstGeom prst="rect">
            <a:avLst/>
          </a:prstGeom>
          <a:noFill/>
          <a:ln>
            <a:noFill/>
          </a:ln>
        </p:spPr>
        <p:txBody>
          <a:bodyPr lIns="91425" tIns="91425" rIns="91425" bIns="91425" anchor="ctr" anchorCtr="0">
            <a:noAutofit/>
          </a:bodyPr>
          <a:lstStyle/>
          <a:p>
            <a:pPr lvl="0" algn="r">
              <a:spcBef>
                <a:spcPts val="0"/>
              </a:spcBef>
              <a:buNone/>
            </a:pPr>
            <a:fld id="{00000000-1234-1234-1234-123412341234}" type="slidenum">
              <a:rPr lang="en" sz="1000">
                <a:solidFill>
                  <a:schemeClr val="dk2"/>
                </a:solidFill>
              </a:rPr>
              <a:t>‹#›</a:t>
            </a:fld>
            <a:endParaRPr lang="en" sz="1000">
              <a:solidFill>
                <a:schemeClr val="dk2"/>
              </a:solidFil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Shape 54"/>
          <p:cNvSpPr txBox="1">
            <a:spLocks noGrp="1"/>
          </p:cNvSpPr>
          <p:nvPr>
            <p:ph type="body" idx="1"/>
          </p:nvPr>
        </p:nvSpPr>
        <p:spPr>
          <a:xfrm>
            <a:off x="2471100" y="1729657"/>
            <a:ext cx="4201800" cy="1684186"/>
          </a:xfrm>
          <a:prstGeom prst="rect">
            <a:avLst/>
          </a:prstGeom>
        </p:spPr>
        <p:txBody>
          <a:bodyPr lIns="91425" tIns="91425" rIns="91425" bIns="91425" anchor="t" anchorCtr="0">
            <a:noAutofit/>
          </a:bodyPr>
          <a:lstStyle/>
          <a:p>
            <a:pPr lvl="0" algn="ctr">
              <a:spcBef>
                <a:spcPts val="0"/>
              </a:spcBef>
              <a:buNone/>
            </a:pPr>
            <a:r>
              <a:rPr lang="zh-CN" altLang="en" sz="3000" dirty="0">
                <a:latin typeface="Open Sans"/>
                <a:ea typeface="Open Sans"/>
                <a:cs typeface="Open Sans"/>
                <a:sym typeface="Open Sans"/>
              </a:rPr>
              <a:t>产品</a:t>
            </a:r>
            <a:r>
              <a:rPr lang="zh-CN" altLang="en-US" sz="3000" dirty="0">
                <a:latin typeface="Open Sans"/>
                <a:ea typeface="Open Sans"/>
                <a:cs typeface="Open Sans"/>
                <a:sym typeface="Open Sans"/>
              </a:rPr>
              <a:t>分析报告</a:t>
            </a:r>
            <a:endParaRPr lang="en" sz="3000" dirty="0">
              <a:latin typeface="Open Sans"/>
              <a:ea typeface="Open Sans"/>
              <a:cs typeface="Open Sans"/>
              <a:sym typeface="Open Sans"/>
            </a:endParaRPr>
          </a:p>
          <a:p>
            <a:pPr lvl="0" algn="ctr" rtl="0">
              <a:spcBef>
                <a:spcPts val="0"/>
              </a:spcBef>
              <a:buNone/>
            </a:pPr>
            <a:r>
              <a:rPr lang="en" dirty="0">
                <a:latin typeface="Open Sans"/>
                <a:ea typeface="Open Sans"/>
                <a:cs typeface="Open Sans"/>
                <a:sym typeface="Open Sans"/>
              </a:rPr>
              <a:t>for </a:t>
            </a:r>
          </a:p>
          <a:p>
            <a:pPr lvl="0" algn="ctr">
              <a:spcBef>
                <a:spcPts val="0"/>
              </a:spcBef>
              <a:buNone/>
            </a:pPr>
            <a:r>
              <a:rPr lang="zh-CN" altLang="en-US" dirty="0">
                <a:latin typeface="Open Sans"/>
                <a:ea typeface="Open Sans"/>
                <a:cs typeface="Open Sans"/>
                <a:sym typeface="Open Sans"/>
              </a:rPr>
              <a:t>某</a:t>
            </a:r>
            <a:r>
              <a:rPr lang="zh-CN" altLang="en" dirty="0">
                <a:latin typeface="Open Sans"/>
                <a:ea typeface="Open Sans"/>
                <a:cs typeface="Open Sans"/>
                <a:sym typeface="Open Sans"/>
              </a:rPr>
              <a:t>食品</a:t>
            </a:r>
            <a:r>
              <a:rPr lang="zh-CN" altLang="en-US" dirty="0">
                <a:latin typeface="Open Sans"/>
                <a:ea typeface="Open Sans"/>
                <a:cs typeface="Open Sans"/>
                <a:sym typeface="Open Sans"/>
              </a:rPr>
              <a:t>批发商</a:t>
            </a:r>
            <a:endParaRPr lang="en" dirty="0">
              <a:latin typeface="Open Sans"/>
              <a:ea typeface="Open Sans"/>
              <a:cs typeface="Open Sans"/>
              <a:sym typeface="Open Sans"/>
            </a:endParaRPr>
          </a:p>
          <a:p>
            <a:pPr lvl="0" algn="ctr" rtl="0">
              <a:spcBef>
                <a:spcPts val="0"/>
              </a:spcBef>
              <a:buNone/>
            </a:pPr>
            <a:endParaRPr dirty="0">
              <a:latin typeface="Open Sans"/>
              <a:ea typeface="Open Sans"/>
              <a:cs typeface="Open Sans"/>
              <a:sym typeface="Open San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Shape 59"/>
          <p:cNvSpPr txBox="1">
            <a:spLocks noGrp="1"/>
          </p:cNvSpPr>
          <p:nvPr>
            <p:ph type="body" idx="1"/>
          </p:nvPr>
        </p:nvSpPr>
        <p:spPr>
          <a:xfrm>
            <a:off x="5158200" y="1418450"/>
            <a:ext cx="3591300" cy="3072600"/>
          </a:xfrm>
          <a:prstGeom prst="rect">
            <a:avLst/>
          </a:prstGeom>
          <a:solidFill>
            <a:srgbClr val="EFEFEF"/>
          </a:solidFill>
          <a:ln w="9525" cap="flat" cmpd="sng">
            <a:solidFill>
              <a:srgbClr val="999999"/>
            </a:solidFill>
            <a:prstDash val="solid"/>
            <a:round/>
            <a:headEnd type="none" w="med" len="med"/>
            <a:tailEnd type="none" w="med" len="med"/>
          </a:ln>
        </p:spPr>
        <p:txBody>
          <a:bodyPr lIns="91425" tIns="91425" rIns="91425" bIns="91425" anchor="t" anchorCtr="0">
            <a:noAutofit/>
          </a:bodyPr>
          <a:lstStyle/>
          <a:p>
            <a:pPr lvl="0"/>
            <a:r>
              <a:rPr lang="zh-CN" altLang="en" dirty="0">
                <a:latin typeface="Open Sans"/>
                <a:ea typeface="Open Sans"/>
                <a:cs typeface="Open Sans"/>
                <a:sym typeface="Open Sans"/>
              </a:rPr>
              <a:t>每个</a:t>
            </a:r>
            <a:r>
              <a:rPr lang="zh-CN" altLang="en-US" dirty="0">
                <a:latin typeface="Open Sans"/>
                <a:ea typeface="Open Sans"/>
                <a:cs typeface="Open Sans"/>
                <a:sym typeface="Open Sans"/>
              </a:rPr>
              <a:t>类别中的产品名称和库存数量分布趋势相同</a:t>
            </a:r>
            <a:endParaRPr lang="en-US" altLang="zh-CN" dirty="0">
              <a:latin typeface="Open Sans"/>
              <a:ea typeface="Open Sans"/>
              <a:cs typeface="Open Sans"/>
              <a:sym typeface="Open Sans"/>
            </a:endParaRPr>
          </a:p>
          <a:p>
            <a:pPr lvl="0"/>
            <a:r>
              <a:rPr lang="zh-CN" altLang="en-US" dirty="0">
                <a:latin typeface="Open Sans"/>
                <a:ea typeface="Open Sans"/>
                <a:cs typeface="Open Sans"/>
                <a:sym typeface="Open Sans"/>
              </a:rPr>
              <a:t>甜品类别中商品名称高于其他类别</a:t>
            </a:r>
            <a:endParaRPr lang="en-US" dirty="0">
              <a:latin typeface="Open Sans"/>
              <a:ea typeface="Open Sans"/>
              <a:cs typeface="Open Sans"/>
              <a:sym typeface="Open Sans"/>
            </a:endParaRPr>
          </a:p>
        </p:txBody>
      </p:sp>
      <p:sp>
        <p:nvSpPr>
          <p:cNvPr id="60" name="Shape 60"/>
          <p:cNvSpPr/>
          <p:nvPr/>
        </p:nvSpPr>
        <p:spPr>
          <a:xfrm>
            <a:off x="354300" y="1418450"/>
            <a:ext cx="4550700" cy="30726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endParaRPr lang="en" dirty="0"/>
          </a:p>
        </p:txBody>
      </p:sp>
      <p:sp>
        <p:nvSpPr>
          <p:cNvPr id="61" name="Shape 61"/>
          <p:cNvSpPr txBox="1">
            <a:spLocks noGrp="1"/>
          </p:cNvSpPr>
          <p:nvPr>
            <p:ph type="title"/>
          </p:nvPr>
        </p:nvSpPr>
        <p:spPr>
          <a:xfrm>
            <a:off x="0" y="0"/>
            <a:ext cx="9144000" cy="795600"/>
          </a:xfrm>
          <a:prstGeom prst="rect">
            <a:avLst/>
          </a:prstGeom>
          <a:solidFill>
            <a:srgbClr val="073763"/>
          </a:solidFill>
        </p:spPr>
        <p:txBody>
          <a:bodyPr lIns="91425" tIns="91425" rIns="91425" bIns="91425" anchor="ctr" anchorCtr="0">
            <a:noAutofit/>
          </a:bodyPr>
          <a:lstStyle/>
          <a:p>
            <a:pPr lvl="0"/>
            <a:r>
              <a:rPr lang="en" dirty="0">
                <a:solidFill>
                  <a:srgbClr val="FFFFFF"/>
                </a:solidFill>
                <a:latin typeface="Open Sans"/>
                <a:ea typeface="Open Sans"/>
                <a:cs typeface="Open Sans"/>
                <a:sym typeface="Open Sans"/>
              </a:rPr>
              <a:t>  </a:t>
            </a:r>
            <a:r>
              <a:rPr lang="zh-CN" altLang="en-US" dirty="0">
                <a:solidFill>
                  <a:srgbClr val="FFFFFF"/>
                </a:solidFill>
                <a:latin typeface="Open Sans"/>
                <a:ea typeface="Open Sans"/>
                <a:cs typeface="Open Sans"/>
                <a:sym typeface="Open Sans"/>
              </a:rPr>
              <a:t>产品分销情况</a:t>
            </a:r>
            <a:endParaRPr lang="en" dirty="0">
              <a:solidFill>
                <a:srgbClr val="FFFFFF"/>
              </a:solidFill>
              <a:latin typeface="Open Sans"/>
              <a:ea typeface="Open Sans"/>
              <a:cs typeface="Open Sans"/>
              <a:sym typeface="Open Sans"/>
            </a:endParaRPr>
          </a:p>
        </p:txBody>
      </p:sp>
      <p:pic>
        <p:nvPicPr>
          <p:cNvPr id="6" name="Picture 5">
            <a:extLst>
              <a:ext uri="{FF2B5EF4-FFF2-40B4-BE49-F238E27FC236}">
                <a16:creationId xmlns:a16="http://schemas.microsoft.com/office/drawing/2014/main" id="{1F4F8458-CEF3-CE45-A6DE-608B56B443F4}"/>
              </a:ext>
            </a:extLst>
          </p:cNvPr>
          <p:cNvPicPr>
            <a:picLocks noChangeAspect="1"/>
          </p:cNvPicPr>
          <p:nvPr/>
        </p:nvPicPr>
        <p:blipFill>
          <a:blip r:embed="rId3"/>
          <a:stretch>
            <a:fillRect/>
          </a:stretch>
        </p:blipFill>
        <p:spPr>
          <a:xfrm>
            <a:off x="354300" y="1418450"/>
            <a:ext cx="4550700" cy="30726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Shape 66"/>
          <p:cNvSpPr txBox="1">
            <a:spLocks noGrp="1"/>
          </p:cNvSpPr>
          <p:nvPr>
            <p:ph type="body" idx="1"/>
          </p:nvPr>
        </p:nvSpPr>
        <p:spPr>
          <a:xfrm>
            <a:off x="5158200" y="1418450"/>
            <a:ext cx="3591300" cy="3072600"/>
          </a:xfrm>
          <a:prstGeom prst="rect">
            <a:avLst/>
          </a:prstGeom>
          <a:solidFill>
            <a:srgbClr val="EFEFEF"/>
          </a:solidFill>
          <a:ln w="9525" cap="flat" cmpd="sng">
            <a:solidFill>
              <a:srgbClr val="999999"/>
            </a:solidFill>
            <a:prstDash val="solid"/>
            <a:round/>
            <a:headEnd type="none" w="med" len="med"/>
            <a:tailEnd type="none" w="med" len="med"/>
          </a:ln>
        </p:spPr>
        <p:txBody>
          <a:bodyPr lIns="91425" tIns="91425" rIns="91425" bIns="91425" anchor="t" anchorCtr="0">
            <a:noAutofit/>
          </a:bodyPr>
          <a:lstStyle/>
          <a:p>
            <a:pPr lvl="0" rtl="0">
              <a:spcBef>
                <a:spcPts val="0"/>
              </a:spcBef>
              <a:buNone/>
            </a:pPr>
            <a:r>
              <a:rPr lang="en" dirty="0">
                <a:latin typeface="Open Sans"/>
                <a:ea typeface="Open Sans"/>
                <a:cs typeface="Open Sans"/>
                <a:sym typeface="Open Sans"/>
              </a:rPr>
              <a:t>2015</a:t>
            </a:r>
            <a:r>
              <a:rPr lang="zh-CN" altLang="en" dirty="0">
                <a:latin typeface="Open Sans"/>
                <a:ea typeface="Open Sans"/>
                <a:cs typeface="Open Sans"/>
                <a:sym typeface="Open Sans"/>
              </a:rPr>
              <a:t>年</a:t>
            </a:r>
            <a:r>
              <a:rPr lang="zh-CN" altLang="en-US" dirty="0">
                <a:latin typeface="Open Sans"/>
                <a:ea typeface="Open Sans"/>
                <a:cs typeface="Open Sans"/>
                <a:sym typeface="Open Sans"/>
              </a:rPr>
              <a:t>，订单数量和金额都是最高的</a:t>
            </a:r>
            <a:endParaRPr lang="en-US" altLang="zh-CN" dirty="0">
              <a:latin typeface="Open Sans"/>
              <a:ea typeface="Open Sans"/>
              <a:cs typeface="Open Sans"/>
              <a:sym typeface="Open Sans"/>
            </a:endParaRPr>
          </a:p>
          <a:p>
            <a:pPr lvl="0" rtl="0">
              <a:spcBef>
                <a:spcPts val="0"/>
              </a:spcBef>
              <a:buNone/>
            </a:pPr>
            <a:r>
              <a:rPr lang="en-US" altLang="zh-CN" dirty="0">
                <a:latin typeface="Open Sans"/>
                <a:ea typeface="Open Sans"/>
                <a:cs typeface="Open Sans"/>
                <a:sym typeface="Open Sans"/>
              </a:rPr>
              <a:t>2016</a:t>
            </a:r>
            <a:r>
              <a:rPr lang="zh-CN" altLang="en" dirty="0">
                <a:latin typeface="Open Sans"/>
                <a:ea typeface="Open Sans"/>
                <a:cs typeface="Open Sans"/>
                <a:sym typeface="Open Sans"/>
              </a:rPr>
              <a:t>年</a:t>
            </a:r>
            <a:r>
              <a:rPr lang="zh-CN" altLang="en-US" dirty="0">
                <a:latin typeface="Open Sans"/>
                <a:ea typeface="Open Sans"/>
                <a:cs typeface="Open Sans"/>
                <a:sym typeface="Open Sans"/>
              </a:rPr>
              <a:t>相比于</a:t>
            </a:r>
            <a:r>
              <a:rPr lang="en-US" altLang="zh-CN" dirty="0">
                <a:latin typeface="Open Sans"/>
                <a:ea typeface="Open Sans"/>
                <a:cs typeface="Open Sans"/>
                <a:sym typeface="Open Sans"/>
              </a:rPr>
              <a:t>2015</a:t>
            </a:r>
            <a:r>
              <a:rPr lang="zh-CN" altLang="en-US" dirty="0">
                <a:latin typeface="Open Sans"/>
                <a:ea typeface="Open Sans"/>
                <a:cs typeface="Open Sans"/>
                <a:sym typeface="Open Sans"/>
              </a:rPr>
              <a:t>年订单数量和金额都有下滑，但相对于</a:t>
            </a:r>
            <a:r>
              <a:rPr lang="en-US" altLang="zh-CN" dirty="0">
                <a:latin typeface="Open Sans"/>
                <a:ea typeface="Open Sans"/>
                <a:cs typeface="Open Sans"/>
                <a:sym typeface="Open Sans"/>
              </a:rPr>
              <a:t>2014</a:t>
            </a:r>
            <a:r>
              <a:rPr lang="zh-CN" altLang="en-US" dirty="0">
                <a:latin typeface="Open Sans"/>
                <a:ea typeface="Open Sans"/>
                <a:cs typeface="Open Sans"/>
                <a:sym typeface="Open Sans"/>
              </a:rPr>
              <a:t>年均有增长</a:t>
            </a:r>
            <a:endParaRPr lang="en-US" dirty="0">
              <a:latin typeface="Open Sans"/>
              <a:ea typeface="Open Sans"/>
              <a:cs typeface="Open Sans"/>
              <a:sym typeface="Open Sans"/>
            </a:endParaRPr>
          </a:p>
        </p:txBody>
      </p:sp>
      <p:sp>
        <p:nvSpPr>
          <p:cNvPr id="67" name="Shape 67"/>
          <p:cNvSpPr/>
          <p:nvPr/>
        </p:nvSpPr>
        <p:spPr>
          <a:xfrm>
            <a:off x="354300" y="1418450"/>
            <a:ext cx="4550700" cy="30726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endParaRPr lang="en" dirty="0"/>
          </a:p>
        </p:txBody>
      </p:sp>
      <p:sp>
        <p:nvSpPr>
          <p:cNvPr id="68" name="Shape 68"/>
          <p:cNvSpPr txBox="1">
            <a:spLocks noGrp="1"/>
          </p:cNvSpPr>
          <p:nvPr>
            <p:ph type="title"/>
          </p:nvPr>
        </p:nvSpPr>
        <p:spPr>
          <a:xfrm>
            <a:off x="0" y="0"/>
            <a:ext cx="9144000" cy="795600"/>
          </a:xfrm>
          <a:prstGeom prst="rect">
            <a:avLst/>
          </a:prstGeom>
          <a:solidFill>
            <a:srgbClr val="073763"/>
          </a:solidFill>
        </p:spPr>
        <p:txBody>
          <a:bodyPr lIns="91425" tIns="91425" rIns="91425" bIns="91425" anchor="ctr" anchorCtr="0">
            <a:noAutofit/>
          </a:bodyPr>
          <a:lstStyle/>
          <a:p>
            <a:pPr lvl="0" rtl="0">
              <a:spcBef>
                <a:spcPts val="0"/>
              </a:spcBef>
              <a:buNone/>
            </a:pPr>
            <a:r>
              <a:rPr lang="en" dirty="0">
                <a:solidFill>
                  <a:srgbClr val="FFFFFF"/>
                </a:solidFill>
                <a:latin typeface="Open Sans"/>
                <a:ea typeface="Open Sans"/>
                <a:cs typeface="Open Sans"/>
                <a:sym typeface="Open Sans"/>
              </a:rPr>
              <a:t>  </a:t>
            </a:r>
            <a:r>
              <a:rPr lang="zh-CN" altLang="en" dirty="0">
                <a:solidFill>
                  <a:srgbClr val="FFFFFF"/>
                </a:solidFill>
                <a:latin typeface="Open Sans"/>
                <a:ea typeface="Open Sans"/>
                <a:cs typeface="Open Sans"/>
                <a:sym typeface="Open Sans"/>
              </a:rPr>
              <a:t>订单</a:t>
            </a:r>
            <a:r>
              <a:rPr lang="zh-CN" altLang="en-US" dirty="0">
                <a:solidFill>
                  <a:srgbClr val="FFFFFF"/>
                </a:solidFill>
                <a:latin typeface="Open Sans"/>
                <a:ea typeface="Open Sans"/>
                <a:cs typeface="Open Sans"/>
                <a:sym typeface="Open Sans"/>
              </a:rPr>
              <a:t>情况</a:t>
            </a:r>
            <a:endParaRPr lang="en" dirty="0">
              <a:solidFill>
                <a:srgbClr val="FFFFFF"/>
              </a:solidFill>
              <a:latin typeface="Open Sans"/>
              <a:ea typeface="Open Sans"/>
              <a:cs typeface="Open Sans"/>
              <a:sym typeface="Open Sans"/>
            </a:endParaRPr>
          </a:p>
        </p:txBody>
      </p:sp>
      <p:pic>
        <p:nvPicPr>
          <p:cNvPr id="2" name="Picture 1">
            <a:extLst>
              <a:ext uri="{FF2B5EF4-FFF2-40B4-BE49-F238E27FC236}">
                <a16:creationId xmlns:a16="http://schemas.microsoft.com/office/drawing/2014/main" id="{8FE8326A-4645-7742-801D-B56AE6C5C0C7}"/>
              </a:ext>
            </a:extLst>
          </p:cNvPr>
          <p:cNvPicPr>
            <a:picLocks noChangeAspect="1"/>
          </p:cNvPicPr>
          <p:nvPr/>
        </p:nvPicPr>
        <p:blipFill>
          <a:blip r:embed="rId3"/>
          <a:stretch>
            <a:fillRect/>
          </a:stretch>
        </p:blipFill>
        <p:spPr>
          <a:xfrm>
            <a:off x="354300" y="1418450"/>
            <a:ext cx="4550700" cy="307260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Shape 73"/>
          <p:cNvSpPr txBox="1">
            <a:spLocks noGrp="1"/>
          </p:cNvSpPr>
          <p:nvPr>
            <p:ph type="body" idx="1"/>
          </p:nvPr>
        </p:nvSpPr>
        <p:spPr>
          <a:xfrm>
            <a:off x="5158200" y="1418450"/>
            <a:ext cx="3591300" cy="3072600"/>
          </a:xfrm>
          <a:prstGeom prst="rect">
            <a:avLst/>
          </a:prstGeom>
          <a:solidFill>
            <a:srgbClr val="EFEFEF"/>
          </a:solidFill>
          <a:ln w="9525" cap="flat" cmpd="sng">
            <a:solidFill>
              <a:srgbClr val="999999"/>
            </a:solidFill>
            <a:prstDash val="solid"/>
            <a:round/>
            <a:headEnd type="none" w="med" len="med"/>
            <a:tailEnd type="none" w="med" len="med"/>
          </a:ln>
        </p:spPr>
        <p:txBody>
          <a:bodyPr lIns="91425" tIns="91425" rIns="91425" bIns="91425" anchor="t" anchorCtr="0">
            <a:noAutofit/>
          </a:bodyPr>
          <a:lstStyle/>
          <a:p>
            <a:pPr lvl="0"/>
            <a:r>
              <a:rPr lang="zh-CN" altLang="en-US" dirty="0">
                <a:latin typeface="Open Sans"/>
                <a:ea typeface="Open Sans"/>
                <a:cs typeface="Open Sans"/>
                <a:sym typeface="Open Sans"/>
              </a:rPr>
              <a:t>虽然总体而言，</a:t>
            </a:r>
            <a:r>
              <a:rPr lang="en-US" altLang="zh-CN" dirty="0">
                <a:latin typeface="Open Sans"/>
                <a:ea typeface="Open Sans"/>
                <a:cs typeface="Open Sans"/>
                <a:sym typeface="Open Sans"/>
              </a:rPr>
              <a:t>2016</a:t>
            </a:r>
            <a:r>
              <a:rPr lang="zh-CN" altLang="en-US" dirty="0">
                <a:latin typeface="Open Sans"/>
                <a:ea typeface="Open Sans"/>
                <a:cs typeface="Open Sans"/>
                <a:sym typeface="Open Sans"/>
              </a:rPr>
              <a:t>年我们的订单金额与</a:t>
            </a:r>
            <a:r>
              <a:rPr lang="en-US" altLang="zh-CN" dirty="0">
                <a:latin typeface="Open Sans"/>
                <a:ea typeface="Open Sans"/>
                <a:cs typeface="Open Sans"/>
                <a:sym typeface="Open Sans"/>
              </a:rPr>
              <a:t>2015</a:t>
            </a:r>
            <a:r>
              <a:rPr lang="zh-CN" altLang="en-US" dirty="0">
                <a:latin typeface="Open Sans"/>
                <a:ea typeface="Open Sans"/>
                <a:cs typeface="Open Sans"/>
                <a:sym typeface="Open Sans"/>
              </a:rPr>
              <a:t>年相比呈负增长趋势，但</a:t>
            </a:r>
            <a:r>
              <a:rPr lang="en-US" altLang="zh-CN" dirty="0">
                <a:latin typeface="Open Sans"/>
                <a:ea typeface="Open Sans"/>
                <a:cs typeface="Open Sans"/>
                <a:sym typeface="Open Sans"/>
              </a:rPr>
              <a:t>2016</a:t>
            </a:r>
            <a:r>
              <a:rPr lang="zh-CN" altLang="en-US" dirty="0">
                <a:latin typeface="Open Sans"/>
                <a:ea typeface="Open Sans"/>
                <a:cs typeface="Open Sans"/>
                <a:sym typeface="Open Sans"/>
              </a:rPr>
              <a:t>年和</a:t>
            </a:r>
            <a:r>
              <a:rPr lang="en-US" altLang="zh-CN" dirty="0">
                <a:latin typeface="Open Sans"/>
                <a:ea typeface="Open Sans"/>
                <a:cs typeface="Open Sans"/>
                <a:sym typeface="Open Sans"/>
              </a:rPr>
              <a:t>2015</a:t>
            </a:r>
            <a:r>
              <a:rPr lang="zh-CN" altLang="en-US" dirty="0">
                <a:latin typeface="Open Sans"/>
                <a:ea typeface="Open Sans"/>
                <a:cs typeface="Open Sans"/>
                <a:sym typeface="Open Sans"/>
              </a:rPr>
              <a:t>年的以下产品均与往年相比均有销售增长</a:t>
            </a:r>
            <a:endParaRPr lang="en" dirty="0">
              <a:latin typeface="Open Sans"/>
              <a:ea typeface="Open Sans"/>
              <a:cs typeface="Open Sans"/>
              <a:sym typeface="Open Sans"/>
            </a:endParaRPr>
          </a:p>
        </p:txBody>
      </p:sp>
      <p:sp>
        <p:nvSpPr>
          <p:cNvPr id="74" name="Shape 74"/>
          <p:cNvSpPr/>
          <p:nvPr/>
        </p:nvSpPr>
        <p:spPr>
          <a:xfrm>
            <a:off x="354300" y="1418450"/>
            <a:ext cx="4550700" cy="30726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endParaRPr lang="en" dirty="0"/>
          </a:p>
        </p:txBody>
      </p:sp>
      <p:sp>
        <p:nvSpPr>
          <p:cNvPr id="75" name="Shape 75"/>
          <p:cNvSpPr txBox="1">
            <a:spLocks noGrp="1"/>
          </p:cNvSpPr>
          <p:nvPr>
            <p:ph type="title"/>
          </p:nvPr>
        </p:nvSpPr>
        <p:spPr>
          <a:xfrm>
            <a:off x="0" y="0"/>
            <a:ext cx="9144000" cy="795600"/>
          </a:xfrm>
          <a:prstGeom prst="rect">
            <a:avLst/>
          </a:prstGeom>
          <a:solidFill>
            <a:srgbClr val="073763"/>
          </a:solidFill>
        </p:spPr>
        <p:txBody>
          <a:bodyPr lIns="91425" tIns="91425" rIns="91425" bIns="91425" anchor="ctr" anchorCtr="0">
            <a:noAutofit/>
          </a:bodyPr>
          <a:lstStyle/>
          <a:p>
            <a:pPr lvl="0" rtl="0">
              <a:spcBef>
                <a:spcPts val="0"/>
              </a:spcBef>
              <a:buNone/>
            </a:pPr>
            <a:r>
              <a:rPr lang="en" dirty="0">
                <a:solidFill>
                  <a:srgbClr val="FFFFFF"/>
                </a:solidFill>
                <a:latin typeface="Open Sans"/>
                <a:ea typeface="Open Sans"/>
                <a:cs typeface="Open Sans"/>
                <a:sym typeface="Open Sans"/>
              </a:rPr>
              <a:t>  </a:t>
            </a:r>
            <a:r>
              <a:rPr lang="zh-CN" altLang="en" dirty="0">
                <a:solidFill>
                  <a:srgbClr val="FFFFFF"/>
                </a:solidFill>
                <a:latin typeface="Open Sans"/>
                <a:ea typeface="Open Sans"/>
                <a:cs typeface="Open Sans"/>
                <a:sym typeface="Open Sans"/>
              </a:rPr>
              <a:t>增长</a:t>
            </a:r>
            <a:r>
              <a:rPr lang="zh-CN" altLang="en-US" dirty="0">
                <a:solidFill>
                  <a:srgbClr val="FFFFFF"/>
                </a:solidFill>
                <a:latin typeface="Open Sans"/>
                <a:ea typeface="Open Sans"/>
                <a:cs typeface="Open Sans"/>
                <a:sym typeface="Open Sans"/>
              </a:rPr>
              <a:t>的产品</a:t>
            </a:r>
            <a:endParaRPr lang="en" dirty="0">
              <a:solidFill>
                <a:srgbClr val="FFFFFF"/>
              </a:solidFill>
              <a:latin typeface="Open Sans"/>
              <a:ea typeface="Open Sans"/>
              <a:cs typeface="Open Sans"/>
              <a:sym typeface="Open Sans"/>
            </a:endParaRPr>
          </a:p>
        </p:txBody>
      </p:sp>
      <p:pic>
        <p:nvPicPr>
          <p:cNvPr id="2" name="Picture 1">
            <a:extLst>
              <a:ext uri="{FF2B5EF4-FFF2-40B4-BE49-F238E27FC236}">
                <a16:creationId xmlns:a16="http://schemas.microsoft.com/office/drawing/2014/main" id="{CC773961-AB9A-2D41-9C79-04CA3DF43F88}"/>
              </a:ext>
            </a:extLst>
          </p:cNvPr>
          <p:cNvPicPr>
            <a:picLocks noChangeAspect="1"/>
          </p:cNvPicPr>
          <p:nvPr/>
        </p:nvPicPr>
        <p:blipFill>
          <a:blip r:embed="rId3"/>
          <a:stretch>
            <a:fillRect/>
          </a:stretch>
        </p:blipFill>
        <p:spPr>
          <a:xfrm>
            <a:off x="354300" y="1418451"/>
            <a:ext cx="4550700" cy="30726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Shape 80"/>
          <p:cNvSpPr txBox="1">
            <a:spLocks noGrp="1"/>
          </p:cNvSpPr>
          <p:nvPr>
            <p:ph type="body" idx="1"/>
          </p:nvPr>
        </p:nvSpPr>
        <p:spPr>
          <a:xfrm>
            <a:off x="5158200" y="1418450"/>
            <a:ext cx="3591300" cy="3072600"/>
          </a:xfrm>
          <a:prstGeom prst="rect">
            <a:avLst/>
          </a:prstGeom>
          <a:solidFill>
            <a:srgbClr val="EFEFEF"/>
          </a:solidFill>
          <a:ln w="9525" cap="flat" cmpd="sng">
            <a:solidFill>
              <a:srgbClr val="999999"/>
            </a:solidFill>
            <a:prstDash val="solid"/>
            <a:round/>
            <a:headEnd type="none" w="med" len="med"/>
            <a:tailEnd type="none" w="med" len="med"/>
          </a:ln>
        </p:spPr>
        <p:txBody>
          <a:bodyPr lIns="91425" tIns="91425" rIns="91425" bIns="91425" anchor="t" anchorCtr="0">
            <a:noAutofit/>
          </a:bodyPr>
          <a:lstStyle/>
          <a:p>
            <a:pPr lvl="0"/>
            <a:r>
              <a:rPr lang="zh-CN" altLang="en-US" dirty="0">
                <a:latin typeface="Open Sans"/>
                <a:ea typeface="Open Sans"/>
                <a:cs typeface="Open Sans"/>
                <a:sym typeface="Open Sans"/>
              </a:rPr>
              <a:t>这里只讨论</a:t>
            </a:r>
            <a:r>
              <a:rPr lang="en-US" altLang="zh-CN" dirty="0">
                <a:latin typeface="Open Sans"/>
                <a:ea typeface="Open Sans"/>
                <a:cs typeface="Open Sans"/>
                <a:sym typeface="Open Sans"/>
              </a:rPr>
              <a:t>2016</a:t>
            </a:r>
            <a:r>
              <a:rPr lang="zh-CN" altLang="en-US" dirty="0">
                <a:latin typeface="Open Sans"/>
                <a:ea typeface="Open Sans"/>
                <a:cs typeface="Open Sans"/>
                <a:sym typeface="Open Sans"/>
              </a:rPr>
              <a:t>年与</a:t>
            </a:r>
            <a:r>
              <a:rPr lang="en-US" altLang="zh-CN" dirty="0">
                <a:latin typeface="Open Sans"/>
                <a:ea typeface="Open Sans"/>
                <a:cs typeface="Open Sans"/>
                <a:sym typeface="Open Sans"/>
              </a:rPr>
              <a:t>2015</a:t>
            </a:r>
            <a:r>
              <a:rPr lang="zh-CN" altLang="en-US" dirty="0">
                <a:latin typeface="Open Sans"/>
                <a:ea typeface="Open Sans"/>
                <a:cs typeface="Open Sans"/>
                <a:sym typeface="Open Sans"/>
              </a:rPr>
              <a:t>年，因为我们对最近的产品订单增长更感兴趣</a:t>
            </a:r>
          </a:p>
          <a:p>
            <a:pPr lvl="0"/>
            <a:r>
              <a:rPr lang="zh-CN" altLang="en-US" dirty="0">
                <a:latin typeface="Open Sans"/>
                <a:ea typeface="Open Sans"/>
                <a:cs typeface="Open Sans"/>
                <a:sym typeface="Open Sans"/>
              </a:rPr>
              <a:t>可以注意到，增长最快的产品在数量增加和百分比增加方面是不同的：我们可以根据产品的高单价实现最高的增长量</a:t>
            </a:r>
          </a:p>
          <a:p>
            <a:pPr lvl="0"/>
            <a:r>
              <a:rPr lang="zh-CN" altLang="en-US" dirty="0">
                <a:latin typeface="Open Sans"/>
                <a:ea typeface="Open Sans"/>
                <a:cs typeface="Open Sans"/>
                <a:sym typeface="Open Sans"/>
              </a:rPr>
              <a:t>另一方面，高增长百分比意味着产品销售真正增加并且比仅在数量增加的情况下快得多</a:t>
            </a:r>
          </a:p>
          <a:p>
            <a:pPr lvl="0"/>
            <a:r>
              <a:rPr lang="zh-CN" altLang="en-US" dirty="0">
                <a:latin typeface="Open Sans"/>
                <a:ea typeface="Open Sans"/>
                <a:cs typeface="Open Sans"/>
                <a:sym typeface="Open Sans"/>
              </a:rPr>
              <a:t>我们应首先集中精力在数量和百分比增长都很快的产品上，以提高我们的销售水平</a:t>
            </a:r>
            <a:endParaRPr lang="en" dirty="0">
              <a:latin typeface="Open Sans"/>
              <a:ea typeface="Open Sans"/>
              <a:cs typeface="Open Sans"/>
              <a:sym typeface="Open Sans"/>
            </a:endParaRPr>
          </a:p>
        </p:txBody>
      </p:sp>
      <p:sp>
        <p:nvSpPr>
          <p:cNvPr id="81" name="Shape 81"/>
          <p:cNvSpPr/>
          <p:nvPr/>
        </p:nvSpPr>
        <p:spPr>
          <a:xfrm>
            <a:off x="354300" y="1418450"/>
            <a:ext cx="4550700" cy="30726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endParaRPr lang="en" dirty="0"/>
          </a:p>
        </p:txBody>
      </p:sp>
      <p:sp>
        <p:nvSpPr>
          <p:cNvPr id="82" name="Shape 82"/>
          <p:cNvSpPr txBox="1">
            <a:spLocks noGrp="1"/>
          </p:cNvSpPr>
          <p:nvPr>
            <p:ph type="title"/>
          </p:nvPr>
        </p:nvSpPr>
        <p:spPr>
          <a:xfrm>
            <a:off x="0" y="0"/>
            <a:ext cx="9144000" cy="795600"/>
          </a:xfrm>
          <a:prstGeom prst="rect">
            <a:avLst/>
          </a:prstGeom>
          <a:solidFill>
            <a:srgbClr val="073763"/>
          </a:solidFill>
        </p:spPr>
        <p:txBody>
          <a:bodyPr lIns="91425" tIns="91425" rIns="91425" bIns="91425" anchor="ctr" anchorCtr="0">
            <a:noAutofit/>
          </a:bodyPr>
          <a:lstStyle/>
          <a:p>
            <a:pPr lvl="0" rtl="0">
              <a:spcBef>
                <a:spcPts val="0"/>
              </a:spcBef>
              <a:buNone/>
            </a:pPr>
            <a:r>
              <a:rPr lang="en" dirty="0">
                <a:solidFill>
                  <a:srgbClr val="FFFFFF"/>
                </a:solidFill>
                <a:latin typeface="Open Sans"/>
                <a:ea typeface="Open Sans"/>
                <a:cs typeface="Open Sans"/>
                <a:sym typeface="Open Sans"/>
              </a:rPr>
              <a:t> </a:t>
            </a:r>
            <a:r>
              <a:rPr lang="zh-CN" altLang="en" dirty="0">
                <a:solidFill>
                  <a:srgbClr val="FFFFFF"/>
                </a:solidFill>
                <a:latin typeface="Open Sans"/>
                <a:ea typeface="Open Sans"/>
                <a:cs typeface="Open Sans"/>
                <a:sym typeface="Open Sans"/>
              </a:rPr>
              <a:t>畅销</a:t>
            </a:r>
            <a:r>
              <a:rPr lang="zh-CN" altLang="en-US" dirty="0">
                <a:solidFill>
                  <a:srgbClr val="FFFFFF"/>
                </a:solidFill>
                <a:latin typeface="Open Sans"/>
                <a:ea typeface="Open Sans"/>
                <a:cs typeface="Open Sans"/>
                <a:sym typeface="Open Sans"/>
              </a:rPr>
              <a:t>产品 </a:t>
            </a:r>
            <a:r>
              <a:rPr lang="en" dirty="0">
                <a:solidFill>
                  <a:srgbClr val="FFFFFF"/>
                </a:solidFill>
                <a:latin typeface="Open Sans"/>
                <a:ea typeface="Open Sans"/>
                <a:cs typeface="Open Sans"/>
                <a:sym typeface="Open Sans"/>
              </a:rPr>
              <a:t>Top</a:t>
            </a:r>
            <a:r>
              <a:rPr lang="zh-CN" altLang="en-US" dirty="0">
                <a:solidFill>
                  <a:srgbClr val="FFFFFF"/>
                </a:solidFill>
                <a:latin typeface="Open Sans"/>
                <a:ea typeface="Open Sans"/>
                <a:cs typeface="Open Sans"/>
                <a:sym typeface="Open Sans"/>
              </a:rPr>
              <a:t> </a:t>
            </a:r>
            <a:r>
              <a:rPr lang="en-US" altLang="zh-CN" dirty="0">
                <a:solidFill>
                  <a:srgbClr val="FFFFFF"/>
                </a:solidFill>
                <a:latin typeface="Open Sans"/>
                <a:ea typeface="Open Sans"/>
                <a:cs typeface="Open Sans"/>
                <a:sym typeface="Open Sans"/>
              </a:rPr>
              <a:t>10</a:t>
            </a:r>
            <a:endParaRPr lang="en" dirty="0">
              <a:solidFill>
                <a:srgbClr val="FFFFFF"/>
              </a:solidFill>
              <a:latin typeface="Open Sans"/>
              <a:ea typeface="Open Sans"/>
              <a:cs typeface="Open Sans"/>
              <a:sym typeface="Open Sans"/>
            </a:endParaRPr>
          </a:p>
        </p:txBody>
      </p:sp>
      <p:pic>
        <p:nvPicPr>
          <p:cNvPr id="2" name="Picture 1">
            <a:extLst>
              <a:ext uri="{FF2B5EF4-FFF2-40B4-BE49-F238E27FC236}">
                <a16:creationId xmlns:a16="http://schemas.microsoft.com/office/drawing/2014/main" id="{2460060D-3118-C64E-878A-EC68CF47F67B}"/>
              </a:ext>
            </a:extLst>
          </p:cNvPr>
          <p:cNvPicPr>
            <a:picLocks noChangeAspect="1"/>
          </p:cNvPicPr>
          <p:nvPr/>
        </p:nvPicPr>
        <p:blipFill>
          <a:blip r:embed="rId3"/>
          <a:stretch>
            <a:fillRect/>
          </a:stretch>
        </p:blipFill>
        <p:spPr>
          <a:xfrm>
            <a:off x="394500" y="1418450"/>
            <a:ext cx="4510500" cy="3039250"/>
          </a:xfrm>
          <a:prstGeom prst="rect">
            <a:avLst/>
          </a:prstGeom>
        </p:spPr>
      </p:pic>
    </p:spTree>
  </p:cSld>
  <p:clrMapOvr>
    <a:masterClrMapping/>
  </p:clrMapOvr>
</p:sld>
</file>

<file path=ppt/theme/theme1.xml><?xml version="1.0" encoding="utf-8"?>
<a:theme xmlns:a="http://schemas.openxmlformats.org/drawingml/2006/main" name="simple-light-2">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60</TotalTime>
  <Words>929</Words>
  <Application>Microsoft Macintosh PowerPoint</Application>
  <PresentationFormat>On-screen Show (16:9)</PresentationFormat>
  <Paragraphs>93</Paragraphs>
  <Slides>5</Slides>
  <Notes>5</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vt:i4>
      </vt:variant>
    </vt:vector>
  </HeadingPairs>
  <TitlesOfParts>
    <vt:vector size="8" baseType="lpstr">
      <vt:lpstr>Open Sans</vt:lpstr>
      <vt:lpstr>Arial</vt:lpstr>
      <vt:lpstr>simple-light-2</vt:lpstr>
      <vt:lpstr>PowerPoint Presentation</vt:lpstr>
      <vt:lpstr>  产品分销情况</vt:lpstr>
      <vt:lpstr>  订单情况</vt:lpstr>
      <vt:lpstr>  增长的产品</vt:lpstr>
      <vt:lpstr> 畅销产品 Top 10</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Zuowen Wang</cp:lastModifiedBy>
  <cp:revision>7</cp:revision>
  <dcterms:modified xsi:type="dcterms:W3CDTF">2019-01-13T19:34:43Z</dcterms:modified>
</cp:coreProperties>
</file>