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425" r:id="rId5"/>
    <p:sldId id="414" r:id="rId6"/>
    <p:sldId id="424" r:id="rId7"/>
    <p:sldId id="260" r:id="rId8"/>
    <p:sldId id="261" r:id="rId9"/>
    <p:sldId id="262" r:id="rId10"/>
    <p:sldId id="263" r:id="rId11"/>
    <p:sldId id="426" r:id="rId12"/>
    <p:sldId id="270" r:id="rId13"/>
    <p:sldId id="271" r:id="rId14"/>
    <p:sldId id="267" r:id="rId15"/>
    <p:sldId id="268" r:id="rId16"/>
    <p:sldId id="269" r:id="rId17"/>
    <p:sldId id="266" r:id="rId18"/>
    <p:sldId id="264" r:id="rId19"/>
    <p:sldId id="272" r:id="rId20"/>
    <p:sldId id="419" r:id="rId21"/>
    <p:sldId id="423" r:id="rId2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33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837A71D-4D11-4C08-A698-AEC431F7C0F2}" type="datetimeFigureOut">
              <a:rPr lang="zh-CN" altLang="en-US" smtClean="0"/>
              <a:t>2025/4/4</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C581637-38B5-42BC-8729-05E5D5234468}" type="slidenum">
              <a:rPr lang="zh-CN" altLang="en-US" smtClean="0"/>
              <a:t>‹#›</a:t>
            </a:fld>
            <a:endParaRPr lang="zh-CN" altLang="en-US"/>
          </a:p>
        </p:txBody>
      </p:sp>
    </p:spTree>
    <p:extLst>
      <p:ext uri="{BB962C8B-B14F-4D97-AF65-F5344CB8AC3E}">
        <p14:creationId xmlns:p14="http://schemas.microsoft.com/office/powerpoint/2010/main" val="151276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t>4</a:t>
            </a:fld>
            <a:endParaRPr kumimoji="1" lang="zh-CN" altLang="en-US"/>
          </a:p>
        </p:txBody>
      </p:sp>
    </p:spTree>
    <p:extLst>
      <p:ext uri="{BB962C8B-B14F-4D97-AF65-F5344CB8AC3E}">
        <p14:creationId xmlns:p14="http://schemas.microsoft.com/office/powerpoint/2010/main" val="128928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t>5</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t>6</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671CE-886E-260A-C611-5A3F480BF63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D5A86D-4E7C-4323-EEB0-B3BFBBF7016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DAF1B00-D621-DE1F-A719-83B86BB98CBE}"/>
              </a:ext>
            </a:extLst>
          </p:cNvPr>
          <p:cNvSpPr>
            <a:spLocks noGrp="1"/>
          </p:cNvSpPr>
          <p:nvPr>
            <p:ph type="body" idx="1"/>
          </p:nvPr>
        </p:nvSpPr>
        <p:spPr/>
        <p:txBody>
          <a:bodyPr/>
          <a:lstStyle/>
          <a:p>
            <a:endParaRPr kumimoji="1" lang="zh-CN" altLang="en-US" sz="1200"/>
          </a:p>
        </p:txBody>
      </p:sp>
      <p:sp>
        <p:nvSpPr>
          <p:cNvPr id="4" name="灯片编号占位符 3">
            <a:extLst>
              <a:ext uri="{FF2B5EF4-FFF2-40B4-BE49-F238E27FC236}">
                <a16:creationId xmlns:a16="http://schemas.microsoft.com/office/drawing/2014/main" id="{9B8DA239-80E6-EE0E-21E6-24E61CBD0AA2}"/>
              </a:ext>
            </a:extLst>
          </p:cNvPr>
          <p:cNvSpPr>
            <a:spLocks noGrp="1"/>
          </p:cNvSpPr>
          <p:nvPr>
            <p:ph type="sldNum" sz="quarter" idx="5"/>
          </p:nvPr>
        </p:nvSpPr>
        <p:spPr/>
        <p:txBody>
          <a:bodyPr/>
          <a:lstStyle/>
          <a:p>
            <a:fld id="{929EFDB2-DEE3-F041-A376-A8AE77F3A626}" type="slidenum">
              <a:rPr kumimoji="1" lang="zh-CN" altLang="en-US" smtClean="0"/>
              <a:t>11</a:t>
            </a:fld>
            <a:endParaRPr kumimoji="1" lang="zh-CN" altLang="en-US"/>
          </a:p>
        </p:txBody>
      </p:sp>
    </p:spTree>
    <p:extLst>
      <p:ext uri="{BB962C8B-B14F-4D97-AF65-F5344CB8AC3E}">
        <p14:creationId xmlns:p14="http://schemas.microsoft.com/office/powerpoint/2010/main" val="632257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C581637-38B5-42BC-8729-05E5D5234468}" type="slidenum">
              <a:rPr lang="zh-CN" altLang="en-US" smtClean="0"/>
              <a:t>16</a:t>
            </a:fld>
            <a:endParaRPr lang="zh-CN" altLang="en-US"/>
          </a:p>
        </p:txBody>
      </p:sp>
    </p:spTree>
    <p:extLst>
      <p:ext uri="{BB962C8B-B14F-4D97-AF65-F5344CB8AC3E}">
        <p14:creationId xmlns:p14="http://schemas.microsoft.com/office/powerpoint/2010/main" val="2114940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t>20</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sz="1200"/>
          </a:p>
        </p:txBody>
      </p:sp>
      <p:sp>
        <p:nvSpPr>
          <p:cNvPr id="4" name="灯片编号占位符 3"/>
          <p:cNvSpPr>
            <a:spLocks noGrp="1"/>
          </p:cNvSpPr>
          <p:nvPr>
            <p:ph type="sldNum" sz="quarter" idx="5"/>
          </p:nvPr>
        </p:nvSpPr>
        <p:spPr/>
        <p:txBody>
          <a:bodyPr/>
          <a:lstStyle/>
          <a:p>
            <a:fld id="{929EFDB2-DEE3-F041-A376-A8AE77F3A626}" type="slidenum">
              <a:rPr kumimoji="1" lang="zh-CN" altLang="en-US" smtClean="0"/>
              <a:t>21</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798950" y="1951989"/>
            <a:ext cx="4594098" cy="635000"/>
          </a:xfrm>
          <a:prstGeom prst="rect">
            <a:avLst/>
          </a:prstGeom>
        </p:spPr>
        <p:txBody>
          <a:bodyPr wrap="square" lIns="0" tIns="0" rIns="0" bIns="0">
            <a:spAutoFit/>
          </a:bodyPr>
          <a:lstStyle>
            <a:lvl1pPr>
              <a:defRPr sz="3600" b="1" i="0">
                <a:solidFill>
                  <a:schemeClr val="tx1"/>
                </a:solidFill>
                <a:latin typeface="微软雅黑"/>
                <a:cs typeface="微软雅黑"/>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微软雅黑"/>
                <a:cs typeface="微软雅黑"/>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微软雅黑"/>
                <a:cs typeface="微软雅黑"/>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微软雅黑"/>
                <a:cs typeface="微软雅黑"/>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46709" y="-1"/>
            <a:ext cx="10210576" cy="928685"/>
          </a:xfrm>
          <a:prstGeom prst="rect">
            <a:avLst/>
          </a:prstGeom>
        </p:spPr>
        <p:txBody>
          <a:bodyPr anchor="ctr" anchorCtr="0"/>
          <a:lstStyle>
            <a:lvl1pPr>
              <a:lnSpc>
                <a:spcPct val="100000"/>
              </a:lnSpc>
              <a:defRPr sz="3600" b="1">
                <a:latin typeface="微软雅黑" panose="020B0503020204020204" pitchFamily="34" charset="-122"/>
                <a:ea typeface="微软雅黑" panose="020B0503020204020204" pitchFamily="34" charset="-122"/>
              </a:defRPr>
            </a:lvl1pPr>
          </a:lstStyle>
          <a:p>
            <a:r>
              <a:rPr kumimoji="1" lang="zh-CN" altLang="en-US"/>
              <a:t>在这里填，求不弄乱样式</a:t>
            </a:r>
          </a:p>
        </p:txBody>
      </p:sp>
      <p:sp>
        <p:nvSpPr>
          <p:cNvPr id="3" name="内容占位符 2"/>
          <p:cNvSpPr>
            <a:spLocks noGrp="1"/>
          </p:cNvSpPr>
          <p:nvPr>
            <p:ph idx="1" hasCustomPrompt="1"/>
          </p:nvPr>
        </p:nvSpPr>
        <p:spPr>
          <a:xfrm>
            <a:off x="346709" y="1227147"/>
            <a:ext cx="11199741" cy="523220"/>
          </a:xfrm>
          <a:prstGeom prst="rect">
            <a:avLst/>
          </a:prstGeom>
        </p:spPr>
        <p:txBody>
          <a:bodyPr anchor="ctr" anchorCtr="0">
            <a:spAutoFit/>
          </a:bodyPr>
          <a:lstStyle>
            <a:lvl1pPr marL="360045" indent="-360045">
              <a:lnSpc>
                <a:spcPct val="100000"/>
              </a:lnSpc>
              <a:spcBef>
                <a:spcPts val="0"/>
              </a:spcBef>
              <a:buClr>
                <a:srgbClr val="0B5128"/>
              </a:buClr>
              <a:buFont typeface="Wingdings" panose="05000000000000000000" pitchFamily="2" charset="2"/>
              <a:buChar char="n"/>
              <a:defRPr sz="2800" b="1">
                <a:latin typeface="微软雅黑" panose="020B0503020204020204" pitchFamily="34" charset="-122"/>
                <a:ea typeface="微软雅黑" panose="020B0503020204020204" pitchFamily="34" charset="-122"/>
              </a:defRPr>
            </a:lvl1pPr>
            <a:lvl2pPr marL="685800" indent="-228600">
              <a:lnSpc>
                <a:spcPct val="150000"/>
              </a:lnSpc>
              <a:buClr>
                <a:srgbClr val="0B5128"/>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kumimoji="1" lang="zh-CN" altLang="en-US"/>
              <a:t>在这里填，求不弄乱样式</a:t>
            </a:r>
          </a:p>
        </p:txBody>
      </p:sp>
      <p:sp>
        <p:nvSpPr>
          <p:cNvPr id="6" name="灯片编号占位符 5"/>
          <p:cNvSpPr>
            <a:spLocks noGrp="1"/>
          </p:cNvSpPr>
          <p:nvPr>
            <p:ph type="sldNum" sz="quarter" idx="12"/>
          </p:nvPr>
        </p:nvSpPr>
        <p:spPr>
          <a:xfrm>
            <a:off x="9147811" y="6338999"/>
            <a:ext cx="2743200" cy="365125"/>
          </a:xfrm>
          <a:prstGeom prst="rect">
            <a:avLst/>
          </a:prstGeom>
        </p:spPr>
        <p:txBody>
          <a:bodyPr/>
          <a:lstStyle>
            <a:lvl1pPr algn="r">
              <a:defRPr sz="2000">
                <a:solidFill>
                  <a:srgbClr val="0B5128"/>
                </a:solidFill>
                <a:latin typeface="微软雅黑" panose="020B0503020204020204" pitchFamily="34" charset="-122"/>
                <a:ea typeface="微软雅黑" panose="020B0503020204020204" pitchFamily="34" charset="-122"/>
              </a:defRPr>
            </a:lvl1pPr>
          </a:lstStyle>
          <a:p>
            <a:fld id="{4E334DFF-A8DE-B148-81B1-4F37B46AC470}" type="slidenum">
              <a:rPr kumimoji="1" lang="zh-CN" altLang="en-US" smtClean="0"/>
              <a:t>‹#›</a:t>
            </a:fld>
            <a:endParaRPr kumimoji="1" lang="zh-CN" altLang="en-US"/>
          </a:p>
        </p:txBody>
      </p:sp>
      <p:cxnSp>
        <p:nvCxnSpPr>
          <p:cNvPr id="7" name="直接连接符 9"/>
          <p:cNvCxnSpPr/>
          <p:nvPr userDrawn="1"/>
        </p:nvCxnSpPr>
        <p:spPr>
          <a:xfrm>
            <a:off x="0" y="928688"/>
            <a:ext cx="12192000" cy="0"/>
          </a:xfrm>
          <a:prstGeom prst="line">
            <a:avLst/>
          </a:prstGeom>
          <a:ln w="38100">
            <a:solidFill>
              <a:srgbClr val="0B5128"/>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01845" y="434104"/>
            <a:ext cx="989166" cy="98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内容占位符 2"/>
          <p:cNvSpPr>
            <a:spLocks noGrp="1"/>
          </p:cNvSpPr>
          <p:nvPr>
            <p:ph idx="13" hasCustomPrompt="1"/>
          </p:nvPr>
        </p:nvSpPr>
        <p:spPr>
          <a:xfrm>
            <a:off x="697230" y="1942078"/>
            <a:ext cx="4354455" cy="581057"/>
          </a:xfrm>
          <a:prstGeom prst="rect">
            <a:avLst/>
          </a:prstGeom>
        </p:spPr>
        <p:txBody>
          <a:bodyPr wrap="square" lIns="90000" anchor="t" anchorCtr="0">
            <a:spAutoFit/>
          </a:bodyPr>
          <a:lstStyle>
            <a:lvl1pPr marL="360045" indent="-360045">
              <a:lnSpc>
                <a:spcPct val="150000"/>
              </a:lnSpc>
              <a:spcBef>
                <a:spcPts val="0"/>
              </a:spcBef>
              <a:buClr>
                <a:srgbClr val="0B5128"/>
              </a:buClr>
              <a:buFont typeface="Wingdings" panose="05000000000000000000" pitchFamily="2" charset="2"/>
              <a:buChar char="Ø"/>
              <a:defRPr sz="2400" b="0">
                <a:latin typeface="微软雅黑" panose="020B0503020204020204" pitchFamily="34" charset="-122"/>
                <a:ea typeface="微软雅黑" panose="020B0503020204020204" pitchFamily="34" charset="-122"/>
              </a:defRPr>
            </a:lvl1pPr>
            <a:lvl2pPr marL="685800" indent="-228600">
              <a:lnSpc>
                <a:spcPct val="150000"/>
              </a:lnSpc>
              <a:buClr>
                <a:srgbClr val="0B5128"/>
              </a:buClr>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a:lnSpc>
                <a:spcPct val="150000"/>
              </a:lnSpc>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kumimoji="1" lang="zh-CN" altLang="en-US"/>
              <a:t>在这里填，求不弄乱样式</a:t>
            </a:r>
          </a:p>
        </p:txBody>
      </p:sp>
      <p:sp>
        <p:nvSpPr>
          <p:cNvPr id="16" name="文本框 15"/>
          <p:cNvSpPr txBox="1"/>
          <p:nvPr userDrawn="1"/>
        </p:nvSpPr>
        <p:spPr>
          <a:xfrm>
            <a:off x="2788920" y="2355211"/>
            <a:ext cx="184731" cy="369332"/>
          </a:xfrm>
          <a:prstGeom prst="rect">
            <a:avLst/>
          </a:prstGeom>
          <a:noFill/>
        </p:spPr>
        <p:txBody>
          <a:bodyPr wrap="none" rtlCol="0">
            <a:spAutoFit/>
          </a:bodyPr>
          <a:lstStyle/>
          <a:p>
            <a:endParaRPr kumimoji="1" lang="zh-CN" altLang="en-US"/>
          </a:p>
        </p:txBody>
      </p:sp>
    </p:spTree>
    <p:extLst>
      <p:ext uri="{BB962C8B-B14F-4D97-AF65-F5344CB8AC3E}">
        <p14:creationId xmlns:p14="http://schemas.microsoft.com/office/powerpoint/2010/main" val="197338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1" y="928877"/>
            <a:ext cx="12192000" cy="0"/>
          </a:xfrm>
          <a:custGeom>
            <a:avLst/>
            <a:gdLst/>
            <a:ahLst/>
            <a:cxnLst/>
            <a:rect l="l" t="t" r="r" b="b"/>
            <a:pathLst>
              <a:path w="12192000">
                <a:moveTo>
                  <a:pt x="0" y="0"/>
                </a:moveTo>
                <a:lnTo>
                  <a:pt x="12192000" y="0"/>
                </a:lnTo>
              </a:path>
            </a:pathLst>
          </a:custGeom>
          <a:ln w="38100">
            <a:solidFill>
              <a:srgbClr val="0A5128"/>
            </a:solidFill>
          </a:ln>
        </p:spPr>
        <p:txBody>
          <a:bodyPr wrap="square" lIns="0" tIns="0" rIns="0" bIns="0" rtlCol="0"/>
          <a:lstStyle/>
          <a:p>
            <a:endParaRPr/>
          </a:p>
        </p:txBody>
      </p:sp>
      <p:pic>
        <p:nvPicPr>
          <p:cNvPr id="17" name="bg object 17"/>
          <p:cNvPicPr/>
          <p:nvPr/>
        </p:nvPicPr>
        <p:blipFill>
          <a:blip r:embed="rId8" cstate="print"/>
          <a:stretch>
            <a:fillRect/>
          </a:stretch>
        </p:blipFill>
        <p:spPr>
          <a:xfrm>
            <a:off x="10901171" y="434340"/>
            <a:ext cx="990600" cy="989076"/>
          </a:xfrm>
          <a:prstGeom prst="rect">
            <a:avLst/>
          </a:prstGeom>
        </p:spPr>
      </p:pic>
      <p:sp>
        <p:nvSpPr>
          <p:cNvPr id="2" name="Holder 2"/>
          <p:cNvSpPr>
            <a:spLocks noGrp="1"/>
          </p:cNvSpPr>
          <p:nvPr>
            <p:ph type="title"/>
          </p:nvPr>
        </p:nvSpPr>
        <p:spPr>
          <a:xfrm>
            <a:off x="425602" y="160782"/>
            <a:ext cx="1738630" cy="574040"/>
          </a:xfrm>
          <a:prstGeom prst="rect">
            <a:avLst/>
          </a:prstGeom>
        </p:spPr>
        <p:txBody>
          <a:bodyPr wrap="square" lIns="0" tIns="0" rIns="0" bIns="0">
            <a:spAutoFit/>
          </a:bodyPr>
          <a:lstStyle>
            <a:lvl1pPr>
              <a:defRPr sz="3600" b="1" i="0">
                <a:solidFill>
                  <a:schemeClr val="tx1"/>
                </a:solidFill>
                <a:latin typeface="微软雅黑"/>
                <a:cs typeface="微软雅黑"/>
              </a:defRPr>
            </a:lvl1pPr>
          </a:lstStyle>
          <a:p>
            <a:endParaRPr/>
          </a:p>
        </p:txBody>
      </p:sp>
      <p:sp>
        <p:nvSpPr>
          <p:cNvPr id="3" name="Holder 3"/>
          <p:cNvSpPr>
            <a:spLocks noGrp="1"/>
          </p:cNvSpPr>
          <p:nvPr>
            <p:ph type="body" idx="1"/>
          </p:nvPr>
        </p:nvSpPr>
        <p:spPr>
          <a:xfrm>
            <a:off x="425602" y="1266190"/>
            <a:ext cx="8378825" cy="4354830"/>
          </a:xfrm>
          <a:prstGeom prst="rect">
            <a:avLst/>
          </a:prstGeom>
        </p:spPr>
        <p:txBody>
          <a:bodyPr wrap="square" lIns="0" tIns="0" rIns="0" bIns="0">
            <a:spAutoFit/>
          </a:bodyPr>
          <a:lstStyle>
            <a:lvl1pPr>
              <a:defRPr sz="2800" b="1" i="0">
                <a:solidFill>
                  <a:schemeClr val="tx1"/>
                </a:solidFill>
                <a:latin typeface="微软雅黑"/>
                <a:cs typeface="微软雅黑"/>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ascal-lab/Tai-e-assignmen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798950" y="1951989"/>
            <a:ext cx="4594098" cy="627736"/>
          </a:xfrm>
          <a:prstGeom prst="rect">
            <a:avLst/>
          </a:prstGeom>
        </p:spPr>
        <p:txBody>
          <a:bodyPr vert="horz" wrap="square" lIns="0" tIns="12065" rIns="0" bIns="0" rtlCol="0">
            <a:spAutoFit/>
          </a:bodyPr>
          <a:lstStyle/>
          <a:p>
            <a:pPr marL="13335">
              <a:lnSpc>
                <a:spcPct val="100000"/>
              </a:lnSpc>
              <a:spcBef>
                <a:spcPts val="95"/>
              </a:spcBef>
            </a:pPr>
            <a:r>
              <a:rPr sz="4000" spc="-40" dirty="0" err="1">
                <a:solidFill>
                  <a:srgbClr val="0A5128"/>
                </a:solidFill>
              </a:rPr>
              <a:t>实验</a:t>
            </a:r>
            <a:r>
              <a:rPr lang="zh-CN" altLang="en-US" sz="4000" spc="-40" dirty="0">
                <a:solidFill>
                  <a:srgbClr val="0A5128"/>
                </a:solidFill>
              </a:rPr>
              <a:t>三</a:t>
            </a:r>
            <a:r>
              <a:rPr sz="4000" spc="-40" dirty="0">
                <a:solidFill>
                  <a:srgbClr val="0A5128"/>
                </a:solidFill>
              </a:rPr>
              <a:t>：死代码检</a:t>
            </a:r>
            <a:r>
              <a:rPr sz="4000" spc="-50" dirty="0">
                <a:solidFill>
                  <a:srgbClr val="0A5128"/>
                </a:solidFill>
              </a:rPr>
              <a:t>测</a:t>
            </a:r>
            <a:endParaRPr sz="4000" dirty="0"/>
          </a:p>
        </p:txBody>
      </p:sp>
      <p:sp>
        <p:nvSpPr>
          <p:cNvPr id="3" name="object 3"/>
          <p:cNvSpPr txBox="1"/>
          <p:nvPr/>
        </p:nvSpPr>
        <p:spPr>
          <a:xfrm>
            <a:off x="5385942" y="3795776"/>
            <a:ext cx="1419860" cy="391160"/>
          </a:xfrm>
          <a:prstGeom prst="rect">
            <a:avLst/>
          </a:prstGeom>
        </p:spPr>
        <p:txBody>
          <a:bodyPr vert="horz" wrap="square" lIns="0" tIns="12700" rIns="0" bIns="0" rtlCol="0">
            <a:spAutoFit/>
          </a:bodyPr>
          <a:lstStyle/>
          <a:p>
            <a:pPr marL="12700" algn="ctr">
              <a:lnSpc>
                <a:spcPct val="100000"/>
              </a:lnSpc>
              <a:spcBef>
                <a:spcPts val="100"/>
              </a:spcBef>
            </a:pPr>
            <a:r>
              <a:rPr sz="2400" spc="-10" dirty="0">
                <a:latin typeface="微软雅黑"/>
                <a:cs typeface="微软雅黑"/>
              </a:rPr>
              <a:t>202</a:t>
            </a:r>
            <a:r>
              <a:rPr lang="en-US" sz="2400" spc="-10" dirty="0">
                <a:latin typeface="微软雅黑"/>
                <a:cs typeface="微软雅黑"/>
              </a:rPr>
              <a:t>5</a:t>
            </a:r>
            <a:r>
              <a:rPr sz="2400" spc="-10" dirty="0">
                <a:latin typeface="微软雅黑"/>
                <a:cs typeface="微软雅黑"/>
              </a:rPr>
              <a:t>.4.</a:t>
            </a:r>
            <a:r>
              <a:rPr lang="en-US" sz="2400" spc="-10" dirty="0">
                <a:latin typeface="微软雅黑"/>
                <a:cs typeface="微软雅黑"/>
              </a:rPr>
              <a:t>7</a:t>
            </a:r>
            <a:endParaRPr sz="2400" dirty="0">
              <a:latin typeface="微软雅黑"/>
              <a:cs typeface="微软雅黑"/>
            </a:endParaRPr>
          </a:p>
        </p:txBody>
      </p:sp>
      <p:pic>
        <p:nvPicPr>
          <p:cNvPr id="4" name="object 4"/>
          <p:cNvPicPr/>
          <p:nvPr/>
        </p:nvPicPr>
        <p:blipFill>
          <a:blip r:embed="rId2" cstate="print"/>
          <a:stretch>
            <a:fillRect/>
          </a:stretch>
        </p:blipFill>
        <p:spPr>
          <a:xfrm>
            <a:off x="5068823" y="4945379"/>
            <a:ext cx="2034062" cy="5730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160782"/>
            <a:ext cx="1854200" cy="574040"/>
          </a:xfrm>
          <a:prstGeom prst="rect">
            <a:avLst/>
          </a:prstGeom>
        </p:spPr>
        <p:txBody>
          <a:bodyPr vert="horz" wrap="square" lIns="0" tIns="12700" rIns="0" bIns="0" rtlCol="0">
            <a:spAutoFit/>
          </a:bodyPr>
          <a:lstStyle/>
          <a:p>
            <a:pPr marL="12700">
              <a:lnSpc>
                <a:spcPct val="100000"/>
              </a:lnSpc>
              <a:spcBef>
                <a:spcPts val="100"/>
              </a:spcBef>
            </a:pPr>
            <a:r>
              <a:rPr spc="-15" dirty="0"/>
              <a:t>实验内容</a:t>
            </a:r>
          </a:p>
        </p:txBody>
      </p:sp>
      <p:sp>
        <p:nvSpPr>
          <p:cNvPr id="3" name="object 3"/>
          <p:cNvSpPr txBox="1"/>
          <p:nvPr/>
        </p:nvSpPr>
        <p:spPr>
          <a:xfrm>
            <a:off x="425602" y="1482979"/>
            <a:ext cx="9194165" cy="3434715"/>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35" dirty="0">
                <a:latin typeface="微软雅黑"/>
                <a:cs typeface="微软雅黑"/>
              </a:rPr>
              <a:t>具体任</a:t>
            </a:r>
            <a:r>
              <a:rPr sz="2800" b="1" spc="-50" dirty="0">
                <a:latin typeface="微软雅黑"/>
                <a:cs typeface="微软雅黑"/>
              </a:rPr>
              <a:t>务</a:t>
            </a:r>
            <a:endParaRPr sz="2800">
              <a:latin typeface="微软雅黑"/>
              <a:cs typeface="微软雅黑"/>
            </a:endParaRPr>
          </a:p>
          <a:p>
            <a:pPr marL="842644" lvl="1" indent="-287655">
              <a:lnSpc>
                <a:spcPct val="100000"/>
              </a:lnSpc>
              <a:spcBef>
                <a:spcPts val="3080"/>
              </a:spcBef>
              <a:buClr>
                <a:srgbClr val="385622"/>
              </a:buClr>
              <a:buFont typeface="Wingdings"/>
              <a:buChar char=""/>
              <a:tabLst>
                <a:tab pos="843280" algn="l"/>
              </a:tabLst>
            </a:pPr>
            <a:r>
              <a:rPr sz="2000" dirty="0">
                <a:latin typeface="等线"/>
                <a:cs typeface="等线"/>
              </a:rPr>
              <a:t>补全LiveVariableAnalysis.java</a:t>
            </a:r>
            <a:r>
              <a:rPr sz="2000" spc="15" dirty="0">
                <a:latin typeface="等线"/>
                <a:cs typeface="等线"/>
              </a:rPr>
              <a:t> 和 </a:t>
            </a:r>
            <a:r>
              <a:rPr sz="2000" spc="-10" dirty="0">
                <a:latin typeface="等线"/>
                <a:cs typeface="等线"/>
              </a:rPr>
              <a:t>ConstantPropagation.java</a:t>
            </a:r>
            <a:r>
              <a:rPr sz="2000" spc="-15" dirty="0">
                <a:latin typeface="等线"/>
                <a:cs typeface="等线"/>
              </a:rPr>
              <a:t>，可以直接</a:t>
            </a:r>
            <a:r>
              <a:rPr sz="2000" spc="-20" dirty="0">
                <a:latin typeface="等线"/>
                <a:cs typeface="等线"/>
              </a:rPr>
              <a:t>copy</a:t>
            </a:r>
            <a:endParaRPr sz="2000">
              <a:latin typeface="等线"/>
              <a:cs typeface="等线"/>
            </a:endParaRPr>
          </a:p>
          <a:p>
            <a:pPr marL="842644">
              <a:lnSpc>
                <a:spcPct val="100000"/>
              </a:lnSpc>
              <a:spcBef>
                <a:spcPts val="1200"/>
              </a:spcBef>
            </a:pPr>
            <a:r>
              <a:rPr sz="2000" spc="-10" dirty="0">
                <a:latin typeface="等线"/>
                <a:cs typeface="等线"/>
              </a:rPr>
              <a:t>前面实验内容</a:t>
            </a:r>
            <a:endParaRPr sz="2000">
              <a:latin typeface="等线"/>
              <a:cs typeface="等线"/>
            </a:endParaRPr>
          </a:p>
          <a:p>
            <a:pPr marL="842644" marR="5080" lvl="1" indent="-287020">
              <a:lnSpc>
                <a:spcPts val="3600"/>
              </a:lnSpc>
              <a:spcBef>
                <a:spcPts val="320"/>
              </a:spcBef>
              <a:buClr>
                <a:srgbClr val="385622"/>
              </a:buClr>
              <a:buFont typeface="Wingdings"/>
              <a:buChar char=""/>
              <a:tabLst>
                <a:tab pos="843280" algn="l"/>
              </a:tabLst>
            </a:pPr>
            <a:r>
              <a:rPr sz="2000" spc="-20" dirty="0">
                <a:latin typeface="等线"/>
                <a:cs typeface="等线"/>
              </a:rPr>
              <a:t>完成一个同时支持前向分析和后向分析的 </a:t>
            </a:r>
            <a:r>
              <a:rPr sz="2000" dirty="0">
                <a:latin typeface="等线"/>
                <a:cs typeface="等线"/>
              </a:rPr>
              <a:t>worklist</a:t>
            </a:r>
            <a:r>
              <a:rPr sz="2000" spc="-15" dirty="0">
                <a:latin typeface="等线"/>
                <a:cs typeface="等线"/>
              </a:rPr>
              <a:t> 求解器，这部分也可以直</a:t>
            </a:r>
            <a:r>
              <a:rPr sz="2000" dirty="0">
                <a:latin typeface="等线"/>
                <a:cs typeface="等线"/>
              </a:rPr>
              <a:t>接将前两个实验直接</a:t>
            </a:r>
            <a:r>
              <a:rPr sz="2000" spc="-20" dirty="0">
                <a:latin typeface="等线"/>
                <a:cs typeface="等线"/>
              </a:rPr>
              <a:t>copy</a:t>
            </a:r>
            <a:endParaRPr sz="2000">
              <a:latin typeface="等线"/>
              <a:cs typeface="等线"/>
            </a:endParaRPr>
          </a:p>
          <a:p>
            <a:pPr marL="842644" marR="27940" lvl="1" indent="-287020">
              <a:lnSpc>
                <a:spcPts val="3600"/>
              </a:lnSpc>
              <a:buClr>
                <a:srgbClr val="385622"/>
              </a:buClr>
              <a:buFont typeface="Wingdings"/>
              <a:buChar char=""/>
              <a:tabLst>
                <a:tab pos="843280" algn="l"/>
              </a:tabLst>
            </a:pPr>
            <a:r>
              <a:rPr sz="2000" dirty="0">
                <a:latin typeface="等线"/>
                <a:cs typeface="等线"/>
              </a:rPr>
              <a:t>实现</a:t>
            </a:r>
            <a:r>
              <a:rPr sz="2000" spc="-10" dirty="0">
                <a:latin typeface="等线"/>
                <a:cs typeface="等线"/>
              </a:rPr>
              <a:t>DeadCodeDetection</a:t>
            </a:r>
            <a:r>
              <a:rPr sz="2000" spc="-5" dirty="0">
                <a:latin typeface="等线"/>
                <a:cs typeface="等线"/>
              </a:rPr>
              <a:t>中的一个</a:t>
            </a:r>
            <a:r>
              <a:rPr sz="2000" dirty="0">
                <a:latin typeface="等线"/>
                <a:cs typeface="等线"/>
              </a:rPr>
              <a:t>API：</a:t>
            </a:r>
            <a:r>
              <a:rPr sz="2000" dirty="0">
                <a:solidFill>
                  <a:srgbClr val="FF0000"/>
                </a:solidFill>
                <a:latin typeface="等线"/>
                <a:cs typeface="等线"/>
              </a:rPr>
              <a:t>Set&lt;Stmt</a:t>
            </a:r>
            <a:r>
              <a:rPr sz="2000" spc="65" dirty="0">
                <a:solidFill>
                  <a:srgbClr val="FF0000"/>
                </a:solidFill>
                <a:latin typeface="等线"/>
                <a:cs typeface="等线"/>
              </a:rPr>
              <a:t>&gt; </a:t>
            </a:r>
            <a:r>
              <a:rPr sz="2000" spc="-10" dirty="0">
                <a:solidFill>
                  <a:srgbClr val="FF0000"/>
                </a:solidFill>
                <a:latin typeface="等线"/>
                <a:cs typeface="等线"/>
              </a:rPr>
              <a:t>analyze(IR)</a:t>
            </a:r>
            <a:r>
              <a:rPr sz="2000" spc="-15" dirty="0">
                <a:latin typeface="等线"/>
                <a:cs typeface="等线"/>
              </a:rPr>
              <a:t>，这个方法将</a:t>
            </a:r>
            <a:r>
              <a:rPr sz="2000" spc="-50" dirty="0">
                <a:latin typeface="等线"/>
                <a:cs typeface="等线"/>
              </a:rPr>
              <a:t> </a:t>
            </a:r>
            <a:r>
              <a:rPr sz="2000" spc="-10" dirty="0">
                <a:latin typeface="等线"/>
                <a:cs typeface="等线"/>
              </a:rPr>
              <a:t>IR作为输入，经过一系列分析后返回IR</a:t>
            </a:r>
            <a:r>
              <a:rPr sz="2000" spc="-20" dirty="0">
                <a:latin typeface="等线"/>
                <a:cs typeface="等线"/>
              </a:rPr>
              <a:t>中死代码的集合</a:t>
            </a:r>
            <a:endParaRPr sz="2000">
              <a:latin typeface="等线"/>
              <a:cs typeface="等线"/>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09F45-3FEC-31E9-3476-C7235F58222E}"/>
            </a:ext>
          </a:extLst>
        </p:cNvPr>
        <p:cNvGrpSpPr/>
        <p:nvPr/>
      </p:nvGrpSpPr>
      <p:grpSpPr>
        <a:xfrm>
          <a:off x="0" y="0"/>
          <a:ext cx="0" cy="0"/>
          <a:chOff x="0" y="0"/>
          <a:chExt cx="0" cy="0"/>
        </a:xfrm>
      </p:grpSpPr>
      <p:sp>
        <p:nvSpPr>
          <p:cNvPr id="8" name="标题 7">
            <a:extLst>
              <a:ext uri="{FF2B5EF4-FFF2-40B4-BE49-F238E27FC236}">
                <a16:creationId xmlns:a16="http://schemas.microsoft.com/office/drawing/2014/main" id="{D53F9C6E-A6F7-3AAE-A7EB-0A02B390F73A}"/>
              </a:ext>
            </a:extLst>
          </p:cNvPr>
          <p:cNvSpPr>
            <a:spLocks noGrp="1"/>
          </p:cNvSpPr>
          <p:nvPr>
            <p:ph type="title"/>
          </p:nvPr>
        </p:nvSpPr>
        <p:spPr>
          <a:xfrm>
            <a:off x="346709" y="187342"/>
            <a:ext cx="10210576" cy="553998"/>
          </a:xfrm>
        </p:spPr>
        <p:txBody>
          <a:bodyPr/>
          <a:lstStyle/>
          <a:p>
            <a:r>
              <a:rPr lang="zh-CN" altLang="en-US" dirty="0"/>
              <a:t>实验内容</a:t>
            </a:r>
            <a:r>
              <a:rPr lang="en-US" altLang="zh-CN" dirty="0"/>
              <a:t> </a:t>
            </a:r>
          </a:p>
        </p:txBody>
      </p:sp>
      <p:sp>
        <p:nvSpPr>
          <p:cNvPr id="2" name="内容占位符 1">
            <a:extLst>
              <a:ext uri="{FF2B5EF4-FFF2-40B4-BE49-F238E27FC236}">
                <a16:creationId xmlns:a16="http://schemas.microsoft.com/office/drawing/2014/main" id="{F04FD44B-D50D-52F2-A88C-4B75270CE241}"/>
              </a:ext>
            </a:extLst>
          </p:cNvPr>
          <p:cNvSpPr>
            <a:spLocks noGrp="1"/>
          </p:cNvSpPr>
          <p:nvPr>
            <p:ph idx="1"/>
          </p:nvPr>
        </p:nvSpPr>
        <p:spPr>
          <a:xfrm>
            <a:off x="346709" y="1133739"/>
            <a:ext cx="11199741" cy="570221"/>
          </a:xfrm>
        </p:spPr>
        <p:txBody>
          <a:bodyPr/>
          <a:lstStyle/>
          <a:p>
            <a:pPr>
              <a:lnSpc>
                <a:spcPct val="150000"/>
              </a:lnSpc>
            </a:pPr>
            <a:r>
              <a:rPr lang="zh-CN" altLang="en-US" dirty="0"/>
              <a:t>测试样例</a:t>
            </a:r>
          </a:p>
        </p:txBody>
      </p:sp>
      <p:sp>
        <p:nvSpPr>
          <p:cNvPr id="5" name="文本框 4">
            <a:extLst>
              <a:ext uri="{FF2B5EF4-FFF2-40B4-BE49-F238E27FC236}">
                <a16:creationId xmlns:a16="http://schemas.microsoft.com/office/drawing/2014/main" id="{4C20FD5E-325E-181E-D541-CA0CA1A74A84}"/>
              </a:ext>
            </a:extLst>
          </p:cNvPr>
          <p:cNvSpPr txBox="1"/>
          <p:nvPr/>
        </p:nvSpPr>
        <p:spPr>
          <a:xfrm>
            <a:off x="655955" y="1943100"/>
            <a:ext cx="9886315" cy="400110"/>
          </a:xfrm>
          <a:prstGeom prst="rect">
            <a:avLst/>
          </a:prstGeom>
          <a:noFill/>
        </p:spPr>
        <p:txBody>
          <a:bodyPr wrap="square" rtlCol="0">
            <a:spAutoFit/>
          </a:bodyPr>
          <a:lstStyle/>
          <a:p>
            <a:r>
              <a:rPr lang="zh-CN" altLang="en-US" sz="2000" dirty="0"/>
              <a:t>完成代码后，运行</a:t>
            </a:r>
            <a:r>
              <a:rPr lang="en-US" altLang="zh-CN" sz="2000" dirty="0"/>
              <a:t>Assignment</a:t>
            </a:r>
            <a:r>
              <a:rPr lang="zh-CN" altLang="en-US" sz="2000" dirty="0"/>
              <a:t>测试代码，测试样例正确的分析结果输出如下：</a:t>
            </a:r>
          </a:p>
        </p:txBody>
      </p:sp>
      <p:pic>
        <p:nvPicPr>
          <p:cNvPr id="4" name="图片 3">
            <a:extLst>
              <a:ext uri="{FF2B5EF4-FFF2-40B4-BE49-F238E27FC236}">
                <a16:creationId xmlns:a16="http://schemas.microsoft.com/office/drawing/2014/main" id="{BFB0E4E2-B2E6-632C-624A-D19C60CA389C}"/>
              </a:ext>
            </a:extLst>
          </p:cNvPr>
          <p:cNvPicPr>
            <a:picLocks noChangeAspect="1"/>
          </p:cNvPicPr>
          <p:nvPr/>
        </p:nvPicPr>
        <p:blipFill>
          <a:blip r:embed="rId3"/>
          <a:stretch>
            <a:fillRect/>
          </a:stretch>
        </p:blipFill>
        <p:spPr>
          <a:xfrm>
            <a:off x="762000" y="2551572"/>
            <a:ext cx="6934200" cy="4043172"/>
          </a:xfrm>
          <a:prstGeom prst="rect">
            <a:avLst/>
          </a:prstGeom>
        </p:spPr>
      </p:pic>
    </p:spTree>
    <p:extLst>
      <p:ext uri="{BB962C8B-B14F-4D97-AF65-F5344CB8AC3E}">
        <p14:creationId xmlns:p14="http://schemas.microsoft.com/office/powerpoint/2010/main" val="712593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API</a:t>
            </a:r>
            <a:r>
              <a:rPr spc="-25" dirty="0"/>
              <a:t>介绍</a:t>
            </a:r>
          </a:p>
        </p:txBody>
      </p:sp>
      <p:sp>
        <p:nvSpPr>
          <p:cNvPr id="3" name="object 3"/>
          <p:cNvSpPr txBox="1"/>
          <p:nvPr/>
        </p:nvSpPr>
        <p:spPr>
          <a:xfrm>
            <a:off x="425602" y="1482979"/>
            <a:ext cx="6574155" cy="452120"/>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10" dirty="0">
                <a:latin typeface="微软雅黑"/>
                <a:cs typeface="微软雅黑"/>
              </a:rPr>
              <a:t>pascal.taie.analysis.graph.cfg.Edge</a:t>
            </a:r>
            <a:endParaRPr sz="2800">
              <a:latin typeface="微软雅黑"/>
              <a:cs typeface="微软雅黑"/>
            </a:endParaRPr>
          </a:p>
        </p:txBody>
      </p:sp>
      <p:sp>
        <p:nvSpPr>
          <p:cNvPr id="8" name="object 5">
            <a:extLst>
              <a:ext uri="{FF2B5EF4-FFF2-40B4-BE49-F238E27FC236}">
                <a16:creationId xmlns:a16="http://schemas.microsoft.com/office/drawing/2014/main" id="{E6B374FA-E57D-9152-10E3-E6909A8F3E37}"/>
              </a:ext>
            </a:extLst>
          </p:cNvPr>
          <p:cNvSpPr txBox="1"/>
          <p:nvPr/>
        </p:nvSpPr>
        <p:spPr>
          <a:xfrm>
            <a:off x="425603" y="2358651"/>
            <a:ext cx="3155798" cy="3917098"/>
          </a:xfrm>
          <a:prstGeom prst="rect">
            <a:avLst/>
          </a:prstGeom>
        </p:spPr>
        <p:txBody>
          <a:bodyPr vert="horz" wrap="square" lIns="0" tIns="13335" rIns="0" bIns="0" rtlCol="0">
            <a:spAutoFit/>
          </a:bodyPr>
          <a:lstStyle/>
          <a:p>
            <a:pPr marL="299085" indent="-287020">
              <a:lnSpc>
                <a:spcPct val="100000"/>
              </a:lnSpc>
              <a:spcBef>
                <a:spcPts val="105"/>
              </a:spcBef>
              <a:buClr>
                <a:srgbClr val="385622"/>
              </a:buClr>
              <a:buFont typeface="Wingdings"/>
              <a:buChar char=""/>
              <a:tabLst>
                <a:tab pos="299720" algn="l"/>
              </a:tabLst>
            </a:pPr>
            <a:r>
              <a:rPr lang="zh-CN" altLang="en-US" spc="-5" dirty="0">
                <a:latin typeface="等线"/>
                <a:cs typeface="等线"/>
              </a:rPr>
              <a:t>这个类表示 </a:t>
            </a:r>
            <a:r>
              <a:rPr lang="en-US" altLang="zh-CN" spc="-5" dirty="0">
                <a:latin typeface="等线"/>
                <a:cs typeface="等线"/>
              </a:rPr>
              <a:t>CFG </a:t>
            </a:r>
            <a:r>
              <a:rPr lang="zh-CN" altLang="en-US" spc="-5" dirty="0">
                <a:latin typeface="等线"/>
                <a:cs typeface="等线"/>
              </a:rPr>
              <a:t>中的边（</a:t>
            </a:r>
            <a:r>
              <a:rPr lang="en-US" altLang="zh-CN" spc="-5" dirty="0">
                <a:latin typeface="等线"/>
                <a:cs typeface="等线"/>
              </a:rPr>
              <a:t>CFG </a:t>
            </a:r>
            <a:r>
              <a:rPr lang="zh-CN" altLang="en-US" spc="-5" dirty="0">
                <a:latin typeface="等线"/>
                <a:cs typeface="等线"/>
              </a:rPr>
              <a:t>中的节点是 </a:t>
            </a:r>
            <a:r>
              <a:rPr lang="en-US" altLang="zh-CN" spc="-5" dirty="0" err="1">
                <a:latin typeface="等线"/>
                <a:cs typeface="等线"/>
              </a:rPr>
              <a:t>Stmt</a:t>
            </a:r>
            <a:r>
              <a:rPr lang="zh-CN" altLang="en-US" spc="-5" dirty="0">
                <a:latin typeface="等线"/>
                <a:cs typeface="等线"/>
              </a:rPr>
              <a:t>）。它具有方法 </a:t>
            </a:r>
            <a:r>
              <a:rPr lang="en-US" altLang="zh-CN" spc="-5" dirty="0" err="1">
                <a:latin typeface="等线"/>
                <a:cs typeface="等线"/>
              </a:rPr>
              <a:t>getKind</a:t>
            </a:r>
            <a:r>
              <a:rPr lang="en-US" altLang="zh-CN" spc="-5" dirty="0">
                <a:latin typeface="等线"/>
                <a:cs typeface="等线"/>
              </a:rPr>
              <a:t>()</a:t>
            </a:r>
            <a:r>
              <a:rPr lang="zh-CN" altLang="en-US" spc="-5" dirty="0">
                <a:latin typeface="等线"/>
                <a:cs typeface="等线"/>
              </a:rPr>
              <a:t>，可以用来得知某个边的种类，并且可以使用右边的语句检查边的种类：</a:t>
            </a:r>
            <a:endParaRPr lang="en-US" altLang="zh-CN" spc="-5" dirty="0">
              <a:latin typeface="等线"/>
              <a:cs typeface="等线"/>
            </a:endParaRPr>
          </a:p>
          <a:p>
            <a:pPr marL="299085" indent="-287020">
              <a:lnSpc>
                <a:spcPct val="100000"/>
              </a:lnSpc>
              <a:spcBef>
                <a:spcPts val="105"/>
              </a:spcBef>
              <a:buClr>
                <a:srgbClr val="385622"/>
              </a:buClr>
              <a:buFont typeface="Wingdings"/>
              <a:buChar char=""/>
              <a:tabLst>
                <a:tab pos="299720" algn="l"/>
              </a:tabLst>
            </a:pPr>
            <a:endParaRPr lang="en-US" spc="-5" dirty="0">
              <a:latin typeface="等线"/>
              <a:cs typeface="等线"/>
            </a:endParaRPr>
          </a:p>
          <a:p>
            <a:pPr marL="299085" indent="-287020">
              <a:lnSpc>
                <a:spcPct val="100000"/>
              </a:lnSpc>
              <a:spcBef>
                <a:spcPts val="105"/>
              </a:spcBef>
              <a:buClr>
                <a:srgbClr val="385622"/>
              </a:buClr>
              <a:buFont typeface="Wingdings"/>
              <a:buChar char=""/>
              <a:tabLst>
                <a:tab pos="299720" algn="l"/>
              </a:tabLst>
            </a:pPr>
            <a:r>
              <a:rPr lang="zh-CN" altLang="en-US" dirty="0">
                <a:latin typeface="等线"/>
                <a:cs typeface="等线"/>
              </a:rPr>
              <a:t>在这次作业中，需要考虑四种边：</a:t>
            </a:r>
            <a:r>
              <a:rPr lang="en-US" dirty="0">
                <a:latin typeface="等线"/>
                <a:cs typeface="等线"/>
              </a:rPr>
              <a:t>IF_TRUE、IF_FALSE、SWITCH_CASE </a:t>
            </a:r>
            <a:r>
              <a:rPr lang="zh-CN" altLang="en-US" dirty="0">
                <a:latin typeface="等线"/>
                <a:cs typeface="等线"/>
              </a:rPr>
              <a:t>和 </a:t>
            </a:r>
            <a:r>
              <a:rPr lang="en-US" dirty="0">
                <a:latin typeface="等线"/>
                <a:cs typeface="等线"/>
              </a:rPr>
              <a:t>SWITCH_DEFAULT。IF_TRUE </a:t>
            </a:r>
            <a:r>
              <a:rPr lang="zh-CN" altLang="en-US" dirty="0">
                <a:latin typeface="等线"/>
                <a:cs typeface="等线"/>
              </a:rPr>
              <a:t>和 </a:t>
            </a:r>
            <a:r>
              <a:rPr lang="en-US" dirty="0">
                <a:latin typeface="等线"/>
                <a:cs typeface="等线"/>
              </a:rPr>
              <a:t>IF_FALSE </a:t>
            </a:r>
            <a:r>
              <a:rPr lang="zh-CN" altLang="en-US" dirty="0">
                <a:latin typeface="等线"/>
                <a:cs typeface="等线"/>
              </a:rPr>
              <a:t>表示从 </a:t>
            </a:r>
            <a:r>
              <a:rPr lang="en-US" dirty="0">
                <a:latin typeface="等线"/>
                <a:cs typeface="等线"/>
              </a:rPr>
              <a:t>if </a:t>
            </a:r>
            <a:r>
              <a:rPr lang="zh-CN" altLang="en-US" dirty="0">
                <a:latin typeface="等线"/>
                <a:cs typeface="等线"/>
              </a:rPr>
              <a:t>语句到它的两个分支的出边，如右图：</a:t>
            </a:r>
            <a:endParaRPr dirty="0">
              <a:latin typeface="等线"/>
              <a:cs typeface="等线"/>
            </a:endParaRPr>
          </a:p>
        </p:txBody>
      </p:sp>
      <p:pic>
        <p:nvPicPr>
          <p:cNvPr id="13" name="图片 12">
            <a:extLst>
              <a:ext uri="{FF2B5EF4-FFF2-40B4-BE49-F238E27FC236}">
                <a16:creationId xmlns:a16="http://schemas.microsoft.com/office/drawing/2014/main" id="{99E85F8F-A733-E3DA-0002-FE97D2245C36}"/>
              </a:ext>
            </a:extLst>
          </p:cNvPr>
          <p:cNvPicPr>
            <a:picLocks noChangeAspect="1"/>
          </p:cNvPicPr>
          <p:nvPr/>
        </p:nvPicPr>
        <p:blipFill>
          <a:blip r:embed="rId2"/>
          <a:stretch>
            <a:fillRect/>
          </a:stretch>
        </p:blipFill>
        <p:spPr>
          <a:xfrm>
            <a:off x="3804437" y="2358651"/>
            <a:ext cx="7442582" cy="819192"/>
          </a:xfrm>
          <a:prstGeom prst="rect">
            <a:avLst/>
          </a:prstGeom>
        </p:spPr>
      </p:pic>
      <p:pic>
        <p:nvPicPr>
          <p:cNvPr id="16" name="图片 15">
            <a:extLst>
              <a:ext uri="{FF2B5EF4-FFF2-40B4-BE49-F238E27FC236}">
                <a16:creationId xmlns:a16="http://schemas.microsoft.com/office/drawing/2014/main" id="{36304F52-B8A8-9B5A-5614-ACE508ED0C50}"/>
              </a:ext>
            </a:extLst>
          </p:cNvPr>
          <p:cNvPicPr>
            <a:picLocks noChangeAspect="1"/>
          </p:cNvPicPr>
          <p:nvPr/>
        </p:nvPicPr>
        <p:blipFill>
          <a:blip r:embed="rId3"/>
          <a:stretch>
            <a:fillRect/>
          </a:stretch>
        </p:blipFill>
        <p:spPr>
          <a:xfrm>
            <a:off x="5045925" y="3741969"/>
            <a:ext cx="4959605" cy="25337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API</a:t>
            </a:r>
            <a:r>
              <a:rPr spc="-25" dirty="0"/>
              <a:t>介绍</a:t>
            </a:r>
          </a:p>
        </p:txBody>
      </p:sp>
      <p:sp>
        <p:nvSpPr>
          <p:cNvPr id="3" name="object 3"/>
          <p:cNvSpPr txBox="1"/>
          <p:nvPr/>
        </p:nvSpPr>
        <p:spPr>
          <a:xfrm>
            <a:off x="425602" y="1482979"/>
            <a:ext cx="6574155" cy="452120"/>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10" dirty="0">
                <a:latin typeface="微软雅黑"/>
                <a:cs typeface="微软雅黑"/>
              </a:rPr>
              <a:t>pascal.taie.analysis.graph.cfg.Edge</a:t>
            </a:r>
            <a:endParaRPr sz="2800">
              <a:latin typeface="微软雅黑"/>
              <a:cs typeface="微软雅黑"/>
            </a:endParaRPr>
          </a:p>
        </p:txBody>
      </p:sp>
      <p:pic>
        <p:nvPicPr>
          <p:cNvPr id="9" name="图片 8">
            <a:extLst>
              <a:ext uri="{FF2B5EF4-FFF2-40B4-BE49-F238E27FC236}">
                <a16:creationId xmlns:a16="http://schemas.microsoft.com/office/drawing/2014/main" id="{96BC9D3D-B343-AEE2-B237-8ED64C3DA4C0}"/>
              </a:ext>
            </a:extLst>
          </p:cNvPr>
          <p:cNvPicPr>
            <a:picLocks noChangeAspect="1"/>
          </p:cNvPicPr>
          <p:nvPr/>
        </p:nvPicPr>
        <p:blipFill>
          <a:blip r:embed="rId2"/>
          <a:stretch>
            <a:fillRect/>
          </a:stretch>
        </p:blipFill>
        <p:spPr>
          <a:xfrm>
            <a:off x="4724400" y="2638030"/>
            <a:ext cx="6197919" cy="2736991"/>
          </a:xfrm>
          <a:prstGeom prst="rect">
            <a:avLst/>
          </a:prstGeom>
        </p:spPr>
      </p:pic>
      <p:sp>
        <p:nvSpPr>
          <p:cNvPr id="10" name="object 5">
            <a:extLst>
              <a:ext uri="{FF2B5EF4-FFF2-40B4-BE49-F238E27FC236}">
                <a16:creationId xmlns:a16="http://schemas.microsoft.com/office/drawing/2014/main" id="{57297C4D-7505-7DE3-2134-4C56AF76EFED}"/>
              </a:ext>
            </a:extLst>
          </p:cNvPr>
          <p:cNvSpPr txBox="1"/>
          <p:nvPr/>
        </p:nvSpPr>
        <p:spPr>
          <a:xfrm>
            <a:off x="425603" y="2358651"/>
            <a:ext cx="3155798" cy="3917098"/>
          </a:xfrm>
          <a:prstGeom prst="rect">
            <a:avLst/>
          </a:prstGeom>
        </p:spPr>
        <p:txBody>
          <a:bodyPr vert="horz" wrap="square" lIns="0" tIns="13335" rIns="0" bIns="0" rtlCol="0">
            <a:spAutoFit/>
          </a:bodyPr>
          <a:lstStyle/>
          <a:p>
            <a:pPr marL="299085" indent="-287020">
              <a:lnSpc>
                <a:spcPct val="100000"/>
              </a:lnSpc>
              <a:spcBef>
                <a:spcPts val="105"/>
              </a:spcBef>
              <a:buClr>
                <a:srgbClr val="385622"/>
              </a:buClr>
              <a:buFont typeface="Wingdings"/>
              <a:buChar char=""/>
              <a:tabLst>
                <a:tab pos="299720" algn="l"/>
              </a:tabLst>
            </a:pPr>
            <a:r>
              <a:rPr lang="en-US" altLang="zh-CN" spc="-5" dirty="0">
                <a:latin typeface="等线"/>
                <a:cs typeface="等线"/>
              </a:rPr>
              <a:t>SWITCH_CASE </a:t>
            </a:r>
            <a:r>
              <a:rPr lang="zh-CN" altLang="en-US" spc="-5" dirty="0">
                <a:latin typeface="等线"/>
                <a:cs typeface="等线"/>
              </a:rPr>
              <a:t>和 </a:t>
            </a:r>
            <a:r>
              <a:rPr lang="en-US" altLang="zh-CN" spc="-5" dirty="0">
                <a:latin typeface="等线"/>
                <a:cs typeface="等线"/>
              </a:rPr>
              <a:t>SWITCH_DEFAULT </a:t>
            </a:r>
            <a:r>
              <a:rPr lang="zh-CN" altLang="en-US" spc="-5" dirty="0">
                <a:latin typeface="等线"/>
                <a:cs typeface="等线"/>
              </a:rPr>
              <a:t>表示从 </a:t>
            </a:r>
            <a:r>
              <a:rPr lang="en-US" altLang="zh-CN" spc="-5" dirty="0">
                <a:latin typeface="等线"/>
                <a:cs typeface="等线"/>
              </a:rPr>
              <a:t>switch </a:t>
            </a:r>
            <a:r>
              <a:rPr lang="zh-CN" altLang="en-US" spc="-5" dirty="0">
                <a:latin typeface="等线"/>
                <a:cs typeface="等线"/>
              </a:rPr>
              <a:t>语句到它的 </a:t>
            </a:r>
            <a:r>
              <a:rPr lang="en-US" altLang="zh-CN" spc="-5" dirty="0">
                <a:latin typeface="等线"/>
                <a:cs typeface="等线"/>
              </a:rPr>
              <a:t>case </a:t>
            </a:r>
            <a:r>
              <a:rPr lang="zh-CN" altLang="en-US" spc="-5" dirty="0">
                <a:latin typeface="等线"/>
                <a:cs typeface="等线"/>
              </a:rPr>
              <a:t>分支和 </a:t>
            </a:r>
            <a:r>
              <a:rPr lang="en-US" altLang="zh-CN" spc="-5" dirty="0">
                <a:latin typeface="等线"/>
                <a:cs typeface="等线"/>
              </a:rPr>
              <a:t>default </a:t>
            </a:r>
            <a:r>
              <a:rPr lang="zh-CN" altLang="en-US" spc="-5" dirty="0">
                <a:latin typeface="等线"/>
                <a:cs typeface="等线"/>
              </a:rPr>
              <a:t>分支的出边，如右图所示：</a:t>
            </a:r>
            <a:endParaRPr lang="en-US" altLang="zh-CN" spc="-5" dirty="0">
              <a:latin typeface="等线"/>
              <a:cs typeface="等线"/>
            </a:endParaRPr>
          </a:p>
          <a:p>
            <a:pPr marL="299085" indent="-287020">
              <a:lnSpc>
                <a:spcPct val="100000"/>
              </a:lnSpc>
              <a:spcBef>
                <a:spcPts val="105"/>
              </a:spcBef>
              <a:buClr>
                <a:srgbClr val="385622"/>
              </a:buClr>
              <a:buFont typeface="Wingdings"/>
              <a:buChar char=""/>
              <a:tabLst>
                <a:tab pos="299720" algn="l"/>
              </a:tabLst>
            </a:pPr>
            <a:endParaRPr lang="en-US" spc="-5" dirty="0">
              <a:latin typeface="等线"/>
              <a:cs typeface="等线"/>
            </a:endParaRPr>
          </a:p>
          <a:p>
            <a:pPr marL="299085" indent="-287020">
              <a:lnSpc>
                <a:spcPct val="100000"/>
              </a:lnSpc>
              <a:spcBef>
                <a:spcPts val="105"/>
              </a:spcBef>
              <a:buClr>
                <a:srgbClr val="385622"/>
              </a:buClr>
              <a:buFont typeface="Wingdings"/>
              <a:buChar char=""/>
              <a:tabLst>
                <a:tab pos="299720" algn="l"/>
              </a:tabLst>
            </a:pPr>
            <a:r>
              <a:rPr lang="zh-CN" altLang="en-US" dirty="0">
                <a:latin typeface="等线"/>
                <a:cs typeface="等线"/>
              </a:rPr>
              <a:t>对于 </a:t>
            </a:r>
            <a:r>
              <a:rPr lang="en-US" altLang="zh-CN" dirty="0">
                <a:latin typeface="等线"/>
                <a:cs typeface="等线"/>
              </a:rPr>
              <a:t>SWITCH_CASE </a:t>
            </a:r>
            <a:r>
              <a:rPr lang="zh-CN" altLang="en-US" dirty="0">
                <a:latin typeface="等线"/>
                <a:cs typeface="等线"/>
              </a:rPr>
              <a:t>边，你可以通过 </a:t>
            </a:r>
            <a:r>
              <a:rPr lang="en-US" altLang="zh-CN" dirty="0" err="1">
                <a:latin typeface="等线"/>
                <a:cs typeface="等线"/>
              </a:rPr>
              <a:t>getCaseValue</a:t>
            </a:r>
            <a:r>
              <a:rPr lang="en-US" altLang="zh-CN" dirty="0">
                <a:latin typeface="等线"/>
                <a:cs typeface="等线"/>
              </a:rPr>
              <a:t>() </a:t>
            </a:r>
            <a:r>
              <a:rPr lang="zh-CN" altLang="en-US" dirty="0">
                <a:latin typeface="等线"/>
                <a:cs typeface="等线"/>
              </a:rPr>
              <a:t>方法来获取它们对应的 </a:t>
            </a:r>
            <a:r>
              <a:rPr lang="en-US" altLang="zh-CN" dirty="0">
                <a:latin typeface="等线"/>
                <a:cs typeface="等线"/>
              </a:rPr>
              <a:t>case </a:t>
            </a:r>
            <a:r>
              <a:rPr lang="zh-CN" altLang="en-US" dirty="0">
                <a:latin typeface="等线"/>
                <a:cs typeface="等线"/>
              </a:rPr>
              <a:t>分支的条件值（比如调用 </a:t>
            </a:r>
            <a:r>
              <a:rPr lang="en-US" altLang="zh-CN" dirty="0">
                <a:latin typeface="等线"/>
                <a:cs typeface="等线"/>
              </a:rPr>
              <a:t>case 1 </a:t>
            </a:r>
            <a:r>
              <a:rPr lang="zh-CN" altLang="en-US" dirty="0">
                <a:latin typeface="等线"/>
                <a:cs typeface="等线"/>
              </a:rPr>
              <a:t>对应的出边的 </a:t>
            </a:r>
            <a:r>
              <a:rPr lang="en-US" altLang="zh-CN" dirty="0" err="1">
                <a:latin typeface="等线"/>
                <a:cs typeface="等线"/>
              </a:rPr>
              <a:t>getCaseValue</a:t>
            </a:r>
            <a:r>
              <a:rPr lang="en-US" altLang="zh-CN" dirty="0">
                <a:latin typeface="等线"/>
                <a:cs typeface="等线"/>
              </a:rPr>
              <a:t>() </a:t>
            </a:r>
            <a:r>
              <a:rPr lang="zh-CN" altLang="en-US" dirty="0">
                <a:latin typeface="等线"/>
                <a:cs typeface="等线"/>
              </a:rPr>
              <a:t>方法会返回值 </a:t>
            </a:r>
            <a:r>
              <a:rPr lang="en-US" altLang="zh-CN" dirty="0">
                <a:latin typeface="等线"/>
                <a:cs typeface="等线"/>
              </a:rPr>
              <a:t>1</a:t>
            </a:r>
            <a:r>
              <a:rPr lang="zh-CN" altLang="en-US" dirty="0">
                <a:latin typeface="等线"/>
                <a:cs typeface="等线"/>
              </a:rPr>
              <a:t>，调用 </a:t>
            </a:r>
            <a:r>
              <a:rPr lang="en-US" altLang="zh-CN" dirty="0">
                <a:latin typeface="等线"/>
                <a:cs typeface="等线"/>
              </a:rPr>
              <a:t>case 3 </a:t>
            </a:r>
            <a:r>
              <a:rPr lang="zh-CN" altLang="en-US" dirty="0">
                <a:latin typeface="等线"/>
                <a:cs typeface="等线"/>
              </a:rPr>
              <a:t>对应的 </a:t>
            </a:r>
            <a:r>
              <a:rPr lang="en-US" altLang="zh-CN" dirty="0">
                <a:latin typeface="等线"/>
                <a:cs typeface="等线"/>
              </a:rPr>
              <a:t>out edge </a:t>
            </a:r>
            <a:r>
              <a:rPr lang="zh-CN" altLang="en-US" dirty="0">
                <a:latin typeface="等线"/>
                <a:cs typeface="等线"/>
              </a:rPr>
              <a:t>的 </a:t>
            </a:r>
            <a:r>
              <a:rPr lang="en-US" altLang="zh-CN" dirty="0" err="1">
                <a:latin typeface="等线"/>
                <a:cs typeface="等线"/>
              </a:rPr>
              <a:t>getCaseValue</a:t>
            </a:r>
            <a:r>
              <a:rPr lang="en-US" altLang="zh-CN" dirty="0">
                <a:latin typeface="等线"/>
                <a:cs typeface="等线"/>
              </a:rPr>
              <a:t>() </a:t>
            </a:r>
            <a:r>
              <a:rPr lang="zh-CN" altLang="en-US" dirty="0">
                <a:latin typeface="等线"/>
                <a:cs typeface="等线"/>
              </a:rPr>
              <a:t>方法会返回值 </a:t>
            </a:r>
            <a:r>
              <a:rPr lang="en-US" altLang="zh-CN" dirty="0">
                <a:latin typeface="等线"/>
                <a:cs typeface="等线"/>
              </a:rPr>
              <a:t>3</a:t>
            </a:r>
            <a:r>
              <a:rPr lang="zh-CN" altLang="en-US" dirty="0">
                <a:latin typeface="等线"/>
                <a:cs typeface="等线"/>
              </a:rPr>
              <a:t>）。</a:t>
            </a:r>
            <a:endParaRPr dirty="0">
              <a:latin typeface="等线"/>
              <a:cs typeface="等线"/>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API</a:t>
            </a:r>
            <a:r>
              <a:rPr spc="-25" dirty="0"/>
              <a:t>介绍</a:t>
            </a:r>
          </a:p>
        </p:txBody>
      </p:sp>
      <p:sp>
        <p:nvSpPr>
          <p:cNvPr id="3" name="object 3"/>
          <p:cNvSpPr txBox="1"/>
          <p:nvPr/>
        </p:nvSpPr>
        <p:spPr>
          <a:xfrm>
            <a:off x="425602" y="1482979"/>
            <a:ext cx="3870325" cy="452120"/>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20" dirty="0">
                <a:latin typeface="微软雅黑"/>
                <a:cs typeface="微软雅黑"/>
              </a:rPr>
              <a:t>pascal.taie.ir.stmt.If</a:t>
            </a:r>
            <a:endParaRPr sz="2800">
              <a:latin typeface="微软雅黑"/>
              <a:cs typeface="微软雅黑"/>
            </a:endParaRPr>
          </a:p>
        </p:txBody>
      </p:sp>
      <p:pic>
        <p:nvPicPr>
          <p:cNvPr id="4" name="object 4"/>
          <p:cNvPicPr/>
          <p:nvPr/>
        </p:nvPicPr>
        <p:blipFill>
          <a:blip r:embed="rId2" cstate="print"/>
          <a:stretch>
            <a:fillRect/>
          </a:stretch>
        </p:blipFill>
        <p:spPr>
          <a:xfrm>
            <a:off x="423597" y="3124200"/>
            <a:ext cx="7197772" cy="2776165"/>
          </a:xfrm>
          <a:prstGeom prst="rect">
            <a:avLst/>
          </a:prstGeom>
        </p:spPr>
      </p:pic>
      <p:sp>
        <p:nvSpPr>
          <p:cNvPr id="5" name="object 5"/>
          <p:cNvSpPr txBox="1"/>
          <p:nvPr/>
        </p:nvSpPr>
        <p:spPr>
          <a:xfrm>
            <a:off x="423597" y="2364232"/>
            <a:ext cx="3378835" cy="330835"/>
          </a:xfrm>
          <a:prstGeom prst="rect">
            <a:avLst/>
          </a:prstGeom>
        </p:spPr>
        <p:txBody>
          <a:bodyPr vert="horz" wrap="square" lIns="0" tIns="13335" rIns="0" bIns="0" rtlCol="0">
            <a:spAutoFit/>
          </a:bodyPr>
          <a:lstStyle/>
          <a:p>
            <a:pPr marL="299085" indent="-287020">
              <a:lnSpc>
                <a:spcPct val="100000"/>
              </a:lnSpc>
              <a:spcBef>
                <a:spcPts val="105"/>
              </a:spcBef>
              <a:buClr>
                <a:srgbClr val="385622"/>
              </a:buClr>
              <a:buFont typeface="Wingdings"/>
              <a:buChar char=""/>
              <a:tabLst>
                <a:tab pos="299720" algn="l"/>
              </a:tabLst>
            </a:pPr>
            <a:r>
              <a:rPr sz="2000" spc="-5" dirty="0">
                <a:latin typeface="等线"/>
                <a:cs typeface="等线"/>
              </a:rPr>
              <a:t>这个类表示程序中的 </a:t>
            </a:r>
            <a:r>
              <a:rPr sz="2000" dirty="0">
                <a:latin typeface="等线"/>
                <a:cs typeface="等线"/>
              </a:rPr>
              <a:t>if</a:t>
            </a:r>
            <a:r>
              <a:rPr sz="2000" spc="-20" dirty="0">
                <a:latin typeface="等线"/>
                <a:cs typeface="等线"/>
              </a:rPr>
              <a:t> 语句</a:t>
            </a:r>
            <a:endParaRPr sz="2000" dirty="0">
              <a:latin typeface="等线"/>
              <a:cs typeface="等线"/>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API</a:t>
            </a:r>
            <a:r>
              <a:rPr spc="-25" dirty="0"/>
              <a:t>介绍</a:t>
            </a:r>
          </a:p>
        </p:txBody>
      </p:sp>
      <p:sp>
        <p:nvSpPr>
          <p:cNvPr id="3" name="object 3"/>
          <p:cNvSpPr txBox="1"/>
          <p:nvPr/>
        </p:nvSpPr>
        <p:spPr>
          <a:xfrm>
            <a:off x="425602" y="1249425"/>
            <a:ext cx="3870325" cy="452120"/>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20" dirty="0">
                <a:latin typeface="微软雅黑"/>
                <a:cs typeface="微软雅黑"/>
              </a:rPr>
              <a:t>pascal.taie.ir.stmt.If</a:t>
            </a:r>
            <a:endParaRPr sz="2800">
              <a:latin typeface="微软雅黑"/>
              <a:cs typeface="微软雅黑"/>
            </a:endParaRPr>
          </a:p>
        </p:txBody>
      </p:sp>
      <p:sp>
        <p:nvSpPr>
          <p:cNvPr id="4" name="object 4"/>
          <p:cNvSpPr txBox="1"/>
          <p:nvPr/>
        </p:nvSpPr>
        <p:spPr>
          <a:xfrm>
            <a:off x="11488039" y="6362801"/>
            <a:ext cx="324485" cy="330835"/>
          </a:xfrm>
          <a:prstGeom prst="rect">
            <a:avLst/>
          </a:prstGeom>
        </p:spPr>
        <p:txBody>
          <a:bodyPr vert="horz" wrap="square" lIns="0" tIns="12700" rIns="0" bIns="0" rtlCol="0">
            <a:spAutoFit/>
          </a:bodyPr>
          <a:lstStyle/>
          <a:p>
            <a:pPr marL="12700">
              <a:lnSpc>
                <a:spcPct val="100000"/>
              </a:lnSpc>
              <a:spcBef>
                <a:spcPts val="100"/>
              </a:spcBef>
            </a:pPr>
            <a:r>
              <a:rPr sz="2000" spc="-25" dirty="0">
                <a:solidFill>
                  <a:srgbClr val="0A5128"/>
                </a:solidFill>
                <a:latin typeface="微软雅黑"/>
                <a:cs typeface="微软雅黑"/>
              </a:rPr>
              <a:t>13</a:t>
            </a:r>
            <a:endParaRPr sz="2000">
              <a:latin typeface="微软雅黑"/>
              <a:cs typeface="微软雅黑"/>
            </a:endParaRPr>
          </a:p>
        </p:txBody>
      </p:sp>
      <p:pic>
        <p:nvPicPr>
          <p:cNvPr id="5" name="object 5"/>
          <p:cNvPicPr/>
          <p:nvPr/>
        </p:nvPicPr>
        <p:blipFill>
          <a:blip r:embed="rId2" cstate="print"/>
          <a:stretch>
            <a:fillRect/>
          </a:stretch>
        </p:blipFill>
        <p:spPr>
          <a:xfrm>
            <a:off x="3276600" y="1879080"/>
            <a:ext cx="7610965" cy="2068210"/>
          </a:xfrm>
          <a:prstGeom prst="rect">
            <a:avLst/>
          </a:prstGeom>
        </p:spPr>
      </p:pic>
      <p:pic>
        <p:nvPicPr>
          <p:cNvPr id="6" name="object 6"/>
          <p:cNvPicPr/>
          <p:nvPr/>
        </p:nvPicPr>
        <p:blipFill>
          <a:blip r:embed="rId3" cstate="print"/>
          <a:stretch>
            <a:fillRect/>
          </a:stretch>
        </p:blipFill>
        <p:spPr>
          <a:xfrm>
            <a:off x="3276600" y="4140867"/>
            <a:ext cx="7612461" cy="2421636"/>
          </a:xfrm>
          <a:prstGeom prst="rect">
            <a:avLst/>
          </a:prstGeom>
        </p:spPr>
      </p:pic>
      <p:sp>
        <p:nvSpPr>
          <p:cNvPr id="7" name="object 5">
            <a:extLst>
              <a:ext uri="{FF2B5EF4-FFF2-40B4-BE49-F238E27FC236}">
                <a16:creationId xmlns:a16="http://schemas.microsoft.com/office/drawing/2014/main" id="{22A86F9D-2871-C120-91FF-FCB94C3CF5BE}"/>
              </a:ext>
            </a:extLst>
          </p:cNvPr>
          <p:cNvSpPr txBox="1"/>
          <p:nvPr/>
        </p:nvSpPr>
        <p:spPr>
          <a:xfrm>
            <a:off x="425603" y="2050730"/>
            <a:ext cx="2622398" cy="3917098"/>
          </a:xfrm>
          <a:prstGeom prst="rect">
            <a:avLst/>
          </a:prstGeom>
        </p:spPr>
        <p:txBody>
          <a:bodyPr vert="horz" wrap="square" lIns="0" tIns="13335" rIns="0" bIns="0" rtlCol="0">
            <a:spAutoFit/>
          </a:bodyPr>
          <a:lstStyle/>
          <a:p>
            <a:pPr marL="299085" indent="-287020">
              <a:lnSpc>
                <a:spcPct val="100000"/>
              </a:lnSpc>
              <a:spcBef>
                <a:spcPts val="105"/>
              </a:spcBef>
              <a:buClr>
                <a:srgbClr val="385622"/>
              </a:buClr>
              <a:buFont typeface="Wingdings"/>
              <a:buChar char=""/>
              <a:tabLst>
                <a:tab pos="299720" algn="l"/>
              </a:tabLst>
            </a:pPr>
            <a:r>
              <a:rPr lang="zh-CN" altLang="en-US" spc="-5" dirty="0">
                <a:latin typeface="等线"/>
                <a:cs typeface="等线"/>
              </a:rPr>
              <a:t>值得注意的是，在 </a:t>
            </a:r>
            <a:r>
              <a:rPr lang="en-US" altLang="zh-CN" spc="-5" dirty="0">
                <a:latin typeface="等线"/>
                <a:cs typeface="等线"/>
              </a:rPr>
              <a:t>Tai-e </a:t>
            </a:r>
            <a:r>
              <a:rPr lang="zh-CN" altLang="en-US" spc="-5" dirty="0">
                <a:latin typeface="等线"/>
                <a:cs typeface="等线"/>
              </a:rPr>
              <a:t>的 </a:t>
            </a:r>
            <a:r>
              <a:rPr lang="en-US" altLang="zh-CN" spc="-5" dirty="0">
                <a:latin typeface="等线"/>
                <a:cs typeface="等线"/>
              </a:rPr>
              <a:t>IR </a:t>
            </a:r>
            <a:r>
              <a:rPr lang="zh-CN" altLang="en-US" spc="-5" dirty="0">
                <a:latin typeface="等线"/>
                <a:cs typeface="等线"/>
              </a:rPr>
              <a:t>中，</a:t>
            </a:r>
            <a:r>
              <a:rPr lang="en-US" altLang="zh-CN" spc="-5" dirty="0">
                <a:latin typeface="等线"/>
                <a:cs typeface="等线"/>
              </a:rPr>
              <a:t>while </a:t>
            </a:r>
            <a:r>
              <a:rPr lang="zh-CN" altLang="en-US" spc="-5" dirty="0">
                <a:latin typeface="等线"/>
                <a:cs typeface="等线"/>
              </a:rPr>
              <a:t>循环和 </a:t>
            </a:r>
            <a:r>
              <a:rPr lang="en-US" altLang="zh-CN" spc="-5" dirty="0">
                <a:latin typeface="等线"/>
                <a:cs typeface="等线"/>
              </a:rPr>
              <a:t>for </a:t>
            </a:r>
            <a:r>
              <a:rPr lang="zh-CN" altLang="en-US" spc="-5" dirty="0">
                <a:latin typeface="等线"/>
                <a:cs typeface="等线"/>
              </a:rPr>
              <a:t>循环也被转换成了 </a:t>
            </a:r>
            <a:r>
              <a:rPr lang="en-US" altLang="zh-CN" spc="-5" dirty="0">
                <a:latin typeface="等线"/>
                <a:cs typeface="等线"/>
              </a:rPr>
              <a:t>If </a:t>
            </a:r>
            <a:r>
              <a:rPr lang="zh-CN" altLang="en-US" spc="-5" dirty="0">
                <a:latin typeface="等线"/>
                <a:cs typeface="等线"/>
              </a:rPr>
              <a:t>语句。比如右面这个用 </a:t>
            </a:r>
            <a:r>
              <a:rPr lang="en-US" altLang="zh-CN" spc="-5" dirty="0">
                <a:latin typeface="等线"/>
                <a:cs typeface="等线"/>
              </a:rPr>
              <a:t>Java </a:t>
            </a:r>
            <a:r>
              <a:rPr lang="zh-CN" altLang="en-US" spc="-5" dirty="0">
                <a:latin typeface="等线"/>
                <a:cs typeface="等线"/>
              </a:rPr>
              <a:t>写的循环。</a:t>
            </a:r>
            <a:endParaRPr lang="en-US" altLang="zh-CN" spc="-5" dirty="0">
              <a:latin typeface="等线"/>
              <a:cs typeface="等线"/>
            </a:endParaRPr>
          </a:p>
          <a:p>
            <a:pPr marL="299085" indent="-287020">
              <a:lnSpc>
                <a:spcPct val="100000"/>
              </a:lnSpc>
              <a:spcBef>
                <a:spcPts val="105"/>
              </a:spcBef>
              <a:buClr>
                <a:srgbClr val="385622"/>
              </a:buClr>
              <a:buFont typeface="Wingdings"/>
              <a:buChar char=""/>
              <a:tabLst>
                <a:tab pos="299720" algn="l"/>
              </a:tabLst>
            </a:pPr>
            <a:endParaRPr lang="en-US" altLang="zh-CN" spc="-5" dirty="0">
              <a:latin typeface="等线"/>
              <a:cs typeface="等线"/>
            </a:endParaRPr>
          </a:p>
          <a:p>
            <a:pPr marL="299085" indent="-287020">
              <a:lnSpc>
                <a:spcPct val="100000"/>
              </a:lnSpc>
              <a:spcBef>
                <a:spcPts val="105"/>
              </a:spcBef>
              <a:buClr>
                <a:srgbClr val="385622"/>
              </a:buClr>
              <a:buFont typeface="Wingdings"/>
              <a:buChar char=""/>
              <a:tabLst>
                <a:tab pos="299720" algn="l"/>
              </a:tabLst>
            </a:pPr>
            <a:r>
              <a:rPr lang="zh-CN" altLang="en-US" spc="-5" dirty="0">
                <a:latin typeface="等线"/>
                <a:cs typeface="等线"/>
              </a:rPr>
              <a:t>因此，算法实现不需多加改变就能自然而然地支持检测与循环相关的死代码。比如，如果 </a:t>
            </a:r>
            <a:r>
              <a:rPr lang="en-US" altLang="zh-CN" spc="-5" dirty="0">
                <a:latin typeface="等线"/>
                <a:cs typeface="等线"/>
              </a:rPr>
              <a:t>a </a:t>
            </a:r>
            <a:r>
              <a:rPr lang="zh-CN" altLang="en-US" spc="-5" dirty="0">
                <a:latin typeface="等线"/>
                <a:cs typeface="等线"/>
              </a:rPr>
              <a:t>和 </a:t>
            </a:r>
            <a:r>
              <a:rPr lang="en-US" altLang="zh-CN" spc="-5" dirty="0">
                <a:latin typeface="等线"/>
                <a:cs typeface="等线"/>
              </a:rPr>
              <a:t>b </a:t>
            </a:r>
            <a:r>
              <a:rPr lang="zh-CN" altLang="en-US" spc="-5" dirty="0">
                <a:latin typeface="等线"/>
                <a:cs typeface="等线"/>
              </a:rPr>
              <a:t>都是常量并且 </a:t>
            </a:r>
            <a:r>
              <a:rPr lang="en-US" altLang="zh-CN" spc="-5" dirty="0">
                <a:latin typeface="等线"/>
                <a:cs typeface="等线"/>
              </a:rPr>
              <a:t>a &lt;= b</a:t>
            </a:r>
            <a:r>
              <a:rPr lang="zh-CN" altLang="en-US" spc="-5" dirty="0">
                <a:latin typeface="等线"/>
                <a:cs typeface="等线"/>
              </a:rPr>
              <a:t>，那么你的分析算法应该把语句 </a:t>
            </a:r>
            <a:r>
              <a:rPr lang="en-US" altLang="zh-CN" spc="-5" dirty="0">
                <a:latin typeface="等线"/>
                <a:cs typeface="等线"/>
              </a:rPr>
              <a:t>x = 233 </a:t>
            </a:r>
            <a:r>
              <a:rPr lang="zh-CN" altLang="en-US" spc="-5" dirty="0">
                <a:latin typeface="等线"/>
                <a:cs typeface="等线"/>
              </a:rPr>
              <a:t>标记成死代码。</a:t>
            </a:r>
          </a:p>
        </p:txBody>
      </p:sp>
      <p:sp>
        <p:nvSpPr>
          <p:cNvPr id="9" name="Rectangle 2">
            <a:extLst>
              <a:ext uri="{FF2B5EF4-FFF2-40B4-BE49-F238E27FC236}">
                <a16:creationId xmlns:a16="http://schemas.microsoft.com/office/drawing/2014/main" id="{0E4F6557-E352-31E3-3D39-C4AF6A4EE894}"/>
              </a:ext>
            </a:extLst>
          </p:cNvPr>
          <p:cNvSpPr>
            <a:spLocks noChangeArrowheads="1"/>
          </p:cNvSpPr>
          <p:nvPr/>
        </p:nvSpPr>
        <p:spPr bwMode="auto">
          <a:xfrm>
            <a:off x="6095967"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API</a:t>
            </a:r>
            <a:r>
              <a:rPr spc="-25" dirty="0"/>
              <a:t>介绍</a:t>
            </a:r>
          </a:p>
        </p:txBody>
      </p:sp>
      <p:sp>
        <p:nvSpPr>
          <p:cNvPr id="3" name="object 3"/>
          <p:cNvSpPr txBox="1"/>
          <p:nvPr/>
        </p:nvSpPr>
        <p:spPr>
          <a:xfrm>
            <a:off x="425602" y="1482979"/>
            <a:ext cx="5629275" cy="452120"/>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20" dirty="0">
                <a:latin typeface="微软雅黑"/>
                <a:cs typeface="微软雅黑"/>
              </a:rPr>
              <a:t>pascal.taie.ir.stmt.SwitchStmt</a:t>
            </a:r>
            <a:endParaRPr sz="2800">
              <a:latin typeface="微软雅黑"/>
              <a:cs typeface="微软雅黑"/>
            </a:endParaRPr>
          </a:p>
        </p:txBody>
      </p:sp>
      <p:pic>
        <p:nvPicPr>
          <p:cNvPr id="4" name="object 4"/>
          <p:cNvPicPr/>
          <p:nvPr/>
        </p:nvPicPr>
        <p:blipFill>
          <a:blip r:embed="rId3" cstate="print"/>
          <a:stretch>
            <a:fillRect/>
          </a:stretch>
        </p:blipFill>
        <p:spPr>
          <a:xfrm>
            <a:off x="1158523" y="2286671"/>
            <a:ext cx="6963792" cy="2487013"/>
          </a:xfrm>
          <a:prstGeom prst="rect">
            <a:avLst/>
          </a:prstGeom>
        </p:spPr>
      </p:pic>
      <p:sp>
        <p:nvSpPr>
          <p:cNvPr id="5" name="object 5"/>
          <p:cNvSpPr txBox="1"/>
          <p:nvPr/>
        </p:nvSpPr>
        <p:spPr>
          <a:xfrm>
            <a:off x="1158523" y="2438400"/>
            <a:ext cx="9940946" cy="3939476"/>
          </a:xfrm>
          <a:prstGeom prst="rect">
            <a:avLst/>
          </a:prstGeom>
        </p:spPr>
        <p:txBody>
          <a:bodyPr vert="horz" wrap="square" lIns="0" tIns="12700" rIns="0" bIns="0" rtlCol="0">
            <a:spAutoFit/>
          </a:bodyPr>
          <a:lstStyle/>
          <a:p>
            <a:pPr marL="7826375" marR="5080" indent="-287020">
              <a:lnSpc>
                <a:spcPct val="150100"/>
              </a:lnSpc>
              <a:spcBef>
                <a:spcPts val="100"/>
              </a:spcBef>
              <a:buClr>
                <a:srgbClr val="385622"/>
              </a:buClr>
              <a:buFont typeface="Wingdings"/>
              <a:buChar char=""/>
              <a:tabLst>
                <a:tab pos="7827009" algn="l"/>
              </a:tabLst>
            </a:pPr>
            <a:r>
              <a:rPr sz="2000" spc="-20" dirty="0" err="1">
                <a:latin typeface="等线"/>
                <a:cs typeface="等线"/>
              </a:rPr>
              <a:t>表示程序中的</a:t>
            </a:r>
            <a:r>
              <a:rPr sz="2000" spc="-50" dirty="0">
                <a:latin typeface="等线"/>
                <a:cs typeface="等线"/>
              </a:rPr>
              <a:t> </a:t>
            </a:r>
            <a:r>
              <a:rPr sz="2000" dirty="0">
                <a:latin typeface="等线"/>
                <a:cs typeface="等线"/>
              </a:rPr>
              <a:t>switch</a:t>
            </a:r>
            <a:r>
              <a:rPr sz="2000" spc="-30" dirty="0">
                <a:latin typeface="等线"/>
                <a:cs typeface="等线"/>
              </a:rPr>
              <a:t> </a:t>
            </a:r>
            <a:r>
              <a:rPr sz="2000" spc="-30" dirty="0" err="1">
                <a:latin typeface="等线"/>
                <a:cs typeface="等线"/>
              </a:rPr>
              <a:t>语句。大家</a:t>
            </a:r>
            <a:r>
              <a:rPr sz="2000" spc="-10" dirty="0" err="1">
                <a:latin typeface="等线"/>
                <a:cs typeface="等线"/>
              </a:rPr>
              <a:t>需要阅读它的源</a:t>
            </a:r>
            <a:r>
              <a:rPr sz="2000" spc="-20" dirty="0" err="1">
                <a:latin typeface="等线"/>
                <a:cs typeface="等线"/>
              </a:rPr>
              <a:t>代码和注释来决</a:t>
            </a:r>
            <a:r>
              <a:rPr sz="2000" spc="-10" dirty="0" err="1">
                <a:latin typeface="等线"/>
                <a:cs typeface="等线"/>
              </a:rPr>
              <a:t>定如何使用它</a:t>
            </a:r>
            <a:r>
              <a:rPr sz="2000" spc="-10" dirty="0">
                <a:latin typeface="等线"/>
                <a:cs typeface="等线"/>
              </a:rPr>
              <a:t>。</a:t>
            </a:r>
          </a:p>
          <a:p>
            <a:pPr marL="12700" marR="3355340">
              <a:lnSpc>
                <a:spcPct val="140000"/>
              </a:lnSpc>
              <a:spcBef>
                <a:spcPts val="1575"/>
              </a:spcBef>
            </a:pPr>
            <a:r>
              <a:rPr sz="1600" dirty="0">
                <a:latin typeface="等线"/>
                <a:cs typeface="等线"/>
              </a:rPr>
              <a:t>public</a:t>
            </a:r>
            <a:r>
              <a:rPr sz="1600" spc="-35" dirty="0">
                <a:latin typeface="等线"/>
                <a:cs typeface="等线"/>
              </a:rPr>
              <a:t> </a:t>
            </a:r>
            <a:r>
              <a:rPr sz="1600" dirty="0" err="1">
                <a:latin typeface="等线"/>
                <a:cs typeface="等线"/>
              </a:rPr>
              <a:t>Stmt</a:t>
            </a:r>
            <a:r>
              <a:rPr sz="1600" spc="-25" dirty="0">
                <a:latin typeface="等线"/>
                <a:cs typeface="等线"/>
              </a:rPr>
              <a:t> </a:t>
            </a:r>
            <a:r>
              <a:rPr sz="1600" dirty="0" err="1">
                <a:latin typeface="等线"/>
                <a:cs typeface="等线"/>
              </a:rPr>
              <a:t>getDefaultTarget</a:t>
            </a:r>
            <a:r>
              <a:rPr sz="1600" dirty="0">
                <a:latin typeface="等线"/>
                <a:cs typeface="等线"/>
              </a:rPr>
              <a:t>()</a:t>
            </a:r>
            <a:r>
              <a:rPr sz="1600" spc="-65" dirty="0">
                <a:latin typeface="等线"/>
                <a:cs typeface="等线"/>
              </a:rPr>
              <a:t> </a:t>
            </a:r>
            <a:r>
              <a:rPr sz="1600" dirty="0">
                <a:latin typeface="等线"/>
                <a:cs typeface="等线"/>
              </a:rPr>
              <a:t>{return</a:t>
            </a:r>
            <a:r>
              <a:rPr sz="1600" spc="-40" dirty="0">
                <a:latin typeface="等线"/>
                <a:cs typeface="等线"/>
              </a:rPr>
              <a:t> </a:t>
            </a:r>
            <a:r>
              <a:rPr sz="1600" spc="-10" dirty="0" err="1">
                <a:latin typeface="等线"/>
                <a:cs typeface="等线"/>
              </a:rPr>
              <a:t>defaultTarget</a:t>
            </a:r>
            <a:r>
              <a:rPr sz="1600" spc="-10" dirty="0">
                <a:latin typeface="等线"/>
                <a:cs typeface="等线"/>
              </a:rPr>
              <a:t>;}</a:t>
            </a:r>
            <a:r>
              <a:rPr sz="1600" spc="500" dirty="0">
                <a:latin typeface="等线"/>
                <a:cs typeface="等线"/>
              </a:rPr>
              <a:t> </a:t>
            </a:r>
            <a:endParaRPr lang="en-US" sz="1600" spc="500" dirty="0">
              <a:latin typeface="等线"/>
              <a:cs typeface="等线"/>
            </a:endParaRPr>
          </a:p>
          <a:p>
            <a:pPr marL="12700" marR="3355340">
              <a:lnSpc>
                <a:spcPct val="140000"/>
              </a:lnSpc>
              <a:spcBef>
                <a:spcPts val="1575"/>
              </a:spcBef>
            </a:pPr>
            <a:r>
              <a:rPr sz="1600" dirty="0">
                <a:latin typeface="等线"/>
                <a:cs typeface="等线"/>
              </a:rPr>
              <a:t>public</a:t>
            </a:r>
            <a:r>
              <a:rPr sz="1600" spc="-55" dirty="0">
                <a:latin typeface="等线"/>
                <a:cs typeface="等线"/>
              </a:rPr>
              <a:t> </a:t>
            </a:r>
            <a:r>
              <a:rPr sz="1600" dirty="0">
                <a:latin typeface="等线"/>
                <a:cs typeface="等线"/>
              </a:rPr>
              <a:t>abstract</a:t>
            </a:r>
            <a:r>
              <a:rPr sz="1600" spc="-55" dirty="0">
                <a:latin typeface="等线"/>
                <a:cs typeface="等线"/>
              </a:rPr>
              <a:t> </a:t>
            </a:r>
            <a:r>
              <a:rPr sz="1600" dirty="0">
                <a:latin typeface="等线"/>
                <a:cs typeface="等线"/>
              </a:rPr>
              <a:t>List&lt;Pair&lt;Integer,</a:t>
            </a:r>
            <a:r>
              <a:rPr sz="1600" spc="-70" dirty="0">
                <a:latin typeface="等线"/>
                <a:cs typeface="等线"/>
              </a:rPr>
              <a:t> </a:t>
            </a:r>
            <a:r>
              <a:rPr sz="1600" dirty="0" err="1">
                <a:latin typeface="等线"/>
                <a:cs typeface="等线"/>
              </a:rPr>
              <a:t>Stmt</a:t>
            </a:r>
            <a:r>
              <a:rPr sz="1600" dirty="0">
                <a:latin typeface="等线"/>
                <a:cs typeface="等线"/>
              </a:rPr>
              <a:t>&gt;&gt;</a:t>
            </a:r>
            <a:r>
              <a:rPr sz="1600" spc="-10" dirty="0">
                <a:latin typeface="等线"/>
                <a:cs typeface="等线"/>
              </a:rPr>
              <a:t> </a:t>
            </a:r>
            <a:r>
              <a:rPr sz="1600" spc="-10" dirty="0" err="1">
                <a:latin typeface="等线"/>
                <a:cs typeface="等线"/>
              </a:rPr>
              <a:t>getCaseTargets</a:t>
            </a:r>
            <a:r>
              <a:rPr sz="1600" spc="-10" dirty="0">
                <a:latin typeface="等线"/>
                <a:cs typeface="等线"/>
              </a:rPr>
              <a:t>(); </a:t>
            </a:r>
            <a:endParaRPr lang="en-US" sz="1600" spc="-10" dirty="0">
              <a:latin typeface="等线"/>
              <a:cs typeface="等线"/>
            </a:endParaRPr>
          </a:p>
          <a:p>
            <a:pPr marL="12700" marR="3355340">
              <a:lnSpc>
                <a:spcPct val="140000"/>
              </a:lnSpc>
              <a:spcBef>
                <a:spcPts val="1575"/>
              </a:spcBef>
            </a:pPr>
            <a:r>
              <a:rPr sz="1600" dirty="0">
                <a:latin typeface="等线"/>
                <a:cs typeface="等线"/>
              </a:rPr>
              <a:t>public</a:t>
            </a:r>
            <a:r>
              <a:rPr sz="1600" spc="-25" dirty="0">
                <a:latin typeface="等线"/>
                <a:cs typeface="等线"/>
              </a:rPr>
              <a:t> </a:t>
            </a:r>
            <a:r>
              <a:rPr sz="1600" dirty="0">
                <a:latin typeface="等线"/>
                <a:cs typeface="等线"/>
              </a:rPr>
              <a:t>abstract</a:t>
            </a:r>
            <a:r>
              <a:rPr sz="1600" spc="-50" dirty="0">
                <a:latin typeface="等线"/>
                <a:cs typeface="等线"/>
              </a:rPr>
              <a:t> </a:t>
            </a:r>
            <a:r>
              <a:rPr sz="1600" dirty="0">
                <a:latin typeface="等线"/>
                <a:cs typeface="等线"/>
              </a:rPr>
              <a:t>List&lt;Integer&gt;</a:t>
            </a:r>
            <a:r>
              <a:rPr sz="1600" spc="-35" dirty="0">
                <a:latin typeface="等线"/>
                <a:cs typeface="等线"/>
              </a:rPr>
              <a:t> </a:t>
            </a:r>
            <a:r>
              <a:rPr sz="1600" spc="-10" dirty="0" err="1">
                <a:latin typeface="等线"/>
                <a:cs typeface="等线"/>
              </a:rPr>
              <a:t>getCaseValues</a:t>
            </a:r>
            <a:r>
              <a:rPr sz="1600" spc="-10" dirty="0">
                <a:latin typeface="等线"/>
                <a:cs typeface="等线"/>
              </a:rPr>
              <a:t>();</a:t>
            </a:r>
            <a:endParaRPr sz="1600" dirty="0">
              <a:latin typeface="等线"/>
              <a:cs typeface="等线"/>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API</a:t>
            </a:r>
            <a:r>
              <a:rPr spc="-25" dirty="0"/>
              <a:t>介绍</a:t>
            </a:r>
          </a:p>
        </p:txBody>
      </p:sp>
      <p:sp>
        <p:nvSpPr>
          <p:cNvPr id="3" name="object 3"/>
          <p:cNvSpPr txBox="1"/>
          <p:nvPr/>
        </p:nvSpPr>
        <p:spPr>
          <a:xfrm>
            <a:off x="715772" y="1326006"/>
            <a:ext cx="5643245" cy="452120"/>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20" dirty="0">
                <a:latin typeface="微软雅黑"/>
                <a:cs typeface="微软雅黑"/>
              </a:rPr>
              <a:t>pascal.taie.ir.stmt.AssignStmt</a:t>
            </a:r>
            <a:endParaRPr sz="2800">
              <a:latin typeface="微软雅黑"/>
              <a:cs typeface="微软雅黑"/>
            </a:endParaRPr>
          </a:p>
        </p:txBody>
      </p:sp>
      <p:grpSp>
        <p:nvGrpSpPr>
          <p:cNvPr id="4" name="object 4"/>
          <p:cNvGrpSpPr/>
          <p:nvPr/>
        </p:nvGrpSpPr>
        <p:grpSpPr>
          <a:xfrm>
            <a:off x="715772" y="3871236"/>
            <a:ext cx="7046468" cy="2825982"/>
            <a:chOff x="1043939" y="2130675"/>
            <a:chExt cx="10287000" cy="4125595"/>
          </a:xfrm>
        </p:grpSpPr>
        <p:pic>
          <p:nvPicPr>
            <p:cNvPr id="5" name="object 5"/>
            <p:cNvPicPr/>
            <p:nvPr/>
          </p:nvPicPr>
          <p:blipFill>
            <a:blip r:embed="rId2" cstate="print"/>
            <a:stretch>
              <a:fillRect/>
            </a:stretch>
          </p:blipFill>
          <p:spPr>
            <a:xfrm>
              <a:off x="1043939" y="2130675"/>
              <a:ext cx="6391656" cy="2877531"/>
            </a:xfrm>
            <a:prstGeom prst="rect">
              <a:avLst/>
            </a:prstGeom>
          </p:spPr>
        </p:pic>
        <p:pic>
          <p:nvPicPr>
            <p:cNvPr id="6" name="object 6"/>
            <p:cNvPicPr/>
            <p:nvPr/>
          </p:nvPicPr>
          <p:blipFill>
            <a:blip r:embed="rId3" cstate="print"/>
            <a:stretch>
              <a:fillRect/>
            </a:stretch>
          </p:blipFill>
          <p:spPr>
            <a:xfrm>
              <a:off x="4690872" y="4489704"/>
              <a:ext cx="6640068" cy="1766316"/>
            </a:xfrm>
            <a:prstGeom prst="rect">
              <a:avLst/>
            </a:prstGeom>
          </p:spPr>
        </p:pic>
      </p:grpSp>
      <p:sp>
        <p:nvSpPr>
          <p:cNvPr id="7" name="object 7"/>
          <p:cNvSpPr txBox="1"/>
          <p:nvPr/>
        </p:nvSpPr>
        <p:spPr>
          <a:xfrm>
            <a:off x="7762241" y="1981200"/>
            <a:ext cx="3619500" cy="4378122"/>
          </a:xfrm>
          <a:prstGeom prst="rect">
            <a:avLst/>
          </a:prstGeom>
        </p:spPr>
        <p:txBody>
          <a:bodyPr vert="horz" wrap="square" lIns="0" tIns="165100" rIns="0" bIns="0" rtlCol="0">
            <a:spAutoFit/>
          </a:bodyPr>
          <a:lstStyle/>
          <a:p>
            <a:pPr marL="299085" indent="-287020">
              <a:lnSpc>
                <a:spcPct val="100000"/>
              </a:lnSpc>
              <a:spcBef>
                <a:spcPts val="1300"/>
              </a:spcBef>
              <a:buClr>
                <a:srgbClr val="385622"/>
              </a:buClr>
              <a:buFont typeface="Wingdings"/>
              <a:buChar char=""/>
              <a:tabLst>
                <a:tab pos="299720" algn="l"/>
              </a:tabLst>
            </a:pPr>
            <a:r>
              <a:rPr lang="en-US" altLang="zh-CN" spc="-10" dirty="0" err="1">
                <a:latin typeface="等线"/>
                <a:cs typeface="等线"/>
              </a:rPr>
              <a:t>AssignStmt</a:t>
            </a:r>
            <a:r>
              <a:rPr lang="en-US" altLang="zh-CN" spc="-10" dirty="0">
                <a:latin typeface="等线"/>
                <a:cs typeface="等线"/>
              </a:rPr>
              <a:t> </a:t>
            </a:r>
            <a:r>
              <a:rPr lang="zh-CN" altLang="en-US" spc="-10" dirty="0">
                <a:latin typeface="等线"/>
                <a:cs typeface="等线"/>
              </a:rPr>
              <a:t>是 </a:t>
            </a:r>
            <a:r>
              <a:rPr lang="en-US" altLang="zh-CN" spc="-10" dirty="0" err="1">
                <a:latin typeface="等线"/>
                <a:cs typeface="等线"/>
              </a:rPr>
              <a:t>DefinitionStmt</a:t>
            </a:r>
            <a:r>
              <a:rPr lang="en-US" altLang="zh-CN" spc="-10" dirty="0">
                <a:latin typeface="等线"/>
                <a:cs typeface="等线"/>
              </a:rPr>
              <a:t> </a:t>
            </a:r>
            <a:r>
              <a:rPr lang="zh-CN" altLang="en-US" spc="-10" dirty="0">
                <a:latin typeface="等线"/>
                <a:cs typeface="等线"/>
              </a:rPr>
              <a:t>两个子类的其中一个（另一个是 </a:t>
            </a:r>
            <a:r>
              <a:rPr lang="en-US" altLang="zh-CN" spc="-10" dirty="0">
                <a:latin typeface="等线"/>
                <a:cs typeface="等线"/>
              </a:rPr>
              <a:t>Invoke</a:t>
            </a:r>
            <a:r>
              <a:rPr lang="zh-CN" altLang="en-US" spc="-10" dirty="0">
                <a:latin typeface="等线"/>
                <a:cs typeface="等线"/>
              </a:rPr>
              <a:t>，它表示程序中的方法调用）。</a:t>
            </a:r>
            <a:endParaRPr lang="en-US" altLang="zh-CN" spc="-10" dirty="0">
              <a:latin typeface="等线"/>
              <a:cs typeface="等线"/>
            </a:endParaRPr>
          </a:p>
          <a:p>
            <a:pPr marL="299085" indent="-287020">
              <a:lnSpc>
                <a:spcPct val="100000"/>
              </a:lnSpc>
              <a:spcBef>
                <a:spcPts val="1300"/>
              </a:spcBef>
              <a:buClr>
                <a:srgbClr val="385622"/>
              </a:buClr>
              <a:buFont typeface="Wingdings"/>
              <a:buChar char=""/>
              <a:tabLst>
                <a:tab pos="299720" algn="l"/>
              </a:tabLst>
            </a:pPr>
            <a:r>
              <a:rPr lang="zh-CN" altLang="en-US" spc="-10" dirty="0">
                <a:latin typeface="等线"/>
                <a:cs typeface="等线"/>
              </a:rPr>
              <a:t>除了等号右侧是方法调用的赋值语句，其他赋值语句都用 </a:t>
            </a:r>
            <a:r>
              <a:rPr lang="en-US" altLang="zh-CN" spc="-10" dirty="0" err="1">
                <a:latin typeface="等线"/>
                <a:cs typeface="等线"/>
              </a:rPr>
              <a:t>AssignStmt</a:t>
            </a:r>
            <a:r>
              <a:rPr lang="en-US" altLang="zh-CN" spc="-10" dirty="0">
                <a:latin typeface="等线"/>
                <a:cs typeface="等线"/>
              </a:rPr>
              <a:t> </a:t>
            </a:r>
            <a:r>
              <a:rPr lang="zh-CN" altLang="en-US" spc="-10" dirty="0">
                <a:latin typeface="等线"/>
                <a:cs typeface="等线"/>
              </a:rPr>
              <a:t>表示。</a:t>
            </a:r>
            <a:endParaRPr lang="en-US" altLang="zh-CN" spc="-10" dirty="0">
              <a:latin typeface="等线"/>
              <a:cs typeface="等线"/>
            </a:endParaRPr>
          </a:p>
          <a:p>
            <a:pPr marL="299085" indent="-287020">
              <a:lnSpc>
                <a:spcPct val="100000"/>
              </a:lnSpc>
              <a:spcBef>
                <a:spcPts val="1300"/>
              </a:spcBef>
              <a:buClr>
                <a:srgbClr val="385622"/>
              </a:buClr>
              <a:buFont typeface="Wingdings"/>
              <a:buChar char=""/>
              <a:tabLst>
                <a:tab pos="299720" algn="l"/>
              </a:tabLst>
            </a:pPr>
            <a:r>
              <a:rPr lang="zh-CN" altLang="en-US" dirty="0">
                <a:latin typeface="等线"/>
                <a:cs typeface="等线"/>
              </a:rPr>
              <a:t>因此对于像 </a:t>
            </a:r>
            <a:r>
              <a:rPr lang="en-US" altLang="zh-CN" dirty="0">
                <a:latin typeface="等线"/>
                <a:cs typeface="等线"/>
              </a:rPr>
              <a:t>x = m(); </a:t>
            </a:r>
            <a:r>
              <a:rPr lang="zh-CN" altLang="en-US" dirty="0">
                <a:latin typeface="等线"/>
                <a:cs typeface="等线"/>
              </a:rPr>
              <a:t>这样的语句，即使 </a:t>
            </a:r>
            <a:r>
              <a:rPr lang="en-US" altLang="zh-CN" dirty="0">
                <a:latin typeface="等线"/>
                <a:cs typeface="等线"/>
              </a:rPr>
              <a:t>x </a:t>
            </a:r>
            <a:r>
              <a:rPr lang="zh-CN" altLang="en-US" dirty="0">
                <a:latin typeface="等线"/>
                <a:cs typeface="等线"/>
              </a:rPr>
              <a:t>之后再也不会被用到，这条语句也不会被认为是无用赋值。因此，本次作业中所有可能的无用赋值都只可能是 </a:t>
            </a:r>
            <a:r>
              <a:rPr lang="en-US" altLang="zh-CN" dirty="0" err="1">
                <a:latin typeface="等线"/>
                <a:cs typeface="等线"/>
              </a:rPr>
              <a:t>AssignStmt</a:t>
            </a:r>
            <a:r>
              <a:rPr lang="en-US" altLang="zh-CN" dirty="0">
                <a:latin typeface="等线"/>
                <a:cs typeface="等线"/>
              </a:rPr>
              <a:t> </a:t>
            </a:r>
            <a:r>
              <a:rPr lang="zh-CN" altLang="en-US" dirty="0">
                <a:latin typeface="等线"/>
                <a:cs typeface="等线"/>
              </a:rPr>
              <a:t>的实例，只需要关注 </a:t>
            </a:r>
            <a:r>
              <a:rPr lang="en-US" altLang="zh-CN" dirty="0" err="1">
                <a:latin typeface="等线"/>
                <a:cs typeface="等线"/>
              </a:rPr>
              <a:t>AssignStmt</a:t>
            </a:r>
            <a:r>
              <a:rPr lang="en-US" altLang="zh-CN" dirty="0">
                <a:latin typeface="等线"/>
                <a:cs typeface="等线"/>
              </a:rPr>
              <a:t> </a:t>
            </a:r>
            <a:r>
              <a:rPr lang="zh-CN" altLang="en-US" dirty="0">
                <a:latin typeface="等线"/>
                <a:cs typeface="等线"/>
              </a:rPr>
              <a:t>这个类即可。</a:t>
            </a:r>
          </a:p>
        </p:txBody>
      </p:sp>
      <p:pic>
        <p:nvPicPr>
          <p:cNvPr id="12" name="图片 11">
            <a:extLst>
              <a:ext uri="{FF2B5EF4-FFF2-40B4-BE49-F238E27FC236}">
                <a16:creationId xmlns:a16="http://schemas.microsoft.com/office/drawing/2014/main" id="{F38F7B74-9CA4-1659-A3F2-E3FCF6323FF8}"/>
              </a:ext>
            </a:extLst>
          </p:cNvPr>
          <p:cNvPicPr>
            <a:picLocks noChangeAspect="1"/>
          </p:cNvPicPr>
          <p:nvPr/>
        </p:nvPicPr>
        <p:blipFill>
          <a:blip r:embed="rId4"/>
          <a:stretch>
            <a:fillRect/>
          </a:stretch>
        </p:blipFill>
        <p:spPr>
          <a:xfrm>
            <a:off x="2340447" y="1881900"/>
            <a:ext cx="2393894" cy="18862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API</a:t>
            </a:r>
            <a:r>
              <a:rPr spc="-25" dirty="0"/>
              <a:t>介绍</a:t>
            </a:r>
          </a:p>
        </p:txBody>
      </p:sp>
      <p:sp>
        <p:nvSpPr>
          <p:cNvPr id="3" name="object 3"/>
          <p:cNvSpPr txBox="1"/>
          <p:nvPr/>
        </p:nvSpPr>
        <p:spPr>
          <a:xfrm>
            <a:off x="425602" y="1482979"/>
            <a:ext cx="10624185" cy="452120"/>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10" dirty="0">
                <a:latin typeface="微软雅黑"/>
                <a:cs typeface="微软雅黑"/>
              </a:rPr>
              <a:t>pascal.taie.analysis.dataflow.analysis.DeadCodeDetection</a:t>
            </a:r>
            <a:endParaRPr sz="2800">
              <a:latin typeface="微软雅黑"/>
              <a:cs typeface="微软雅黑"/>
            </a:endParaRPr>
          </a:p>
        </p:txBody>
      </p:sp>
      <p:grpSp>
        <p:nvGrpSpPr>
          <p:cNvPr id="4" name="object 4"/>
          <p:cNvGrpSpPr/>
          <p:nvPr/>
        </p:nvGrpSpPr>
        <p:grpSpPr>
          <a:xfrm>
            <a:off x="720851" y="2022348"/>
            <a:ext cx="9837420" cy="4272915"/>
            <a:chOff x="720851" y="2022348"/>
            <a:chExt cx="9837420" cy="4272915"/>
          </a:xfrm>
        </p:grpSpPr>
        <p:pic>
          <p:nvPicPr>
            <p:cNvPr id="5" name="object 5"/>
            <p:cNvPicPr/>
            <p:nvPr/>
          </p:nvPicPr>
          <p:blipFill>
            <a:blip r:embed="rId2" cstate="print"/>
            <a:stretch>
              <a:fillRect/>
            </a:stretch>
          </p:blipFill>
          <p:spPr>
            <a:xfrm>
              <a:off x="3764279" y="5292112"/>
              <a:ext cx="6793992" cy="1002999"/>
            </a:xfrm>
            <a:prstGeom prst="rect">
              <a:avLst/>
            </a:prstGeom>
          </p:spPr>
        </p:pic>
        <p:pic>
          <p:nvPicPr>
            <p:cNvPr id="6" name="object 6"/>
            <p:cNvPicPr/>
            <p:nvPr/>
          </p:nvPicPr>
          <p:blipFill>
            <a:blip r:embed="rId3" cstate="print"/>
            <a:stretch>
              <a:fillRect/>
            </a:stretch>
          </p:blipFill>
          <p:spPr>
            <a:xfrm>
              <a:off x="720851" y="2022348"/>
              <a:ext cx="6774180" cy="3489960"/>
            </a:xfrm>
            <a:prstGeom prst="rect">
              <a:avLst/>
            </a:prstGeom>
          </p:spPr>
        </p:pic>
      </p:grpSp>
      <p:sp>
        <p:nvSpPr>
          <p:cNvPr id="7" name="object 7"/>
          <p:cNvSpPr txBox="1"/>
          <p:nvPr/>
        </p:nvSpPr>
        <p:spPr>
          <a:xfrm>
            <a:off x="7354061" y="2684119"/>
            <a:ext cx="3361690" cy="1397000"/>
          </a:xfrm>
          <a:prstGeom prst="rect">
            <a:avLst/>
          </a:prstGeom>
        </p:spPr>
        <p:txBody>
          <a:bodyPr vert="horz" wrap="square" lIns="0" tIns="12700" rIns="0" bIns="0" rtlCol="0">
            <a:spAutoFit/>
          </a:bodyPr>
          <a:lstStyle/>
          <a:p>
            <a:pPr marL="299085" marR="5080" indent="-287020">
              <a:lnSpc>
                <a:spcPct val="150000"/>
              </a:lnSpc>
              <a:spcBef>
                <a:spcPts val="100"/>
              </a:spcBef>
              <a:buClr>
                <a:srgbClr val="385622"/>
              </a:buClr>
              <a:buFont typeface="Wingdings"/>
              <a:buChar char=""/>
              <a:tabLst>
                <a:tab pos="299720" algn="l"/>
              </a:tabLst>
            </a:pPr>
            <a:r>
              <a:rPr sz="2000" spc="-15" dirty="0" err="1">
                <a:latin typeface="等线"/>
                <a:cs typeface="等线"/>
              </a:rPr>
              <a:t>这个类是用于死代码检测，</a:t>
            </a:r>
            <a:r>
              <a:rPr sz="2000" dirty="0" err="1">
                <a:latin typeface="等线"/>
                <a:cs typeface="等线"/>
              </a:rPr>
              <a:t>也就是本次实验需要补全的类</a:t>
            </a:r>
            <a:r>
              <a:rPr lang="zh-CN" altLang="en-US" sz="2000" dirty="0">
                <a:latin typeface="等线"/>
                <a:cs typeface="等线"/>
              </a:rPr>
              <a:t>。</a:t>
            </a:r>
            <a:endParaRPr sz="2000" dirty="0">
              <a:latin typeface="等线"/>
              <a:cs typeface="等线"/>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160782"/>
            <a:ext cx="1854200" cy="574040"/>
          </a:xfrm>
          <a:prstGeom prst="rect">
            <a:avLst/>
          </a:prstGeom>
        </p:spPr>
        <p:txBody>
          <a:bodyPr vert="horz" wrap="square" lIns="0" tIns="12700" rIns="0" bIns="0" rtlCol="0">
            <a:spAutoFit/>
          </a:bodyPr>
          <a:lstStyle/>
          <a:p>
            <a:pPr marL="12700">
              <a:lnSpc>
                <a:spcPct val="100000"/>
              </a:lnSpc>
              <a:spcBef>
                <a:spcPts val="100"/>
              </a:spcBef>
            </a:pPr>
            <a:r>
              <a:rPr spc="-15" dirty="0"/>
              <a:t>作业提交</a:t>
            </a:r>
          </a:p>
        </p:txBody>
      </p:sp>
      <p:sp>
        <p:nvSpPr>
          <p:cNvPr id="3" name="object 3"/>
          <p:cNvSpPr txBox="1"/>
          <p:nvPr/>
        </p:nvSpPr>
        <p:spPr>
          <a:xfrm>
            <a:off x="425602" y="1266190"/>
            <a:ext cx="8865235" cy="452120"/>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35" dirty="0">
                <a:latin typeface="微软雅黑"/>
                <a:cs typeface="微软雅黑"/>
              </a:rPr>
              <a:t>在线测试平台</a:t>
            </a:r>
            <a:r>
              <a:rPr sz="2800" b="1" spc="-25" dirty="0">
                <a:latin typeface="微软雅黑"/>
                <a:cs typeface="微软雅黑"/>
              </a:rPr>
              <a:t>：https://oj.pascal-</a:t>
            </a:r>
            <a:r>
              <a:rPr sz="2800" b="1" spc="-10" dirty="0">
                <a:latin typeface="微软雅黑"/>
                <a:cs typeface="微软雅黑"/>
              </a:rPr>
              <a:t>lab.net/problem</a:t>
            </a:r>
            <a:endParaRPr sz="2800" dirty="0">
              <a:latin typeface="微软雅黑"/>
              <a:cs typeface="微软雅黑"/>
            </a:endParaRPr>
          </a:p>
        </p:txBody>
      </p:sp>
      <p:sp>
        <p:nvSpPr>
          <p:cNvPr id="5" name="object 5"/>
          <p:cNvSpPr txBox="1"/>
          <p:nvPr/>
        </p:nvSpPr>
        <p:spPr>
          <a:xfrm>
            <a:off x="440232" y="2561971"/>
            <a:ext cx="2741295" cy="1177925"/>
          </a:xfrm>
          <a:prstGeom prst="rect">
            <a:avLst/>
          </a:prstGeom>
        </p:spPr>
        <p:txBody>
          <a:bodyPr vert="horz" wrap="square" lIns="0" tIns="12700" rIns="0" bIns="0" rtlCol="0">
            <a:spAutoFit/>
          </a:bodyPr>
          <a:lstStyle/>
          <a:p>
            <a:pPr marL="12700">
              <a:lnSpc>
                <a:spcPct val="100000"/>
              </a:lnSpc>
              <a:spcBef>
                <a:spcPts val="100"/>
              </a:spcBef>
            </a:pPr>
            <a:r>
              <a:rPr sz="1800" spc="-5" dirty="0">
                <a:latin typeface="等线"/>
                <a:cs typeface="等线"/>
              </a:rPr>
              <a:t>提交一个</a:t>
            </a:r>
            <a:r>
              <a:rPr sz="1800" b="1" spc="-10" dirty="0">
                <a:latin typeface="等线"/>
                <a:cs typeface="等线"/>
              </a:rPr>
              <a:t>zip</a:t>
            </a:r>
            <a:r>
              <a:rPr sz="1800" b="1" dirty="0">
                <a:latin typeface="等线"/>
                <a:cs typeface="等线"/>
              </a:rPr>
              <a:t>文件</a:t>
            </a:r>
            <a:r>
              <a:rPr sz="1800" spc="-15" dirty="0">
                <a:latin typeface="等线"/>
                <a:cs typeface="等线"/>
              </a:rPr>
              <a:t>，包括实</a:t>
            </a:r>
            <a:endParaRPr sz="1800" dirty="0">
              <a:latin typeface="等线"/>
              <a:cs typeface="等线"/>
            </a:endParaRPr>
          </a:p>
          <a:p>
            <a:pPr marL="12700">
              <a:lnSpc>
                <a:spcPct val="100000"/>
              </a:lnSpc>
              <a:spcBef>
                <a:spcPts val="1295"/>
              </a:spcBef>
            </a:pPr>
            <a:r>
              <a:rPr sz="1800" spc="-10" dirty="0">
                <a:latin typeface="等线"/>
                <a:cs typeface="等线"/>
              </a:rPr>
              <a:t>现好的一个类：</a:t>
            </a:r>
            <a:endParaRPr sz="1800" dirty="0">
              <a:latin typeface="等线"/>
              <a:cs typeface="等线"/>
            </a:endParaRPr>
          </a:p>
          <a:p>
            <a:pPr marL="299085" indent="-287020">
              <a:lnSpc>
                <a:spcPct val="100000"/>
              </a:lnSpc>
              <a:spcBef>
                <a:spcPts val="1295"/>
              </a:spcBef>
              <a:buClr>
                <a:srgbClr val="385622"/>
              </a:buClr>
              <a:buFont typeface="Wingdings"/>
              <a:buChar char=""/>
              <a:tabLst>
                <a:tab pos="299720" algn="l"/>
              </a:tabLst>
            </a:pPr>
            <a:r>
              <a:rPr sz="1800" spc="-10" dirty="0">
                <a:latin typeface="等线"/>
                <a:cs typeface="等线"/>
              </a:rPr>
              <a:t>DeadCodeDetection.java</a:t>
            </a:r>
            <a:endParaRPr sz="1800" dirty="0">
              <a:latin typeface="等线"/>
              <a:cs typeface="等线"/>
            </a:endParaRPr>
          </a:p>
        </p:txBody>
      </p:sp>
      <p:pic>
        <p:nvPicPr>
          <p:cNvPr id="7" name="图片 6">
            <a:extLst>
              <a:ext uri="{FF2B5EF4-FFF2-40B4-BE49-F238E27FC236}">
                <a16:creationId xmlns:a16="http://schemas.microsoft.com/office/drawing/2014/main" id="{F7373ADD-C1C2-6B4F-2F72-CD34431110B5}"/>
              </a:ext>
            </a:extLst>
          </p:cNvPr>
          <p:cNvPicPr>
            <a:picLocks noChangeAspect="1"/>
          </p:cNvPicPr>
          <p:nvPr/>
        </p:nvPicPr>
        <p:blipFill>
          <a:blip r:embed="rId2"/>
          <a:stretch>
            <a:fillRect/>
          </a:stretch>
        </p:blipFill>
        <p:spPr>
          <a:xfrm>
            <a:off x="3505200" y="2561971"/>
            <a:ext cx="8064797" cy="38994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160782"/>
            <a:ext cx="4140200" cy="566822"/>
          </a:xfrm>
          <a:prstGeom prst="rect">
            <a:avLst/>
          </a:prstGeom>
        </p:spPr>
        <p:txBody>
          <a:bodyPr vert="horz" wrap="square" lIns="0" tIns="12700" rIns="0" bIns="0" rtlCol="0">
            <a:spAutoFit/>
          </a:bodyPr>
          <a:lstStyle/>
          <a:p>
            <a:pPr marL="12700">
              <a:lnSpc>
                <a:spcPct val="100000"/>
              </a:lnSpc>
              <a:spcBef>
                <a:spcPts val="100"/>
              </a:spcBef>
            </a:pPr>
            <a:r>
              <a:rPr spc="-10" dirty="0" err="1"/>
              <a:t>实验</a:t>
            </a:r>
            <a:r>
              <a:rPr lang="zh-CN" altLang="en-US" spc="-10" dirty="0"/>
              <a:t>三</a:t>
            </a:r>
            <a:r>
              <a:rPr spc="-10" dirty="0"/>
              <a:t>：死代码检测</a:t>
            </a:r>
          </a:p>
        </p:txBody>
      </p:sp>
      <p:sp>
        <p:nvSpPr>
          <p:cNvPr id="3" name="object 3"/>
          <p:cNvSpPr txBox="1"/>
          <p:nvPr/>
        </p:nvSpPr>
        <p:spPr>
          <a:xfrm>
            <a:off x="425602" y="1028705"/>
            <a:ext cx="2515870" cy="2585720"/>
          </a:xfrm>
          <a:prstGeom prst="rect">
            <a:avLst/>
          </a:prstGeom>
        </p:spPr>
        <p:txBody>
          <a:bodyPr vert="horz" wrap="square" lIns="0" tIns="225425" rIns="0" bIns="0" rtlCol="0">
            <a:spAutoFit/>
          </a:bodyPr>
          <a:lstStyle/>
          <a:p>
            <a:pPr marL="372110" indent="-360045">
              <a:lnSpc>
                <a:spcPct val="100000"/>
              </a:lnSpc>
              <a:spcBef>
                <a:spcPts val="1775"/>
              </a:spcBef>
              <a:buClr>
                <a:srgbClr val="0A5128"/>
              </a:buClr>
              <a:buFont typeface="Wingdings"/>
              <a:buChar char=""/>
              <a:tabLst>
                <a:tab pos="372745" algn="l"/>
              </a:tabLst>
            </a:pPr>
            <a:r>
              <a:rPr sz="2800" b="1" spc="-35" dirty="0">
                <a:latin typeface="微软雅黑"/>
                <a:cs typeface="微软雅黑"/>
              </a:rPr>
              <a:t>实验平台配</a:t>
            </a:r>
            <a:r>
              <a:rPr sz="2800" b="1" spc="-50" dirty="0">
                <a:latin typeface="微软雅黑"/>
                <a:cs typeface="微软雅黑"/>
              </a:rPr>
              <a:t>置</a:t>
            </a:r>
            <a:endParaRPr sz="2800">
              <a:latin typeface="微软雅黑"/>
              <a:cs typeface="微软雅黑"/>
            </a:endParaRPr>
          </a:p>
          <a:p>
            <a:pPr marL="372110" indent="-360045">
              <a:lnSpc>
                <a:spcPct val="100000"/>
              </a:lnSpc>
              <a:spcBef>
                <a:spcPts val="1680"/>
              </a:spcBef>
              <a:buClr>
                <a:srgbClr val="0A5128"/>
              </a:buClr>
              <a:buFont typeface="Wingdings"/>
              <a:buChar char=""/>
              <a:tabLst>
                <a:tab pos="372745" algn="l"/>
              </a:tabLst>
            </a:pPr>
            <a:r>
              <a:rPr sz="2800" b="1" spc="-40" dirty="0">
                <a:latin typeface="微软雅黑"/>
                <a:cs typeface="微软雅黑"/>
              </a:rPr>
              <a:t>实验内</a:t>
            </a:r>
            <a:r>
              <a:rPr sz="2800" b="1" spc="-50" dirty="0">
                <a:latin typeface="微软雅黑"/>
                <a:cs typeface="微软雅黑"/>
              </a:rPr>
              <a:t>容</a:t>
            </a:r>
            <a:endParaRPr sz="2800">
              <a:latin typeface="微软雅黑"/>
              <a:cs typeface="微软雅黑"/>
            </a:endParaRPr>
          </a:p>
          <a:p>
            <a:pPr marL="372110" indent="-360045">
              <a:lnSpc>
                <a:spcPct val="100000"/>
              </a:lnSpc>
              <a:spcBef>
                <a:spcPts val="1680"/>
              </a:spcBef>
              <a:buClr>
                <a:srgbClr val="0A5128"/>
              </a:buClr>
              <a:buFont typeface="Wingdings"/>
              <a:buChar char=""/>
              <a:tabLst>
                <a:tab pos="372745" algn="l"/>
              </a:tabLst>
            </a:pPr>
            <a:r>
              <a:rPr sz="2800" b="1" spc="-25" dirty="0">
                <a:latin typeface="微软雅黑"/>
                <a:cs typeface="微软雅黑"/>
              </a:rPr>
              <a:t>API</a:t>
            </a:r>
            <a:r>
              <a:rPr sz="2800" b="1" spc="-35" dirty="0">
                <a:latin typeface="微软雅黑"/>
                <a:cs typeface="微软雅黑"/>
              </a:rPr>
              <a:t>介</a:t>
            </a:r>
            <a:r>
              <a:rPr sz="2800" b="1" spc="-50" dirty="0">
                <a:latin typeface="微软雅黑"/>
                <a:cs typeface="微软雅黑"/>
              </a:rPr>
              <a:t>绍</a:t>
            </a:r>
            <a:endParaRPr sz="2800">
              <a:latin typeface="微软雅黑"/>
              <a:cs typeface="微软雅黑"/>
            </a:endParaRPr>
          </a:p>
          <a:p>
            <a:pPr marL="372110" indent="-360045">
              <a:lnSpc>
                <a:spcPct val="100000"/>
              </a:lnSpc>
              <a:spcBef>
                <a:spcPts val="1680"/>
              </a:spcBef>
              <a:buClr>
                <a:srgbClr val="0A5128"/>
              </a:buClr>
              <a:buFont typeface="Wingdings"/>
              <a:buChar char=""/>
              <a:tabLst>
                <a:tab pos="372745" algn="l"/>
              </a:tabLst>
            </a:pPr>
            <a:r>
              <a:rPr sz="2800" b="1" spc="-35" dirty="0">
                <a:latin typeface="微软雅黑"/>
                <a:cs typeface="微软雅黑"/>
              </a:rPr>
              <a:t>作业提</a:t>
            </a:r>
            <a:r>
              <a:rPr sz="2800" b="1" spc="-50" dirty="0">
                <a:latin typeface="微软雅黑"/>
                <a:cs typeface="微软雅黑"/>
              </a:rPr>
              <a:t>交</a:t>
            </a:r>
            <a:endParaRPr sz="2800">
              <a:latin typeface="微软雅黑"/>
              <a:cs typeface="微软雅黑"/>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作业测试与提交</a:t>
            </a:r>
          </a:p>
        </p:txBody>
      </p:sp>
      <p:sp>
        <p:nvSpPr>
          <p:cNvPr id="2" name="内容占位符 1"/>
          <p:cNvSpPr>
            <a:spLocks noGrp="1"/>
          </p:cNvSpPr>
          <p:nvPr>
            <p:ph idx="1"/>
          </p:nvPr>
        </p:nvSpPr>
        <p:spPr>
          <a:xfrm>
            <a:off x="346709" y="1067377"/>
            <a:ext cx="11199741" cy="737235"/>
          </a:xfrm>
        </p:spPr>
        <p:txBody>
          <a:bodyPr/>
          <a:lstStyle/>
          <a:p>
            <a:pPr>
              <a:lnSpc>
                <a:spcPct val="150000"/>
              </a:lnSpc>
            </a:pPr>
            <a:r>
              <a:rPr lang="zh-CN" altLang="en-US"/>
              <a:t>测试通过</a:t>
            </a:r>
          </a:p>
        </p:txBody>
      </p:sp>
      <p:pic>
        <p:nvPicPr>
          <p:cNvPr id="4" name="图片 3">
            <a:extLst>
              <a:ext uri="{FF2B5EF4-FFF2-40B4-BE49-F238E27FC236}">
                <a16:creationId xmlns:a16="http://schemas.microsoft.com/office/drawing/2014/main" id="{78F4C177-BF69-5C34-EBB6-20D8DADE7964}"/>
              </a:ext>
            </a:extLst>
          </p:cNvPr>
          <p:cNvPicPr>
            <a:picLocks noChangeAspect="1"/>
          </p:cNvPicPr>
          <p:nvPr/>
        </p:nvPicPr>
        <p:blipFill>
          <a:blip r:embed="rId3"/>
          <a:stretch>
            <a:fillRect/>
          </a:stretch>
        </p:blipFill>
        <p:spPr>
          <a:xfrm>
            <a:off x="346709" y="1943305"/>
            <a:ext cx="9876576" cy="35816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作业测试与提交</a:t>
            </a:r>
          </a:p>
        </p:txBody>
      </p:sp>
      <p:sp>
        <p:nvSpPr>
          <p:cNvPr id="2" name="内容占位符 1"/>
          <p:cNvSpPr>
            <a:spLocks noGrp="1"/>
          </p:cNvSpPr>
          <p:nvPr>
            <p:ph idx="1"/>
          </p:nvPr>
        </p:nvSpPr>
        <p:spPr>
          <a:xfrm>
            <a:off x="346709" y="1067377"/>
            <a:ext cx="11199741" cy="737235"/>
          </a:xfrm>
        </p:spPr>
        <p:txBody>
          <a:bodyPr/>
          <a:lstStyle/>
          <a:p>
            <a:pPr>
              <a:lnSpc>
                <a:spcPct val="150000"/>
              </a:lnSpc>
            </a:pPr>
            <a:r>
              <a:rPr lang="zh-CN" altLang="en-US" dirty="0"/>
              <a:t>最终提交内容</a:t>
            </a:r>
          </a:p>
        </p:txBody>
      </p:sp>
      <p:sp>
        <p:nvSpPr>
          <p:cNvPr id="3" name="文本框 2"/>
          <p:cNvSpPr txBox="1"/>
          <p:nvPr/>
        </p:nvSpPr>
        <p:spPr>
          <a:xfrm>
            <a:off x="781050" y="2054225"/>
            <a:ext cx="7680370" cy="2224583"/>
          </a:xfrm>
          <a:prstGeom prst="rect">
            <a:avLst/>
          </a:prstGeom>
          <a:noFill/>
        </p:spPr>
        <p:txBody>
          <a:bodyPr wrap="square" rtlCol="0">
            <a:spAutoFit/>
          </a:bodyPr>
          <a:lstStyle/>
          <a:p>
            <a:pPr indent="0">
              <a:lnSpc>
                <a:spcPct val="130000"/>
              </a:lnSpc>
              <a:buClr>
                <a:srgbClr val="385723"/>
              </a:buClr>
              <a:buFont typeface="Wingdings" panose="05000000000000000000" charset="0"/>
              <a:buChar char="Ø"/>
            </a:pPr>
            <a:r>
              <a:rPr lang="zh-CN" altLang="en-US" sz="2400" dirty="0"/>
              <a:t>代码（</a:t>
            </a:r>
            <a:r>
              <a:rPr lang="en-US" altLang="zh-CN" sz="2400" dirty="0"/>
              <a:t>zip</a:t>
            </a:r>
            <a:r>
              <a:rPr lang="zh-CN" altLang="en-US" sz="2400" dirty="0"/>
              <a:t>文件）</a:t>
            </a:r>
            <a:endParaRPr lang="en-US" altLang="zh-CN" sz="2400" dirty="0"/>
          </a:p>
          <a:p>
            <a:pPr indent="0">
              <a:lnSpc>
                <a:spcPct val="130000"/>
              </a:lnSpc>
              <a:buClr>
                <a:srgbClr val="385723"/>
              </a:buClr>
              <a:buFont typeface="Wingdings" panose="05000000000000000000" charset="0"/>
              <a:buChar char="Ø"/>
            </a:pPr>
            <a:r>
              <a:rPr lang="zh-CN" altLang="en-US" sz="2400" dirty="0"/>
              <a:t>实验报告（命名规则：学号</a:t>
            </a:r>
            <a:r>
              <a:rPr lang="en-US" altLang="zh-CN" sz="2400" dirty="0"/>
              <a:t>+</a:t>
            </a:r>
            <a:r>
              <a:rPr lang="zh-CN" altLang="en-US" sz="2400" dirty="0"/>
              <a:t>名字；格式：</a:t>
            </a:r>
            <a:r>
              <a:rPr lang="en-US" altLang="zh-CN" sz="2400" dirty="0"/>
              <a:t>pdf</a:t>
            </a:r>
            <a:r>
              <a:rPr lang="zh-CN" altLang="en-US" sz="2400" dirty="0"/>
              <a:t>）</a:t>
            </a:r>
            <a:endParaRPr lang="en-US" altLang="zh-CN" sz="2400" dirty="0"/>
          </a:p>
          <a:p>
            <a:pPr indent="0">
              <a:lnSpc>
                <a:spcPct val="130000"/>
              </a:lnSpc>
              <a:buClr>
                <a:srgbClr val="385723"/>
              </a:buClr>
            </a:pPr>
            <a:endParaRPr lang="en-US" altLang="zh-CN" sz="2400" dirty="0"/>
          </a:p>
          <a:p>
            <a:pPr indent="0">
              <a:lnSpc>
                <a:spcPct val="130000"/>
              </a:lnSpc>
              <a:buClr>
                <a:srgbClr val="385723"/>
              </a:buClr>
            </a:pPr>
            <a:r>
              <a:rPr lang="zh-CN" altLang="en-US" dirty="0"/>
              <a:t>将代码</a:t>
            </a:r>
            <a:r>
              <a:rPr lang="en-US" altLang="zh-CN" dirty="0"/>
              <a:t>.zip</a:t>
            </a:r>
            <a:r>
              <a:rPr lang="zh-CN" altLang="en-US" dirty="0"/>
              <a:t>文件与实验报告放在同一个文件夹下，再将其压缩为一个</a:t>
            </a:r>
            <a:r>
              <a:rPr lang="en-US" altLang="zh-CN" dirty="0"/>
              <a:t>.zip</a:t>
            </a:r>
            <a:r>
              <a:rPr lang="zh-CN" altLang="en-US" dirty="0"/>
              <a:t>文件后上传至下面的坚果云地址中</a:t>
            </a:r>
            <a:endParaRPr lang="en-US" altLang="zh-CN" sz="2400" dirty="0"/>
          </a:p>
        </p:txBody>
      </p:sp>
      <p:sp>
        <p:nvSpPr>
          <p:cNvPr id="4" name="文本框 3">
            <a:extLst>
              <a:ext uri="{FF2B5EF4-FFF2-40B4-BE49-F238E27FC236}">
                <a16:creationId xmlns:a16="http://schemas.microsoft.com/office/drawing/2014/main" id="{1553E791-1CB0-0D61-A131-6D1DEAB922D8}"/>
              </a:ext>
            </a:extLst>
          </p:cNvPr>
          <p:cNvSpPr txBox="1"/>
          <p:nvPr/>
        </p:nvSpPr>
        <p:spPr>
          <a:xfrm>
            <a:off x="781049" y="4520565"/>
            <a:ext cx="5881007" cy="11581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dirty="0">
                <a:ea typeface="+mn-lt"/>
                <a:cs typeface="+mn-lt"/>
              </a:rPr>
              <a:t>截止时间：</a:t>
            </a:r>
            <a:r>
              <a:rPr lang="en-US" dirty="0">
                <a:ea typeface="+mn-lt"/>
                <a:cs typeface="+mn-lt"/>
              </a:rPr>
              <a:t>2025-4-20 23:59</a:t>
            </a:r>
            <a:endParaRPr lang="zh-CN" dirty="0"/>
          </a:p>
          <a:p>
            <a:pPr>
              <a:lnSpc>
                <a:spcPct val="150000"/>
              </a:lnSpc>
            </a:pPr>
            <a:r>
              <a:rPr lang="zh-CN" altLang="en-US" dirty="0">
                <a:ea typeface="+mn-lt"/>
                <a:cs typeface="+mn-lt"/>
              </a:rPr>
              <a:t>提交地址：</a:t>
            </a:r>
            <a:endParaRPr lang="en-US" altLang="zh-CN" dirty="0">
              <a:ea typeface="+mn-lt"/>
              <a:cs typeface="+mn-lt"/>
            </a:endParaRPr>
          </a:p>
          <a:p>
            <a:pPr>
              <a:lnSpc>
                <a:spcPct val="150000"/>
              </a:lnSpc>
            </a:pPr>
            <a:r>
              <a:rPr lang="en-US" altLang="zh-CN" dirty="0">
                <a:ea typeface="+mn-lt"/>
                <a:cs typeface="+mn-lt"/>
              </a:rPr>
              <a:t>https://send2me.cn/YVt0SHga/TgCBEmQ16dqBXQ</a:t>
            </a:r>
            <a:endParaRPr lang="zh-CN" dirty="0">
              <a:ea typeface="+mn-lt"/>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160782"/>
            <a:ext cx="4866005" cy="574040"/>
          </a:xfrm>
          <a:prstGeom prst="rect">
            <a:avLst/>
          </a:prstGeom>
        </p:spPr>
        <p:txBody>
          <a:bodyPr vert="horz" wrap="square" lIns="0" tIns="12700" rIns="0" bIns="0" rtlCol="0">
            <a:spAutoFit/>
          </a:bodyPr>
          <a:lstStyle/>
          <a:p>
            <a:pPr marL="12700">
              <a:lnSpc>
                <a:spcPct val="100000"/>
              </a:lnSpc>
              <a:spcBef>
                <a:spcPts val="100"/>
              </a:spcBef>
            </a:pPr>
            <a:r>
              <a:rPr spc="-10" dirty="0"/>
              <a:t>实验平台配置——</a:t>
            </a:r>
            <a:r>
              <a:rPr spc="-90" dirty="0"/>
              <a:t>Tai-</a:t>
            </a:r>
            <a:r>
              <a:rPr spc="-50" dirty="0"/>
              <a:t>e</a:t>
            </a:r>
          </a:p>
        </p:txBody>
      </p:sp>
      <p:sp>
        <p:nvSpPr>
          <p:cNvPr id="3" name="object 3"/>
          <p:cNvSpPr txBox="1"/>
          <p:nvPr/>
        </p:nvSpPr>
        <p:spPr>
          <a:xfrm>
            <a:off x="425602" y="1400048"/>
            <a:ext cx="10558145" cy="1626235"/>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35" dirty="0">
                <a:latin typeface="微软雅黑"/>
                <a:cs typeface="微软雅黑"/>
              </a:rPr>
              <a:t>按</a:t>
            </a:r>
            <a:r>
              <a:rPr sz="2800" b="1" dirty="0">
                <a:latin typeface="微软雅黑"/>
                <a:cs typeface="微软雅黑"/>
              </a:rPr>
              <a:t>照</a:t>
            </a:r>
            <a:r>
              <a:rPr sz="2800" b="1" spc="-30" dirty="0">
                <a:latin typeface="微软雅黑"/>
                <a:cs typeface="微软雅黑"/>
              </a:rPr>
              <a:t> </a:t>
            </a:r>
            <a:r>
              <a:rPr sz="2800" b="1" spc="-25" dirty="0">
                <a:latin typeface="微软雅黑"/>
                <a:cs typeface="微软雅黑"/>
              </a:rPr>
              <a:t>https://tai-e.pascal-</a:t>
            </a:r>
            <a:r>
              <a:rPr sz="2800" b="1" spc="-10" dirty="0">
                <a:latin typeface="微软雅黑"/>
                <a:cs typeface="微软雅黑"/>
              </a:rPr>
              <a:t>lab.net/intro/overview.html</a:t>
            </a:r>
            <a:r>
              <a:rPr sz="2800" b="1" dirty="0">
                <a:latin typeface="微软雅黑"/>
                <a:cs typeface="微软雅黑"/>
              </a:rPr>
              <a:t> 配</a:t>
            </a:r>
            <a:r>
              <a:rPr sz="2800" b="1" spc="-50" dirty="0">
                <a:latin typeface="微软雅黑"/>
                <a:cs typeface="微软雅黑"/>
              </a:rPr>
              <a:t>置</a:t>
            </a:r>
            <a:endParaRPr sz="2800" dirty="0">
              <a:latin typeface="微软雅黑"/>
              <a:cs typeface="微软雅黑"/>
            </a:endParaRPr>
          </a:p>
          <a:p>
            <a:pPr marL="698500" marR="571500" lvl="1" indent="-228600">
              <a:lnSpc>
                <a:spcPct val="150100"/>
              </a:lnSpc>
              <a:spcBef>
                <a:spcPts val="600"/>
              </a:spcBef>
              <a:buClr>
                <a:srgbClr val="0A5128"/>
              </a:buClr>
              <a:buFont typeface="Wingdings"/>
              <a:buChar char=""/>
              <a:tabLst>
                <a:tab pos="802640" algn="l"/>
              </a:tabLst>
            </a:pPr>
            <a:r>
              <a:rPr sz="2400" dirty="0">
                <a:latin typeface="微软雅黑"/>
                <a:cs typeface="微软雅黑"/>
              </a:rPr>
              <a:t>Download</a:t>
            </a:r>
            <a:r>
              <a:rPr sz="2400" spc="75" dirty="0">
                <a:latin typeface="微软雅黑"/>
                <a:cs typeface="微软雅黑"/>
              </a:rPr>
              <a:t> </a:t>
            </a:r>
            <a:r>
              <a:rPr sz="2400" dirty="0">
                <a:latin typeface="微软雅黑"/>
                <a:cs typeface="微软雅黑"/>
              </a:rPr>
              <a:t>assignments</a:t>
            </a:r>
            <a:r>
              <a:rPr sz="2400" spc="65" dirty="0">
                <a:latin typeface="微软雅黑"/>
                <a:cs typeface="微软雅黑"/>
              </a:rPr>
              <a:t> </a:t>
            </a:r>
            <a:r>
              <a:rPr sz="2400" dirty="0">
                <a:latin typeface="微软雅黑"/>
                <a:cs typeface="微软雅黑"/>
              </a:rPr>
              <a:t>at</a:t>
            </a:r>
            <a:r>
              <a:rPr sz="2400" spc="65" dirty="0">
                <a:latin typeface="微软雅黑"/>
                <a:cs typeface="微软雅黑"/>
              </a:rPr>
              <a:t> </a:t>
            </a:r>
            <a:r>
              <a:rPr sz="2400" u="sng" spc="-10" dirty="0">
                <a:solidFill>
                  <a:srgbClr val="0462C1"/>
                </a:solidFill>
                <a:uFill>
                  <a:solidFill>
                    <a:srgbClr val="0462C1"/>
                  </a:solidFill>
                </a:uFill>
                <a:latin typeface="微软雅黑"/>
                <a:cs typeface="微软雅黑"/>
                <a:hlinkClick r:id="rId2"/>
              </a:rPr>
              <a:t>https://github.com/pascal-</a:t>
            </a:r>
            <a:r>
              <a:rPr sz="2400" u="sng" spc="-45" dirty="0">
                <a:solidFill>
                  <a:srgbClr val="0462C1"/>
                </a:solidFill>
                <a:uFill>
                  <a:solidFill>
                    <a:srgbClr val="0462C1"/>
                  </a:solidFill>
                </a:uFill>
                <a:latin typeface="微软雅黑"/>
                <a:cs typeface="微软雅黑"/>
                <a:hlinkClick r:id="rId2"/>
              </a:rPr>
              <a:t>lab/Tai-</a:t>
            </a:r>
            <a:r>
              <a:rPr sz="2400" u="sng" spc="-25" dirty="0">
                <a:solidFill>
                  <a:srgbClr val="0462C1"/>
                </a:solidFill>
                <a:uFill>
                  <a:solidFill>
                    <a:srgbClr val="0462C1"/>
                  </a:solidFill>
                </a:uFill>
                <a:latin typeface="微软雅黑"/>
                <a:cs typeface="微软雅黑"/>
                <a:hlinkClick r:id="rId2"/>
              </a:rPr>
              <a:t>e-</a:t>
            </a:r>
            <a:r>
              <a:rPr sz="2400" spc="-25" dirty="0">
                <a:solidFill>
                  <a:srgbClr val="0462C1"/>
                </a:solidFill>
                <a:latin typeface="微软雅黑"/>
                <a:cs typeface="微软雅黑"/>
              </a:rPr>
              <a:t> </a:t>
            </a:r>
            <a:r>
              <a:rPr sz="2400" u="sng" spc="-10" dirty="0">
                <a:solidFill>
                  <a:srgbClr val="0462C1"/>
                </a:solidFill>
                <a:uFill>
                  <a:solidFill>
                    <a:srgbClr val="0462C1"/>
                  </a:solidFill>
                </a:uFill>
                <a:latin typeface="微软雅黑"/>
                <a:cs typeface="微软雅黑"/>
                <a:hlinkClick r:id="rId2"/>
              </a:rPr>
              <a:t>assignments</a:t>
            </a:r>
            <a:endParaRPr sz="2400" dirty="0">
              <a:latin typeface="微软雅黑"/>
              <a:cs typeface="微软雅黑"/>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实验平台配置</a:t>
            </a:r>
            <a:r>
              <a:rPr lang="en-US" altLang="zh-CN"/>
              <a:t>——Tai-e </a:t>
            </a:r>
          </a:p>
        </p:txBody>
      </p:sp>
      <p:sp>
        <p:nvSpPr>
          <p:cNvPr id="2" name="内容占位符 1"/>
          <p:cNvSpPr>
            <a:spLocks noGrp="1"/>
          </p:cNvSpPr>
          <p:nvPr>
            <p:ph idx="1"/>
          </p:nvPr>
        </p:nvSpPr>
        <p:spPr>
          <a:xfrm>
            <a:off x="346709" y="1215332"/>
            <a:ext cx="11199741" cy="737235"/>
          </a:xfrm>
        </p:spPr>
        <p:txBody>
          <a:bodyPr/>
          <a:lstStyle/>
          <a:p>
            <a:pPr>
              <a:lnSpc>
                <a:spcPct val="150000"/>
              </a:lnSpc>
            </a:pPr>
            <a:r>
              <a:rPr lang="zh-CN" altLang="en-US" dirty="0"/>
              <a:t>导入项目</a:t>
            </a:r>
          </a:p>
        </p:txBody>
      </p:sp>
      <p:sp>
        <p:nvSpPr>
          <p:cNvPr id="5" name="文本框 4">
            <a:extLst>
              <a:ext uri="{FF2B5EF4-FFF2-40B4-BE49-F238E27FC236}">
                <a16:creationId xmlns:a16="http://schemas.microsoft.com/office/drawing/2014/main" id="{20D7EE21-E680-C2D3-CC7B-CD8BBC900038}"/>
              </a:ext>
            </a:extLst>
          </p:cNvPr>
          <p:cNvSpPr txBox="1"/>
          <p:nvPr/>
        </p:nvSpPr>
        <p:spPr>
          <a:xfrm>
            <a:off x="655955" y="1943100"/>
            <a:ext cx="9886315" cy="499624"/>
          </a:xfrm>
          <a:prstGeom prst="rect">
            <a:avLst/>
          </a:prstGeom>
          <a:noFill/>
        </p:spPr>
        <p:txBody>
          <a:bodyPr wrap="square" rtlCol="0">
            <a:spAutoFit/>
          </a:bodyPr>
          <a:lstStyle/>
          <a:p>
            <a:pPr marR="571500" lvl="1" indent="-228600">
              <a:lnSpc>
                <a:spcPct val="150100"/>
              </a:lnSpc>
              <a:spcBef>
                <a:spcPts val="600"/>
              </a:spcBef>
              <a:buClr>
                <a:srgbClr val="0A5128"/>
              </a:buClr>
              <a:buFont typeface="Wingdings"/>
              <a:buChar char=""/>
              <a:tabLst>
                <a:tab pos="802640" algn="l"/>
              </a:tabLst>
            </a:pPr>
            <a:r>
              <a:rPr lang="zh-CN" altLang="en-US" sz="2000" dirty="0">
                <a:latin typeface="微软雅黑"/>
                <a:cs typeface="微软雅黑"/>
              </a:rPr>
              <a:t>导入</a:t>
            </a:r>
            <a:r>
              <a:rPr lang="en-US" altLang="zh-CN" sz="2000" dirty="0">
                <a:latin typeface="微软雅黑"/>
                <a:cs typeface="微软雅黑"/>
              </a:rPr>
              <a:t>A3/tai-e</a:t>
            </a:r>
          </a:p>
        </p:txBody>
      </p:sp>
      <p:pic>
        <p:nvPicPr>
          <p:cNvPr id="9" name="图片 8">
            <a:extLst>
              <a:ext uri="{FF2B5EF4-FFF2-40B4-BE49-F238E27FC236}">
                <a16:creationId xmlns:a16="http://schemas.microsoft.com/office/drawing/2014/main" id="{3AC6D447-93B9-9D56-DBC2-E18E72652225}"/>
              </a:ext>
            </a:extLst>
          </p:cNvPr>
          <p:cNvPicPr>
            <a:picLocks noChangeAspect="1"/>
          </p:cNvPicPr>
          <p:nvPr/>
        </p:nvPicPr>
        <p:blipFill>
          <a:blip r:embed="rId3"/>
          <a:stretch>
            <a:fillRect/>
          </a:stretch>
        </p:blipFill>
        <p:spPr>
          <a:xfrm>
            <a:off x="1721521" y="2590800"/>
            <a:ext cx="4374479" cy="3857685"/>
          </a:xfrm>
          <a:prstGeom prst="rect">
            <a:avLst/>
          </a:prstGeom>
        </p:spPr>
      </p:pic>
    </p:spTree>
    <p:extLst>
      <p:ext uri="{BB962C8B-B14F-4D97-AF65-F5344CB8AC3E}">
        <p14:creationId xmlns:p14="http://schemas.microsoft.com/office/powerpoint/2010/main" val="317014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346709" y="187342"/>
            <a:ext cx="10210576" cy="553998"/>
          </a:xfrm>
        </p:spPr>
        <p:txBody>
          <a:bodyPr/>
          <a:lstStyle/>
          <a:p>
            <a:r>
              <a:rPr lang="zh-CN" altLang="en-US" dirty="0"/>
              <a:t>实验平台配置</a:t>
            </a:r>
            <a:r>
              <a:rPr lang="en-US" altLang="zh-CN" dirty="0"/>
              <a:t>——Tai-e</a:t>
            </a:r>
            <a:endParaRPr lang="zh-CN" altLang="en-US" dirty="0"/>
          </a:p>
        </p:txBody>
      </p:sp>
      <p:sp>
        <p:nvSpPr>
          <p:cNvPr id="2" name="内容占位符 1"/>
          <p:cNvSpPr>
            <a:spLocks noGrp="1"/>
          </p:cNvSpPr>
          <p:nvPr>
            <p:ph idx="1"/>
          </p:nvPr>
        </p:nvSpPr>
        <p:spPr>
          <a:xfrm>
            <a:off x="346709" y="1067377"/>
            <a:ext cx="11199741" cy="737235"/>
          </a:xfrm>
        </p:spPr>
        <p:txBody>
          <a:bodyPr/>
          <a:lstStyle/>
          <a:p>
            <a:pPr>
              <a:lnSpc>
                <a:spcPct val="150000"/>
              </a:lnSpc>
            </a:pPr>
            <a:r>
              <a:rPr lang="zh-CN" altLang="en-US"/>
              <a:t>运行测试</a:t>
            </a:r>
          </a:p>
        </p:txBody>
      </p:sp>
      <p:sp>
        <p:nvSpPr>
          <p:cNvPr id="3" name="文本框 2"/>
          <p:cNvSpPr txBox="1"/>
          <p:nvPr/>
        </p:nvSpPr>
        <p:spPr>
          <a:xfrm>
            <a:off x="655955" y="1925955"/>
            <a:ext cx="9916160" cy="368300"/>
          </a:xfrm>
          <a:prstGeom prst="rect">
            <a:avLst/>
          </a:prstGeom>
          <a:noFill/>
        </p:spPr>
        <p:txBody>
          <a:bodyPr wrap="square" rtlCol="0">
            <a:spAutoFit/>
          </a:bodyPr>
          <a:lstStyle/>
          <a:p>
            <a:r>
              <a:rPr lang="zh-CN" altLang="en-US" dirty="0"/>
              <a:t>配置 Program arguments：-cp &lt;CLASS_PATH&gt; -m &lt;CLASS_NAME&gt;</a:t>
            </a:r>
          </a:p>
        </p:txBody>
      </p:sp>
      <p:pic>
        <p:nvPicPr>
          <p:cNvPr id="5" name="图片 4">
            <a:extLst>
              <a:ext uri="{FF2B5EF4-FFF2-40B4-BE49-F238E27FC236}">
                <a16:creationId xmlns:a16="http://schemas.microsoft.com/office/drawing/2014/main" id="{84B2FE97-6C5D-8C2F-9234-2A5742DAEC16}"/>
              </a:ext>
            </a:extLst>
          </p:cNvPr>
          <p:cNvPicPr>
            <a:picLocks noChangeAspect="1"/>
          </p:cNvPicPr>
          <p:nvPr/>
        </p:nvPicPr>
        <p:blipFill>
          <a:blip r:embed="rId3"/>
          <a:stretch>
            <a:fillRect/>
          </a:stretch>
        </p:blipFill>
        <p:spPr>
          <a:xfrm>
            <a:off x="762000" y="2415598"/>
            <a:ext cx="5029200" cy="41972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实验平台配置</a:t>
            </a:r>
            <a:r>
              <a:rPr lang="en-US" altLang="zh-CN"/>
              <a:t>——Tai-e </a:t>
            </a:r>
          </a:p>
        </p:txBody>
      </p:sp>
      <p:sp>
        <p:nvSpPr>
          <p:cNvPr id="2" name="内容占位符 1"/>
          <p:cNvSpPr>
            <a:spLocks noGrp="1"/>
          </p:cNvSpPr>
          <p:nvPr>
            <p:ph idx="1"/>
          </p:nvPr>
        </p:nvSpPr>
        <p:spPr>
          <a:xfrm>
            <a:off x="346709" y="1050232"/>
            <a:ext cx="11199741" cy="737235"/>
          </a:xfrm>
        </p:spPr>
        <p:txBody>
          <a:bodyPr/>
          <a:lstStyle/>
          <a:p>
            <a:pPr>
              <a:lnSpc>
                <a:spcPct val="150000"/>
              </a:lnSpc>
            </a:pPr>
            <a:r>
              <a:rPr lang="zh-CN" altLang="en-US"/>
              <a:t>运行测试</a:t>
            </a:r>
          </a:p>
        </p:txBody>
      </p:sp>
      <p:sp>
        <p:nvSpPr>
          <p:cNvPr id="5" name="文本框 4"/>
          <p:cNvSpPr txBox="1"/>
          <p:nvPr/>
        </p:nvSpPr>
        <p:spPr>
          <a:xfrm>
            <a:off x="655955" y="1943100"/>
            <a:ext cx="9886315" cy="398780"/>
          </a:xfrm>
          <a:prstGeom prst="rect">
            <a:avLst/>
          </a:prstGeom>
          <a:noFill/>
        </p:spPr>
        <p:txBody>
          <a:bodyPr wrap="square" rtlCol="0">
            <a:spAutoFit/>
          </a:bodyPr>
          <a:lstStyle/>
          <a:p>
            <a:r>
              <a:rPr lang="zh-CN" altLang="en-US" sz="2000" dirty="0"/>
              <a:t>配置完成后，运行</a:t>
            </a:r>
            <a:r>
              <a:rPr lang="en-US" altLang="zh-CN" sz="2000" dirty="0"/>
              <a:t>Assignment</a:t>
            </a:r>
            <a:r>
              <a:rPr lang="zh-CN" altLang="en-US" sz="2000" dirty="0"/>
              <a:t>测试是否配置成功，若配置成功将得到如下输出</a:t>
            </a:r>
          </a:p>
        </p:txBody>
      </p:sp>
      <p:pic>
        <p:nvPicPr>
          <p:cNvPr id="9" name="图片 8">
            <a:extLst>
              <a:ext uri="{FF2B5EF4-FFF2-40B4-BE49-F238E27FC236}">
                <a16:creationId xmlns:a16="http://schemas.microsoft.com/office/drawing/2014/main" id="{06E87858-FBC8-D190-6C36-8A6A9E2493D4}"/>
              </a:ext>
            </a:extLst>
          </p:cNvPr>
          <p:cNvPicPr>
            <a:picLocks noChangeAspect="1"/>
          </p:cNvPicPr>
          <p:nvPr/>
        </p:nvPicPr>
        <p:blipFill>
          <a:blip r:embed="rId3"/>
          <a:stretch>
            <a:fillRect/>
          </a:stretch>
        </p:blipFill>
        <p:spPr>
          <a:xfrm>
            <a:off x="762000" y="2497513"/>
            <a:ext cx="5334000" cy="39261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160782"/>
            <a:ext cx="1854200" cy="574040"/>
          </a:xfrm>
          <a:prstGeom prst="rect">
            <a:avLst/>
          </a:prstGeom>
        </p:spPr>
        <p:txBody>
          <a:bodyPr vert="horz" wrap="square" lIns="0" tIns="12700" rIns="0" bIns="0" rtlCol="0">
            <a:spAutoFit/>
          </a:bodyPr>
          <a:lstStyle/>
          <a:p>
            <a:pPr marL="12700">
              <a:lnSpc>
                <a:spcPct val="100000"/>
              </a:lnSpc>
              <a:spcBef>
                <a:spcPts val="100"/>
              </a:spcBef>
            </a:pPr>
            <a:r>
              <a:rPr spc="-15" dirty="0"/>
              <a:t>实验内容</a:t>
            </a:r>
          </a:p>
        </p:txBody>
      </p:sp>
      <p:sp>
        <p:nvSpPr>
          <p:cNvPr id="3" name="object 3"/>
          <p:cNvSpPr txBox="1"/>
          <p:nvPr/>
        </p:nvSpPr>
        <p:spPr>
          <a:xfrm>
            <a:off x="425602" y="1213485"/>
            <a:ext cx="9635490" cy="1866537"/>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35" dirty="0">
                <a:latin typeface="微软雅黑"/>
                <a:cs typeface="微软雅黑"/>
              </a:rPr>
              <a:t>死代码检</a:t>
            </a:r>
            <a:r>
              <a:rPr sz="2800" b="1" spc="-50" dirty="0">
                <a:latin typeface="微软雅黑"/>
                <a:cs typeface="微软雅黑"/>
              </a:rPr>
              <a:t>测</a:t>
            </a:r>
            <a:endParaRPr sz="2800" dirty="0">
              <a:latin typeface="微软雅黑"/>
              <a:cs typeface="微软雅黑"/>
            </a:endParaRPr>
          </a:p>
          <a:p>
            <a:pPr marL="584200" lvl="1" indent="-287020">
              <a:lnSpc>
                <a:spcPct val="100000"/>
              </a:lnSpc>
              <a:spcBef>
                <a:spcPts val="1930"/>
              </a:spcBef>
              <a:buClr>
                <a:srgbClr val="385622"/>
              </a:buClr>
              <a:buFont typeface="Wingdings"/>
              <a:buChar char=""/>
              <a:tabLst>
                <a:tab pos="584200" algn="l"/>
              </a:tabLst>
            </a:pPr>
            <a:r>
              <a:rPr sz="2000" spc="-10" dirty="0">
                <a:latin typeface="等线"/>
                <a:cs typeface="等线"/>
              </a:rPr>
              <a:t>不可达代码：</a:t>
            </a:r>
            <a:endParaRPr sz="2000" dirty="0">
              <a:latin typeface="等线"/>
              <a:cs typeface="等线"/>
            </a:endParaRPr>
          </a:p>
          <a:p>
            <a:pPr marL="1097915" lvl="2" indent="-344170">
              <a:lnSpc>
                <a:spcPct val="100000"/>
              </a:lnSpc>
              <a:spcBef>
                <a:spcPts val="1015"/>
              </a:spcBef>
              <a:buClr>
                <a:srgbClr val="385622"/>
              </a:buClr>
              <a:buFont typeface="Wingdings"/>
              <a:buChar char=""/>
              <a:tabLst>
                <a:tab pos="1097915" algn="l"/>
                <a:tab pos="1098550" algn="l"/>
              </a:tabLst>
            </a:pPr>
            <a:r>
              <a:rPr sz="2000" spc="-15" dirty="0" err="1">
                <a:latin typeface="等线"/>
                <a:cs typeface="等线"/>
              </a:rPr>
              <a:t>控制流不可达代码：此类不可达代码可以利用</a:t>
            </a:r>
            <a:r>
              <a:rPr sz="2000" spc="-10" dirty="0" err="1">
                <a:latin typeface="等线"/>
                <a:cs typeface="等线"/>
              </a:rPr>
              <a:t>CFG检测</a:t>
            </a:r>
            <a:r>
              <a:rPr lang="zh-CN" altLang="en-US" sz="2000" spc="-10" dirty="0">
                <a:latin typeface="等线"/>
                <a:cs typeface="等线"/>
              </a:rPr>
              <a:t>出</a:t>
            </a:r>
            <a:r>
              <a:rPr sz="2000" spc="-15" dirty="0">
                <a:latin typeface="等线"/>
                <a:cs typeface="等线"/>
              </a:rPr>
              <a:t>来——遍历</a:t>
            </a:r>
            <a:r>
              <a:rPr sz="2000" spc="-10" dirty="0">
                <a:latin typeface="等线"/>
                <a:cs typeface="等线"/>
              </a:rPr>
              <a:t>CFG</a:t>
            </a:r>
            <a:r>
              <a:rPr sz="2000" spc="-25" dirty="0">
                <a:latin typeface="等线"/>
                <a:cs typeface="等线"/>
              </a:rPr>
              <a:t>并标</a:t>
            </a:r>
            <a:endParaRPr sz="2000" dirty="0">
              <a:latin typeface="等线"/>
              <a:cs typeface="等线"/>
            </a:endParaRPr>
          </a:p>
          <a:p>
            <a:pPr marL="1097915">
              <a:lnSpc>
                <a:spcPct val="100000"/>
              </a:lnSpc>
              <a:spcBef>
                <a:spcPts val="960"/>
              </a:spcBef>
            </a:pPr>
            <a:r>
              <a:rPr sz="2000" spc="-20" dirty="0" err="1">
                <a:latin typeface="等线"/>
                <a:cs typeface="等线"/>
              </a:rPr>
              <a:t>记可达语句，遍历结束未标记的即为不可达的代码</a:t>
            </a:r>
            <a:r>
              <a:rPr lang="zh-CN" altLang="en-US" sz="2000" spc="-20" dirty="0">
                <a:latin typeface="等线"/>
                <a:cs typeface="等线"/>
              </a:rPr>
              <a:t>。</a:t>
            </a:r>
            <a:endParaRPr sz="2000" dirty="0">
              <a:latin typeface="等线"/>
              <a:cs typeface="等线"/>
            </a:endParaRPr>
          </a:p>
        </p:txBody>
      </p:sp>
      <p:pic>
        <p:nvPicPr>
          <p:cNvPr id="4" name="object 4"/>
          <p:cNvPicPr/>
          <p:nvPr/>
        </p:nvPicPr>
        <p:blipFill>
          <a:blip r:embed="rId2" cstate="print"/>
          <a:stretch>
            <a:fillRect/>
          </a:stretch>
        </p:blipFill>
        <p:spPr>
          <a:xfrm>
            <a:off x="1525524" y="3616452"/>
            <a:ext cx="7965948" cy="26014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64352" y="1441704"/>
            <a:ext cx="5369052" cy="2228088"/>
          </a:xfrm>
          <a:prstGeom prst="rect">
            <a:avLst/>
          </a:prstGeom>
        </p:spPr>
      </p:pic>
      <p:sp>
        <p:nvSpPr>
          <p:cNvPr id="3" name="object 3"/>
          <p:cNvSpPr txBox="1">
            <a:spLocks noGrp="1"/>
          </p:cNvSpPr>
          <p:nvPr>
            <p:ph type="title"/>
          </p:nvPr>
        </p:nvSpPr>
        <p:spPr>
          <a:xfrm>
            <a:off x="425602" y="160782"/>
            <a:ext cx="1854200" cy="574040"/>
          </a:xfrm>
          <a:prstGeom prst="rect">
            <a:avLst/>
          </a:prstGeom>
        </p:spPr>
        <p:txBody>
          <a:bodyPr vert="horz" wrap="square" lIns="0" tIns="12700" rIns="0" bIns="0" rtlCol="0">
            <a:spAutoFit/>
          </a:bodyPr>
          <a:lstStyle/>
          <a:p>
            <a:pPr marL="12700">
              <a:lnSpc>
                <a:spcPct val="100000"/>
              </a:lnSpc>
              <a:spcBef>
                <a:spcPts val="100"/>
              </a:spcBef>
            </a:pPr>
            <a:r>
              <a:rPr spc="-15" dirty="0"/>
              <a:t>实验内容</a:t>
            </a:r>
          </a:p>
        </p:txBody>
      </p:sp>
      <p:sp>
        <p:nvSpPr>
          <p:cNvPr id="4" name="object 4"/>
          <p:cNvSpPr txBox="1"/>
          <p:nvPr/>
        </p:nvSpPr>
        <p:spPr>
          <a:xfrm>
            <a:off x="425602" y="1213485"/>
            <a:ext cx="4755998" cy="4889224"/>
          </a:xfrm>
          <a:prstGeom prst="rect">
            <a:avLst/>
          </a:prstGeom>
        </p:spPr>
        <p:txBody>
          <a:bodyPr vert="horz" wrap="square" lIns="0" tIns="12065" rIns="0" bIns="0" rtlCol="0">
            <a:spAutoFit/>
          </a:bodyPr>
          <a:lstStyle/>
          <a:p>
            <a:pPr marL="372110" indent="-360045" algn="l">
              <a:lnSpc>
                <a:spcPct val="100000"/>
              </a:lnSpc>
              <a:spcBef>
                <a:spcPts val="95"/>
              </a:spcBef>
              <a:buClr>
                <a:srgbClr val="0A5128"/>
              </a:buClr>
              <a:buFont typeface="Wingdings"/>
              <a:buChar char=""/>
              <a:tabLst>
                <a:tab pos="372745" algn="l"/>
              </a:tabLst>
            </a:pPr>
            <a:r>
              <a:rPr sz="2800" b="1" spc="-35" dirty="0">
                <a:latin typeface="微软雅黑"/>
                <a:cs typeface="微软雅黑"/>
              </a:rPr>
              <a:t>死代码检</a:t>
            </a:r>
            <a:r>
              <a:rPr sz="2800" b="1" spc="-50" dirty="0">
                <a:latin typeface="微软雅黑"/>
                <a:cs typeface="微软雅黑"/>
              </a:rPr>
              <a:t>测</a:t>
            </a:r>
            <a:endParaRPr sz="2800" dirty="0">
              <a:latin typeface="微软雅黑"/>
              <a:cs typeface="微软雅黑"/>
            </a:endParaRPr>
          </a:p>
          <a:p>
            <a:pPr marL="584200" lvl="1" indent="-287020" algn="l">
              <a:lnSpc>
                <a:spcPct val="100000"/>
              </a:lnSpc>
              <a:spcBef>
                <a:spcPts val="1930"/>
              </a:spcBef>
              <a:buClr>
                <a:srgbClr val="385622"/>
              </a:buClr>
              <a:buFont typeface="Wingdings"/>
              <a:buChar char=""/>
              <a:tabLst>
                <a:tab pos="584200" algn="l"/>
              </a:tabLst>
            </a:pPr>
            <a:r>
              <a:rPr sz="2000" spc="-10" dirty="0">
                <a:latin typeface="等线"/>
                <a:cs typeface="等线"/>
              </a:rPr>
              <a:t>不可达代码：</a:t>
            </a:r>
            <a:endParaRPr sz="2000" dirty="0">
              <a:latin typeface="等线"/>
              <a:cs typeface="等线"/>
            </a:endParaRPr>
          </a:p>
          <a:p>
            <a:pPr marL="1097915" marR="254635" lvl="2" indent="-343535" algn="l">
              <a:lnSpc>
                <a:spcPct val="140000"/>
              </a:lnSpc>
              <a:spcBef>
                <a:spcPts val="55"/>
              </a:spcBef>
              <a:buClr>
                <a:srgbClr val="385622"/>
              </a:buClr>
              <a:buFont typeface="Wingdings"/>
              <a:buChar char=""/>
              <a:tabLst>
                <a:tab pos="1097915" algn="l"/>
                <a:tab pos="1098550" algn="l"/>
              </a:tabLst>
            </a:pPr>
            <a:r>
              <a:rPr spc="-5" dirty="0" err="1">
                <a:latin typeface="等线"/>
                <a:cs typeface="等线"/>
              </a:rPr>
              <a:t>分支不可达代码：</a:t>
            </a:r>
            <a:r>
              <a:rPr spc="-10" dirty="0" err="1">
                <a:latin typeface="等线"/>
                <a:cs typeface="等线"/>
              </a:rPr>
              <a:t>Java</a:t>
            </a:r>
            <a:r>
              <a:rPr dirty="0" err="1">
                <a:latin typeface="等线"/>
                <a:cs typeface="等线"/>
              </a:rPr>
              <a:t>中</a:t>
            </a:r>
            <a:r>
              <a:rPr spc="-10" dirty="0" err="1">
                <a:latin typeface="等线"/>
                <a:cs typeface="等线"/>
              </a:rPr>
              <a:t>if</a:t>
            </a:r>
            <a:r>
              <a:rPr lang="zh-CN" altLang="en-US" spc="-50" dirty="0">
                <a:latin typeface="等线"/>
                <a:cs typeface="等线"/>
              </a:rPr>
              <a:t>语</a:t>
            </a:r>
            <a:r>
              <a:rPr spc="-10" dirty="0" err="1">
                <a:latin typeface="等线"/>
                <a:cs typeface="等线"/>
              </a:rPr>
              <a:t>句和switch</a:t>
            </a:r>
            <a:r>
              <a:rPr spc="-15" dirty="0" err="1">
                <a:latin typeface="等线"/>
                <a:cs typeface="等线"/>
              </a:rPr>
              <a:t>语句皆会导致此类</a:t>
            </a:r>
            <a:r>
              <a:rPr dirty="0" err="1">
                <a:latin typeface="等线"/>
                <a:cs typeface="等线"/>
              </a:rPr>
              <a:t>不可达代码的</a:t>
            </a:r>
            <a:r>
              <a:rPr lang="zh-CN" altLang="en-US" dirty="0">
                <a:latin typeface="等线"/>
                <a:cs typeface="等线"/>
              </a:rPr>
              <a:t>出</a:t>
            </a:r>
            <a:r>
              <a:rPr spc="-15" dirty="0">
                <a:latin typeface="等线"/>
                <a:cs typeface="等线"/>
              </a:rPr>
              <a:t>现</a:t>
            </a:r>
            <a:r>
              <a:rPr lang="zh-CN" altLang="en-US" spc="-15" dirty="0">
                <a:latin typeface="等线"/>
                <a:cs typeface="等线"/>
              </a:rPr>
              <a:t>。</a:t>
            </a:r>
            <a:r>
              <a:rPr spc="-15" dirty="0" err="1">
                <a:latin typeface="等线"/>
                <a:cs typeface="等线"/>
              </a:rPr>
              <a:t>当这两类</a:t>
            </a:r>
            <a:r>
              <a:rPr spc="-10" dirty="0" err="1">
                <a:latin typeface="等线"/>
                <a:cs typeface="等线"/>
              </a:rPr>
              <a:t>语句的条件值是常数时，</a:t>
            </a:r>
            <a:r>
              <a:rPr lang="en-US" altLang="zh-CN" spc="-10" dirty="0" err="1">
                <a:latin typeface="等线"/>
                <a:cs typeface="等线"/>
              </a:rPr>
              <a:t>if</a:t>
            </a:r>
            <a:r>
              <a:rPr lang="zh-CN" altLang="en-US" spc="-10" dirty="0">
                <a:latin typeface="等线"/>
                <a:cs typeface="等线"/>
              </a:rPr>
              <a:t>语句两个分支中的其中一个分支是不可达的。</a:t>
            </a:r>
            <a:r>
              <a:rPr lang="en-US" altLang="zh-CN" spc="-10" dirty="0">
                <a:latin typeface="等线"/>
                <a:cs typeface="等线"/>
              </a:rPr>
              <a:t>Switch</a:t>
            </a:r>
            <a:r>
              <a:rPr lang="zh-CN" altLang="en-US" spc="-10" dirty="0">
                <a:latin typeface="等线"/>
                <a:cs typeface="等线"/>
              </a:rPr>
              <a:t>语句</a:t>
            </a:r>
            <a:r>
              <a:rPr spc="-10" dirty="0" err="1">
                <a:latin typeface="等线"/>
                <a:cs typeface="等线"/>
              </a:rPr>
              <a:t>不</a:t>
            </a:r>
            <a:r>
              <a:rPr spc="-15" dirty="0" err="1">
                <a:latin typeface="等线"/>
                <a:cs typeface="等线"/>
              </a:rPr>
              <a:t>符合条件的分支</a:t>
            </a:r>
            <a:r>
              <a:rPr lang="zh-CN" altLang="en-US" spc="-15" dirty="0">
                <a:latin typeface="等线"/>
                <a:cs typeface="等线"/>
              </a:rPr>
              <a:t>则是</a:t>
            </a:r>
            <a:r>
              <a:rPr spc="-15" dirty="0" err="1">
                <a:latin typeface="等线"/>
                <a:cs typeface="等线"/>
              </a:rPr>
              <a:t>可能不</a:t>
            </a:r>
            <a:r>
              <a:rPr lang="zh-CN" altLang="en-US" spc="-15" dirty="0">
                <a:latin typeface="等线"/>
                <a:cs typeface="等线"/>
              </a:rPr>
              <a:t>可</a:t>
            </a:r>
            <a:r>
              <a:rPr spc="-15" dirty="0">
                <a:latin typeface="等线"/>
                <a:cs typeface="等线"/>
              </a:rPr>
              <a:t>达</a:t>
            </a:r>
            <a:r>
              <a:rPr lang="zh-CN" altLang="en-US" spc="-15" dirty="0">
                <a:latin typeface="等线"/>
                <a:cs typeface="等线"/>
              </a:rPr>
              <a:t>。</a:t>
            </a:r>
            <a:r>
              <a:rPr spc="-5" dirty="0" err="1">
                <a:latin typeface="等线"/>
                <a:cs typeface="等线"/>
              </a:rPr>
              <a:t>检测此类不可达代码时，需要预先进行常量传播分析，由此判断条件值是否为常量，再通过遍历C</a:t>
            </a:r>
            <a:r>
              <a:rPr dirty="0" err="1">
                <a:latin typeface="等线"/>
                <a:cs typeface="等线"/>
              </a:rPr>
              <a:t>FG</a:t>
            </a:r>
            <a:r>
              <a:rPr spc="-15" dirty="0" err="1">
                <a:latin typeface="等线"/>
                <a:cs typeface="等线"/>
              </a:rPr>
              <a:t>的方式标记代码</a:t>
            </a:r>
            <a:r>
              <a:rPr lang="zh-CN" altLang="en-US" sz="2000" spc="-15" dirty="0">
                <a:latin typeface="等线"/>
                <a:cs typeface="等线"/>
              </a:rPr>
              <a:t>。</a:t>
            </a:r>
            <a:endParaRPr sz="2000" dirty="0">
              <a:latin typeface="等线"/>
              <a:cs typeface="等线"/>
            </a:endParaRPr>
          </a:p>
        </p:txBody>
      </p:sp>
      <p:pic>
        <p:nvPicPr>
          <p:cNvPr id="5" name="object 5"/>
          <p:cNvPicPr/>
          <p:nvPr/>
        </p:nvPicPr>
        <p:blipFill>
          <a:blip r:embed="rId3" cstate="print"/>
          <a:stretch>
            <a:fillRect/>
          </a:stretch>
        </p:blipFill>
        <p:spPr>
          <a:xfrm>
            <a:off x="5583935" y="3980688"/>
            <a:ext cx="6345936" cy="26959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5602" y="160782"/>
            <a:ext cx="1854200" cy="574040"/>
          </a:xfrm>
          <a:prstGeom prst="rect">
            <a:avLst/>
          </a:prstGeom>
        </p:spPr>
        <p:txBody>
          <a:bodyPr vert="horz" wrap="square" lIns="0" tIns="12700" rIns="0" bIns="0" rtlCol="0">
            <a:spAutoFit/>
          </a:bodyPr>
          <a:lstStyle/>
          <a:p>
            <a:pPr marL="12700">
              <a:lnSpc>
                <a:spcPct val="100000"/>
              </a:lnSpc>
              <a:spcBef>
                <a:spcPts val="100"/>
              </a:spcBef>
            </a:pPr>
            <a:r>
              <a:rPr spc="-15" dirty="0"/>
              <a:t>实验内容</a:t>
            </a:r>
          </a:p>
        </p:txBody>
      </p:sp>
      <p:sp>
        <p:nvSpPr>
          <p:cNvPr id="3" name="object 3"/>
          <p:cNvSpPr txBox="1"/>
          <p:nvPr/>
        </p:nvSpPr>
        <p:spPr>
          <a:xfrm>
            <a:off x="425602" y="1482979"/>
            <a:ext cx="3930650" cy="4384470"/>
          </a:xfrm>
          <a:prstGeom prst="rect">
            <a:avLst/>
          </a:prstGeom>
        </p:spPr>
        <p:txBody>
          <a:bodyPr vert="horz" wrap="square" lIns="0" tIns="12065" rIns="0" bIns="0" rtlCol="0">
            <a:spAutoFit/>
          </a:bodyPr>
          <a:lstStyle/>
          <a:p>
            <a:pPr marL="372110" indent="-360045">
              <a:lnSpc>
                <a:spcPct val="100000"/>
              </a:lnSpc>
              <a:spcBef>
                <a:spcPts val="95"/>
              </a:spcBef>
              <a:buClr>
                <a:srgbClr val="0A5128"/>
              </a:buClr>
              <a:buFont typeface="Wingdings"/>
              <a:buChar char=""/>
              <a:tabLst>
                <a:tab pos="372745" algn="l"/>
              </a:tabLst>
            </a:pPr>
            <a:r>
              <a:rPr sz="2800" b="1" spc="-35" dirty="0">
                <a:latin typeface="微软雅黑"/>
                <a:cs typeface="微软雅黑"/>
              </a:rPr>
              <a:t>死代码检</a:t>
            </a:r>
            <a:r>
              <a:rPr sz="2800" b="1" spc="-50" dirty="0">
                <a:latin typeface="微软雅黑"/>
                <a:cs typeface="微软雅黑"/>
              </a:rPr>
              <a:t>测</a:t>
            </a:r>
            <a:endParaRPr sz="2800" dirty="0">
              <a:latin typeface="微软雅黑"/>
              <a:cs typeface="微软雅黑"/>
            </a:endParaRPr>
          </a:p>
          <a:p>
            <a:pPr marL="797560" marR="5080" lvl="1" indent="-287020" algn="just">
              <a:lnSpc>
                <a:spcPct val="150000"/>
              </a:lnSpc>
              <a:spcBef>
                <a:spcPts val="2325"/>
              </a:spcBef>
              <a:buClr>
                <a:srgbClr val="385622"/>
              </a:buClr>
              <a:buFont typeface="Wingdings"/>
              <a:buChar char=""/>
              <a:tabLst>
                <a:tab pos="797560" algn="l"/>
              </a:tabLst>
            </a:pPr>
            <a:r>
              <a:rPr sz="2000" spc="-10" dirty="0" err="1">
                <a:latin typeface="等线"/>
                <a:cs typeface="等线"/>
              </a:rPr>
              <a:t>无用赋值：一个局部变量在一条语句中被赋值后却再没有被后面的语句读取即为无用赋值。检测无用赋值需要</a:t>
            </a:r>
            <a:r>
              <a:rPr sz="2000" spc="-15" dirty="0" err="1">
                <a:latin typeface="等线"/>
                <a:cs typeface="等线"/>
              </a:rPr>
              <a:t>先进行活跃变量分析</a:t>
            </a:r>
            <a:r>
              <a:rPr sz="2000" spc="-15" dirty="0">
                <a:latin typeface="等线"/>
                <a:cs typeface="等线"/>
              </a:rPr>
              <a:t> ，</a:t>
            </a:r>
            <a:r>
              <a:rPr sz="2000" spc="-15" dirty="0" err="1">
                <a:latin typeface="等线"/>
                <a:cs typeface="等线"/>
              </a:rPr>
              <a:t>对一</a:t>
            </a:r>
            <a:r>
              <a:rPr sz="2000" spc="-10" dirty="0" err="1">
                <a:latin typeface="等线"/>
                <a:cs typeface="等线"/>
              </a:rPr>
              <a:t>个赋值语句如果复制号左侧变量是无用变量则这个语句标记为无用赋值</a:t>
            </a:r>
            <a:r>
              <a:rPr lang="zh-CN" altLang="en-US" sz="2000" spc="-10" dirty="0">
                <a:latin typeface="等线"/>
                <a:cs typeface="等线"/>
              </a:rPr>
              <a:t>。</a:t>
            </a:r>
            <a:endParaRPr sz="2000" dirty="0">
              <a:latin typeface="等线"/>
              <a:cs typeface="等线"/>
            </a:endParaRPr>
          </a:p>
        </p:txBody>
      </p:sp>
      <p:pic>
        <p:nvPicPr>
          <p:cNvPr id="4" name="object 4"/>
          <p:cNvPicPr/>
          <p:nvPr/>
        </p:nvPicPr>
        <p:blipFill>
          <a:blip r:embed="rId2" cstate="print"/>
          <a:stretch>
            <a:fillRect/>
          </a:stretch>
        </p:blipFill>
        <p:spPr>
          <a:xfrm>
            <a:off x="4995671" y="2694432"/>
            <a:ext cx="6380987" cy="31562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TotalTime>
  <Words>858</Words>
  <Application>Microsoft Office PowerPoint</Application>
  <PresentationFormat>宽屏</PresentationFormat>
  <Paragraphs>96</Paragraphs>
  <Slides>21</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微软雅黑</vt:lpstr>
      <vt:lpstr>Arial</vt:lpstr>
      <vt:lpstr>Wingdings</vt:lpstr>
      <vt:lpstr>Office Theme</vt:lpstr>
      <vt:lpstr>实验三：死代码检测</vt:lpstr>
      <vt:lpstr>实验三：死代码检测</vt:lpstr>
      <vt:lpstr>实验平台配置——Tai-e</vt:lpstr>
      <vt:lpstr>实验平台配置——Tai-e </vt:lpstr>
      <vt:lpstr>实验平台配置——Tai-e</vt:lpstr>
      <vt:lpstr>实验平台配置——Tai-e </vt:lpstr>
      <vt:lpstr>实验内容</vt:lpstr>
      <vt:lpstr>实验内容</vt:lpstr>
      <vt:lpstr>实验内容</vt:lpstr>
      <vt:lpstr>实验内容</vt:lpstr>
      <vt:lpstr>实验内容 </vt:lpstr>
      <vt:lpstr>API介绍</vt:lpstr>
      <vt:lpstr>API介绍</vt:lpstr>
      <vt:lpstr>API介绍</vt:lpstr>
      <vt:lpstr>API介绍</vt:lpstr>
      <vt:lpstr>API介绍</vt:lpstr>
      <vt:lpstr>API介绍</vt:lpstr>
      <vt:lpstr>API介绍</vt:lpstr>
      <vt:lpstr>作业提交</vt:lpstr>
      <vt:lpstr>作业测试与提交</vt:lpstr>
      <vt:lpstr>作业测试与提交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ZijieWang</dc:creator>
  <cp:lastModifiedBy>Zijie Wang</cp:lastModifiedBy>
  <cp:revision>59</cp:revision>
  <dcterms:created xsi:type="dcterms:W3CDTF">2025-02-19T08:51:48Z</dcterms:created>
  <dcterms:modified xsi:type="dcterms:W3CDTF">2025-04-04T09:16:53Z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2024-04-18T00:00:00Z</vt:filetime>
  </property>
  <property fmtid="{D5CDD505-2E9C-101B-9397-08002B2CF9AE}" pid="3" name="Creator">
    <vt:lpwstr>Microsoft® PowerPoint® 2016</vt:lpwstr>
  </property>
  <property fmtid="{D5CDD505-2E9C-101B-9397-08002B2CF9AE}" pid="4" name="LastSaved">
    <vt:filetime>2025-02-19T00:00:00Z</vt:filetime>
  </property>
  <property fmtid="{D5CDD505-2E9C-101B-9397-08002B2CF9AE}" pid="5" name="Producer">
    <vt:lpwstr>Microsoft® PowerPoint® 2016</vt:lpwstr>
  </property>
</Properties>
</file>