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12"/>
  </p:notesMasterIdLst>
  <p:sldIdLst>
    <p:sldId id="256" r:id="rId2"/>
    <p:sldId id="287" r:id="rId3"/>
    <p:sldId id="288" r:id="rId4"/>
    <p:sldId id="289" r:id="rId5"/>
    <p:sldId id="290" r:id="rId6"/>
    <p:sldId id="292" r:id="rId7"/>
    <p:sldId id="293" r:id="rId8"/>
    <p:sldId id="294" r:id="rId9"/>
    <p:sldId id="296" r:id="rId10"/>
    <p:sldId id="29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y123.Org" initials="S" lastIdx="2" clrIdx="0">
    <p:extLst>
      <p:ext uri="{19B8F6BF-5375-455C-9EA6-DF929625EA0E}">
        <p15:presenceInfo xmlns:p15="http://schemas.microsoft.com/office/powerpoint/2012/main" userId="Sky123.Org" providerId="None"/>
      </p:ext>
    </p:extLst>
  </p:cmAuthor>
  <p:cmAuthor id="2" name="Cyril Lee" initials="CL" lastIdx="1" clrIdx="1">
    <p:extLst>
      <p:ext uri="{19B8F6BF-5375-455C-9EA6-DF929625EA0E}">
        <p15:presenceInfo xmlns:p15="http://schemas.microsoft.com/office/powerpoint/2012/main" userId="2cea06b0c5afa6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7C1"/>
    <a:srgbClr val="FF31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5" autoAdjust="0"/>
    <p:restoredTop sz="96327" autoAdjust="0"/>
  </p:normalViewPr>
  <p:slideViewPr>
    <p:cSldViewPr snapToGrid="0">
      <p:cViewPr varScale="1">
        <p:scale>
          <a:sx n="91" d="100"/>
          <a:sy n="91" d="100"/>
        </p:scale>
        <p:origin x="5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BEF88-834F-4299-BF3C-29F5A98DFD64}" type="datetimeFigureOut">
              <a:rPr lang="zh-CN" altLang="en-US" smtClean="0"/>
              <a:t>2020/12/16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1E54C-D5DD-4568-B18E-20235EFF6D87}" type="slidenum">
              <a:rPr lang="zh-CN" altLang="en-US" smtClean="0"/>
              <a:t>‹#›</a:t>
            </a:fld>
            <a:endParaRPr lang="zh-CN" altLang="en-US"/>
          </a:p>
        </p:txBody>
      </p:sp>
    </p:spTree>
    <p:extLst>
      <p:ext uri="{BB962C8B-B14F-4D97-AF65-F5344CB8AC3E}">
        <p14:creationId xmlns:p14="http://schemas.microsoft.com/office/powerpoint/2010/main" val="262751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71E54C-D5DD-4568-B18E-20235EFF6D87}" type="slidenum">
              <a:rPr lang="zh-CN" altLang="en-US" smtClean="0"/>
              <a:t>1</a:t>
            </a:fld>
            <a:endParaRPr lang="zh-CN" altLang="en-US"/>
          </a:p>
        </p:txBody>
      </p:sp>
    </p:spTree>
    <p:extLst>
      <p:ext uri="{BB962C8B-B14F-4D97-AF65-F5344CB8AC3E}">
        <p14:creationId xmlns:p14="http://schemas.microsoft.com/office/powerpoint/2010/main" val="2918571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64EB6-4F91-47F1-B943-4C196721AA0C}" type="slidenum">
              <a:rPr lang="zh-CN" altLang="en-US" smtClean="0"/>
              <a:t>‹#›</a:t>
            </a:fld>
            <a:endParaRPr lang="zh-CN" altLang="en-US"/>
          </a:p>
        </p:txBody>
      </p:sp>
      <p:pic>
        <p:nvPicPr>
          <p:cNvPr id="7"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2122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64EB6-4F91-47F1-B943-4C196721AA0C}" type="slidenum">
              <a:rPr lang="zh-CN" altLang="en-US" smtClean="0"/>
              <a:t>‹#›</a:t>
            </a:fld>
            <a:endParaRPr lang="zh-CN" altLang="en-US"/>
          </a:p>
        </p:txBody>
      </p:sp>
    </p:spTree>
    <p:extLst>
      <p:ext uri="{BB962C8B-B14F-4D97-AF65-F5344CB8AC3E}">
        <p14:creationId xmlns:p14="http://schemas.microsoft.com/office/powerpoint/2010/main" val="281593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64EB6-4F91-47F1-B943-4C196721AA0C}" type="slidenum">
              <a:rPr lang="zh-CN" altLang="en-US" smtClean="0"/>
              <a:t>‹#›</a:t>
            </a:fld>
            <a:endParaRPr lang="zh-CN" altLang="en-US"/>
          </a:p>
        </p:txBody>
      </p:sp>
    </p:spTree>
    <p:extLst>
      <p:ext uri="{BB962C8B-B14F-4D97-AF65-F5344CB8AC3E}">
        <p14:creationId xmlns:p14="http://schemas.microsoft.com/office/powerpoint/2010/main" val="399900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64EB6-4F91-47F1-B943-4C196721AA0C}" type="slidenum">
              <a:rPr lang="zh-CN" altLang="en-US" smtClean="0"/>
              <a:t>‹#›</a:t>
            </a:fld>
            <a:endParaRPr lang="zh-CN" altLang="en-US"/>
          </a:p>
        </p:txBody>
      </p:sp>
      <p:pic>
        <p:nvPicPr>
          <p:cNvPr id="7"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7721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064EB6-4F91-47F1-B943-4C196721AA0C}" type="slidenum">
              <a:rPr lang="zh-CN" altLang="en-US" smtClean="0"/>
              <a:t>‹#›</a:t>
            </a:fld>
            <a:endParaRPr lang="zh-CN" altLang="en-US"/>
          </a:p>
        </p:txBody>
      </p:sp>
      <p:pic>
        <p:nvPicPr>
          <p:cNvPr id="7"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82188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64EB6-4F91-47F1-B943-4C196721AA0C}" type="slidenum">
              <a:rPr lang="zh-CN" altLang="en-US" smtClean="0"/>
              <a:t>‹#›</a:t>
            </a:fld>
            <a:endParaRPr lang="zh-CN" altLang="en-US"/>
          </a:p>
        </p:txBody>
      </p:sp>
    </p:spTree>
    <p:extLst>
      <p:ext uri="{BB962C8B-B14F-4D97-AF65-F5344CB8AC3E}">
        <p14:creationId xmlns:p14="http://schemas.microsoft.com/office/powerpoint/2010/main" val="2407169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064EB6-4F91-47F1-B943-4C196721AA0C}" type="slidenum">
              <a:rPr lang="zh-CN" altLang="en-US" smtClean="0"/>
              <a:t>‹#›</a:t>
            </a:fld>
            <a:endParaRPr lang="zh-CN" altLang="en-US"/>
          </a:p>
        </p:txBody>
      </p:sp>
    </p:spTree>
    <p:extLst>
      <p:ext uri="{BB962C8B-B14F-4D97-AF65-F5344CB8AC3E}">
        <p14:creationId xmlns:p14="http://schemas.microsoft.com/office/powerpoint/2010/main" val="426244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064EB6-4F91-47F1-B943-4C196721AA0C}" type="slidenum">
              <a:rPr lang="zh-CN" altLang="en-US" smtClean="0"/>
              <a:t>‹#›</a:t>
            </a:fld>
            <a:endParaRPr lang="zh-CN" altLang="en-US"/>
          </a:p>
        </p:txBody>
      </p:sp>
    </p:spTree>
    <p:extLst>
      <p:ext uri="{BB962C8B-B14F-4D97-AF65-F5344CB8AC3E}">
        <p14:creationId xmlns:p14="http://schemas.microsoft.com/office/powerpoint/2010/main" val="244112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064EB6-4F91-47F1-B943-4C196721AA0C}" type="slidenum">
              <a:rPr lang="zh-CN" altLang="en-US" smtClean="0"/>
              <a:t>‹#›</a:t>
            </a:fld>
            <a:endParaRPr lang="zh-CN" altLang="en-US"/>
          </a:p>
        </p:txBody>
      </p:sp>
    </p:spTree>
    <p:extLst>
      <p:ext uri="{BB962C8B-B14F-4D97-AF65-F5344CB8AC3E}">
        <p14:creationId xmlns:p14="http://schemas.microsoft.com/office/powerpoint/2010/main" val="35978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064EB6-4F91-47F1-B943-4C196721AA0C}" type="slidenum">
              <a:rPr lang="zh-CN" altLang="en-US" smtClean="0"/>
              <a:t>‹#›</a:t>
            </a:fld>
            <a:endParaRPr lang="zh-CN" altLang="en-US"/>
          </a:p>
        </p:txBody>
      </p:sp>
    </p:spTree>
    <p:extLst>
      <p:ext uri="{BB962C8B-B14F-4D97-AF65-F5344CB8AC3E}">
        <p14:creationId xmlns:p14="http://schemas.microsoft.com/office/powerpoint/2010/main" val="412383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2C4151-AAB4-4D2D-B384-1CCEB0D12EF4}" type="datetimeFigureOut">
              <a:rPr lang="zh-CN" altLang="en-US" smtClean="0"/>
              <a:t>2020/12/16</a:t>
            </a:fld>
            <a:endParaRPr lang="zh-CN" altLang="en-US"/>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86064EB6-4F91-47F1-B943-4C196721AA0C}" type="slidenum">
              <a:rPr lang="zh-CN" altLang="en-US" smtClean="0"/>
              <a:t>‹#›</a:t>
            </a:fld>
            <a:endParaRPr lang="zh-CN" altLang="en-US"/>
          </a:p>
        </p:txBody>
      </p:sp>
    </p:spTree>
    <p:extLst>
      <p:ext uri="{BB962C8B-B14F-4D97-AF65-F5344CB8AC3E}">
        <p14:creationId xmlns:p14="http://schemas.microsoft.com/office/powerpoint/2010/main" val="154258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C4151-AAB4-4D2D-B384-1CCEB0D12EF4}" type="datetimeFigureOut">
              <a:rPr lang="zh-CN" altLang="en-US" smtClean="0"/>
              <a:t>2020/12/16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64EB6-4F91-47F1-B943-4C196721AA0C}" type="slidenum">
              <a:rPr lang="zh-CN" altLang="en-US" smtClean="0"/>
              <a:t>‹#›</a:t>
            </a:fld>
            <a:endParaRPr lang="zh-CN" altLang="en-US"/>
          </a:p>
        </p:txBody>
      </p:sp>
    </p:spTree>
    <p:extLst>
      <p:ext uri="{BB962C8B-B14F-4D97-AF65-F5344CB8AC3E}">
        <p14:creationId xmlns:p14="http://schemas.microsoft.com/office/powerpoint/2010/main" val="1836642436"/>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671120"/>
            <a:ext cx="9144000" cy="3426073"/>
          </a:xfrm>
        </p:spPr>
        <p:txBody>
          <a:bodyPr>
            <a:normAutofit/>
          </a:bodyPr>
          <a:lstStyle/>
          <a:p>
            <a:pPr algn="l"/>
            <a:r>
              <a:rPr lang="en-US" altLang="zh-CN" sz="4400" b="1" dirty="0" err="1"/>
              <a:t>DAOmap</a:t>
            </a:r>
            <a:r>
              <a:rPr lang="en-US" altLang="zh-CN" sz="4400" b="1" dirty="0"/>
              <a:t>: </a:t>
            </a:r>
            <a:br>
              <a:rPr lang="en-US" altLang="zh-CN" sz="4400" b="1" dirty="0"/>
            </a:br>
            <a:r>
              <a:rPr lang="en-US" altLang="zh-CN" sz="4400" b="1" dirty="0"/>
              <a:t>a depth-optimal area optimization mapping algorithm for FPGA designs</a:t>
            </a:r>
            <a:br>
              <a:rPr lang="en-US" altLang="zh-CN" b="1" dirty="0"/>
            </a:br>
            <a:endParaRPr lang="zh-CN" altLang="en-US" sz="36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副标题 2"/>
          <p:cNvSpPr>
            <a:spLocks noGrp="1"/>
          </p:cNvSpPr>
          <p:nvPr>
            <p:ph type="subTitle" idx="1"/>
          </p:nvPr>
        </p:nvSpPr>
        <p:spPr>
          <a:xfrm>
            <a:off x="2807860" y="4770466"/>
            <a:ext cx="9144000" cy="1655762"/>
          </a:xfrm>
        </p:spPr>
        <p:txBody>
          <a:bodyPr>
            <a:noAutofit/>
          </a:bodyPr>
          <a:lstStyle/>
          <a:p>
            <a:pPr algn="r"/>
            <a:endParaRPr lang="en-US" altLang="zh-CN" sz="2000" dirty="0">
              <a:latin typeface="Times New Roman" panose="02020603050405020304" pitchFamily="18" charset="0"/>
              <a:cs typeface="Times New Roman" panose="02020603050405020304" pitchFamily="18" charset="0"/>
            </a:endParaRPr>
          </a:p>
          <a:p>
            <a:pPr algn="r"/>
            <a:endParaRPr lang="en-US" altLang="zh-CN" sz="2000" dirty="0">
              <a:latin typeface="Times New Roman" panose="02020603050405020304" pitchFamily="18" charset="0"/>
              <a:cs typeface="Times New Roman" panose="02020603050405020304" pitchFamily="18" charset="0"/>
            </a:endParaRPr>
          </a:p>
          <a:p>
            <a:pPr algn="r"/>
            <a:r>
              <a:rPr lang="en-US" altLang="zh-CN" sz="2000" dirty="0">
                <a:latin typeface="Times New Roman" panose="02020603050405020304" pitchFamily="18" charset="0"/>
                <a:cs typeface="Times New Roman" panose="02020603050405020304" pitchFamily="18" charset="0"/>
              </a:rPr>
              <a:t>Wan Haochuan</a:t>
            </a:r>
          </a:p>
        </p:txBody>
      </p:sp>
    </p:spTree>
    <p:extLst>
      <p:ext uri="{BB962C8B-B14F-4D97-AF65-F5344CB8AC3E}">
        <p14:creationId xmlns:p14="http://schemas.microsoft.com/office/powerpoint/2010/main" val="353506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CB2C1-E9AE-2144-A336-C304930DF965}"/>
              </a:ext>
            </a:extLst>
          </p:cNvPr>
          <p:cNvSpPr>
            <a:spLocks noGrp="1"/>
          </p:cNvSpPr>
          <p:nvPr>
            <p:ph type="title"/>
          </p:nvPr>
        </p:nvSpPr>
        <p:spPr>
          <a:xfrm>
            <a:off x="1245704" y="613603"/>
            <a:ext cx="10515600" cy="1325563"/>
          </a:xfrm>
        </p:spPr>
        <p:txBody>
          <a:bodyPr/>
          <a:lstStyle/>
          <a:p>
            <a:r>
              <a:rPr lang="en-US" altLang="zh-CN" dirty="0"/>
              <a:t>Conclusion</a:t>
            </a:r>
          </a:p>
        </p:txBody>
      </p:sp>
      <p:sp>
        <p:nvSpPr>
          <p:cNvPr id="5" name="Rectangle 4">
            <a:extLst>
              <a:ext uri="{FF2B5EF4-FFF2-40B4-BE49-F238E27FC236}">
                <a16:creationId xmlns:a16="http://schemas.microsoft.com/office/drawing/2014/main" id="{04BEB9A2-B131-A844-B0C4-554A74B0C38D}"/>
              </a:ext>
            </a:extLst>
          </p:cNvPr>
          <p:cNvSpPr/>
          <p:nvPr/>
        </p:nvSpPr>
        <p:spPr>
          <a:xfrm>
            <a:off x="1245704" y="1717964"/>
            <a:ext cx="9700592" cy="3693319"/>
          </a:xfrm>
          <a:prstGeom prst="rect">
            <a:avLst/>
          </a:prstGeom>
        </p:spPr>
        <p:txBody>
          <a:bodyPr wrap="square">
            <a:spAutoFit/>
          </a:bodyPr>
          <a:lstStyle/>
          <a:p>
            <a:pPr algn="just"/>
            <a:r>
              <a:rPr lang="en-US" altLang="zh-CN" dirty="0"/>
              <a:t>In this article propose a technology mapping algorithm </a:t>
            </a:r>
            <a:r>
              <a:rPr lang="en-US" altLang="zh-CN" dirty="0" err="1"/>
              <a:t>DAOmap</a:t>
            </a:r>
            <a:r>
              <a:rPr lang="en-US" altLang="zh-CN" dirty="0"/>
              <a:t> for FPGA architecture to minimize chip area under timing constraints. Their method closely monitors various node replication schemes in both the cut enumeration phase and the cut selection phase. They designed a novel heuristic method, taking into account both local and global optimization information in order to accurately capture the mapping cost. Their work framework provides greater flexibility and excellent efficiency for FPGA area optimization, and ensures the best mapping depth under the unit delay model. They have evaluated these novel technologies in a systematic manner and provided insights on the most important factors of technology mapping based on enumerated examples. Experimental results show that </a:t>
            </a:r>
            <a:r>
              <a:rPr lang="en-US" altLang="zh-CN" dirty="0" err="1"/>
              <a:t>DAOmap</a:t>
            </a:r>
            <a:r>
              <a:rPr lang="en-US" altLang="zh-CN" dirty="0"/>
              <a:t> has produced significant quality and runtime improvements. Compared with the latest depth-optimized area minimization mapping algorithm </a:t>
            </a:r>
            <a:r>
              <a:rPr lang="en-US" altLang="zh-CN" dirty="0" err="1"/>
              <a:t>CutMap</a:t>
            </a:r>
            <a:r>
              <a:rPr lang="en-US" altLang="zh-CN" dirty="0"/>
              <a:t>, the area of ​​</a:t>
            </a:r>
            <a:r>
              <a:rPr lang="en-US" altLang="zh-CN" dirty="0" err="1"/>
              <a:t>DAOmap</a:t>
            </a:r>
            <a:r>
              <a:rPr lang="en-US" altLang="zh-CN" dirty="0"/>
              <a:t> has increased by 16.02%. When using 5_LUT to map these two algorithms to FPGA, the average running speed is increased by 24.2 times.</a:t>
            </a:r>
          </a:p>
        </p:txBody>
      </p:sp>
    </p:spTree>
    <p:extLst>
      <p:ext uri="{BB962C8B-B14F-4D97-AF65-F5344CB8AC3E}">
        <p14:creationId xmlns:p14="http://schemas.microsoft.com/office/powerpoint/2010/main" val="421431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CB2C1-E9AE-2144-A336-C304930DF965}"/>
              </a:ext>
            </a:extLst>
          </p:cNvPr>
          <p:cNvSpPr>
            <a:spLocks noGrp="1"/>
          </p:cNvSpPr>
          <p:nvPr>
            <p:ph type="title"/>
          </p:nvPr>
        </p:nvSpPr>
        <p:spPr>
          <a:xfrm>
            <a:off x="1245704" y="613603"/>
            <a:ext cx="10515600" cy="1325563"/>
          </a:xfrm>
        </p:spPr>
        <p:txBody>
          <a:bodyPr/>
          <a:lstStyle/>
          <a:p>
            <a:r>
              <a:rPr lang="en-US" dirty="0">
                <a:latin typeface="Times New Roman" panose="02020603050405020304" pitchFamily="18" charset="0"/>
                <a:cs typeface="Times New Roman" panose="02020603050405020304" pitchFamily="18" charset="0"/>
              </a:rPr>
              <a:t>Introduction</a:t>
            </a:r>
            <a:endParaRPr lang="en-C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4BEB9A2-B131-A844-B0C4-554A74B0C38D}"/>
              </a:ext>
            </a:extLst>
          </p:cNvPr>
          <p:cNvSpPr/>
          <p:nvPr/>
        </p:nvSpPr>
        <p:spPr>
          <a:xfrm>
            <a:off x="1245704" y="1717964"/>
            <a:ext cx="9700592" cy="4801314"/>
          </a:xfrm>
          <a:prstGeom prst="rect">
            <a:avLst/>
          </a:prstGeom>
        </p:spPr>
        <p:txBody>
          <a:bodyPr wrap="square">
            <a:spAutoFit/>
          </a:bodyPr>
          <a:lstStyle/>
          <a:p>
            <a:r>
              <a:rPr lang="en-US" dirty="0"/>
              <a:t>There are four categories of </a:t>
            </a:r>
            <a:r>
              <a:rPr lang="en-US" altLang="zh-CN" dirty="0"/>
              <a:t>technology mapping algorithms for LUT-based FPGA designs:</a:t>
            </a:r>
          </a:p>
          <a:p>
            <a:pPr algn="just"/>
            <a:r>
              <a:rPr lang="en-US" altLang="zh-CN" b="1" dirty="0"/>
              <a:t>Area Minimization</a:t>
            </a:r>
            <a:r>
              <a:rPr lang="en-US" altLang="zh-CN" dirty="0"/>
              <a:t>. These algorithms include Chortle-</a:t>
            </a:r>
            <a:r>
              <a:rPr lang="en-US" altLang="zh-CN" dirty="0" err="1"/>
              <a:t>crf</a:t>
            </a:r>
            <a:r>
              <a:rPr lang="en-US" altLang="zh-CN" dirty="0"/>
              <a:t>, MIS-</a:t>
            </a:r>
            <a:r>
              <a:rPr lang="en-US" altLang="zh-CN" dirty="0" err="1"/>
              <a:t>pga</a:t>
            </a:r>
            <a:r>
              <a:rPr lang="en-US" altLang="zh-CN" dirty="0"/>
              <a:t>, </a:t>
            </a:r>
            <a:r>
              <a:rPr lang="en-US" altLang="zh-CN" dirty="0" err="1"/>
              <a:t>XMap</a:t>
            </a:r>
            <a:r>
              <a:rPr lang="en-US" altLang="zh-CN" dirty="0"/>
              <a:t>, </a:t>
            </a:r>
            <a:r>
              <a:rPr lang="en-US" altLang="zh-CN" dirty="0" err="1"/>
              <a:t>VisMap</a:t>
            </a:r>
            <a:r>
              <a:rPr lang="en-US" altLang="zh-CN" dirty="0"/>
              <a:t>, </a:t>
            </a:r>
            <a:r>
              <a:rPr lang="en-US" altLang="zh-CN" dirty="0" err="1"/>
              <a:t>TechMap</a:t>
            </a:r>
            <a:r>
              <a:rPr lang="en-US" altLang="zh-CN" dirty="0"/>
              <a:t>, and Praetor. It is an </a:t>
            </a:r>
            <a:r>
              <a:rPr lang="en-US" altLang="zh-CN" i="1" dirty="0"/>
              <a:t>NP-hard</a:t>
            </a:r>
            <a:r>
              <a:rPr lang="en-US" altLang="zh-CN" dirty="0"/>
              <a:t> problem to solve for general circuits as DAG's (directed acyclic graphs).</a:t>
            </a:r>
          </a:p>
          <a:p>
            <a:pPr algn="just"/>
            <a:r>
              <a:rPr lang="en-US" altLang="zh-CN" b="1" dirty="0"/>
              <a:t>Delay Minimization</a:t>
            </a:r>
            <a:r>
              <a:rPr lang="en-US" altLang="zh-CN" dirty="0"/>
              <a:t>. These algorithms include Chortle-d, MIS-</a:t>
            </a:r>
            <a:r>
              <a:rPr lang="en-US" altLang="zh-CN" dirty="0" err="1"/>
              <a:t>pga</a:t>
            </a:r>
            <a:r>
              <a:rPr lang="en-US" altLang="zh-CN" dirty="0"/>
              <a:t>-delay, </a:t>
            </a:r>
            <a:r>
              <a:rPr lang="en-US" altLang="zh-CN" dirty="0" err="1"/>
              <a:t>TechMap</a:t>
            </a:r>
            <a:r>
              <a:rPr lang="en-US" altLang="zh-CN" dirty="0"/>
              <a:t>-L, DAG-map, </a:t>
            </a:r>
            <a:r>
              <a:rPr lang="en-US" altLang="zh-CN" dirty="0" err="1"/>
              <a:t>FlowMap</a:t>
            </a:r>
            <a:r>
              <a:rPr lang="en-US" altLang="zh-CN" dirty="0"/>
              <a:t>, </a:t>
            </a:r>
            <a:r>
              <a:rPr lang="en-US" altLang="zh-CN" dirty="0" err="1"/>
              <a:t>EdgeMap</a:t>
            </a:r>
            <a:r>
              <a:rPr lang="en-US" altLang="zh-CN" dirty="0"/>
              <a:t>, and Seq. </a:t>
            </a:r>
            <a:r>
              <a:rPr lang="en-US" altLang="zh-CN" dirty="0" err="1"/>
              <a:t>MapII</a:t>
            </a:r>
            <a:r>
              <a:rPr lang="en-US" altLang="zh-CN" dirty="0"/>
              <a:t>. </a:t>
            </a:r>
            <a:r>
              <a:rPr lang="en-US" altLang="zh-CN" dirty="0" err="1"/>
              <a:t>FlowMap</a:t>
            </a:r>
            <a:r>
              <a:rPr lang="en-US" altLang="zh-CN" dirty="0"/>
              <a:t> is the first algorithm to guarantee a depth-optimal mapping solution in polynomial time under the </a:t>
            </a:r>
            <a:r>
              <a:rPr lang="en-US" altLang="zh-CN" i="1" dirty="0"/>
              <a:t>unit delay</a:t>
            </a:r>
            <a:r>
              <a:rPr lang="en-US" altLang="zh-CN" dirty="0"/>
              <a:t> model. </a:t>
            </a:r>
            <a:r>
              <a:rPr lang="en-US" altLang="zh-CN" dirty="0" err="1"/>
              <a:t>EdgeMap</a:t>
            </a:r>
            <a:r>
              <a:rPr lang="en-US" altLang="zh-CN" dirty="0"/>
              <a:t> presents a non-trivial generalization of </a:t>
            </a:r>
            <a:r>
              <a:rPr lang="en-US" altLang="zh-CN" dirty="0" err="1"/>
              <a:t>FlowMap</a:t>
            </a:r>
            <a:r>
              <a:rPr lang="en-US" altLang="zh-CN" dirty="0"/>
              <a:t> and achieves optimal delay using the general delay model, where each interconnection edge has a weight representing the delay of the interconnection.</a:t>
            </a:r>
          </a:p>
          <a:p>
            <a:pPr algn="just"/>
            <a:r>
              <a:rPr lang="en-US" altLang="zh-CN" b="1" dirty="0"/>
              <a:t>Power Minimization</a:t>
            </a:r>
            <a:r>
              <a:rPr lang="en-US" altLang="zh-CN" dirty="0"/>
              <a:t>. These algorithms include mapping algorithms in and, </a:t>
            </a:r>
            <a:r>
              <a:rPr lang="en-US" altLang="zh-CN" dirty="0" err="1"/>
              <a:t>PowerMap</a:t>
            </a:r>
            <a:r>
              <a:rPr lang="en-US" altLang="zh-CN" dirty="0"/>
              <a:t>, </a:t>
            </a:r>
            <a:r>
              <a:rPr lang="en-US" altLang="zh-CN" dirty="0" err="1"/>
              <a:t>PowerMinMap</a:t>
            </a:r>
            <a:r>
              <a:rPr lang="en-US" altLang="zh-CN" dirty="0"/>
              <a:t>, </a:t>
            </a:r>
            <a:r>
              <a:rPr lang="en-US" altLang="zh-CN" dirty="0" err="1"/>
              <a:t>Emap</a:t>
            </a:r>
            <a:r>
              <a:rPr lang="en-US" altLang="zh-CN" dirty="0"/>
              <a:t>, and </a:t>
            </a:r>
            <a:r>
              <a:rPr lang="en-US" altLang="zh-CN" dirty="0" err="1"/>
              <a:t>DVrnap</a:t>
            </a:r>
            <a:r>
              <a:rPr lang="en-US" altLang="zh-CN" dirty="0"/>
              <a:t>. Min-power mapping is also a </a:t>
            </a:r>
            <a:r>
              <a:rPr lang="en-US" altLang="zh-CN" i="1" dirty="0"/>
              <a:t>NP-hard</a:t>
            </a:r>
            <a:r>
              <a:rPr lang="en-US" altLang="zh-CN" dirty="0"/>
              <a:t> problem to solve.</a:t>
            </a:r>
          </a:p>
          <a:p>
            <a:pPr algn="just"/>
            <a:r>
              <a:rPr lang="en-US" altLang="zh-CN" b="1" dirty="0"/>
              <a:t>Delay and Area Minimization</a:t>
            </a:r>
            <a:r>
              <a:rPr lang="en-US" altLang="zh-CN" dirty="0"/>
              <a:t>. The algorithms in this category are particularly interesting because they minimize both delay and area of the FPGA design. The major works include </a:t>
            </a:r>
            <a:r>
              <a:rPr lang="en-US" altLang="zh-CN" dirty="0" err="1"/>
              <a:t>FlowMap</a:t>
            </a:r>
            <a:r>
              <a:rPr lang="en-US" altLang="zh-CN" dirty="0"/>
              <a:t>-r and </a:t>
            </a:r>
            <a:r>
              <a:rPr lang="en-US" altLang="zh-CN" dirty="0" err="1"/>
              <a:t>CutMap</a:t>
            </a:r>
            <a:r>
              <a:rPr lang="en-US" altLang="zh-CN" dirty="0"/>
              <a:t>, where no logic </a:t>
            </a:r>
            <a:r>
              <a:rPr lang="en-US" altLang="zh-CN" dirty="0" err="1"/>
              <a:t>resynthesis</a:t>
            </a:r>
            <a:r>
              <a:rPr lang="en-US" altLang="zh-CN" dirty="0"/>
              <a:t>/restructuring is performed. Other works, such as </a:t>
            </a:r>
            <a:r>
              <a:rPr lang="en-US" altLang="zh-CN" dirty="0" err="1"/>
              <a:t>BoolMap</a:t>
            </a:r>
            <a:r>
              <a:rPr lang="en-US" altLang="zh-CN" dirty="0"/>
              <a:t>, </a:t>
            </a:r>
            <a:r>
              <a:rPr lang="en-US" altLang="zh-CN" dirty="0" err="1"/>
              <a:t>FlowSYN</a:t>
            </a:r>
            <a:r>
              <a:rPr lang="en-US" altLang="zh-CN" dirty="0"/>
              <a:t> and the work in, consider logic </a:t>
            </a:r>
            <a:r>
              <a:rPr lang="en-US" altLang="zh-CN" dirty="0" err="1"/>
              <a:t>resynthesis</a:t>
            </a:r>
            <a:r>
              <a:rPr lang="en-US" altLang="zh-CN" dirty="0"/>
              <a:t> during mapping.</a:t>
            </a:r>
            <a:br>
              <a:rPr lang="en-US" altLang="zh-CN" dirty="0"/>
            </a:br>
            <a:endParaRPr lang="en-US" dirty="0"/>
          </a:p>
        </p:txBody>
      </p:sp>
    </p:spTree>
    <p:extLst>
      <p:ext uri="{BB962C8B-B14F-4D97-AF65-F5344CB8AC3E}">
        <p14:creationId xmlns:p14="http://schemas.microsoft.com/office/powerpoint/2010/main" val="171544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CB2C1-E9AE-2144-A336-C304930DF965}"/>
              </a:ext>
            </a:extLst>
          </p:cNvPr>
          <p:cNvSpPr>
            <a:spLocks noGrp="1"/>
          </p:cNvSpPr>
          <p:nvPr>
            <p:ph type="title"/>
          </p:nvPr>
        </p:nvSpPr>
        <p:spPr>
          <a:xfrm>
            <a:off x="1245704" y="613603"/>
            <a:ext cx="10515600" cy="1325563"/>
          </a:xfrm>
        </p:spPr>
        <p:txBody>
          <a:bodyPr/>
          <a:lstStyle/>
          <a:p>
            <a:r>
              <a:rPr lang="en-US" dirty="0" err="1">
                <a:latin typeface="Times New Roman" panose="02020603050405020304" pitchFamily="18" charset="0"/>
                <a:cs typeface="Times New Roman" panose="02020603050405020304" pitchFamily="18" charset="0"/>
              </a:rPr>
              <a:t>DAOmap</a:t>
            </a:r>
            <a:endParaRPr lang="en-C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4BEB9A2-B131-A844-B0C4-554A74B0C38D}"/>
              </a:ext>
            </a:extLst>
          </p:cNvPr>
          <p:cNvSpPr/>
          <p:nvPr/>
        </p:nvSpPr>
        <p:spPr>
          <a:xfrm>
            <a:off x="1245704" y="1717964"/>
            <a:ext cx="9700592" cy="4801314"/>
          </a:xfrm>
          <a:prstGeom prst="rect">
            <a:avLst/>
          </a:prstGeom>
        </p:spPr>
        <p:txBody>
          <a:bodyPr wrap="square">
            <a:spAutoFit/>
          </a:bodyPr>
          <a:lstStyle/>
          <a:p>
            <a:r>
              <a:rPr lang="en-US" altLang="zh-CN" dirty="0" err="1"/>
              <a:t>DAOmap</a:t>
            </a:r>
            <a:r>
              <a:rPr lang="en-US" altLang="zh-CN" dirty="0"/>
              <a:t> is Depth-optimal Area Optimization of FPGA designs.</a:t>
            </a:r>
          </a:p>
          <a:p>
            <a:r>
              <a:rPr lang="en-US" altLang="zh-CN" b="1" dirty="0"/>
              <a:t>Methods: </a:t>
            </a:r>
          </a:p>
          <a:p>
            <a:pPr marL="342900" indent="-342900">
              <a:buAutoNum type="arabicPeriod"/>
            </a:pPr>
            <a:r>
              <a:rPr lang="en-US" altLang="zh-CN" dirty="0"/>
              <a:t>Adopt a cut-enumeration-based method that consists of cut generation and cut selection. </a:t>
            </a:r>
          </a:p>
          <a:p>
            <a:pPr marL="342900" indent="-342900">
              <a:buAutoNum type="arabicPeriod"/>
            </a:pPr>
            <a:r>
              <a:rPr lang="en-US" altLang="zh-CN" dirty="0"/>
              <a:t>Cut generation traverses the network from primary inputs (PIs) to primary outputs (POs), and combines </a:t>
            </a:r>
            <a:r>
              <a:rPr lang="en-US" altLang="zh-CN" dirty="0" err="1"/>
              <a:t>subcuts</a:t>
            </a:r>
            <a:r>
              <a:rPr lang="en-US" altLang="zh-CN" dirty="0"/>
              <a:t> on the </a:t>
            </a:r>
            <a:r>
              <a:rPr lang="en-US" altLang="zh-CN" dirty="0" err="1"/>
              <a:t>fanin</a:t>
            </a:r>
            <a:r>
              <a:rPr lang="en-US" altLang="zh-CN" dirty="0"/>
              <a:t> nodes of the target node to generate all the cuts on the target node (each cut represents one possible LUT implementation rooted on the target node).</a:t>
            </a:r>
          </a:p>
          <a:p>
            <a:pPr marL="342900" indent="-342900">
              <a:buAutoNum type="arabicPeriod"/>
            </a:pPr>
            <a:r>
              <a:rPr lang="en-US" altLang="zh-CN" dirty="0"/>
              <a:t>After all the cuts are generated, traverse the network from POs to PIs and select cuts to produce the LUT mapping result.</a:t>
            </a:r>
          </a:p>
          <a:p>
            <a:r>
              <a:rPr lang="en-US" altLang="zh-CN" b="1" dirty="0" err="1"/>
              <a:t>Difficults</a:t>
            </a:r>
            <a:r>
              <a:rPr lang="en-US" altLang="zh-CN" b="1" dirty="0"/>
              <a:t>:</a:t>
            </a:r>
          </a:p>
          <a:p>
            <a:pPr marL="342900" indent="-342900">
              <a:buAutoNum type="arabicPeriod"/>
            </a:pPr>
            <a:r>
              <a:rPr lang="en-US" dirty="0"/>
              <a:t>A binate-covering algorithm will give an optimal solution but with exponential complexity. To design effective heuristics to select cuts, have to consider the global view of the area optimization because early selections of cuts will have a strong impact on the future selections of cuts during the traversal from POs to PIs. </a:t>
            </a:r>
          </a:p>
          <a:p>
            <a:pPr marL="342900" indent="-342900">
              <a:buAutoNum type="arabicPeriod"/>
            </a:pPr>
            <a:r>
              <a:rPr lang="en-US" dirty="0"/>
              <a:t>Through the mapping procedure, node duplication cannot be avoided if the optimal mapping depth is to be guaranteed. Actually, how to handle the different duplication scenarios makes the min-area FPGA mapping problem NP-hard.</a:t>
            </a:r>
          </a:p>
        </p:txBody>
      </p:sp>
    </p:spTree>
    <p:extLst>
      <p:ext uri="{BB962C8B-B14F-4D97-AF65-F5344CB8AC3E}">
        <p14:creationId xmlns:p14="http://schemas.microsoft.com/office/powerpoint/2010/main" val="317919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CB2C1-E9AE-2144-A336-C304930DF965}"/>
              </a:ext>
            </a:extLst>
          </p:cNvPr>
          <p:cNvSpPr>
            <a:spLocks noGrp="1"/>
          </p:cNvSpPr>
          <p:nvPr>
            <p:ph type="title"/>
          </p:nvPr>
        </p:nvSpPr>
        <p:spPr>
          <a:xfrm>
            <a:off x="1245704" y="613603"/>
            <a:ext cx="10515600" cy="1325563"/>
          </a:xfrm>
        </p:spPr>
        <p:txBody>
          <a:bodyPr/>
          <a:lstStyle/>
          <a:p>
            <a:r>
              <a:rPr lang="en-US" dirty="0" err="1">
                <a:latin typeface="Times New Roman" panose="02020603050405020304" pitchFamily="18" charset="0"/>
                <a:cs typeface="Times New Roman" panose="02020603050405020304" pitchFamily="18" charset="0"/>
              </a:rPr>
              <a:t>DAOmap</a:t>
            </a:r>
            <a:endParaRPr lang="en-C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4BEB9A2-B131-A844-B0C4-554A74B0C38D}"/>
              </a:ext>
            </a:extLst>
          </p:cNvPr>
          <p:cNvSpPr/>
          <p:nvPr/>
        </p:nvSpPr>
        <p:spPr>
          <a:xfrm>
            <a:off x="1245704" y="1717964"/>
            <a:ext cx="9700592" cy="3139321"/>
          </a:xfrm>
          <a:prstGeom prst="rect">
            <a:avLst/>
          </a:prstGeom>
        </p:spPr>
        <p:txBody>
          <a:bodyPr wrap="square">
            <a:spAutoFit/>
          </a:bodyPr>
          <a:lstStyle/>
          <a:p>
            <a:r>
              <a:rPr lang="en-US" altLang="zh-CN" dirty="0" err="1"/>
              <a:t>DAOmap</a:t>
            </a:r>
            <a:r>
              <a:rPr lang="en-US" altLang="zh-CN" dirty="0"/>
              <a:t> is Depth-optimal Area Optimization of FPGA designs.</a:t>
            </a:r>
          </a:p>
          <a:p>
            <a:r>
              <a:rPr lang="en-US" altLang="zh-CN" b="1" dirty="0"/>
              <a:t>Solutions: </a:t>
            </a:r>
          </a:p>
          <a:p>
            <a:pPr marL="342900" indent="-342900">
              <a:buAutoNum type="arabicPeriod"/>
            </a:pPr>
            <a:r>
              <a:rPr lang="en-US" altLang="zh-CN" dirty="0"/>
              <a:t>Consider the potential duplications during the cut generation procedure so the mapping solutions encoded in the cuts consider duplication costs. This will help the cut selection procedure to make the right decisions to cover the circuit with less node duplications from a global optimization point of view. </a:t>
            </a:r>
          </a:p>
          <a:p>
            <a:pPr marL="342900" indent="-342900">
              <a:buAutoNum type="arabicPeriod"/>
            </a:pPr>
            <a:r>
              <a:rPr lang="en-US" altLang="zh-CN" dirty="0"/>
              <a:t>After the timing constraint is determined (the longest optimal mapping delay of the network), relax the non-critical paths by searching the solution space considering both local and global optimality information to minimize the mapping area. </a:t>
            </a:r>
          </a:p>
          <a:p>
            <a:pPr marL="342900" indent="-342900">
              <a:buAutoNum type="arabicPeriod"/>
            </a:pPr>
            <a:r>
              <a:rPr lang="en-US" altLang="zh-CN" dirty="0"/>
              <a:t>Carry out an iterative cut selection procedure that further explores and perturbs the solution space to improve solution quality. </a:t>
            </a:r>
          </a:p>
        </p:txBody>
      </p:sp>
    </p:spTree>
    <p:extLst>
      <p:ext uri="{BB962C8B-B14F-4D97-AF65-F5344CB8AC3E}">
        <p14:creationId xmlns:p14="http://schemas.microsoft.com/office/powerpoint/2010/main" val="99945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CB2C1-E9AE-2144-A336-C304930DF965}"/>
              </a:ext>
            </a:extLst>
          </p:cNvPr>
          <p:cNvSpPr>
            <a:spLocks noGrp="1"/>
          </p:cNvSpPr>
          <p:nvPr>
            <p:ph type="title"/>
          </p:nvPr>
        </p:nvSpPr>
        <p:spPr>
          <a:xfrm>
            <a:off x="1245704" y="613603"/>
            <a:ext cx="10515600" cy="1325563"/>
          </a:xfrm>
        </p:spPr>
        <p:txBody>
          <a:bodyPr/>
          <a:lstStyle/>
          <a:p>
            <a:r>
              <a:rPr lang="en-US" dirty="0">
                <a:latin typeface="Times New Roman" panose="02020603050405020304" pitchFamily="18" charset="0"/>
                <a:cs typeface="Times New Roman" panose="02020603050405020304" pitchFamily="18" charset="0"/>
              </a:rPr>
              <a:t>Algorithm description</a:t>
            </a:r>
            <a:endParaRPr lang="en-CN"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0276EBC-B2B3-4E5D-9B8E-A1A9909C0DE1}"/>
              </a:ext>
            </a:extLst>
          </p:cNvPr>
          <p:cNvPicPr>
            <a:picLocks noChangeAspect="1"/>
          </p:cNvPicPr>
          <p:nvPr/>
        </p:nvPicPr>
        <p:blipFill>
          <a:blip r:embed="rId2"/>
          <a:stretch>
            <a:fillRect/>
          </a:stretch>
        </p:blipFill>
        <p:spPr>
          <a:xfrm>
            <a:off x="7744741" y="2333512"/>
            <a:ext cx="3933825" cy="3124200"/>
          </a:xfrm>
          <a:prstGeom prst="rect">
            <a:avLst/>
          </a:prstGeom>
        </p:spPr>
      </p:pic>
      <p:sp>
        <p:nvSpPr>
          <p:cNvPr id="7" name="文本框 6">
            <a:extLst>
              <a:ext uri="{FF2B5EF4-FFF2-40B4-BE49-F238E27FC236}">
                <a16:creationId xmlns:a16="http://schemas.microsoft.com/office/drawing/2014/main" id="{54217098-3E42-4545-BC8A-EF795A3EB024}"/>
              </a:ext>
            </a:extLst>
          </p:cNvPr>
          <p:cNvSpPr txBox="1"/>
          <p:nvPr/>
        </p:nvSpPr>
        <p:spPr>
          <a:xfrm>
            <a:off x="1245704" y="2333512"/>
            <a:ext cx="5838738" cy="2585323"/>
          </a:xfrm>
          <a:prstGeom prst="rect">
            <a:avLst/>
          </a:prstGeom>
          <a:noFill/>
        </p:spPr>
        <p:txBody>
          <a:bodyPr wrap="square" rtlCol="0">
            <a:spAutoFit/>
          </a:bodyPr>
          <a:lstStyle/>
          <a:p>
            <a:pPr algn="just"/>
            <a:r>
              <a:rPr lang="en-US" altLang="zh-CN" dirty="0"/>
              <a:t>This paper designed an iterative cut selection process, which generates the final mapping result based on previous cut selection iterations. The previous iteration can be seen as a temporary mapping that provides guidance for the next iteration. This iterative process provides more opportunities to reduce duplication. It is intertwined with local cost adjustment techniques. The left figure provides a high-level description of the algorithm.</a:t>
            </a:r>
            <a:endParaRPr lang="zh-CN" altLang="en-US" dirty="0"/>
          </a:p>
        </p:txBody>
      </p:sp>
    </p:spTree>
    <p:extLst>
      <p:ext uri="{BB962C8B-B14F-4D97-AF65-F5344CB8AC3E}">
        <p14:creationId xmlns:p14="http://schemas.microsoft.com/office/powerpoint/2010/main" val="259727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CB2C1-E9AE-2144-A336-C304930DF965}"/>
              </a:ext>
            </a:extLst>
          </p:cNvPr>
          <p:cNvSpPr>
            <a:spLocks noGrp="1"/>
          </p:cNvSpPr>
          <p:nvPr>
            <p:ph type="title"/>
          </p:nvPr>
        </p:nvSpPr>
        <p:spPr>
          <a:xfrm>
            <a:off x="1245704" y="613603"/>
            <a:ext cx="10515600" cy="1325563"/>
          </a:xfrm>
        </p:spPr>
        <p:txBody>
          <a:bodyPr/>
          <a:lstStyle/>
          <a:p>
            <a:r>
              <a:rPr lang="en-US" dirty="0">
                <a:latin typeface="Times New Roman" panose="02020603050405020304" pitchFamily="18" charset="0"/>
                <a:cs typeface="Times New Roman" panose="02020603050405020304" pitchFamily="18" charset="0"/>
              </a:rPr>
              <a:t>Algorithm description</a:t>
            </a:r>
            <a:endParaRPr lang="en-C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4BEB9A2-B131-A844-B0C4-554A74B0C38D}"/>
              </a:ext>
            </a:extLst>
          </p:cNvPr>
          <p:cNvSpPr/>
          <p:nvPr/>
        </p:nvSpPr>
        <p:spPr>
          <a:xfrm>
            <a:off x="1245704" y="1717964"/>
            <a:ext cx="9700592" cy="3970318"/>
          </a:xfrm>
          <a:prstGeom prst="rect">
            <a:avLst/>
          </a:prstGeom>
        </p:spPr>
        <p:txBody>
          <a:bodyPr wrap="square">
            <a:spAutoFit/>
          </a:bodyPr>
          <a:lstStyle/>
          <a:p>
            <a:pPr algn="just"/>
            <a:r>
              <a:rPr lang="en-US" altLang="zh-CN" dirty="0"/>
              <a:t>Early iterations will provide summary information for subsequent iterations. The analysis information includes the LUT roots (updated by the list L), which are the LUT root nodes (LUT output) selected for </a:t>
            </a:r>
            <a:r>
              <a:rPr lang="en-US" altLang="zh-CN" dirty="0" err="1"/>
              <a:t>LUTv’s</a:t>
            </a:r>
            <a:r>
              <a:rPr lang="en-US" altLang="zh-CN" dirty="0"/>
              <a:t> in the mapping solution S of the previous iteration. It also includes a list of nodes that were repeated in the previous iteration. When more than one LUT covers the node, a duplicate node can be found. The analysis information is collected in </a:t>
            </a:r>
            <a:r>
              <a:rPr lang="en-US" altLang="zh-CN" i="1" dirty="0" err="1"/>
              <a:t>update_profiling_info</a:t>
            </a:r>
            <a:r>
              <a:rPr lang="en-US" altLang="zh-CN" dirty="0"/>
              <a:t>. The </a:t>
            </a:r>
            <a:r>
              <a:rPr lang="en-US" altLang="zh-CN" i="1" dirty="0" err="1"/>
              <a:t>pick_cut</a:t>
            </a:r>
            <a:r>
              <a:rPr lang="en-US" altLang="zh-CN" i="1" dirty="0"/>
              <a:t> </a:t>
            </a:r>
            <a:r>
              <a:rPr lang="en-US" altLang="zh-CN" dirty="0"/>
              <a:t>subroutine will use profiling data and some other conditions to update the cost of each cut rooted with v in the current iteration. </a:t>
            </a:r>
            <a:r>
              <a:rPr lang="en-US" altLang="zh-CN" i="1" dirty="0" err="1"/>
              <a:t>update_req_time</a:t>
            </a:r>
            <a:r>
              <a:rPr lang="en-US" altLang="zh-CN" i="1" dirty="0"/>
              <a:t> </a:t>
            </a:r>
            <a:r>
              <a:rPr lang="en-US" altLang="zh-CN" dirty="0"/>
              <a:t>will update the time required for the input node of the selected </a:t>
            </a:r>
            <a:r>
              <a:rPr lang="en-US" altLang="zh-CN" dirty="0" err="1"/>
              <a:t>LUTv</a:t>
            </a:r>
            <a:r>
              <a:rPr lang="en-US" altLang="zh-CN" dirty="0"/>
              <a:t> by the following formula: </a:t>
            </a:r>
          </a:p>
          <a:p>
            <a:pPr algn="ctr"/>
            <a:r>
              <a:rPr lang="nb-NO" altLang="zh-CN" dirty="0"/>
              <a:t>Reqi=MIN (Reqv−1)</a:t>
            </a:r>
          </a:p>
          <a:p>
            <a:pPr algn="ctr"/>
            <a:r>
              <a:rPr lang="nb-NO" altLang="zh-CN" dirty="0"/>
              <a:t>	i∈input(LUTv) for all v</a:t>
            </a:r>
            <a:endParaRPr lang="en-US" altLang="zh-CN" dirty="0"/>
          </a:p>
          <a:p>
            <a:pPr algn="just"/>
            <a:r>
              <a:rPr lang="en-US" altLang="zh-CN" dirty="0"/>
              <a:t>If </a:t>
            </a:r>
            <a:r>
              <a:rPr lang="en-US" altLang="zh-CN" dirty="0" err="1"/>
              <a:t>Reqi</a:t>
            </a:r>
            <a:r>
              <a:rPr lang="en-US" altLang="zh-CN" dirty="0"/>
              <a:t> is the necessary time for signal </a:t>
            </a:r>
            <a:r>
              <a:rPr lang="en-US" altLang="zh-CN" dirty="0" err="1"/>
              <a:t>i</a:t>
            </a:r>
            <a:r>
              <a:rPr lang="en-US" altLang="zh-CN" dirty="0"/>
              <a:t>, it may have multiple fan-out nodes. Before determining the </a:t>
            </a:r>
            <a:r>
              <a:rPr lang="en-US" altLang="zh-CN" dirty="0" err="1"/>
              <a:t>Reqi</a:t>
            </a:r>
            <a:r>
              <a:rPr lang="en-US" altLang="zh-CN" dirty="0"/>
              <a:t> value, the time </a:t>
            </a:r>
            <a:r>
              <a:rPr lang="en-US" altLang="zh-CN" dirty="0" err="1"/>
              <a:t>Reqv's</a:t>
            </a:r>
            <a:r>
              <a:rPr lang="en-US" altLang="zh-CN" dirty="0"/>
              <a:t> required for fan-out has been determined according to the topology sequence.</a:t>
            </a:r>
            <a:endParaRPr lang="nb-NO" altLang="zh-CN" dirty="0"/>
          </a:p>
        </p:txBody>
      </p:sp>
    </p:spTree>
    <p:extLst>
      <p:ext uri="{BB962C8B-B14F-4D97-AF65-F5344CB8AC3E}">
        <p14:creationId xmlns:p14="http://schemas.microsoft.com/office/powerpoint/2010/main" val="291416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CB2C1-E9AE-2144-A336-C304930DF965}"/>
              </a:ext>
            </a:extLst>
          </p:cNvPr>
          <p:cNvSpPr>
            <a:spLocks noGrp="1"/>
          </p:cNvSpPr>
          <p:nvPr>
            <p:ph type="title"/>
          </p:nvPr>
        </p:nvSpPr>
        <p:spPr>
          <a:xfrm>
            <a:off x="1245704" y="613603"/>
            <a:ext cx="10515600" cy="1325563"/>
          </a:xfrm>
        </p:spPr>
        <p:txBody>
          <a:bodyPr/>
          <a:lstStyle/>
          <a:p>
            <a:r>
              <a:rPr lang="en-US" dirty="0">
                <a:latin typeface="Times New Roman" panose="02020603050405020304" pitchFamily="18" charset="0"/>
                <a:cs typeface="Times New Roman" panose="02020603050405020304" pitchFamily="18" charset="0"/>
              </a:rPr>
              <a:t>Algorithm description</a:t>
            </a:r>
            <a:endParaRPr lang="en-C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4BEB9A2-B131-A844-B0C4-554A74B0C38D}"/>
              </a:ext>
            </a:extLst>
          </p:cNvPr>
          <p:cNvSpPr/>
          <p:nvPr/>
        </p:nvSpPr>
        <p:spPr>
          <a:xfrm>
            <a:off x="1245704" y="1717964"/>
            <a:ext cx="5775881" cy="4247317"/>
          </a:xfrm>
          <a:prstGeom prst="rect">
            <a:avLst/>
          </a:prstGeom>
        </p:spPr>
        <p:txBody>
          <a:bodyPr wrap="square">
            <a:spAutoFit/>
          </a:bodyPr>
          <a:lstStyle/>
          <a:p>
            <a:pPr algn="just"/>
            <a:r>
              <a:rPr lang="en-US" altLang="zh-CN" dirty="0"/>
              <a:t>All local adjustment techniques are implemented in subroutine conversion, and its high-level description is shown in Figure 5. </a:t>
            </a:r>
            <a:r>
              <a:rPr lang="en-US" altLang="zh-CN" i="1" dirty="0" err="1"/>
              <a:t>share_no</a:t>
            </a:r>
            <a:r>
              <a:rPr lang="en-US" altLang="zh-CN" i="1" dirty="0"/>
              <a:t> </a:t>
            </a:r>
            <a:r>
              <a:rPr lang="en-US" altLang="zh-CN" dirty="0"/>
              <a:t>is the number of inputs shared with the C of the existing LUT. The new cost is the old cost divided by the inventory code. When </a:t>
            </a:r>
            <a:r>
              <a:rPr lang="en-US" altLang="zh-CN" i="1" dirty="0" err="1"/>
              <a:t>share_no</a:t>
            </a:r>
            <a:r>
              <a:rPr lang="en-US" altLang="zh-CN" i="1" dirty="0"/>
              <a:t> </a:t>
            </a:r>
            <a:r>
              <a:rPr lang="en-US" altLang="zh-CN" dirty="0"/>
              <a:t>is 1, set it to 1.15 (obtained through empirical research) to calculate the sharing effect. The direct effect of sharing the input with another LUT is that the target cut can ignore part of the input. The division is achieved by weighing the cost savings of each shared input. This is a local operation focused on edge reduction. Use the term </a:t>
            </a:r>
            <a:r>
              <a:rPr lang="en-US" altLang="zh-CN" dirty="0" err="1"/>
              <a:t>ε⋅Slackc</a:t>
            </a:r>
            <a:r>
              <a:rPr lang="en-US" altLang="zh-CN" dirty="0"/>
              <a:t> to calculate the relaxation distribution effect. The cost adjustment through cutting detection is performed in the subroutine </a:t>
            </a:r>
            <a:r>
              <a:rPr lang="en-US" altLang="zh-CN" i="1" dirty="0" err="1"/>
              <a:t>cut_probing</a:t>
            </a:r>
            <a:r>
              <a:rPr lang="en-US" altLang="zh-CN" dirty="0"/>
              <a:t>. </a:t>
            </a:r>
          </a:p>
        </p:txBody>
      </p:sp>
      <p:pic>
        <p:nvPicPr>
          <p:cNvPr id="2" name="图片 1">
            <a:extLst>
              <a:ext uri="{FF2B5EF4-FFF2-40B4-BE49-F238E27FC236}">
                <a16:creationId xmlns:a16="http://schemas.microsoft.com/office/drawing/2014/main" id="{9E8F9C20-D85E-40F0-95B4-88140A52E9A9}"/>
              </a:ext>
            </a:extLst>
          </p:cNvPr>
          <p:cNvPicPr>
            <a:picLocks noChangeAspect="1"/>
          </p:cNvPicPr>
          <p:nvPr/>
        </p:nvPicPr>
        <p:blipFill>
          <a:blip r:embed="rId2"/>
          <a:stretch>
            <a:fillRect/>
          </a:stretch>
        </p:blipFill>
        <p:spPr>
          <a:xfrm>
            <a:off x="7279241" y="1803284"/>
            <a:ext cx="4143375" cy="4191000"/>
          </a:xfrm>
          <a:prstGeom prst="rect">
            <a:avLst/>
          </a:prstGeom>
        </p:spPr>
      </p:pic>
    </p:spTree>
    <p:extLst>
      <p:ext uri="{BB962C8B-B14F-4D97-AF65-F5344CB8AC3E}">
        <p14:creationId xmlns:p14="http://schemas.microsoft.com/office/powerpoint/2010/main" val="54675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CB2C1-E9AE-2144-A336-C304930DF965}"/>
              </a:ext>
            </a:extLst>
          </p:cNvPr>
          <p:cNvSpPr>
            <a:spLocks noGrp="1"/>
          </p:cNvSpPr>
          <p:nvPr>
            <p:ph type="title"/>
          </p:nvPr>
        </p:nvSpPr>
        <p:spPr>
          <a:xfrm>
            <a:off x="1245704" y="613603"/>
            <a:ext cx="10515600" cy="1325563"/>
          </a:xfrm>
        </p:spPr>
        <p:txBody>
          <a:bodyPr/>
          <a:lstStyle/>
          <a:p>
            <a:r>
              <a:rPr lang="en-US" dirty="0">
                <a:latin typeface="Times New Roman" panose="02020603050405020304" pitchFamily="18" charset="0"/>
                <a:cs typeface="Times New Roman" panose="02020603050405020304" pitchFamily="18" charset="0"/>
              </a:rPr>
              <a:t>Result</a:t>
            </a:r>
            <a:endParaRPr lang="en-C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4BEB9A2-B131-A844-B0C4-554A74B0C38D}"/>
              </a:ext>
            </a:extLst>
          </p:cNvPr>
          <p:cNvSpPr/>
          <p:nvPr/>
        </p:nvSpPr>
        <p:spPr>
          <a:xfrm>
            <a:off x="1245704" y="1717964"/>
            <a:ext cx="9700592" cy="369332"/>
          </a:xfrm>
          <a:prstGeom prst="rect">
            <a:avLst/>
          </a:prstGeom>
        </p:spPr>
        <p:txBody>
          <a:bodyPr wrap="square">
            <a:spAutoFit/>
          </a:bodyPr>
          <a:lstStyle/>
          <a:p>
            <a:r>
              <a:rPr lang="en-US" altLang="zh-CN" dirty="0"/>
              <a:t> </a:t>
            </a:r>
          </a:p>
        </p:txBody>
      </p:sp>
      <p:pic>
        <p:nvPicPr>
          <p:cNvPr id="2" name="图片 1">
            <a:extLst>
              <a:ext uri="{FF2B5EF4-FFF2-40B4-BE49-F238E27FC236}">
                <a16:creationId xmlns:a16="http://schemas.microsoft.com/office/drawing/2014/main" id="{D23E63EF-EDFD-4C9B-A129-6A4D7B33AF6D}"/>
              </a:ext>
            </a:extLst>
          </p:cNvPr>
          <p:cNvPicPr>
            <a:picLocks noChangeAspect="1"/>
          </p:cNvPicPr>
          <p:nvPr/>
        </p:nvPicPr>
        <p:blipFill>
          <a:blip r:embed="rId2"/>
          <a:stretch>
            <a:fillRect/>
          </a:stretch>
        </p:blipFill>
        <p:spPr>
          <a:xfrm>
            <a:off x="1422371" y="1606810"/>
            <a:ext cx="4095750" cy="5019675"/>
          </a:xfrm>
          <a:prstGeom prst="rect">
            <a:avLst/>
          </a:prstGeom>
        </p:spPr>
      </p:pic>
      <p:sp>
        <p:nvSpPr>
          <p:cNvPr id="3" name="文本框 2">
            <a:extLst>
              <a:ext uri="{FF2B5EF4-FFF2-40B4-BE49-F238E27FC236}">
                <a16:creationId xmlns:a16="http://schemas.microsoft.com/office/drawing/2014/main" id="{DA8C71F3-F54C-4CA8-BF8B-F91213E19E0D}"/>
              </a:ext>
            </a:extLst>
          </p:cNvPr>
          <p:cNvSpPr txBox="1"/>
          <p:nvPr/>
        </p:nvSpPr>
        <p:spPr>
          <a:xfrm>
            <a:off x="6096000" y="1596750"/>
            <a:ext cx="4261608" cy="4801314"/>
          </a:xfrm>
          <a:prstGeom prst="rect">
            <a:avLst/>
          </a:prstGeom>
          <a:noFill/>
        </p:spPr>
        <p:txBody>
          <a:bodyPr wrap="square" rtlCol="0">
            <a:spAutoFit/>
          </a:bodyPr>
          <a:lstStyle/>
          <a:p>
            <a:pPr algn="just"/>
            <a:r>
              <a:rPr lang="en-US" altLang="zh-CN" dirty="0"/>
              <a:t>The left table shows that in terms of the number of LUTs, </a:t>
            </a:r>
            <a:r>
              <a:rPr lang="en-US" altLang="zh-CN" dirty="0" err="1"/>
              <a:t>DAOmap</a:t>
            </a:r>
            <a:r>
              <a:rPr lang="en-US" altLang="zh-CN" dirty="0"/>
              <a:t> is 16.02% better than </a:t>
            </a:r>
            <a:r>
              <a:rPr lang="en-US" altLang="zh-CN" dirty="0" err="1"/>
              <a:t>CutMap</a:t>
            </a:r>
            <a:r>
              <a:rPr lang="en-US" altLang="zh-CN" dirty="0"/>
              <a:t> on average, and when both use 5-LUT mapping, it runs 24.2 times faster. For </a:t>
            </a:r>
            <a:r>
              <a:rPr lang="en-US" altLang="zh-CN" dirty="0" err="1"/>
              <a:t>DAOmap</a:t>
            </a:r>
            <a:r>
              <a:rPr lang="en-US" altLang="zh-CN" dirty="0"/>
              <a:t> and </a:t>
            </a:r>
            <a:r>
              <a:rPr lang="en-US" altLang="zh-CN" dirty="0" err="1"/>
              <a:t>CutMap</a:t>
            </a:r>
            <a:r>
              <a:rPr lang="en-US" altLang="zh-CN" dirty="0"/>
              <a:t>, the mapping depth of each datum is the same, so it is not shown. They also mapped 4-LUT and 6-LUT. Using 4-LUT, the area of </a:t>
            </a:r>
            <a:r>
              <a:rPr lang="en-US" altLang="zh-CN" dirty="0" err="1"/>
              <a:t>DAOmap</a:t>
            </a:r>
            <a:r>
              <a:rPr lang="en-US" altLang="zh-CN" dirty="0"/>
              <a:t> is increased by 13.98%, and the speed is increased by 13.2 times. Using 6-LUT, the area of </a:t>
            </a:r>
            <a:r>
              <a:rPr lang="en-US" altLang="zh-CN" dirty="0" err="1"/>
              <a:t>DAOmap</a:t>
            </a:r>
            <a:r>
              <a:rPr lang="en-US" altLang="zh-CN" dirty="0"/>
              <a:t> has increased by 12.44% and the speed has increased by 4.7 times. In this case, since the amount of shear generated by each node is relatively large when K = 6, the runtime reduction is small</a:t>
            </a:r>
            <a:endParaRPr lang="zh-CN" altLang="en-US" dirty="0"/>
          </a:p>
        </p:txBody>
      </p:sp>
    </p:spTree>
    <p:extLst>
      <p:ext uri="{BB962C8B-B14F-4D97-AF65-F5344CB8AC3E}">
        <p14:creationId xmlns:p14="http://schemas.microsoft.com/office/powerpoint/2010/main" val="281097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6CB2C1-E9AE-2144-A336-C304930DF965}"/>
              </a:ext>
            </a:extLst>
          </p:cNvPr>
          <p:cNvSpPr>
            <a:spLocks noGrp="1"/>
          </p:cNvSpPr>
          <p:nvPr>
            <p:ph type="title"/>
          </p:nvPr>
        </p:nvSpPr>
        <p:spPr>
          <a:xfrm>
            <a:off x="1245704" y="613603"/>
            <a:ext cx="10515600" cy="1325563"/>
          </a:xfrm>
        </p:spPr>
        <p:txBody>
          <a:bodyPr/>
          <a:lstStyle/>
          <a:p>
            <a:r>
              <a:rPr lang="en-US" dirty="0">
                <a:latin typeface="Times New Roman" panose="02020603050405020304" pitchFamily="18" charset="0"/>
                <a:cs typeface="Times New Roman" panose="02020603050405020304" pitchFamily="18" charset="0"/>
              </a:rPr>
              <a:t>Result</a:t>
            </a:r>
            <a:endParaRPr lang="en-C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4BEB9A2-B131-A844-B0C4-554A74B0C38D}"/>
              </a:ext>
            </a:extLst>
          </p:cNvPr>
          <p:cNvSpPr/>
          <p:nvPr/>
        </p:nvSpPr>
        <p:spPr>
          <a:xfrm>
            <a:off x="1245704" y="1717964"/>
            <a:ext cx="9700592" cy="369332"/>
          </a:xfrm>
          <a:prstGeom prst="rect">
            <a:avLst/>
          </a:prstGeom>
        </p:spPr>
        <p:txBody>
          <a:bodyPr wrap="square">
            <a:spAutoFit/>
          </a:bodyPr>
          <a:lstStyle/>
          <a:p>
            <a:r>
              <a:rPr lang="en-US" altLang="zh-CN" dirty="0"/>
              <a:t> </a:t>
            </a:r>
          </a:p>
        </p:txBody>
      </p:sp>
      <p:pic>
        <p:nvPicPr>
          <p:cNvPr id="3" name="图片 2">
            <a:extLst>
              <a:ext uri="{FF2B5EF4-FFF2-40B4-BE49-F238E27FC236}">
                <a16:creationId xmlns:a16="http://schemas.microsoft.com/office/drawing/2014/main" id="{2CA5C3DA-B6C2-4A55-9E6C-6787B4CE6C44}"/>
              </a:ext>
            </a:extLst>
          </p:cNvPr>
          <p:cNvPicPr>
            <a:picLocks noChangeAspect="1"/>
          </p:cNvPicPr>
          <p:nvPr/>
        </p:nvPicPr>
        <p:blipFill>
          <a:blip r:embed="rId2"/>
          <a:stretch>
            <a:fillRect/>
          </a:stretch>
        </p:blipFill>
        <p:spPr>
          <a:xfrm>
            <a:off x="1104244" y="1717964"/>
            <a:ext cx="4295775" cy="2057400"/>
          </a:xfrm>
          <a:prstGeom prst="rect">
            <a:avLst/>
          </a:prstGeom>
        </p:spPr>
      </p:pic>
      <p:pic>
        <p:nvPicPr>
          <p:cNvPr id="7" name="图片 6">
            <a:extLst>
              <a:ext uri="{FF2B5EF4-FFF2-40B4-BE49-F238E27FC236}">
                <a16:creationId xmlns:a16="http://schemas.microsoft.com/office/drawing/2014/main" id="{94F047F8-5013-4178-9138-AA50F97323C3}"/>
              </a:ext>
            </a:extLst>
          </p:cNvPr>
          <p:cNvPicPr>
            <a:picLocks noChangeAspect="1"/>
          </p:cNvPicPr>
          <p:nvPr/>
        </p:nvPicPr>
        <p:blipFill>
          <a:blip r:embed="rId3"/>
          <a:stretch>
            <a:fillRect/>
          </a:stretch>
        </p:blipFill>
        <p:spPr>
          <a:xfrm>
            <a:off x="1213781" y="4120322"/>
            <a:ext cx="4076700" cy="2124075"/>
          </a:xfrm>
          <a:prstGeom prst="rect">
            <a:avLst/>
          </a:prstGeom>
        </p:spPr>
      </p:pic>
      <p:sp>
        <p:nvSpPr>
          <p:cNvPr id="8" name="文本框 7">
            <a:extLst>
              <a:ext uri="{FF2B5EF4-FFF2-40B4-BE49-F238E27FC236}">
                <a16:creationId xmlns:a16="http://schemas.microsoft.com/office/drawing/2014/main" id="{5D51E6A6-0BB9-4295-A60F-FD4E1C9C7DB9}"/>
              </a:ext>
            </a:extLst>
          </p:cNvPr>
          <p:cNvSpPr txBox="1"/>
          <p:nvPr/>
        </p:nvSpPr>
        <p:spPr>
          <a:xfrm>
            <a:off x="5780014" y="1039397"/>
            <a:ext cx="6122750" cy="5909310"/>
          </a:xfrm>
          <a:prstGeom prst="rect">
            <a:avLst/>
          </a:prstGeom>
          <a:noFill/>
        </p:spPr>
        <p:txBody>
          <a:bodyPr wrap="square" rtlCol="0">
            <a:spAutoFit/>
          </a:bodyPr>
          <a:lstStyle/>
          <a:p>
            <a:pPr algn="just"/>
            <a:r>
              <a:rPr lang="en-US" altLang="zh-CN" dirty="0"/>
              <a:t>The above table shows the results (the no-x switch of </a:t>
            </a:r>
            <a:r>
              <a:rPr lang="en-US" altLang="zh-CN" dirty="0" err="1"/>
              <a:t>CutMap</a:t>
            </a:r>
            <a:r>
              <a:rPr lang="en-US" altLang="zh-CN" dirty="0"/>
              <a:t>, neither of which is packaged). For two of these benchmarks, </a:t>
            </a:r>
            <a:r>
              <a:rPr lang="en-US" altLang="zh-CN" dirty="0" err="1"/>
              <a:t>CutMap</a:t>
            </a:r>
            <a:r>
              <a:rPr lang="en-US" altLang="zh-CN" dirty="0"/>
              <a:t> could not complete the mapping after 10 hours. And can observe that </a:t>
            </a:r>
            <a:r>
              <a:rPr lang="en-US" altLang="zh-CN" dirty="0" err="1"/>
              <a:t>DAOmap</a:t>
            </a:r>
            <a:r>
              <a:rPr lang="en-US" altLang="zh-CN" dirty="0"/>
              <a:t> always gets better results. In particular, even if the two cases of </a:t>
            </a:r>
            <a:r>
              <a:rPr lang="en-US" altLang="zh-CN" dirty="0" err="1"/>
              <a:t>CutMap</a:t>
            </a:r>
            <a:r>
              <a:rPr lang="en-US" altLang="zh-CN" dirty="0"/>
              <a:t> delay are not calculated, the improvement in running time is close to two orders of magnitude. This shows the efficiency of the algorithm based on cut enumeration and its good scaling function for millions of FPGA designs.</a:t>
            </a:r>
          </a:p>
          <a:p>
            <a:pPr algn="just"/>
            <a:r>
              <a:rPr lang="en-US" altLang="zh-CN" dirty="0"/>
              <a:t>To show the effectiveness of our mapping algorithm and provide some insights into the most important factors for minimizing area, they conducted experiments to evaluate the various techniques described in this article. The below table shows the results. Remove each technology separately from the mapping process to evaluate how the quality of the result is reduced compared to the process that includes each technology. The larger the percentage drop, the more effective this technique is for reducing the area.</a:t>
            </a:r>
            <a:endParaRPr lang="zh-CN" altLang="en-US" dirty="0"/>
          </a:p>
          <a:p>
            <a:endParaRPr lang="zh-CN" altLang="en-US" dirty="0"/>
          </a:p>
        </p:txBody>
      </p:sp>
    </p:spTree>
    <p:extLst>
      <p:ext uri="{BB962C8B-B14F-4D97-AF65-F5344CB8AC3E}">
        <p14:creationId xmlns:p14="http://schemas.microsoft.com/office/powerpoint/2010/main" val="11126135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4986</TotalTime>
  <Words>1469</Words>
  <Application>Microsoft Office PowerPoint</Application>
  <PresentationFormat>宽屏</PresentationFormat>
  <Paragraphs>44</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黑体</vt:lpstr>
      <vt:lpstr>宋体</vt:lpstr>
      <vt:lpstr>宋体</vt:lpstr>
      <vt:lpstr>Arial</vt:lpstr>
      <vt:lpstr>Calibri</vt:lpstr>
      <vt:lpstr>Times New Roman</vt:lpstr>
      <vt:lpstr>Office 主题​​</vt:lpstr>
      <vt:lpstr>DAOmap:  a depth-optimal area optimization mapping algorithm for FPGA designs </vt:lpstr>
      <vt:lpstr>Introduction</vt:lpstr>
      <vt:lpstr>DAOmap</vt:lpstr>
      <vt:lpstr>DAOmap</vt:lpstr>
      <vt:lpstr>Algorithm description</vt:lpstr>
      <vt:lpstr>Algorithm description</vt:lpstr>
      <vt:lpstr>Algorithm description</vt:lpstr>
      <vt:lpstr>Result</vt:lpstr>
      <vt:lpstr>Result</vt:lpstr>
      <vt:lpstr>Conclusion</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Sky123.Org</dc:creator>
  <cp:lastModifiedBy>万浩川</cp:lastModifiedBy>
  <cp:revision>302</cp:revision>
  <dcterms:created xsi:type="dcterms:W3CDTF">2016-02-02T06:56:37Z</dcterms:created>
  <dcterms:modified xsi:type="dcterms:W3CDTF">2020-12-16T14:42:00Z</dcterms:modified>
</cp:coreProperties>
</file>