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6" r:id="rId2"/>
    <p:sldId id="259" r:id="rId3"/>
    <p:sldId id="291" r:id="rId4"/>
    <p:sldId id="260" r:id="rId5"/>
    <p:sldId id="292" r:id="rId6"/>
    <p:sldId id="269" r:id="rId7"/>
    <p:sldId id="295" r:id="rId8"/>
    <p:sldId id="296" r:id="rId9"/>
    <p:sldId id="297" r:id="rId10"/>
    <p:sldId id="298" r:id="rId11"/>
    <p:sldId id="272" r:id="rId12"/>
    <p:sldId id="299" r:id="rId13"/>
    <p:sldId id="300" r:id="rId14"/>
    <p:sldId id="301" r:id="rId15"/>
    <p:sldId id="302" r:id="rId16"/>
    <p:sldId id="303" r:id="rId17"/>
    <p:sldId id="293" r:id="rId18"/>
    <p:sldId id="268" r:id="rId19"/>
    <p:sldId id="304" r:id="rId20"/>
    <p:sldId id="305" r:id="rId21"/>
    <p:sldId id="306" r:id="rId22"/>
    <p:sldId id="280" r:id="rId23"/>
    <p:sldId id="294" r:id="rId24"/>
    <p:sldId id="279" r:id="rId25"/>
    <p:sldId id="265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嘉禾" initials="石嘉禾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E4C6-FFF2-4A6C-8E03-57BAE0261B8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5A0F-8DA4-42E7-B738-85CCCB595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9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6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27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749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43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21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50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07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4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69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TSMC 28 nm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工艺，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QNAP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内核面积为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1.9mm2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，在电压为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0.6~0.9 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，对应工作频率为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100-470 MHz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条件下，功耗仅为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19.4-131.6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（如图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91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量化的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VGGNet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作为基准网络，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QNAP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470 MHz, 0.9V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条件下，实现了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12.1 TOPS/W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的能效，为当前最优处理器平均性能的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3.56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78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4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3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9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5A0F-8DA4-42E7-B738-85CCCB5952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9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C572-B05A-4C71-92F5-4AF75F6D6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0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344-CAE3-4FE2-9190-9880C7B01C0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7950" y="6183467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背景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58" y="6492875"/>
            <a:ext cx="1368143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008CB3-27FF-4C27-9FDE-B2C4AE56B31F}" type="datetime1">
              <a:rPr lang="zh-CN" altLang="en-US" smtClean="0">
                <a:solidFill>
                  <a:prstClr val="white"/>
                </a:solidFill>
              </a:rPr>
              <a:t>2022/12/15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76"/>
            <a:ext cx="381317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67775" y="6492874"/>
            <a:ext cx="593724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74D590-72EB-4040-88D9-48621268911B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2" y="103404"/>
            <a:ext cx="10515600" cy="61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84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22B4C78-7D2B-4CE4-A335-69B35751881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5" cstate="email"/>
          <a:srcRect r="416"/>
          <a:stretch>
            <a:fillRect/>
          </a:stretch>
        </p:blipFill>
        <p:spPr>
          <a:xfrm>
            <a:off x="0" y="5547577"/>
            <a:ext cx="12192000" cy="13199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37" y="103403"/>
            <a:ext cx="1638108" cy="43935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152402" y="419548"/>
            <a:ext cx="202600" cy="2043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402" y="174913"/>
            <a:ext cx="202600" cy="2043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5105" y="297231"/>
            <a:ext cx="202600" cy="204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marL="457200" indent="-457200" algn="l" defTabSz="914400" rtl="0" eaLnBrk="1" latinLnBrk="0" hangingPunct="1">
        <a:lnSpc>
          <a:spcPct val="90000"/>
        </a:lnSpc>
        <a:spcBef>
          <a:spcPct val="0"/>
        </a:spcBef>
        <a:buFont typeface="Wingdings" panose="05000000000000000000" pitchFamily="2" charset="2"/>
        <a:buChar char="n"/>
        <a:defRPr sz="3600" b="1" u="sng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37005"/>
            <a:ext cx="12192000" cy="238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800" u="none" dirty="0"/>
              <a:t>A 12.1 TOPS/W Quantized Network Acceleration Processor With Effective-Weight-Based Convolution and Error-Compensation-Based Prediction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9291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err="1"/>
              <a:t>Huiyu Mo, Wenping Zhu, Wenjing Hu, Qiang Li, Ang Li, </a:t>
            </a:r>
          </a:p>
          <a:p>
            <a:r>
              <a:rPr lang="en-US" altLang="zh-CN" b="1" dirty="0" err="1"/>
              <a:t>Shouyi Yin, Shaojun Wei and Leibo Liu</a:t>
            </a:r>
          </a:p>
          <a:p>
            <a:endParaRPr lang="en-US" altLang="zh-CN" b="1" dirty="0" err="1"/>
          </a:p>
          <a:p>
            <a:r>
              <a:rPr lang="en-US" altLang="zh-CN" b="1" dirty="0" err="1"/>
              <a:t>Reporter: Wan Haochuan and Li Antong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68420"/>
            <a:ext cx="10515600" cy="4351338"/>
          </a:xfrm>
        </p:spPr>
        <p:txBody>
          <a:bodyPr/>
          <a:lstStyle/>
          <a:p>
            <a:r>
              <a:rPr lang="en-US" altLang="zh-CN" b="1" dirty="0"/>
              <a:t>Effective-Weight-Based convolution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C40D53-4EFE-4CD7-92E1-52609C08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949" y="2237984"/>
            <a:ext cx="8192102" cy="30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3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03308" y="1253331"/>
            <a:ext cx="10209246" cy="4351338"/>
          </a:xfrm>
        </p:spPr>
        <p:txBody>
          <a:bodyPr/>
          <a:lstStyle/>
          <a:p>
            <a:r>
              <a:rPr lang="en-US" altLang="zh-CN" b="1" dirty="0"/>
              <a:t>Error-Compensation-Based prediction method</a:t>
            </a:r>
          </a:p>
          <a:p>
            <a:pPr lvl="1"/>
            <a:r>
              <a:rPr lang="en-US" altLang="zh-CN" b="1" dirty="0"/>
              <a:t>ECP is proposed to eliminate unnecessary I</a:t>
            </a:r>
            <a:r>
              <a:rPr lang="en-US" altLang="zh-CN" sz="1600" b="1" dirty="0"/>
              <a:t>LBs </a:t>
            </a:r>
            <a:r>
              <a:rPr lang="en-US" altLang="zh-CN" b="1" dirty="0"/>
              <a:t>CONV operations caused by the </a:t>
            </a:r>
            <a:r>
              <a:rPr lang="en-US" altLang="zh-CN" b="1" dirty="0" err="1"/>
              <a:t>ReLU</a:t>
            </a:r>
            <a:r>
              <a:rPr lang="en-US" altLang="zh-CN" b="1" dirty="0"/>
              <a:t> function. </a:t>
            </a:r>
          </a:p>
          <a:p>
            <a:pPr lvl="1"/>
            <a:r>
              <a:rPr lang="en-US" altLang="zh-CN" b="1" dirty="0"/>
              <a:t>A specific compensation strategy is designed to use values to further accelerate CNN improve hardware utilization with ignorable accuracy loss.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03308" y="1253331"/>
            <a:ext cx="10209246" cy="4351338"/>
          </a:xfrm>
        </p:spPr>
        <p:txBody>
          <a:bodyPr/>
          <a:lstStyle/>
          <a:p>
            <a:r>
              <a:rPr lang="en-US" altLang="zh-CN" b="1" dirty="0"/>
              <a:t>Error-Compensation-Based prediction method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610D03-DD7C-45DF-85D9-7CFF7BEC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039" y="1953342"/>
            <a:ext cx="7121921" cy="41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2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03308" y="1253331"/>
            <a:ext cx="10209246" cy="4351338"/>
          </a:xfrm>
        </p:spPr>
        <p:txBody>
          <a:bodyPr/>
          <a:lstStyle/>
          <a:p>
            <a:r>
              <a:rPr lang="en-US" altLang="zh-CN" b="1" dirty="0"/>
              <a:t>Error-Compensation-Based prediction method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600" b="1" dirty="0">
                <a:solidFill>
                  <a:prstClr val="black">
                    <a:tint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="1" dirty="0">
              <a:solidFill>
                <a:prstClr val="black">
                  <a:tint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Fig. 6. - Process of ECP.">
            <a:extLst>
              <a:ext uri="{FF2B5EF4-FFF2-40B4-BE49-F238E27FC236}">
                <a16:creationId xmlns:a16="http://schemas.microsoft.com/office/drawing/2014/main" id="{1C9A08B2-7CFE-4E21-8F15-FFA0044B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73" y="1774825"/>
            <a:ext cx="5656253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5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03308" y="1253331"/>
            <a:ext cx="10209246" cy="4351338"/>
          </a:xfrm>
        </p:spPr>
        <p:txBody>
          <a:bodyPr/>
          <a:lstStyle/>
          <a:p>
            <a:r>
              <a:rPr lang="en-US" altLang="zh-CN" b="1" dirty="0"/>
              <a:t>Error-Compensation-Based prediction method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0253D1-7AC0-46AE-8F3C-4DD0D9D3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01" y="2840669"/>
            <a:ext cx="8865259" cy="11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03308" y="1253331"/>
            <a:ext cx="10209246" cy="4351338"/>
          </a:xfrm>
        </p:spPr>
        <p:txBody>
          <a:bodyPr/>
          <a:lstStyle/>
          <a:p>
            <a:r>
              <a:rPr lang="en-US" altLang="zh-CN" b="1" dirty="0"/>
              <a:t>Pipeline for the residual block</a:t>
            </a:r>
          </a:p>
          <a:p>
            <a:pPr lvl="1"/>
            <a:r>
              <a:rPr lang="en-US" altLang="zh-CN" b="1" dirty="0"/>
              <a:t>The RP model is proposed to support residual blocks with less off-chip memory access, which achieves higher hardware utilization than previous pipeline modes.</a:t>
            </a:r>
          </a:p>
        </p:txBody>
      </p:sp>
    </p:spTree>
    <p:extLst>
      <p:ext uri="{BB962C8B-B14F-4D97-AF65-F5344CB8AC3E}">
        <p14:creationId xmlns:p14="http://schemas.microsoft.com/office/powerpoint/2010/main" val="169659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03308" y="1253331"/>
            <a:ext cx="10209246" cy="4351338"/>
          </a:xfrm>
        </p:spPr>
        <p:txBody>
          <a:bodyPr/>
          <a:lstStyle/>
          <a:p>
            <a:r>
              <a:rPr lang="en-US" altLang="zh-CN" b="1" dirty="0"/>
              <a:t>Pipeline for the residual block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6E4A28-8F96-4110-ADBD-652BDDBB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312" y="1829039"/>
            <a:ext cx="6691376" cy="43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Implementation and evaluation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Main contributions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Effective-Weight-Based convolution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Error-Compensation-Based prediction method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Pipeline for the residual block</a:t>
            </a:r>
          </a:p>
          <a:p>
            <a:r>
              <a:rPr lang="en-US" altLang="zh-CN" b="1" dirty="0"/>
              <a:t>Implementation and evaluation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87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Implementation and evaluation</a:t>
            </a:r>
            <a:endParaRPr lang="zh-CN" altLang="en-US" u="none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 b="1" dirty="0"/>
          </a:p>
        </p:txBody>
      </p:sp>
      <p:pic>
        <p:nvPicPr>
          <p:cNvPr id="2050" name="Picture 2" descr="Fig. 8.">
            <a:extLst>
              <a:ext uri="{FF2B5EF4-FFF2-40B4-BE49-F238E27FC236}">
                <a16:creationId xmlns:a16="http://schemas.microsoft.com/office/drawing/2014/main" id="{80D94210-F020-4706-8239-C421876A8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804685"/>
            <a:ext cx="5499100" cy="547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. 9.">
            <a:extLst>
              <a:ext uri="{FF2B5EF4-FFF2-40B4-BE49-F238E27FC236}">
                <a16:creationId xmlns:a16="http://schemas.microsoft.com/office/drawing/2014/main" id="{D6449D2E-DE6E-4E63-AD1D-B12C1788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59" y="548258"/>
            <a:ext cx="4843659" cy="355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B468B3-69BB-47F8-BA44-B3995E05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787" y="4136879"/>
            <a:ext cx="4834523" cy="26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Implementation and evaluation</a:t>
            </a:r>
            <a:endParaRPr lang="zh-CN" altLang="en-US" u="none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dirty="0"/>
              <a:t>Row stationary dataflow like </a:t>
            </a:r>
            <a:r>
              <a:rPr lang="en-US" altLang="zh-CN" b="1" dirty="0" err="1"/>
              <a:t>Eyeriss</a:t>
            </a:r>
            <a:endParaRPr lang="zh-CN" altLang="en-US" b="1" dirty="0"/>
          </a:p>
        </p:txBody>
      </p:sp>
      <p:pic>
        <p:nvPicPr>
          <p:cNvPr id="9218" name="Picture 2" descr="Fig. 11. - Dataflow in each PE array for processing the &#10;$1 \times 3$&#10; convolution.">
            <a:extLst>
              <a:ext uri="{FF2B5EF4-FFF2-40B4-BE49-F238E27FC236}">
                <a16:creationId xmlns:a16="http://schemas.microsoft.com/office/drawing/2014/main" id="{954145E7-7CC8-43D9-9012-E2CAB6BA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60" y="1894940"/>
            <a:ext cx="6007479" cy="420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9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Contents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</a:p>
          <a:p>
            <a:r>
              <a:rPr lang="en-US" altLang="zh-CN" b="1" dirty="0"/>
              <a:t>Main contributions</a:t>
            </a:r>
          </a:p>
          <a:p>
            <a:pPr lvl="1"/>
            <a:r>
              <a:rPr lang="en-US" altLang="zh-CN" b="1" dirty="0"/>
              <a:t>Effective-Weight-Based convolution</a:t>
            </a:r>
          </a:p>
          <a:p>
            <a:pPr lvl="1"/>
            <a:r>
              <a:rPr lang="en-US" altLang="zh-CN" b="1" dirty="0"/>
              <a:t>Error-Compensation-Based prediction method</a:t>
            </a:r>
          </a:p>
          <a:p>
            <a:pPr lvl="1"/>
            <a:r>
              <a:rPr lang="en-US" altLang="zh-CN" b="1" dirty="0"/>
              <a:t>Pipeline for the residual block</a:t>
            </a:r>
          </a:p>
          <a:p>
            <a:r>
              <a:rPr lang="en-US" altLang="zh-CN" b="1" dirty="0"/>
              <a:t>Implementation and evaluation</a:t>
            </a:r>
          </a:p>
          <a:p>
            <a:r>
              <a:rPr lang="en-US" altLang="zh-CN" b="1" dirty="0"/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Implementation and evaluation</a:t>
            </a:r>
            <a:endParaRPr lang="zh-CN" altLang="en-US" u="none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77B1E15-B03A-4984-8071-BA3435208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9133" y="722148"/>
            <a:ext cx="6753733" cy="5992404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600" b="1" dirty="0">
                <a:solidFill>
                  <a:prstClr val="black">
                    <a:tint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prstClr val="black">
                  <a:tint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52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Implementation and evaluation</a:t>
            </a:r>
            <a:endParaRPr lang="zh-CN" altLang="en-US" u="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600" b="1" dirty="0">
                <a:solidFill>
                  <a:prstClr val="black">
                    <a:tint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prstClr val="black">
                  <a:tint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66B53-7C78-4552-9EA9-F88364D0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Table III- &#10;Performance on Four Benchmark Networks at 470 MHz and 0.9 V">
            <a:extLst>
              <a:ext uri="{FF2B5EF4-FFF2-40B4-BE49-F238E27FC236}">
                <a16:creationId xmlns:a16="http://schemas.microsoft.com/office/drawing/2014/main" id="{0DB8D670-8A42-43F6-BE2C-BC6C291A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88" y="877738"/>
            <a:ext cx="7759222" cy="26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Fig. 15. - Layout and physical information of QNAP.">
            <a:extLst>
              <a:ext uri="{FF2B5EF4-FFF2-40B4-BE49-F238E27FC236}">
                <a16:creationId xmlns:a16="http://schemas.microsoft.com/office/drawing/2014/main" id="{2EDDF187-EB56-4D13-AD51-DC9BAF0B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46" y="3544089"/>
            <a:ext cx="7270707" cy="31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78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Implementation and evaluation</a:t>
            </a:r>
            <a:endParaRPr lang="zh-CN" altLang="en-US" u="non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5C8C6C5-B3BE-4853-8628-E6AC0EEE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 descr="https://ieeexplore.ieee.org/mediastore_new/IEEE/content/media/4/9761850/9570111/liu.t7-3113569-large.gif">
            <a:extLst>
              <a:ext uri="{FF2B5EF4-FFF2-40B4-BE49-F238E27FC236}">
                <a16:creationId xmlns:a16="http://schemas.microsoft.com/office/drawing/2014/main" id="{B6903920-E773-4FA6-8E68-C3D58D1F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7" y="901436"/>
            <a:ext cx="11556826" cy="563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Conclusions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Main contributions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Effective-Weight-Based convolution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Error-Compensation-Based prediction method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Pipeline for the residual block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Implementation and evaluation</a:t>
            </a:r>
          </a:p>
          <a:p>
            <a:r>
              <a:rPr lang="en-US" altLang="zh-CN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64375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Conclusions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68425"/>
            <a:ext cx="10377805" cy="435165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lang="en-US" altLang="zh-CN" b="1" dirty="0"/>
              <a:t>EWC is proposed to eliminate most of the multiplications caused by repetitive quantized weights with no more than 6 EWs.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lang="en-US" altLang="zh-CN" b="1" dirty="0"/>
              <a:t>ECP is presented to further reduce addition operations by removing the potential redundant operations caused by the </a:t>
            </a:r>
            <a:r>
              <a:rPr lang="en-US" altLang="zh-CN" b="1" dirty="0" err="1"/>
              <a:t>ReLU</a:t>
            </a:r>
            <a:r>
              <a:rPr lang="en-US" altLang="zh-CN" b="1" dirty="0"/>
              <a:t> function.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lang="en-US" altLang="zh-CN" b="1" dirty="0"/>
              <a:t>The RP mode is presented to achieve memory-efficient pipelined processing of residual blocks with nearly full hardware utilization.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email">
            <a:duotone>
              <a:srgbClr val="A40006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9196365" y="211652"/>
            <a:ext cx="2648691" cy="7125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715088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8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Introduction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Main contributions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Effective-Weight-Based convolution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Error-Compensation-Based prediction method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Pipeline for the residual block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Implementation and evaluation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Introduction</a:t>
            </a:r>
            <a:endParaRPr lang="zh-CN" altLang="en-US" u="none" dirty="0"/>
          </a:p>
        </p:txBody>
      </p:sp>
      <p:sp>
        <p:nvSpPr>
          <p:cNvPr id="6" name="内容占位符 6"/>
          <p:cNvSpPr txBox="1"/>
          <p:nvPr/>
        </p:nvSpPr>
        <p:spPr>
          <a:xfrm>
            <a:off x="838200" y="13684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CNN operation &amp; residual network</a:t>
            </a:r>
          </a:p>
        </p:txBody>
      </p:sp>
      <p:pic>
        <p:nvPicPr>
          <p:cNvPr id="1026" name="Picture 2" descr="http://image109.360doc.com/DownloadImg/2020/02/2917/184144541_1_20200229052647316">
            <a:extLst>
              <a:ext uri="{FF2B5EF4-FFF2-40B4-BE49-F238E27FC236}">
                <a16:creationId xmlns:a16="http://schemas.microsoft.com/office/drawing/2014/main" id="{3B263577-6E6A-45B0-B2C6-334B8F0F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29"/>
            <a:ext cx="4848616" cy="425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DCEB24-716D-46A5-A6D4-4CB2302FB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987" y="2010129"/>
            <a:ext cx="2827359" cy="42035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b="1" dirty="0"/>
              <a:t>Main contributions</a:t>
            </a:r>
          </a:p>
          <a:p>
            <a:pPr lvl="1"/>
            <a:r>
              <a:rPr lang="en-US" altLang="zh-CN" b="1" dirty="0"/>
              <a:t>Effective-Weight-Based convolution</a:t>
            </a:r>
          </a:p>
          <a:p>
            <a:pPr lvl="1"/>
            <a:r>
              <a:rPr lang="en-US" altLang="zh-CN" b="1" dirty="0"/>
              <a:t>Error-Compensation-Based prediction method</a:t>
            </a:r>
          </a:p>
          <a:p>
            <a:pPr lvl="1"/>
            <a:r>
              <a:rPr lang="en-US" altLang="zh-CN" b="1" dirty="0"/>
              <a:t>Pipeline for the residual block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Implementation and evaluation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53176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68420"/>
            <a:ext cx="10515600" cy="4351338"/>
          </a:xfrm>
        </p:spPr>
        <p:txBody>
          <a:bodyPr/>
          <a:lstStyle/>
          <a:p>
            <a:r>
              <a:rPr lang="en-US" altLang="zh-CN" b="1" dirty="0"/>
              <a:t>Effective-Weight-Based convolution</a:t>
            </a:r>
          </a:p>
          <a:p>
            <a:pPr lvl="1" fontAlgn="auto">
              <a:spcAft>
                <a:spcPts val="600"/>
              </a:spcAft>
            </a:pPr>
            <a:r>
              <a:rPr lang="en-US" altLang="zh-CN" b="1" dirty="0"/>
              <a:t>EWC is proposed to avoid a large number of multiplications caused by the repetition of quantized weights.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600" b="1" dirty="0">
                <a:solidFill>
                  <a:prstClr val="black">
                    <a:tint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prstClr val="black">
                  <a:tint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F89169-F29A-49AE-9174-3FABF2FE0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078" y="2724636"/>
            <a:ext cx="5974917" cy="4043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68420"/>
            <a:ext cx="10515600" cy="4351338"/>
          </a:xfrm>
        </p:spPr>
        <p:txBody>
          <a:bodyPr/>
          <a:lstStyle/>
          <a:p>
            <a:r>
              <a:rPr lang="en-US" altLang="zh-CN" b="1" dirty="0"/>
              <a:t>Effective-Weight-Based convolution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FBECB2-EC66-46A2-80B3-EC4084E5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966912"/>
            <a:ext cx="7810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68420"/>
            <a:ext cx="10515600" cy="4351338"/>
          </a:xfrm>
        </p:spPr>
        <p:txBody>
          <a:bodyPr/>
          <a:lstStyle/>
          <a:p>
            <a:r>
              <a:rPr lang="en-US" altLang="zh-CN" b="1" dirty="0"/>
              <a:t>Effective-Weight-Based convolution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A0B467-9E98-45A0-AB4A-40DC2DDB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47" y="1882797"/>
            <a:ext cx="8432905" cy="44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7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/>
              <a:t>Main contributions</a:t>
            </a:r>
            <a:endParaRPr lang="zh-CN" altLang="en-US" u="none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68420"/>
            <a:ext cx="10515600" cy="4351338"/>
          </a:xfrm>
        </p:spPr>
        <p:txBody>
          <a:bodyPr/>
          <a:lstStyle/>
          <a:p>
            <a:r>
              <a:rPr lang="en-US" altLang="zh-CN" b="1" dirty="0"/>
              <a:t>Effective-Weight-Based convolution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495CA4-7539-4C8C-A237-4FC69E7FA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841655"/>
            <a:ext cx="78105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5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A1M2Q5ZjIyYjkyZWRiNTZlZTNlZTg2ZDAxNTk4ZTUifQ=="/>
  <p:tag name="KSO_WPP_MARK_KEY" val="0abe9ce7-966c-45d4-b490-d9853a903267"/>
</p:tagLst>
</file>

<file path=ppt/theme/theme1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471</Words>
  <Application>Microsoft Office PowerPoint</Application>
  <PresentationFormat>宽屏</PresentationFormat>
  <Paragraphs>118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Times New Roman</vt:lpstr>
      <vt:lpstr>Wingdings</vt:lpstr>
      <vt:lpstr>1_Office 主题​​</vt:lpstr>
      <vt:lpstr>A 12.1 TOPS/W Quantized Network Acceleration Processor With Effective-Weight-Based Convolution and Error-Compensation-Based Prediction</vt:lpstr>
      <vt:lpstr>Contents</vt:lpstr>
      <vt:lpstr>Introduction</vt:lpstr>
      <vt:lpstr>Introduction</vt:lpstr>
      <vt:lpstr>Main contributions</vt:lpstr>
      <vt:lpstr>Main contributions</vt:lpstr>
      <vt:lpstr>Main contributions</vt:lpstr>
      <vt:lpstr>Main contributions</vt:lpstr>
      <vt:lpstr>Main contributions</vt:lpstr>
      <vt:lpstr>Main contributions</vt:lpstr>
      <vt:lpstr>Main contributions</vt:lpstr>
      <vt:lpstr>Main contributions</vt:lpstr>
      <vt:lpstr>Main contributions</vt:lpstr>
      <vt:lpstr>Main contributions</vt:lpstr>
      <vt:lpstr>Main contributions</vt:lpstr>
      <vt:lpstr>Main contributions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Conclusions</vt:lpstr>
      <vt:lpstr>Conclusions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2018新增纵向科研项目27项</dc:title>
  <dc:creator>antpeter</dc:creator>
  <cp:lastModifiedBy>万浩川</cp:lastModifiedBy>
  <cp:revision>174</cp:revision>
  <dcterms:created xsi:type="dcterms:W3CDTF">2018-08-22T07:36:00Z</dcterms:created>
  <dcterms:modified xsi:type="dcterms:W3CDTF">2022-12-15T07:28:04Z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0CAFA2A44DD64206AB5EF185495669C0</vt:lpwstr>
  </property>
</Properties>
</file>