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4" r:id="rId8"/>
    <p:sldId id="265" r:id="rId9"/>
    <p:sldId id="263" r:id="rId10"/>
    <p:sldId id="262"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49E59-D543-44D8-B271-9061CEDF118C}" v="264" dt="2025-10-22T14:33:07.435"/>
    <p1510:client id="{827FBFAF-C03B-4628-809B-1896BEB2A691}" v="733" dt="2025-10-22T15:19:45.100"/>
    <p1510:client id="{8B7796F2-AE56-4C1A-A88C-50BBCB5513DB}" v="111" dt="2025-10-22T14:39:39.503"/>
    <p1510:client id="{C73EDDEB-876D-4F1B-B8BC-608FFDFC08ED}" v="4" dt="2025-10-22T14:33:28.886"/>
    <p1510:client id="{DE18A707-E961-4BFD-8FD0-3A6C4C77DD35}" v="45" dt="2025-10-22T14:35:38.170"/>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02"/>
    <p:restoredTop sz="94601"/>
  </p:normalViewPr>
  <p:slideViewPr>
    <p:cSldViewPr snapToGrid="0">
      <p:cViewPr varScale="1">
        <p:scale>
          <a:sx n="150" d="100"/>
          <a:sy n="150" d="100"/>
        </p:scale>
        <p:origin x="19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F8F-F50C-1944-B22E-4EADB89954FD}" type="datetimeFigureOut">
              <a:rPr lang="tr-TR" smtClean="0"/>
              <a:t>22.10.2025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0DFED-94A8-2542-972B-71ACE439EEAB}" type="slidenum">
              <a:rPr lang="tr-TR" smtClean="0"/>
              <a:t>‹#›</a:t>
            </a:fld>
            <a:endParaRPr lang="tr-TR"/>
          </a:p>
        </p:txBody>
      </p:sp>
    </p:spTree>
    <p:extLst>
      <p:ext uri="{BB962C8B-B14F-4D97-AF65-F5344CB8AC3E}">
        <p14:creationId xmlns:p14="http://schemas.microsoft.com/office/powerpoint/2010/main" val="3163918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600DFED-94A8-2542-972B-71ACE439EEAB}" type="slidenum">
              <a:rPr lang="tr-TR" smtClean="0"/>
              <a:t>2</a:t>
            </a:fld>
            <a:endParaRPr lang="tr-TR"/>
          </a:p>
        </p:txBody>
      </p:sp>
    </p:spTree>
    <p:extLst>
      <p:ext uri="{BB962C8B-B14F-4D97-AF65-F5344CB8AC3E}">
        <p14:creationId xmlns:p14="http://schemas.microsoft.com/office/powerpoint/2010/main" val="3168328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68A6D-69AA-AE2C-165F-ACF46D551C8C}"/>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5F1016E6-E224-822D-8A34-2092919945E3}"/>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DC8CA3AF-5859-3260-A70C-86BA79F44B27}"/>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92BC0CBA-E909-D533-35A7-CCA0DAEBE077}"/>
              </a:ext>
            </a:extLst>
          </p:cNvPr>
          <p:cNvSpPr>
            <a:spLocks noGrp="1"/>
          </p:cNvSpPr>
          <p:nvPr>
            <p:ph type="sldNum" sz="quarter" idx="5"/>
          </p:nvPr>
        </p:nvSpPr>
        <p:spPr/>
        <p:txBody>
          <a:bodyPr/>
          <a:lstStyle/>
          <a:p>
            <a:fld id="{9600DFED-94A8-2542-972B-71ACE439EEAB}" type="slidenum">
              <a:rPr lang="tr-TR" smtClean="0"/>
              <a:t>3</a:t>
            </a:fld>
            <a:endParaRPr lang="tr-TR"/>
          </a:p>
        </p:txBody>
      </p:sp>
    </p:spTree>
    <p:extLst>
      <p:ext uri="{BB962C8B-B14F-4D97-AF65-F5344CB8AC3E}">
        <p14:creationId xmlns:p14="http://schemas.microsoft.com/office/powerpoint/2010/main" val="3912664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AC8A8-FDE6-3211-74CE-5DEAE810A307}"/>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B2D51B81-3015-D7D3-34A6-FBA2D5D01A19}"/>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4888E960-A8C2-634D-74A0-3D0A255CA85C}"/>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963EF8DC-3276-6117-6B70-50E503BEF278}"/>
              </a:ext>
            </a:extLst>
          </p:cNvPr>
          <p:cNvSpPr>
            <a:spLocks noGrp="1"/>
          </p:cNvSpPr>
          <p:nvPr>
            <p:ph type="sldNum" sz="quarter" idx="5"/>
          </p:nvPr>
        </p:nvSpPr>
        <p:spPr/>
        <p:txBody>
          <a:bodyPr/>
          <a:lstStyle/>
          <a:p>
            <a:fld id="{9600DFED-94A8-2542-972B-71ACE439EEAB}" type="slidenum">
              <a:rPr lang="tr-TR" smtClean="0"/>
              <a:t>4</a:t>
            </a:fld>
            <a:endParaRPr lang="tr-TR"/>
          </a:p>
        </p:txBody>
      </p:sp>
    </p:spTree>
    <p:extLst>
      <p:ext uri="{BB962C8B-B14F-4D97-AF65-F5344CB8AC3E}">
        <p14:creationId xmlns:p14="http://schemas.microsoft.com/office/powerpoint/2010/main" val="1406785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85D88-9B39-886D-45B9-09E8EB060384}"/>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676F8035-62B3-EFEB-7A6C-DCD71996553F}"/>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9E976F1F-8FD8-BF2A-85CB-C5EA65354D2D}"/>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AC4C549A-CCA6-707B-5D7F-BD225EB78990}"/>
              </a:ext>
            </a:extLst>
          </p:cNvPr>
          <p:cNvSpPr>
            <a:spLocks noGrp="1"/>
          </p:cNvSpPr>
          <p:nvPr>
            <p:ph type="sldNum" sz="quarter" idx="5"/>
          </p:nvPr>
        </p:nvSpPr>
        <p:spPr/>
        <p:txBody>
          <a:bodyPr/>
          <a:lstStyle/>
          <a:p>
            <a:fld id="{9600DFED-94A8-2542-972B-71ACE439EEAB}" type="slidenum">
              <a:rPr lang="tr-TR" smtClean="0"/>
              <a:t>5</a:t>
            </a:fld>
            <a:endParaRPr lang="tr-TR"/>
          </a:p>
        </p:txBody>
      </p:sp>
    </p:spTree>
    <p:extLst>
      <p:ext uri="{BB962C8B-B14F-4D97-AF65-F5344CB8AC3E}">
        <p14:creationId xmlns:p14="http://schemas.microsoft.com/office/powerpoint/2010/main" val="2833204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DD535-BE9C-4757-111F-6B69B6FD4282}"/>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620C11E6-8AE4-0289-E115-3816051DAA84}"/>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3195B2FA-8BC7-4A5D-0ED4-1BF71733717A}"/>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74AB3A66-9148-BCC7-9FCC-D43E9545CAD6}"/>
              </a:ext>
            </a:extLst>
          </p:cNvPr>
          <p:cNvSpPr>
            <a:spLocks noGrp="1"/>
          </p:cNvSpPr>
          <p:nvPr>
            <p:ph type="sldNum" sz="quarter" idx="5"/>
          </p:nvPr>
        </p:nvSpPr>
        <p:spPr/>
        <p:txBody>
          <a:bodyPr/>
          <a:lstStyle/>
          <a:p>
            <a:fld id="{9600DFED-94A8-2542-972B-71ACE439EEAB}" type="slidenum">
              <a:rPr lang="tr-TR" smtClean="0"/>
              <a:t>6</a:t>
            </a:fld>
            <a:endParaRPr lang="tr-TR"/>
          </a:p>
        </p:txBody>
      </p:sp>
    </p:spTree>
    <p:extLst>
      <p:ext uri="{BB962C8B-B14F-4D97-AF65-F5344CB8AC3E}">
        <p14:creationId xmlns:p14="http://schemas.microsoft.com/office/powerpoint/2010/main" val="1016125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22.10.2025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22.10.2025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22.10.2025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22.10.2025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22.10.2025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22.10.2025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22.10.2025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22.10.2025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22.10.2025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22.10.2025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22.10.2025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72480-10DA-4FB4-BEAE-2A1DEA90F248}" type="datetimeFigureOut">
              <a:rPr lang="tr-TR" smtClean="0"/>
              <a:t>22.10.2025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hyperlink" Target="https://gemini.google.com/" TargetMode="Externa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2710543" y="93663"/>
            <a:ext cx="6765472" cy="1429658"/>
          </a:xfrm>
        </p:spPr>
        <p:txBody>
          <a:bodyPr vert="horz" lIns="91440" tIns="45720" rIns="91440" bIns="45720" rtlCol="0" anchor="ctr">
            <a:normAutofit/>
          </a:bodyPr>
          <a:lstStyle/>
          <a:p>
            <a:r>
              <a:rPr lang="tr-TR" sz="4000" b="1" dirty="0">
                <a:solidFill>
                  <a:schemeClr val="tx1">
                    <a:lumMod val="49000"/>
                    <a:lumOff val="51000"/>
                  </a:schemeClr>
                </a:solidFill>
              </a:rPr>
              <a:t>ARAŞTIRMA YÖNTEM VE TEKNİKLERİ</a:t>
            </a:r>
          </a:p>
        </p:txBody>
      </p:sp>
      <p:sp>
        <p:nvSpPr>
          <p:cNvPr id="3" name="Alt Başlık 2"/>
          <p:cNvSpPr>
            <a:spLocks noGrp="1"/>
          </p:cNvSpPr>
          <p:nvPr>
            <p:ph type="subTitle" idx="1"/>
          </p:nvPr>
        </p:nvSpPr>
        <p:spPr>
          <a:xfrm>
            <a:off x="683828" y="4709041"/>
            <a:ext cx="2618015" cy="1982332"/>
          </a:xfrm>
        </p:spPr>
        <p:txBody>
          <a:bodyPr vert="horz" lIns="91440" tIns="45720" rIns="91440" bIns="45720" rtlCol="0" anchor="t">
            <a:normAutofit/>
          </a:bodyPr>
          <a:lstStyle/>
          <a:p>
            <a:pPr algn="l">
              <a:lnSpc>
                <a:spcPct val="100000"/>
              </a:lnSpc>
            </a:pPr>
            <a:r>
              <a:rPr lang="tr-TR" sz="1600" b="1" dirty="0"/>
              <a:t>HAZIRLAYANLAR:</a:t>
            </a:r>
          </a:p>
          <a:p>
            <a:pPr algn="l">
              <a:lnSpc>
                <a:spcPct val="100000"/>
              </a:lnSpc>
              <a:spcBef>
                <a:spcPts val="500"/>
              </a:spcBef>
            </a:pPr>
            <a:r>
              <a:rPr lang="tr-TR" sz="1600" dirty="0"/>
              <a:t>ANIL GÜZEL</a:t>
            </a:r>
          </a:p>
          <a:p>
            <a:pPr algn="l">
              <a:lnSpc>
                <a:spcPct val="100000"/>
              </a:lnSpc>
              <a:spcBef>
                <a:spcPts val="500"/>
              </a:spcBef>
            </a:pPr>
            <a:r>
              <a:rPr lang="tr-TR" sz="1600" dirty="0"/>
              <a:t>ALİ GÜLTEKİN</a:t>
            </a:r>
          </a:p>
          <a:p>
            <a:pPr algn="l">
              <a:lnSpc>
                <a:spcPct val="100000"/>
              </a:lnSpc>
              <a:spcBef>
                <a:spcPts val="500"/>
              </a:spcBef>
            </a:pPr>
            <a:r>
              <a:rPr lang="tr-TR" sz="1600" dirty="0"/>
              <a:t>ELA NUR İSLAMOĞLU</a:t>
            </a:r>
          </a:p>
          <a:p>
            <a:pPr algn="l">
              <a:lnSpc>
                <a:spcPct val="100000"/>
              </a:lnSpc>
              <a:spcBef>
                <a:spcPts val="500"/>
              </a:spcBef>
            </a:pPr>
            <a:r>
              <a:rPr lang="tr-TR" sz="1600" dirty="0"/>
              <a:t>HATİCE KANDEMİR</a:t>
            </a:r>
          </a:p>
        </p:txBody>
      </p:sp>
      <p:sp>
        <p:nvSpPr>
          <p:cNvPr id="4" name="Metin kutusu 3">
            <a:extLst>
              <a:ext uri="{FF2B5EF4-FFF2-40B4-BE49-F238E27FC236}">
                <a16:creationId xmlns:a16="http://schemas.microsoft.com/office/drawing/2014/main" id="{0F957917-EE87-9406-F087-2786E5A79109}"/>
              </a:ext>
            </a:extLst>
          </p:cNvPr>
          <p:cNvSpPr txBox="1"/>
          <p:nvPr/>
        </p:nvSpPr>
        <p:spPr>
          <a:xfrm>
            <a:off x="683828" y="2148959"/>
            <a:ext cx="6546948" cy="22006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tr-TR" sz="2000" b="1" dirty="0"/>
              <a:t>ÖZET:</a:t>
            </a:r>
            <a:endParaRPr lang="tr-TR" dirty="0"/>
          </a:p>
          <a:p>
            <a:pPr algn="just"/>
            <a:endParaRPr lang="tr-TR" sz="900" b="1" dirty="0"/>
          </a:p>
          <a:p>
            <a:pPr marL="342900" indent="-342900" algn="just">
              <a:buAutoNum type="arabicPeriod"/>
            </a:pPr>
            <a:r>
              <a:rPr lang="tr-TR" dirty="0"/>
              <a:t>KONU TANITIMI</a:t>
            </a:r>
            <a:endParaRPr lang="en-US" dirty="0"/>
          </a:p>
          <a:p>
            <a:pPr marL="342900" indent="-342900" algn="just">
              <a:buAutoNum type="arabicPeriod"/>
            </a:pPr>
            <a:r>
              <a:rPr lang="tr-TR" dirty="0"/>
              <a:t>TEMEL KAVRAMLAR VE DEĞİŞKENLER</a:t>
            </a:r>
            <a:endParaRPr lang="en-US" dirty="0"/>
          </a:p>
          <a:p>
            <a:pPr marL="342900" indent="-342900" algn="just">
              <a:buAutoNum type="arabicPeriod"/>
            </a:pPr>
            <a:r>
              <a:rPr lang="tr-TR" dirty="0"/>
              <a:t>LİTERATÜR TARAMASI</a:t>
            </a:r>
            <a:endParaRPr lang="en-US" dirty="0"/>
          </a:p>
          <a:p>
            <a:pPr marL="342900" indent="-342900" algn="just">
              <a:buAutoNum type="arabicPeriod"/>
            </a:pPr>
            <a:r>
              <a:rPr lang="tr-TR" dirty="0"/>
              <a:t>ARAŞTIRMA BOŞLUĞU (RESEARCH GAP)</a:t>
            </a:r>
            <a:endParaRPr lang="en-US" dirty="0"/>
          </a:p>
          <a:p>
            <a:pPr marL="342900" indent="-342900" algn="just">
              <a:buAutoNum type="arabicPeriod"/>
            </a:pPr>
            <a:r>
              <a:rPr lang="tr-TR" dirty="0"/>
              <a:t>ARAŞTIRMA SORUSU</a:t>
            </a:r>
            <a:endParaRPr lang="en-US" dirty="0"/>
          </a:p>
          <a:p>
            <a:pPr marL="342900" indent="-342900" algn="just">
              <a:buAutoNum type="arabicPeriod"/>
            </a:pPr>
            <a:r>
              <a:rPr lang="tr-TR" dirty="0"/>
              <a:t>KAYNAKÇA</a:t>
            </a:r>
          </a:p>
        </p:txBody>
      </p:sp>
      <p:sp>
        <p:nvSpPr>
          <p:cNvPr id="6" name="Metin kutusu 5">
            <a:extLst>
              <a:ext uri="{FF2B5EF4-FFF2-40B4-BE49-F238E27FC236}">
                <a16:creationId xmlns:a16="http://schemas.microsoft.com/office/drawing/2014/main" id="{A59A648C-5A0A-5C7F-2CBF-2BF18BEC9743}"/>
              </a:ext>
            </a:extLst>
          </p:cNvPr>
          <p:cNvSpPr txBox="1"/>
          <p:nvPr/>
        </p:nvSpPr>
        <p:spPr>
          <a:xfrm>
            <a:off x="1992836" y="1431105"/>
            <a:ext cx="8203698"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tr-TR" sz="3600" dirty="0"/>
              <a:t> </a:t>
            </a:r>
            <a:r>
              <a:rPr lang="tr-TR" sz="3600" b="1" dirty="0"/>
              <a:t>SİMÜLASYONLARIN EĞİTİME ETKİSİ</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B11ECB-86AB-C1A5-9668-680F989F3A8B}"/>
              </a:ext>
            </a:extLst>
          </p:cNvPr>
          <p:cNvSpPr>
            <a:spLocks noGrp="1"/>
          </p:cNvSpPr>
          <p:nvPr>
            <p:ph type="title"/>
          </p:nvPr>
        </p:nvSpPr>
        <p:spPr>
          <a:xfrm>
            <a:off x="838200" y="18255"/>
            <a:ext cx="10515600" cy="1325563"/>
          </a:xfrm>
        </p:spPr>
        <p:txBody>
          <a:bodyPr/>
          <a:lstStyle/>
          <a:p>
            <a:pPr algn="ctr"/>
            <a:r>
              <a:rPr lang="tr-TR" dirty="0"/>
              <a:t>KAYNAKÇA</a:t>
            </a:r>
          </a:p>
        </p:txBody>
      </p:sp>
      <p:sp>
        <p:nvSpPr>
          <p:cNvPr id="4" name="Rectangle 1">
            <a:extLst>
              <a:ext uri="{FF2B5EF4-FFF2-40B4-BE49-F238E27FC236}">
                <a16:creationId xmlns:a16="http://schemas.microsoft.com/office/drawing/2014/main" id="{BA767914-21CD-83B5-7768-289308A85D08}"/>
              </a:ext>
            </a:extLst>
          </p:cNvPr>
          <p:cNvSpPr>
            <a:spLocks noGrp="1" noChangeArrowheads="1"/>
          </p:cNvSpPr>
          <p:nvPr>
            <p:ph idx="1"/>
          </p:nvPr>
        </p:nvSpPr>
        <p:spPr bwMode="auto">
          <a:xfrm>
            <a:off x="597027" y="882979"/>
            <a:ext cx="1099794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rgbClr val="000000"/>
                </a:solidFill>
                <a:effectLst/>
                <a:latin typeface="Arial Unicode MS" panose="020B0604020202020204" pitchFamily="34" charset="-128"/>
                <a:hlinkClick r:id="rId2" action="ppaction://hlinksldjump"/>
              </a:rPr>
              <a:t>[1]</a:t>
            </a:r>
            <a:r>
              <a:rPr kumimoji="0" lang="tr-TR" altLang="tr-TR" sz="1800" b="0" i="0" u="none" strike="noStrike" cap="none" normalizeH="0" baseline="0" dirty="0">
                <a:ln>
                  <a:noFill/>
                </a:ln>
                <a:solidFill>
                  <a:srgbClr val="000000"/>
                </a:solidFill>
                <a:effectLst/>
                <a:latin typeface="-webkit-standard"/>
                <a:hlinkClick r:id="rId2" action="ppaction://hlinksldjump"/>
              </a:rPr>
              <a:t> D. A. Cook </a:t>
            </a:r>
            <a:r>
              <a:rPr kumimoji="0" lang="tr-TR" altLang="tr-TR" sz="1800" b="0" i="1" u="none" strike="noStrike" cap="none" normalizeH="0" baseline="0" dirty="0">
                <a:ln>
                  <a:noFill/>
                </a:ln>
                <a:solidFill>
                  <a:srgbClr val="000000"/>
                </a:solidFill>
                <a:effectLst/>
                <a:hlinkClick r:id="rId2" action="ppaction://hlinksldjump"/>
              </a:rPr>
              <a:t>et al.</a:t>
            </a:r>
            <a:r>
              <a:rPr kumimoji="0" lang="tr-TR" altLang="tr-TR" sz="1800" b="0" i="0" u="none" strike="noStrike" cap="none" normalizeH="0" baseline="0" dirty="0">
                <a:ln>
                  <a:noFill/>
                </a:ln>
                <a:solidFill>
                  <a:srgbClr val="000000"/>
                </a:solidFill>
                <a:effectLst/>
                <a:latin typeface="-webkit-standard"/>
                <a:hlinkClick r:id="rId2" action="ppaction://hlinksldjump"/>
              </a:rPr>
              <a:t>, "Technology-Enhanced </a:t>
            </a:r>
            <a:r>
              <a:rPr kumimoji="0" lang="tr-TR" altLang="tr-TR" sz="1800" b="0" i="0" u="none" strike="noStrike" cap="none" normalizeH="0" baseline="0" dirty="0" err="1">
                <a:ln>
                  <a:noFill/>
                </a:ln>
                <a:solidFill>
                  <a:srgbClr val="000000"/>
                </a:solidFill>
                <a:effectLst/>
                <a:latin typeface="-webkit-standard"/>
                <a:hlinkClick r:id="rId2" action="ppaction://hlinksldjump"/>
              </a:rPr>
              <a:t>Simulation</a:t>
            </a:r>
            <a:r>
              <a:rPr kumimoji="0" lang="tr-TR" altLang="tr-TR" sz="1800" b="0" i="0" u="none" strike="noStrike" cap="none" normalizeH="0" baseline="0" dirty="0">
                <a:ln>
                  <a:noFill/>
                </a:ln>
                <a:solidFill>
                  <a:srgbClr val="000000"/>
                </a:solidFill>
                <a:effectLst/>
                <a:latin typeface="-webkit-standard"/>
                <a:hlinkClick r:id="rId2" action="ppaction://hlinksldjump"/>
              </a:rPr>
              <a:t> </a:t>
            </a:r>
            <a:r>
              <a:rPr kumimoji="0" lang="tr-TR" altLang="tr-TR" sz="1800" b="0" i="0" u="none" strike="noStrike" cap="none" normalizeH="0" baseline="0" dirty="0" err="1">
                <a:ln>
                  <a:noFill/>
                </a:ln>
                <a:solidFill>
                  <a:srgbClr val="000000"/>
                </a:solidFill>
                <a:effectLst/>
                <a:latin typeface="-webkit-standard"/>
                <a:hlinkClick r:id="rId2" action="ppaction://hlinksldjump"/>
              </a:rPr>
              <a:t>for</a:t>
            </a:r>
            <a:r>
              <a:rPr kumimoji="0" lang="tr-TR" altLang="tr-TR" sz="1800" b="0" i="0" u="none" strike="noStrike" cap="none" normalizeH="0" baseline="0" dirty="0">
                <a:ln>
                  <a:noFill/>
                </a:ln>
                <a:solidFill>
                  <a:srgbClr val="000000"/>
                </a:solidFill>
                <a:effectLst/>
                <a:latin typeface="-webkit-standard"/>
                <a:hlinkClick r:id="rId2" action="ppaction://hlinksldjump"/>
              </a:rPr>
              <a:t> </a:t>
            </a:r>
            <a:r>
              <a:rPr kumimoji="0" lang="tr-TR" altLang="tr-TR" sz="1800" b="0" i="0" u="none" strike="noStrike" cap="none" normalizeH="0" baseline="0" dirty="0" err="1">
                <a:ln>
                  <a:noFill/>
                </a:ln>
                <a:solidFill>
                  <a:srgbClr val="000000"/>
                </a:solidFill>
                <a:effectLst/>
                <a:latin typeface="-webkit-standard"/>
                <a:hlinkClick r:id="rId2" action="ppaction://hlinksldjump"/>
              </a:rPr>
              <a:t>Health</a:t>
            </a:r>
            <a:r>
              <a:rPr kumimoji="0" lang="tr-TR" altLang="tr-TR" sz="1800" b="0" i="0" u="none" strike="noStrike" cap="none" normalizeH="0" baseline="0" dirty="0">
                <a:ln>
                  <a:noFill/>
                </a:ln>
                <a:solidFill>
                  <a:srgbClr val="000000"/>
                </a:solidFill>
                <a:effectLst/>
                <a:latin typeface="-webkit-standard"/>
                <a:hlinkClick r:id="rId2" action="ppaction://hlinksldjump"/>
              </a:rPr>
              <a:t> </a:t>
            </a:r>
            <a:r>
              <a:rPr kumimoji="0" lang="tr-TR" altLang="tr-TR" sz="1800" b="0" i="0" u="none" strike="noStrike" cap="none" normalizeH="0" baseline="0" dirty="0" err="1">
                <a:ln>
                  <a:noFill/>
                </a:ln>
                <a:solidFill>
                  <a:srgbClr val="000000"/>
                </a:solidFill>
                <a:effectLst/>
                <a:latin typeface="-webkit-standard"/>
                <a:hlinkClick r:id="rId2" action="ppaction://hlinksldjump"/>
              </a:rPr>
              <a:t>Professions</a:t>
            </a:r>
            <a:r>
              <a:rPr kumimoji="0" lang="tr-TR" altLang="tr-TR" sz="1800" b="0" i="0" u="none" strike="noStrike" cap="none" normalizeH="0" baseline="0" dirty="0">
                <a:ln>
                  <a:noFill/>
                </a:ln>
                <a:solidFill>
                  <a:srgbClr val="000000"/>
                </a:solidFill>
                <a:effectLst/>
                <a:latin typeface="-webkit-standard"/>
                <a:hlinkClick r:id="rId2" action="ppaction://hlinksldjump"/>
              </a:rPr>
              <a:t> </a:t>
            </a:r>
            <a:r>
              <a:rPr kumimoji="0" lang="tr-TR" altLang="tr-TR" sz="1800" b="0" i="0" u="none" strike="noStrike" cap="none" normalizeH="0" baseline="0" dirty="0" err="1">
                <a:ln>
                  <a:noFill/>
                </a:ln>
                <a:solidFill>
                  <a:srgbClr val="000000"/>
                </a:solidFill>
                <a:effectLst/>
                <a:latin typeface="-webkit-standard"/>
                <a:hlinkClick r:id="rId2" action="ppaction://hlinksldjump"/>
              </a:rPr>
              <a:t>Education</a:t>
            </a:r>
            <a:r>
              <a:rPr kumimoji="0" lang="tr-TR" altLang="tr-TR" sz="1800" b="0" i="0" u="none" strike="noStrike" cap="none" normalizeH="0" baseline="0" dirty="0">
                <a:ln>
                  <a:noFill/>
                </a:ln>
                <a:solidFill>
                  <a:srgbClr val="000000"/>
                </a:solidFill>
                <a:effectLst/>
                <a:latin typeface="-webkit-standard"/>
                <a:hlinkClick r:id="rId2" action="ppaction://hlinksldjump"/>
              </a:rPr>
              <a:t>: A </a:t>
            </a:r>
            <a:r>
              <a:rPr kumimoji="0" lang="tr-TR" altLang="tr-TR" sz="1800" b="0" i="0" u="none" strike="noStrike" cap="none" normalizeH="0" baseline="0" dirty="0" err="1">
                <a:ln>
                  <a:noFill/>
                </a:ln>
                <a:solidFill>
                  <a:srgbClr val="000000"/>
                </a:solidFill>
                <a:effectLst/>
                <a:latin typeface="-webkit-standard"/>
                <a:hlinkClick r:id="rId2" action="ppaction://hlinksldjump"/>
              </a:rPr>
              <a:t>Systematic</a:t>
            </a:r>
            <a:r>
              <a:rPr kumimoji="0" lang="tr-TR" altLang="tr-TR" sz="1800" b="0" i="0" u="none" strike="noStrike" cap="none" normalizeH="0" baseline="0" dirty="0">
                <a:ln>
                  <a:noFill/>
                </a:ln>
                <a:solidFill>
                  <a:srgbClr val="000000"/>
                </a:solidFill>
                <a:effectLst/>
                <a:latin typeface="-webkit-standard"/>
                <a:hlinkClick r:id="rId2" action="ppaction://hlinksldjump"/>
              </a:rPr>
              <a:t> </a:t>
            </a:r>
            <a:r>
              <a:rPr kumimoji="0" lang="tr-TR" altLang="tr-TR" sz="1800" b="0" i="0" u="none" strike="noStrike" cap="none" normalizeH="0" baseline="0" dirty="0" err="1">
                <a:ln>
                  <a:noFill/>
                </a:ln>
                <a:solidFill>
                  <a:srgbClr val="000000"/>
                </a:solidFill>
                <a:effectLst/>
                <a:latin typeface="-webkit-standard"/>
                <a:hlinkClick r:id="rId2" action="ppaction://hlinksldjump"/>
              </a:rPr>
              <a:t>Review</a:t>
            </a:r>
            <a:r>
              <a:rPr kumimoji="0" lang="tr-TR" altLang="tr-TR" sz="1800" b="0" i="0" u="none" strike="noStrike" cap="none" normalizeH="0" baseline="0" dirty="0">
                <a:ln>
                  <a:noFill/>
                </a:ln>
                <a:solidFill>
                  <a:srgbClr val="000000"/>
                </a:solidFill>
                <a:effectLst/>
                <a:latin typeface="-webkit-standard"/>
                <a:hlinkClick r:id="rId2" action="ppaction://hlinksldjump"/>
              </a:rPr>
              <a:t> </a:t>
            </a:r>
            <a:r>
              <a:rPr kumimoji="0" lang="tr-TR" altLang="tr-TR" sz="1800" b="0" i="0" u="none" strike="noStrike" cap="none" normalizeH="0" baseline="0" dirty="0" err="1">
                <a:ln>
                  <a:noFill/>
                </a:ln>
                <a:solidFill>
                  <a:srgbClr val="000000"/>
                </a:solidFill>
                <a:effectLst/>
                <a:latin typeface="-webkit-standard"/>
                <a:hlinkClick r:id="rId2" action="ppaction://hlinksldjump"/>
              </a:rPr>
              <a:t>and</a:t>
            </a:r>
            <a:r>
              <a:rPr kumimoji="0" lang="tr-TR" altLang="tr-TR" sz="1800" b="0" i="0" u="none" strike="noStrike" cap="none" normalizeH="0" baseline="0" dirty="0">
                <a:ln>
                  <a:noFill/>
                </a:ln>
                <a:solidFill>
                  <a:srgbClr val="000000"/>
                </a:solidFill>
                <a:effectLst/>
                <a:latin typeface="-webkit-standard"/>
                <a:hlinkClick r:id="rId2" action="ppaction://hlinksldjump"/>
              </a:rPr>
              <a:t> Meta-</a:t>
            </a:r>
            <a:r>
              <a:rPr kumimoji="0" lang="tr-TR" altLang="tr-TR" sz="1800" b="0" i="0" u="none" strike="noStrike" cap="none" normalizeH="0" baseline="0" dirty="0" err="1">
                <a:ln>
                  <a:noFill/>
                </a:ln>
                <a:solidFill>
                  <a:srgbClr val="000000"/>
                </a:solidFill>
                <a:effectLst/>
                <a:latin typeface="-webkit-standard"/>
                <a:hlinkClick r:id="rId2" action="ppaction://hlinksldjump"/>
              </a:rPr>
              <a:t>analysis</a:t>
            </a:r>
            <a:r>
              <a:rPr kumimoji="0" lang="tr-TR" altLang="tr-TR" sz="1800" b="0" i="0" u="none" strike="noStrike" cap="none" normalizeH="0" baseline="0" dirty="0">
                <a:ln>
                  <a:noFill/>
                </a:ln>
                <a:solidFill>
                  <a:srgbClr val="000000"/>
                </a:solidFill>
                <a:effectLst/>
                <a:latin typeface="-webkit-standard"/>
                <a:hlinkClick r:id="rId2" action="ppaction://hlinksldjump"/>
              </a:rPr>
              <a:t>," </a:t>
            </a:r>
            <a:r>
              <a:rPr kumimoji="0" lang="tr-TR" altLang="tr-TR" sz="1800" b="0" i="1" u="none" strike="noStrike" cap="none" normalizeH="0" baseline="0" dirty="0">
                <a:ln>
                  <a:noFill/>
                </a:ln>
                <a:solidFill>
                  <a:srgbClr val="000000"/>
                </a:solidFill>
                <a:effectLst/>
                <a:hlinkClick r:id="rId2" action="ppaction://hlinksldjump"/>
              </a:rPr>
              <a:t>JAMA</a:t>
            </a:r>
            <a:r>
              <a:rPr kumimoji="0" lang="tr-TR" altLang="tr-TR" sz="1800" b="0" i="0" u="none" strike="noStrike" cap="none" normalizeH="0" baseline="0" dirty="0">
                <a:ln>
                  <a:noFill/>
                </a:ln>
                <a:solidFill>
                  <a:srgbClr val="000000"/>
                </a:solidFill>
                <a:effectLst/>
                <a:latin typeface="-webkit-standard"/>
                <a:hlinkClick r:id="rId2" action="ppaction://hlinksldjump"/>
              </a:rPr>
              <a:t>, </a:t>
            </a:r>
            <a:r>
              <a:rPr kumimoji="0" lang="tr-TR" altLang="tr-TR" sz="1800" b="0" i="0" u="none" strike="noStrike" cap="none" normalizeH="0" baseline="0" dirty="0" err="1">
                <a:ln>
                  <a:noFill/>
                </a:ln>
                <a:solidFill>
                  <a:srgbClr val="000000"/>
                </a:solidFill>
                <a:effectLst/>
                <a:latin typeface="-webkit-standard"/>
                <a:hlinkClick r:id="rId2" action="ppaction://hlinksldjump"/>
              </a:rPr>
              <a:t>vol</a:t>
            </a:r>
            <a:r>
              <a:rPr kumimoji="0" lang="tr-TR" altLang="tr-TR" sz="1800" b="0" i="0" u="none" strike="noStrike" cap="none" normalizeH="0" baseline="0" dirty="0">
                <a:ln>
                  <a:noFill/>
                </a:ln>
                <a:solidFill>
                  <a:srgbClr val="000000"/>
                </a:solidFill>
                <a:effectLst/>
                <a:latin typeface="-webkit-standard"/>
                <a:hlinkClick r:id="rId2" action="ppaction://hlinksldjump"/>
              </a:rPr>
              <a:t>. 306, no. 9, pp. 978-988, Sep. 2011.</a:t>
            </a:r>
            <a:endParaRPr kumimoji="0" lang="tr-TR" altLang="tr-TR" sz="1800" b="0" i="0" u="none" strike="noStrike" cap="none" normalizeH="0" baseline="0" dirty="0">
              <a:ln>
                <a:noFill/>
              </a:ln>
              <a:solidFill>
                <a:srgbClr val="000000"/>
              </a:solidFill>
              <a:effectLst/>
              <a:latin typeface="-webkit-standard"/>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800" dirty="0">
              <a:solidFill>
                <a:srgbClr val="000000"/>
              </a:solidFill>
              <a:latin typeface="-webkit-standard"/>
            </a:endParaRPr>
          </a:p>
          <a:p>
            <a:pPr marL="0" lvl="0" indent="0">
              <a:lnSpc>
                <a:spcPct val="100000"/>
              </a:lnSpc>
              <a:buNone/>
            </a:pPr>
            <a:r>
              <a:rPr lang="tr-TR" altLang="tr-TR" sz="1800" dirty="0">
                <a:solidFill>
                  <a:srgbClr val="000000"/>
                </a:solidFill>
                <a:latin typeface="Arial Unicode MS" panose="020B0604020202020204" pitchFamily="34" charset="-128"/>
                <a:hlinkClick r:id="rId3" action="ppaction://hlinksldjump"/>
              </a:rPr>
              <a:t>[2]</a:t>
            </a:r>
            <a:r>
              <a:rPr lang="tr-TR" altLang="tr-TR" sz="1800" dirty="0">
                <a:solidFill>
                  <a:srgbClr val="000000"/>
                </a:solidFill>
                <a:hlinkClick r:id="rId3" action="ppaction://hlinksldjump"/>
              </a:rPr>
              <a:t> N. Rutten, W. R. van </a:t>
            </a:r>
            <a:r>
              <a:rPr lang="tr-TR" altLang="tr-TR" sz="1800" dirty="0" err="1">
                <a:solidFill>
                  <a:srgbClr val="000000"/>
                </a:solidFill>
                <a:hlinkClick r:id="rId3" action="ppaction://hlinksldjump"/>
              </a:rPr>
              <a:t>Joolingen</a:t>
            </a:r>
            <a:r>
              <a:rPr lang="tr-TR" altLang="tr-TR" sz="1800" dirty="0">
                <a:solidFill>
                  <a:srgbClr val="000000"/>
                </a:solidFill>
                <a:hlinkClick r:id="rId3" action="ppaction://hlinksldjump"/>
              </a:rPr>
              <a:t>, </a:t>
            </a:r>
            <a:r>
              <a:rPr lang="tr-TR" altLang="tr-TR" sz="1800" dirty="0" err="1">
                <a:solidFill>
                  <a:srgbClr val="000000"/>
                </a:solidFill>
                <a:hlinkClick r:id="rId3" action="ppaction://hlinksldjump"/>
              </a:rPr>
              <a:t>and</a:t>
            </a:r>
            <a:r>
              <a:rPr lang="tr-TR" altLang="tr-TR" sz="1800" dirty="0">
                <a:solidFill>
                  <a:srgbClr val="000000"/>
                </a:solidFill>
                <a:hlinkClick r:id="rId3" action="ppaction://hlinksldjump"/>
              </a:rPr>
              <a:t> J. T. van der </a:t>
            </a:r>
            <a:r>
              <a:rPr lang="tr-TR" altLang="tr-TR" sz="1800" dirty="0" err="1">
                <a:solidFill>
                  <a:srgbClr val="000000"/>
                </a:solidFill>
                <a:hlinkClick r:id="rId3" action="ppaction://hlinksldjump"/>
              </a:rPr>
              <a:t>Veen</a:t>
            </a:r>
            <a:r>
              <a:rPr lang="tr-TR" altLang="tr-TR" sz="1800" dirty="0">
                <a:solidFill>
                  <a:srgbClr val="000000"/>
                </a:solidFill>
                <a:hlinkClick r:id="rId3" action="ppaction://hlinksldjump"/>
              </a:rPr>
              <a:t>, "</a:t>
            </a:r>
            <a:r>
              <a:rPr lang="tr-TR" altLang="tr-TR" sz="1800" dirty="0" err="1">
                <a:solidFill>
                  <a:srgbClr val="000000"/>
                </a:solidFill>
                <a:hlinkClick r:id="rId3" action="ppaction://hlinksldjump"/>
              </a:rPr>
              <a:t>The</a:t>
            </a:r>
            <a:r>
              <a:rPr lang="tr-TR" altLang="tr-TR" sz="1800" dirty="0">
                <a:solidFill>
                  <a:srgbClr val="000000"/>
                </a:solidFill>
                <a:hlinkClick r:id="rId3" action="ppaction://hlinksldjump"/>
              </a:rPr>
              <a:t> </a:t>
            </a:r>
            <a:r>
              <a:rPr lang="tr-TR" altLang="tr-TR" sz="1800" dirty="0" err="1">
                <a:solidFill>
                  <a:srgbClr val="000000"/>
                </a:solidFill>
                <a:hlinkClick r:id="rId3" action="ppaction://hlinksldjump"/>
              </a:rPr>
              <a:t>learning</a:t>
            </a:r>
            <a:r>
              <a:rPr lang="tr-TR" altLang="tr-TR" sz="1800" dirty="0">
                <a:solidFill>
                  <a:srgbClr val="000000"/>
                </a:solidFill>
                <a:hlinkClick r:id="rId3" action="ppaction://hlinksldjump"/>
              </a:rPr>
              <a:t> </a:t>
            </a:r>
            <a:r>
              <a:rPr lang="tr-TR" altLang="tr-TR" sz="1800" dirty="0" err="1">
                <a:solidFill>
                  <a:srgbClr val="000000"/>
                </a:solidFill>
                <a:hlinkClick r:id="rId3" action="ppaction://hlinksldjump"/>
              </a:rPr>
              <a:t>effects</a:t>
            </a:r>
            <a:r>
              <a:rPr lang="tr-TR" altLang="tr-TR" sz="1800" dirty="0">
                <a:solidFill>
                  <a:srgbClr val="000000"/>
                </a:solidFill>
                <a:hlinkClick r:id="rId3" action="ppaction://hlinksldjump"/>
              </a:rPr>
              <a:t> of </a:t>
            </a:r>
            <a:r>
              <a:rPr lang="tr-TR" altLang="tr-TR" sz="1800" dirty="0" err="1">
                <a:solidFill>
                  <a:srgbClr val="000000"/>
                </a:solidFill>
                <a:hlinkClick r:id="rId3" action="ppaction://hlinksldjump"/>
              </a:rPr>
              <a:t>computer</a:t>
            </a:r>
            <a:r>
              <a:rPr lang="tr-TR" altLang="tr-TR" sz="1800" dirty="0">
                <a:solidFill>
                  <a:srgbClr val="000000"/>
                </a:solidFill>
                <a:hlinkClick r:id="rId3" action="ppaction://hlinksldjump"/>
              </a:rPr>
              <a:t> </a:t>
            </a:r>
            <a:r>
              <a:rPr lang="tr-TR" altLang="tr-TR" sz="1800" dirty="0" err="1">
                <a:solidFill>
                  <a:srgbClr val="000000"/>
                </a:solidFill>
                <a:hlinkClick r:id="rId3" action="ppaction://hlinksldjump"/>
              </a:rPr>
              <a:t>simulations</a:t>
            </a:r>
            <a:r>
              <a:rPr lang="tr-TR" altLang="tr-TR" sz="1800" dirty="0">
                <a:solidFill>
                  <a:srgbClr val="000000"/>
                </a:solidFill>
                <a:hlinkClick r:id="rId3" action="ppaction://hlinksldjump"/>
              </a:rPr>
              <a:t> in </a:t>
            </a:r>
            <a:r>
              <a:rPr lang="tr-TR" altLang="tr-TR" sz="1800" dirty="0" err="1">
                <a:solidFill>
                  <a:srgbClr val="000000"/>
                </a:solidFill>
                <a:hlinkClick r:id="rId3" action="ppaction://hlinksldjump"/>
              </a:rPr>
              <a:t>science</a:t>
            </a:r>
            <a:r>
              <a:rPr lang="tr-TR" altLang="tr-TR" sz="1800" dirty="0">
                <a:solidFill>
                  <a:srgbClr val="000000"/>
                </a:solidFill>
                <a:hlinkClick r:id="rId3" action="ppaction://hlinksldjump"/>
              </a:rPr>
              <a:t> </a:t>
            </a:r>
            <a:r>
              <a:rPr lang="tr-TR" altLang="tr-TR" sz="1800" dirty="0" err="1">
                <a:solidFill>
                  <a:srgbClr val="000000"/>
                </a:solidFill>
                <a:hlinkClick r:id="rId3" action="ppaction://hlinksldjump"/>
              </a:rPr>
              <a:t>education</a:t>
            </a:r>
            <a:r>
              <a:rPr lang="tr-TR" altLang="tr-TR" sz="1800" dirty="0">
                <a:solidFill>
                  <a:srgbClr val="000000"/>
                </a:solidFill>
                <a:hlinkClick r:id="rId3" action="ppaction://hlinksldjump"/>
              </a:rPr>
              <a:t>," </a:t>
            </a:r>
            <a:r>
              <a:rPr lang="tr-TR" altLang="tr-TR" sz="1800" i="1" dirty="0" err="1">
                <a:solidFill>
                  <a:srgbClr val="000000"/>
                </a:solidFill>
                <a:hlinkClick r:id="rId3" action="ppaction://hlinksldjump"/>
              </a:rPr>
              <a:t>Comput</a:t>
            </a:r>
            <a:r>
              <a:rPr lang="tr-TR" altLang="tr-TR" sz="1800" i="1" dirty="0">
                <a:solidFill>
                  <a:srgbClr val="000000"/>
                </a:solidFill>
                <a:hlinkClick r:id="rId3" action="ppaction://hlinksldjump"/>
              </a:rPr>
              <a:t>. Educ.</a:t>
            </a:r>
            <a:r>
              <a:rPr lang="tr-TR" altLang="tr-TR" sz="1800" dirty="0">
                <a:solidFill>
                  <a:srgbClr val="000000"/>
                </a:solidFill>
                <a:hlinkClick r:id="rId3" action="ppaction://hlinksldjump"/>
              </a:rPr>
              <a:t>, </a:t>
            </a:r>
            <a:r>
              <a:rPr lang="tr-TR" altLang="tr-TR" sz="1800" dirty="0" err="1">
                <a:solidFill>
                  <a:srgbClr val="000000"/>
                </a:solidFill>
                <a:hlinkClick r:id="rId3" action="ppaction://hlinksldjump"/>
              </a:rPr>
              <a:t>vol</a:t>
            </a:r>
            <a:r>
              <a:rPr lang="tr-TR" altLang="tr-TR" sz="1800" dirty="0">
                <a:solidFill>
                  <a:srgbClr val="000000"/>
                </a:solidFill>
                <a:hlinkClick r:id="rId3" action="ppaction://hlinksldjump"/>
              </a:rPr>
              <a:t>. 58, no. 1, pp. 136-153, Jan. 2012.</a:t>
            </a:r>
            <a:endParaRPr lang="tr-TR" altLang="tr-TR" sz="1800" dirty="0">
              <a:solidFill>
                <a:srgbClr val="000000"/>
              </a:solidFill>
            </a:endParaRPr>
          </a:p>
          <a:p>
            <a:pPr marL="0" lvl="0" indent="0">
              <a:lnSpc>
                <a:spcPct val="100000"/>
              </a:lnSpc>
              <a:buNone/>
            </a:pPr>
            <a:endParaRPr lang="tr-TR" altLang="tr-TR" sz="1800" dirty="0"/>
          </a:p>
          <a:p>
            <a:pPr marL="0" lvl="0" indent="0">
              <a:lnSpc>
                <a:spcPct val="100000"/>
              </a:lnSpc>
              <a:buNone/>
            </a:pPr>
            <a:r>
              <a:rPr lang="tr-TR" altLang="tr-TR" sz="1800" dirty="0">
                <a:solidFill>
                  <a:srgbClr val="000000"/>
                </a:solidFill>
                <a:latin typeface="Arial Unicode MS" panose="020B0604020202020204" pitchFamily="34" charset="-128"/>
                <a:hlinkClick r:id="rId4" action="ppaction://hlinksldjump"/>
              </a:rPr>
              <a:t>[3]</a:t>
            </a:r>
            <a:r>
              <a:rPr lang="tr-TR" altLang="tr-TR" sz="1800" dirty="0">
                <a:solidFill>
                  <a:srgbClr val="000000"/>
                </a:solidFill>
                <a:hlinkClick r:id="rId4" action="ppaction://hlinksldjump"/>
              </a:rPr>
              <a:t> T. Sitzmann, "A meta-</a:t>
            </a:r>
            <a:r>
              <a:rPr lang="tr-TR" altLang="tr-TR" sz="1800" dirty="0" err="1">
                <a:solidFill>
                  <a:srgbClr val="000000"/>
                </a:solidFill>
                <a:hlinkClick r:id="rId4" action="ppaction://hlinksldjump"/>
              </a:rPr>
              <a:t>analytic</a:t>
            </a:r>
            <a:r>
              <a:rPr lang="tr-TR" altLang="tr-TR" sz="1800" dirty="0">
                <a:solidFill>
                  <a:srgbClr val="000000"/>
                </a:solidFill>
                <a:hlinkClick r:id="rId4" action="ppaction://hlinksldjump"/>
              </a:rPr>
              <a:t> </a:t>
            </a:r>
            <a:r>
              <a:rPr lang="tr-TR" altLang="tr-TR" sz="1800" dirty="0" err="1">
                <a:solidFill>
                  <a:srgbClr val="000000"/>
                </a:solidFill>
                <a:hlinkClick r:id="rId4" action="ppaction://hlinksldjump"/>
              </a:rPr>
              <a:t>examination</a:t>
            </a:r>
            <a:r>
              <a:rPr lang="tr-TR" altLang="tr-TR" sz="1800" dirty="0">
                <a:solidFill>
                  <a:srgbClr val="000000"/>
                </a:solidFill>
                <a:hlinkClick r:id="rId4" action="ppaction://hlinksldjump"/>
              </a:rPr>
              <a:t> of </a:t>
            </a:r>
            <a:r>
              <a:rPr lang="tr-TR" altLang="tr-TR" sz="1800" dirty="0" err="1">
                <a:solidFill>
                  <a:srgbClr val="000000"/>
                </a:solidFill>
                <a:hlinkClick r:id="rId4" action="ppaction://hlinksldjump"/>
              </a:rPr>
              <a:t>the</a:t>
            </a:r>
            <a:r>
              <a:rPr lang="tr-TR" altLang="tr-TR" sz="1800" dirty="0">
                <a:solidFill>
                  <a:srgbClr val="000000"/>
                </a:solidFill>
                <a:hlinkClick r:id="rId4" action="ppaction://hlinksldjump"/>
              </a:rPr>
              <a:t> </a:t>
            </a:r>
            <a:r>
              <a:rPr lang="tr-TR" altLang="tr-TR" sz="1800" dirty="0" err="1">
                <a:solidFill>
                  <a:srgbClr val="000000"/>
                </a:solidFill>
                <a:hlinkClick r:id="rId4" action="ppaction://hlinksldjump"/>
              </a:rPr>
              <a:t>instructional</a:t>
            </a:r>
            <a:r>
              <a:rPr lang="tr-TR" altLang="tr-TR" sz="1800" dirty="0">
                <a:solidFill>
                  <a:srgbClr val="000000"/>
                </a:solidFill>
                <a:hlinkClick r:id="rId4" action="ppaction://hlinksldjump"/>
              </a:rPr>
              <a:t> </a:t>
            </a:r>
            <a:r>
              <a:rPr lang="tr-TR" altLang="tr-TR" sz="1800" dirty="0" err="1">
                <a:solidFill>
                  <a:srgbClr val="000000"/>
                </a:solidFill>
                <a:hlinkClick r:id="rId4" action="ppaction://hlinksldjump"/>
              </a:rPr>
              <a:t>effectiveness</a:t>
            </a:r>
            <a:r>
              <a:rPr lang="tr-TR" altLang="tr-TR" sz="1800" dirty="0">
                <a:solidFill>
                  <a:srgbClr val="000000"/>
                </a:solidFill>
                <a:hlinkClick r:id="rId4" action="ppaction://hlinksldjump"/>
              </a:rPr>
              <a:t> of </a:t>
            </a:r>
            <a:r>
              <a:rPr lang="tr-TR" altLang="tr-TR" sz="1800" dirty="0" err="1">
                <a:solidFill>
                  <a:srgbClr val="000000"/>
                </a:solidFill>
                <a:hlinkClick r:id="rId4" action="ppaction://hlinksldjump"/>
              </a:rPr>
              <a:t>computer-based</a:t>
            </a:r>
            <a:r>
              <a:rPr lang="tr-TR" altLang="tr-TR" sz="1800" dirty="0">
                <a:solidFill>
                  <a:srgbClr val="000000"/>
                </a:solidFill>
                <a:hlinkClick r:id="rId4" action="ppaction://hlinksldjump"/>
              </a:rPr>
              <a:t> </a:t>
            </a:r>
            <a:r>
              <a:rPr lang="tr-TR" altLang="tr-TR" sz="1800" dirty="0" err="1">
                <a:solidFill>
                  <a:srgbClr val="000000"/>
                </a:solidFill>
                <a:hlinkClick r:id="rId4" action="ppaction://hlinksldjump"/>
              </a:rPr>
              <a:t>simulation</a:t>
            </a:r>
            <a:r>
              <a:rPr lang="tr-TR" altLang="tr-TR" sz="1800" dirty="0">
                <a:solidFill>
                  <a:srgbClr val="000000"/>
                </a:solidFill>
                <a:hlinkClick r:id="rId4" action="ppaction://hlinksldjump"/>
              </a:rPr>
              <a:t> </a:t>
            </a:r>
            <a:r>
              <a:rPr lang="tr-TR" altLang="tr-TR" sz="1800" dirty="0" err="1">
                <a:solidFill>
                  <a:srgbClr val="000000"/>
                </a:solidFill>
                <a:hlinkClick r:id="rId4" action="ppaction://hlinksldjump"/>
              </a:rPr>
              <a:t>games</a:t>
            </a:r>
            <a:r>
              <a:rPr lang="tr-TR" altLang="tr-TR" sz="1800" dirty="0">
                <a:solidFill>
                  <a:srgbClr val="000000"/>
                </a:solidFill>
                <a:hlinkClick r:id="rId4" action="ppaction://hlinksldjump"/>
              </a:rPr>
              <a:t>," </a:t>
            </a:r>
            <a:r>
              <a:rPr lang="tr-TR" altLang="tr-TR" sz="1800" i="1" dirty="0">
                <a:solidFill>
                  <a:srgbClr val="000000"/>
                </a:solidFill>
                <a:hlinkClick r:id="rId4" action="ppaction://hlinksldjump"/>
              </a:rPr>
              <a:t>Pers. Psychol.</a:t>
            </a:r>
            <a:r>
              <a:rPr lang="tr-TR" altLang="tr-TR" sz="1800" dirty="0">
                <a:solidFill>
                  <a:srgbClr val="000000"/>
                </a:solidFill>
                <a:hlinkClick r:id="rId4" action="ppaction://hlinksldjump"/>
              </a:rPr>
              <a:t>, </a:t>
            </a:r>
            <a:r>
              <a:rPr lang="tr-TR" altLang="tr-TR" sz="1800" dirty="0" err="1">
                <a:solidFill>
                  <a:srgbClr val="000000"/>
                </a:solidFill>
                <a:hlinkClick r:id="rId4" action="ppaction://hlinksldjump"/>
              </a:rPr>
              <a:t>vol</a:t>
            </a:r>
            <a:r>
              <a:rPr lang="tr-TR" altLang="tr-TR" sz="1800" dirty="0">
                <a:solidFill>
                  <a:srgbClr val="000000"/>
                </a:solidFill>
                <a:hlinkClick r:id="rId4" action="ppaction://hlinksldjump"/>
              </a:rPr>
              <a:t>. 64, no. 2, pp. 489-528, May 2011.</a:t>
            </a:r>
            <a:endParaRPr lang="tr-TR" altLang="tr-TR" sz="1800" dirty="0">
              <a:solidFill>
                <a:srgbClr val="000000"/>
              </a:solidFill>
            </a:endParaRPr>
          </a:p>
          <a:p>
            <a:pPr marL="0" lvl="0" indent="0">
              <a:lnSpc>
                <a:spcPct val="100000"/>
              </a:lnSpc>
              <a:buNone/>
            </a:pPr>
            <a:endParaRPr lang="tr-TR" altLang="tr-TR" sz="1800" dirty="0">
              <a:solidFill>
                <a:srgbClr val="000000"/>
              </a:solidFill>
            </a:endParaRPr>
          </a:p>
          <a:p>
            <a:pPr marL="0" lvl="0" indent="0">
              <a:lnSpc>
                <a:spcPct val="100000"/>
              </a:lnSpc>
              <a:buNone/>
            </a:pPr>
            <a:r>
              <a:rPr lang="tr-TR" altLang="tr-TR" sz="1800" dirty="0">
                <a:hlinkClick r:id="rId5"/>
              </a:rPr>
              <a:t>https://gemini.google.com</a:t>
            </a:r>
            <a:endParaRPr lang="tr-TR" altLang="tr-TR" sz="1800" dirty="0"/>
          </a:p>
          <a:p>
            <a:pPr marL="0" lvl="0" indent="0">
              <a:lnSpc>
                <a:spcPct val="100000"/>
              </a:lnSpc>
              <a:buNone/>
            </a:pPr>
            <a:r>
              <a:rPr lang="tr-TR" altLang="tr-TR" sz="1800" dirty="0"/>
              <a:t>https://chatgpt.com</a:t>
            </a:r>
          </a:p>
        </p:txBody>
      </p:sp>
    </p:spTree>
    <p:extLst>
      <p:ext uri="{BB962C8B-B14F-4D97-AF65-F5344CB8AC3E}">
        <p14:creationId xmlns:p14="http://schemas.microsoft.com/office/powerpoint/2010/main" val="212226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902B2F-41B8-5768-E293-2FEB9291A45F}"/>
              </a:ext>
            </a:extLst>
          </p:cNvPr>
          <p:cNvSpPr>
            <a:spLocks noGrp="1"/>
          </p:cNvSpPr>
          <p:nvPr>
            <p:ph type="title"/>
          </p:nvPr>
        </p:nvSpPr>
        <p:spPr>
          <a:xfrm>
            <a:off x="838200" y="0"/>
            <a:ext cx="10515600" cy="1325563"/>
          </a:xfrm>
        </p:spPr>
        <p:txBody>
          <a:bodyPr>
            <a:normAutofit/>
          </a:bodyPr>
          <a:lstStyle/>
          <a:p>
            <a:pPr algn="ctr"/>
            <a:r>
              <a:rPr lang="tr-TR" sz="3600" b="1" dirty="0">
                <a:latin typeface="Aptos"/>
              </a:rPr>
              <a:t>SİMÜLASYONLARIN EĞİTİME ETKİSİ</a:t>
            </a:r>
            <a:endParaRPr lang="tr-TR" sz="3600" dirty="0">
              <a:latin typeface="Aptos"/>
            </a:endParaRPr>
          </a:p>
        </p:txBody>
      </p:sp>
      <p:sp>
        <p:nvSpPr>
          <p:cNvPr id="9" name="Metin kutusu 8">
            <a:extLst>
              <a:ext uri="{FF2B5EF4-FFF2-40B4-BE49-F238E27FC236}">
                <a16:creationId xmlns:a16="http://schemas.microsoft.com/office/drawing/2014/main" id="{A03148E7-6A7C-7D2A-D3FC-80A034577A3B}"/>
              </a:ext>
            </a:extLst>
          </p:cNvPr>
          <p:cNvSpPr txBox="1"/>
          <p:nvPr/>
        </p:nvSpPr>
        <p:spPr>
          <a:xfrm>
            <a:off x="305061" y="1066432"/>
            <a:ext cx="6658370"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500"/>
              </a:spcBef>
            </a:pPr>
            <a:r>
              <a:rPr lang="tr-TR" b="1" dirty="0"/>
              <a:t>Konu Tanıtımı:</a:t>
            </a:r>
            <a:r>
              <a:rPr lang="tr-TR" sz="1400" b="1" dirty="0"/>
              <a:t> </a:t>
            </a:r>
            <a:r>
              <a:rPr lang="tr-TR" sz="1600" dirty="0"/>
              <a:t>Bu araştırmanın konusu, simülasyon tabanlı öğrenme yöntemlerinin eğitim üzerindeki etkilerini incelemektir. Simülasyon, gerçek dünyadaki bir sistemi, süreci veya olayı bilgisayar ortamında modelleyerek kullanıcıların bu modeli etkileşimli biçimde deneyimlemesini sağlayan bir teknolojidir. Eğitimde simülasyon kullanımı, öğrencilerin soyut kavramları somutlaştırmasına, deneyimsel öğrenmeyi tecrübe etmesine ve hatalardan öğrenme fırsatını güvenli bir ortamda elde etmesine olanak tanır.</a:t>
            </a:r>
            <a:endParaRPr lang="en-US" sz="2000" dirty="0"/>
          </a:p>
        </p:txBody>
      </p:sp>
      <p:sp>
        <p:nvSpPr>
          <p:cNvPr id="8" name="Metin kutusu 7">
            <a:extLst>
              <a:ext uri="{FF2B5EF4-FFF2-40B4-BE49-F238E27FC236}">
                <a16:creationId xmlns:a16="http://schemas.microsoft.com/office/drawing/2014/main" id="{DC9589B8-8D03-4E55-B5B3-4C672E760766}"/>
              </a:ext>
            </a:extLst>
          </p:cNvPr>
          <p:cNvSpPr txBox="1"/>
          <p:nvPr/>
        </p:nvSpPr>
        <p:spPr>
          <a:xfrm>
            <a:off x="5070335" y="3227712"/>
            <a:ext cx="6658370" cy="3511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500"/>
              </a:spcBef>
            </a:pPr>
            <a:r>
              <a:rPr lang="tr-TR" b="1" dirty="0"/>
              <a:t>Neden Seçildi?</a:t>
            </a:r>
            <a:endParaRPr lang="tr-TR" dirty="0"/>
          </a:p>
          <a:p>
            <a:r>
              <a:rPr lang="tr-TR" sz="1600" dirty="0"/>
              <a:t>Günümüzde</a:t>
            </a:r>
            <a:r>
              <a:rPr lang="tr-TR" sz="1600" dirty="0">
                <a:ea typeface="+mn-lt"/>
                <a:cs typeface="+mn-lt"/>
              </a:rPr>
              <a:t> teknolojinin hızlı gelişimiyle birlikte dijital öğrenme araçları çeşitlenmiş ve eğitim sistemleri geleneksel yöntemlerin ötesine geçmeye başlamıştır. Özellikle yüksek riskli veya maliyetli uygulama alanlarında (örneğin tıp, havacılık, mühendislik ve nükleer enerji gibi) simülasyon tabanlı öğrenme, öğrencilere gerçek ortama yakın deneyimler sunarak eğitimde kaliteyi artırmaktadır. Bununla birlikte, simülasyonların yalnızca teknik becerilerin değil, aynı zamanda problem çözme, karar verme ve işbirliği yetkinliklerinin gelişmesine de katkı sağladığı görülmektedir.</a:t>
            </a:r>
            <a:endParaRPr lang="en-US" sz="1600" dirty="0"/>
          </a:p>
          <a:p>
            <a:pPr>
              <a:spcBef>
                <a:spcPts val="500"/>
              </a:spcBef>
            </a:pPr>
            <a:r>
              <a:rPr lang="tr-TR" sz="1600" dirty="0">
                <a:ea typeface="+mn-lt"/>
                <a:cs typeface="+mn-lt"/>
              </a:rPr>
              <a:t>Bu konu, kişisel olarak eğitim teknolojilerinin öğrenme süreçlerini nasıl dönüştürdüğüne duyulan ilgi nedeniyle seçilmiştir. Dijital dönüşümün hızlandığı çağımızda, öğretim yöntemlerinin de buna uyum sağlaması kaçınılmazdır. </a:t>
            </a:r>
            <a:endParaRPr lang="en-US" sz="1400" dirty="0"/>
          </a:p>
        </p:txBody>
      </p:sp>
      <p:pic>
        <p:nvPicPr>
          <p:cNvPr id="14" name="Resim 13" descr="giyim, adam, insan, kişi, şahıs, ekran görüntüsü içeren bir resim&#10;&#10;Yapay zeka tarafından oluşturulmuş içerik yanlış olabilir.">
            <a:extLst>
              <a:ext uri="{FF2B5EF4-FFF2-40B4-BE49-F238E27FC236}">
                <a16:creationId xmlns:a16="http://schemas.microsoft.com/office/drawing/2014/main" id="{B6F1ABD1-486E-E02E-53E6-AAFA54FA7192}"/>
              </a:ext>
            </a:extLst>
          </p:cNvPr>
          <p:cNvPicPr>
            <a:picLocks noChangeAspect="1"/>
          </p:cNvPicPr>
          <p:nvPr/>
        </p:nvPicPr>
        <p:blipFill>
          <a:blip r:embed="rId3">
            <a:extLst>
              <a:ext uri="{28A0092B-C50C-407E-A947-70E740481C1C}">
                <a14:useLocalDpi xmlns:a14="http://schemas.microsoft.com/office/drawing/2010/main" val="0"/>
              </a:ext>
            </a:extLst>
          </a:blip>
          <a:srcRect t="34825" r="50000" b="34051"/>
          <a:stretch>
            <a:fillRect/>
          </a:stretch>
        </p:blipFill>
        <p:spPr>
          <a:xfrm>
            <a:off x="7270585" y="887304"/>
            <a:ext cx="4317478" cy="2340408"/>
          </a:xfrm>
          <a:prstGeom prst="rect">
            <a:avLst/>
          </a:prstGeom>
          <a:effectLst>
            <a:softEdge rad="0"/>
          </a:effectLst>
        </p:spPr>
      </p:pic>
      <p:pic>
        <p:nvPicPr>
          <p:cNvPr id="16" name="Resim 15" descr="giyim, adam, insan, kişi, şahıs, ekran görüntüsü içeren bir resim&#10;&#10;Yapay zeka tarafından oluşturulmuş içerik yanlış olabilir.">
            <a:extLst>
              <a:ext uri="{FF2B5EF4-FFF2-40B4-BE49-F238E27FC236}">
                <a16:creationId xmlns:a16="http://schemas.microsoft.com/office/drawing/2014/main" id="{BB7826D3-8A56-0E7F-495E-EFBDA30DED3B}"/>
              </a:ext>
            </a:extLst>
          </p:cNvPr>
          <p:cNvPicPr>
            <a:picLocks noChangeAspect="1"/>
          </p:cNvPicPr>
          <p:nvPr/>
        </p:nvPicPr>
        <p:blipFill>
          <a:blip r:embed="rId4">
            <a:extLst>
              <a:ext uri="{28A0092B-C50C-407E-A947-70E740481C1C}">
                <a14:useLocalDpi xmlns:a14="http://schemas.microsoft.com/office/drawing/2010/main" val="0"/>
              </a:ext>
            </a:extLst>
          </a:blip>
          <a:srcRect l="50000" t="67363" r="96" b="-904"/>
          <a:stretch>
            <a:fillRect/>
          </a:stretch>
        </p:blipFill>
        <p:spPr>
          <a:xfrm>
            <a:off x="305061" y="3338440"/>
            <a:ext cx="4616356" cy="3287442"/>
          </a:xfrm>
          <a:prstGeom prst="rect">
            <a:avLst/>
          </a:prstGeom>
        </p:spPr>
      </p:pic>
    </p:spTree>
    <p:extLst>
      <p:ext uri="{BB962C8B-B14F-4D97-AF65-F5344CB8AC3E}">
        <p14:creationId xmlns:p14="http://schemas.microsoft.com/office/powerpoint/2010/main" val="649774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AE4E5-E290-B1A8-EEF4-B3CE0499109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9993FBC-27EB-5A19-1D49-0C562B5B7E7E}"/>
              </a:ext>
            </a:extLst>
          </p:cNvPr>
          <p:cNvSpPr>
            <a:spLocks noGrp="1"/>
          </p:cNvSpPr>
          <p:nvPr>
            <p:ph type="title"/>
          </p:nvPr>
        </p:nvSpPr>
        <p:spPr>
          <a:xfrm>
            <a:off x="838200" y="1"/>
            <a:ext cx="10515600" cy="863898"/>
          </a:xfrm>
        </p:spPr>
        <p:txBody>
          <a:bodyPr>
            <a:normAutofit/>
          </a:bodyPr>
          <a:lstStyle/>
          <a:p>
            <a:pPr algn="ctr"/>
            <a:r>
              <a:rPr lang="tr-TR" sz="3600" b="1" dirty="0">
                <a:latin typeface="Aptos"/>
              </a:rPr>
              <a:t>SİMÜLASYONLARIN EĞİTİME ETKİSİ</a:t>
            </a:r>
            <a:endParaRPr lang="tr-TR" sz="3600" dirty="0">
              <a:latin typeface="Aptos"/>
            </a:endParaRPr>
          </a:p>
        </p:txBody>
      </p:sp>
      <p:sp>
        <p:nvSpPr>
          <p:cNvPr id="9" name="Metin kutusu 8">
            <a:extLst>
              <a:ext uri="{FF2B5EF4-FFF2-40B4-BE49-F238E27FC236}">
                <a16:creationId xmlns:a16="http://schemas.microsoft.com/office/drawing/2014/main" id="{ABDBAA90-7888-AA1C-708D-CEFFCA2F7036}"/>
              </a:ext>
            </a:extLst>
          </p:cNvPr>
          <p:cNvSpPr txBox="1"/>
          <p:nvPr/>
        </p:nvSpPr>
        <p:spPr>
          <a:xfrm>
            <a:off x="124611" y="1315813"/>
            <a:ext cx="384048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eaLnBrk="0" fontAlgn="base" hangingPunct="0">
              <a:spcBef>
                <a:spcPct val="0"/>
              </a:spcBef>
              <a:spcAft>
                <a:spcPct val="0"/>
              </a:spcAft>
            </a:pPr>
            <a:r>
              <a:rPr lang="tr-TR" altLang="tr-TR" sz="1600" b="1" dirty="0">
                <a:solidFill>
                  <a:srgbClr val="000000"/>
                </a:solidFill>
                <a:latin typeface="Arial" panose="020B0604020202020204" pitchFamily="34" charset="0"/>
              </a:rPr>
              <a:t>Simülasyon (Benzetim):</a:t>
            </a:r>
            <a:r>
              <a:rPr lang="tr-TR" altLang="tr-TR" sz="1600" dirty="0">
                <a:solidFill>
                  <a:srgbClr val="000000"/>
                </a:solidFill>
                <a:latin typeface="Arial" panose="020B0604020202020204" pitchFamily="34" charset="0"/>
              </a:rPr>
              <a:t> Gerçek dünyadaki bir sürecin, sistemin veya olayın, kontrollü bir ortamda (genellikle bilgisayar teknolojisi kullanılarak) modelinin oluşturulması ve taklit edilmesi.</a:t>
            </a:r>
          </a:p>
        </p:txBody>
      </p:sp>
      <p:sp>
        <p:nvSpPr>
          <p:cNvPr id="4" name="Metin kutusu 3">
            <a:extLst>
              <a:ext uri="{FF2B5EF4-FFF2-40B4-BE49-F238E27FC236}">
                <a16:creationId xmlns:a16="http://schemas.microsoft.com/office/drawing/2014/main" id="{AEF28F92-43DA-7EF2-8E2E-FEC0856B1331}"/>
              </a:ext>
            </a:extLst>
          </p:cNvPr>
          <p:cNvSpPr txBox="1"/>
          <p:nvPr/>
        </p:nvSpPr>
        <p:spPr>
          <a:xfrm>
            <a:off x="8089389" y="1315813"/>
            <a:ext cx="3971905" cy="2339102"/>
          </a:xfrm>
          <a:prstGeom prst="rect">
            <a:avLst/>
          </a:prstGeom>
          <a:noFill/>
        </p:spPr>
        <p:txBody>
          <a:bodyPr wrap="square" rtlCol="0">
            <a:spAutoFit/>
          </a:bodyPr>
          <a:lstStyle/>
          <a:p>
            <a:r>
              <a:rPr lang="tr-TR" altLang="tr-TR" sz="1600" b="1" dirty="0">
                <a:solidFill>
                  <a:srgbClr val="000000"/>
                </a:solidFill>
                <a:latin typeface="Arial" panose="020B0604020202020204" pitchFamily="34" charset="0"/>
              </a:rPr>
              <a:t>Deneyimsel Öğrenme (</a:t>
            </a:r>
            <a:r>
              <a:rPr lang="tr-TR" altLang="tr-TR" sz="1600" b="1" dirty="0" err="1">
                <a:solidFill>
                  <a:srgbClr val="000000"/>
                </a:solidFill>
                <a:latin typeface="Arial" panose="020B0604020202020204" pitchFamily="34" charset="0"/>
              </a:rPr>
              <a:t>Experiential</a:t>
            </a:r>
            <a:r>
              <a:rPr lang="tr-TR" altLang="tr-TR" sz="1600" b="1" dirty="0">
                <a:solidFill>
                  <a:srgbClr val="000000"/>
                </a:solidFill>
                <a:latin typeface="Arial" panose="020B0604020202020204" pitchFamily="34" charset="0"/>
              </a:rPr>
              <a:t> Learning):</a:t>
            </a:r>
            <a:r>
              <a:rPr lang="tr-TR" altLang="tr-TR" sz="1600" dirty="0">
                <a:solidFill>
                  <a:srgbClr val="000000"/>
                </a:solidFill>
                <a:latin typeface="Arial" panose="020B0604020202020204" pitchFamily="34" charset="0"/>
              </a:rPr>
              <a:t> Öğrenmenin, teorik bilgiden ziyade doğrudan kişisel deneyimler, gözlemler ve uygulamalar yoluyla (yani "yaparak öğrenme") gerçekleştiğini savunan pedagojik yaklaşım. Simülasyonlar bu yaklaşımın temel aracıdır.</a:t>
            </a:r>
          </a:p>
          <a:p>
            <a:endParaRPr lang="tr-TR" sz="1600" dirty="0"/>
          </a:p>
        </p:txBody>
      </p:sp>
      <p:sp>
        <p:nvSpPr>
          <p:cNvPr id="5" name="Metin kutusu 4">
            <a:extLst>
              <a:ext uri="{FF2B5EF4-FFF2-40B4-BE49-F238E27FC236}">
                <a16:creationId xmlns:a16="http://schemas.microsoft.com/office/drawing/2014/main" id="{97B375E7-2F48-27B4-F44D-747548AA24EC}"/>
              </a:ext>
            </a:extLst>
          </p:cNvPr>
          <p:cNvSpPr txBox="1"/>
          <p:nvPr/>
        </p:nvSpPr>
        <p:spPr>
          <a:xfrm>
            <a:off x="4107000" y="1315813"/>
            <a:ext cx="3840480" cy="1846659"/>
          </a:xfrm>
          <a:prstGeom prst="rect">
            <a:avLst/>
          </a:prstGeom>
          <a:noFill/>
        </p:spPr>
        <p:txBody>
          <a:bodyPr wrap="square" rtlCol="0">
            <a:spAutoFit/>
          </a:bodyPr>
          <a:lstStyle/>
          <a:p>
            <a:r>
              <a:rPr lang="tr-TR" altLang="tr-TR" sz="1600" b="1" dirty="0">
                <a:solidFill>
                  <a:srgbClr val="000000"/>
                </a:solidFill>
                <a:latin typeface="Arial" panose="020B0604020202020204" pitchFamily="34" charset="0"/>
              </a:rPr>
              <a:t>Sanal Gerçeklik (Virtual </a:t>
            </a:r>
            <a:r>
              <a:rPr lang="tr-TR" altLang="tr-TR" sz="1600" b="1" dirty="0" err="1">
                <a:solidFill>
                  <a:srgbClr val="000000"/>
                </a:solidFill>
                <a:latin typeface="Arial" panose="020B0604020202020204" pitchFamily="34" charset="0"/>
              </a:rPr>
              <a:t>Reality</a:t>
            </a:r>
            <a:r>
              <a:rPr lang="tr-TR" altLang="tr-TR" sz="1600" b="1" dirty="0">
                <a:solidFill>
                  <a:srgbClr val="000000"/>
                </a:solidFill>
                <a:latin typeface="Arial" panose="020B0604020202020204" pitchFamily="34" charset="0"/>
              </a:rPr>
              <a:t> - VR):</a:t>
            </a:r>
            <a:r>
              <a:rPr lang="tr-TR" altLang="tr-TR" sz="1600" dirty="0">
                <a:solidFill>
                  <a:srgbClr val="000000"/>
                </a:solidFill>
                <a:latin typeface="Arial" panose="020B0604020202020204" pitchFamily="34" charset="0"/>
              </a:rPr>
              <a:t> Kullanıcıyı tamamen bilgisayar tarafından oluşturulmuş bir sanal ortama dahil eden, genellikle özel gözlükler aracılığıyla 360 derecelik sürükleyici bir deneyim sunan teknoloji.</a:t>
            </a:r>
            <a:endParaRPr lang="tr-TR" altLang="tr-TR" sz="1600" dirty="0">
              <a:latin typeface="Arial" panose="020B0604020202020204" pitchFamily="34" charset="0"/>
            </a:endParaRPr>
          </a:p>
          <a:p>
            <a:endParaRPr lang="tr-TR" sz="1600" dirty="0"/>
          </a:p>
        </p:txBody>
      </p:sp>
      <p:pic>
        <p:nvPicPr>
          <p:cNvPr id="10" name="Resim 9" descr="taşımak, nakletmek, kişi, şahıs, uçuş aletleri, kokpit, pilot kabini içeren bir resim&#10;&#10;Yapay zeka tarafından oluşturulmuş içerik yanlış olabilir.">
            <a:extLst>
              <a:ext uri="{FF2B5EF4-FFF2-40B4-BE49-F238E27FC236}">
                <a16:creationId xmlns:a16="http://schemas.microsoft.com/office/drawing/2014/main" id="{1114AC99-41E4-FFF6-6939-5BC7B9B3D7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705" y="3429000"/>
            <a:ext cx="3736493" cy="2698462"/>
          </a:xfrm>
          <a:prstGeom prst="rect">
            <a:avLst/>
          </a:prstGeom>
        </p:spPr>
      </p:pic>
      <p:pic>
        <p:nvPicPr>
          <p:cNvPr id="13" name="Resim 12" descr="giyim, kişi, şahıs, iç mekan, tıbbi cihazlar içeren bir resim&#10;&#10;Yapay zeka tarafından oluşturulmuş içerik yanlış olabilir.">
            <a:extLst>
              <a:ext uri="{FF2B5EF4-FFF2-40B4-BE49-F238E27FC236}">
                <a16:creationId xmlns:a16="http://schemas.microsoft.com/office/drawing/2014/main" id="{8BC510F9-D70C-3EFA-74C0-4FF1BB1502D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0047" y="3429000"/>
            <a:ext cx="3736493" cy="2698462"/>
          </a:xfrm>
          <a:prstGeom prst="rect">
            <a:avLst/>
          </a:prstGeom>
        </p:spPr>
      </p:pic>
      <p:pic>
        <p:nvPicPr>
          <p:cNvPr id="15" name="Resim 14" descr="giyim, adam, insan, kişi, şahıs, ekran görüntüsü içeren bir resim&#10;&#10;Yapay zeka tarafından oluşturulmuş içerik yanlış olabilir.">
            <a:extLst>
              <a:ext uri="{FF2B5EF4-FFF2-40B4-BE49-F238E27FC236}">
                <a16:creationId xmlns:a16="http://schemas.microsoft.com/office/drawing/2014/main" id="{6AF43E05-29F2-CC23-3082-8E85439CFBE9}"/>
              </a:ext>
            </a:extLst>
          </p:cNvPr>
          <p:cNvPicPr>
            <a:picLocks noChangeAspect="1"/>
          </p:cNvPicPr>
          <p:nvPr/>
        </p:nvPicPr>
        <p:blipFill>
          <a:blip r:embed="rId5">
            <a:extLst>
              <a:ext uri="{28A0092B-C50C-407E-A947-70E740481C1C}">
                <a14:useLocalDpi xmlns:a14="http://schemas.microsoft.com/office/drawing/2010/main" val="0"/>
              </a:ext>
            </a:extLst>
          </a:blip>
          <a:srcRect l="1600" t="33864" r="51311" b="34823"/>
          <a:stretch>
            <a:fillRect/>
          </a:stretch>
        </p:blipFill>
        <p:spPr>
          <a:xfrm>
            <a:off x="8207094" y="3429000"/>
            <a:ext cx="3736493" cy="2698462"/>
          </a:xfrm>
          <a:prstGeom prst="rect">
            <a:avLst/>
          </a:prstGeom>
        </p:spPr>
      </p:pic>
      <p:sp>
        <p:nvSpPr>
          <p:cNvPr id="3" name="Metin kutusu 2">
            <a:extLst>
              <a:ext uri="{FF2B5EF4-FFF2-40B4-BE49-F238E27FC236}">
                <a16:creationId xmlns:a16="http://schemas.microsoft.com/office/drawing/2014/main" id="{C74B0FD3-4BD4-204C-C6E8-8270F00E3201}"/>
              </a:ext>
            </a:extLst>
          </p:cNvPr>
          <p:cNvSpPr txBox="1"/>
          <p:nvPr/>
        </p:nvSpPr>
        <p:spPr>
          <a:xfrm>
            <a:off x="130705" y="863898"/>
            <a:ext cx="3736493" cy="400110"/>
          </a:xfrm>
          <a:prstGeom prst="rect">
            <a:avLst/>
          </a:prstGeom>
          <a:noFill/>
        </p:spPr>
        <p:txBody>
          <a:bodyPr wrap="square" rtlCol="0">
            <a:spAutoFit/>
          </a:bodyPr>
          <a:lstStyle/>
          <a:p>
            <a:r>
              <a:rPr lang="tr-TR" sz="2000" b="1" dirty="0"/>
              <a:t>BAZI TEMEL KAVRAMLAR:</a:t>
            </a:r>
          </a:p>
        </p:txBody>
      </p:sp>
    </p:spTree>
    <p:extLst>
      <p:ext uri="{BB962C8B-B14F-4D97-AF65-F5344CB8AC3E}">
        <p14:creationId xmlns:p14="http://schemas.microsoft.com/office/powerpoint/2010/main" val="1896637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13AD3-FB3C-46CE-0659-42A299F532F7}"/>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77D3347-2E00-954C-8279-ED7A50A89796}"/>
              </a:ext>
            </a:extLst>
          </p:cNvPr>
          <p:cNvSpPr>
            <a:spLocks noGrp="1"/>
          </p:cNvSpPr>
          <p:nvPr>
            <p:ph type="title"/>
          </p:nvPr>
        </p:nvSpPr>
        <p:spPr>
          <a:xfrm>
            <a:off x="838200" y="1"/>
            <a:ext cx="10515600" cy="848510"/>
          </a:xfrm>
        </p:spPr>
        <p:txBody>
          <a:bodyPr>
            <a:normAutofit/>
          </a:bodyPr>
          <a:lstStyle/>
          <a:p>
            <a:pPr algn="ctr"/>
            <a:r>
              <a:rPr lang="tr-TR" sz="3600" b="1" dirty="0">
                <a:latin typeface="Aptos"/>
              </a:rPr>
              <a:t>SİMÜLASYONLARIN EĞİTİME ETKİSİ</a:t>
            </a:r>
            <a:endParaRPr lang="tr-TR" sz="3600" dirty="0">
              <a:latin typeface="Aptos"/>
            </a:endParaRPr>
          </a:p>
        </p:txBody>
      </p:sp>
      <p:sp>
        <p:nvSpPr>
          <p:cNvPr id="3" name="Metin kutusu 2">
            <a:extLst>
              <a:ext uri="{FF2B5EF4-FFF2-40B4-BE49-F238E27FC236}">
                <a16:creationId xmlns:a16="http://schemas.microsoft.com/office/drawing/2014/main" id="{05521A32-A73F-6AE0-3F47-9DD0AF5E49AB}"/>
              </a:ext>
            </a:extLst>
          </p:cNvPr>
          <p:cNvSpPr txBox="1"/>
          <p:nvPr/>
        </p:nvSpPr>
        <p:spPr>
          <a:xfrm>
            <a:off x="301752" y="710010"/>
            <a:ext cx="11417808" cy="615553"/>
          </a:xfrm>
          <a:prstGeom prst="rect">
            <a:avLst/>
          </a:prstGeom>
          <a:noFill/>
        </p:spPr>
        <p:txBody>
          <a:bodyPr wrap="square" rtlCol="0">
            <a:spAutoFit/>
          </a:bodyPr>
          <a:lstStyle/>
          <a:p>
            <a:pPr lvl="0" eaLnBrk="0" fontAlgn="base" hangingPunct="0">
              <a:spcBef>
                <a:spcPct val="0"/>
              </a:spcBef>
              <a:spcAft>
                <a:spcPct val="0"/>
              </a:spcAft>
            </a:pPr>
            <a:r>
              <a:rPr lang="tr-TR" altLang="tr-TR" b="1" dirty="0">
                <a:solidFill>
                  <a:srgbClr val="000000"/>
                </a:solidFill>
                <a:latin typeface="Arial" panose="020B0604020202020204" pitchFamily="34" charset="0"/>
              </a:rPr>
              <a:t>Kaynak 1: Sağlık ve Tıp Eğitiminde Simülasyon</a:t>
            </a:r>
          </a:p>
          <a:p>
            <a:pPr lvl="0" eaLnBrk="0" fontAlgn="base" hangingPunct="0">
              <a:spcBef>
                <a:spcPct val="0"/>
              </a:spcBef>
              <a:spcAft>
                <a:spcPct val="0"/>
              </a:spcAft>
            </a:pPr>
            <a:r>
              <a:rPr lang="tr-TR" altLang="tr-TR" sz="1400" dirty="0">
                <a:latin typeface="Arial" panose="020B0604020202020204" pitchFamily="34" charset="0"/>
              </a:rPr>
              <a:t>(</a:t>
            </a:r>
            <a:r>
              <a:rPr lang="tr-TR" sz="1600" dirty="0" err="1"/>
              <a:t>Technology-Enhanced</a:t>
            </a:r>
            <a:r>
              <a:rPr lang="tr-TR" sz="1600" dirty="0"/>
              <a:t> </a:t>
            </a:r>
            <a:r>
              <a:rPr lang="tr-TR" sz="1600" dirty="0" err="1"/>
              <a:t>Simulation</a:t>
            </a:r>
            <a:r>
              <a:rPr lang="tr-TR" sz="1600" dirty="0"/>
              <a:t> </a:t>
            </a:r>
            <a:r>
              <a:rPr lang="tr-TR" sz="1600" dirty="0" err="1"/>
              <a:t>for</a:t>
            </a:r>
            <a:r>
              <a:rPr lang="tr-TR" sz="1600" dirty="0"/>
              <a:t> </a:t>
            </a:r>
            <a:r>
              <a:rPr lang="tr-TR" sz="1600" dirty="0" err="1"/>
              <a:t>Health</a:t>
            </a:r>
            <a:r>
              <a:rPr lang="tr-TR" sz="1600" dirty="0"/>
              <a:t> </a:t>
            </a:r>
            <a:r>
              <a:rPr lang="tr-TR" sz="1600" dirty="0" err="1"/>
              <a:t>Professions</a:t>
            </a:r>
            <a:r>
              <a:rPr lang="tr-TR" sz="1600" dirty="0"/>
              <a:t> </a:t>
            </a:r>
            <a:r>
              <a:rPr lang="tr-TR" sz="1600" dirty="0" err="1"/>
              <a:t>Education</a:t>
            </a:r>
            <a:r>
              <a:rPr lang="tr-TR" sz="1600" dirty="0"/>
              <a:t>: A </a:t>
            </a:r>
            <a:r>
              <a:rPr lang="tr-TR" sz="1600" dirty="0" err="1"/>
              <a:t>Systematic</a:t>
            </a:r>
            <a:r>
              <a:rPr lang="tr-TR" sz="1600" dirty="0"/>
              <a:t> </a:t>
            </a:r>
            <a:r>
              <a:rPr lang="tr-TR" sz="1600" dirty="0" err="1"/>
              <a:t>Review</a:t>
            </a:r>
            <a:r>
              <a:rPr lang="tr-TR" sz="1600" dirty="0"/>
              <a:t> </a:t>
            </a:r>
            <a:r>
              <a:rPr lang="tr-TR" sz="1600" dirty="0" err="1"/>
              <a:t>and</a:t>
            </a:r>
            <a:r>
              <a:rPr lang="tr-TR" sz="1600" dirty="0"/>
              <a:t> Meta-</a:t>
            </a:r>
            <a:r>
              <a:rPr lang="tr-TR" sz="1600" dirty="0" err="1"/>
              <a:t>analysis</a:t>
            </a:r>
            <a:r>
              <a:rPr lang="tr-TR" altLang="tr-TR" sz="1400" dirty="0">
                <a:latin typeface="Arial" panose="020B0604020202020204" pitchFamily="34" charset="0"/>
              </a:rPr>
              <a:t>)</a:t>
            </a:r>
            <a:r>
              <a:rPr lang="tr-TR" altLang="tr-TR" sz="1400" b="1" dirty="0">
                <a:latin typeface="Arial" panose="020B0604020202020204" pitchFamily="34" charset="0"/>
              </a:rPr>
              <a:t>[1]</a:t>
            </a:r>
          </a:p>
        </p:txBody>
      </p:sp>
      <p:graphicFrame>
        <p:nvGraphicFramePr>
          <p:cNvPr id="8" name="Tablo 7">
            <a:extLst>
              <a:ext uri="{FF2B5EF4-FFF2-40B4-BE49-F238E27FC236}">
                <a16:creationId xmlns:a16="http://schemas.microsoft.com/office/drawing/2014/main" id="{48562343-4B1D-FD7C-4AFB-52712B38C186}"/>
              </a:ext>
            </a:extLst>
          </p:cNvPr>
          <p:cNvGraphicFramePr>
            <a:graphicFrameLocks noGrp="1"/>
          </p:cNvGraphicFramePr>
          <p:nvPr>
            <p:extLst>
              <p:ext uri="{D42A27DB-BD31-4B8C-83A1-F6EECF244321}">
                <p14:modId xmlns:p14="http://schemas.microsoft.com/office/powerpoint/2010/main" val="3721750285"/>
              </p:ext>
            </p:extLst>
          </p:nvPr>
        </p:nvGraphicFramePr>
        <p:xfrm>
          <a:off x="387096" y="1325563"/>
          <a:ext cx="11417808" cy="5443963"/>
        </p:xfrm>
        <a:graphic>
          <a:graphicData uri="http://schemas.openxmlformats.org/drawingml/2006/table">
            <a:tbl>
              <a:tblPr firstRow="1" bandRow="1">
                <a:tableStyleId>{5940675A-B579-460E-94D1-54222C63F5DA}</a:tableStyleId>
              </a:tblPr>
              <a:tblGrid>
                <a:gridCol w="5696712">
                  <a:extLst>
                    <a:ext uri="{9D8B030D-6E8A-4147-A177-3AD203B41FA5}">
                      <a16:colId xmlns:a16="http://schemas.microsoft.com/office/drawing/2014/main" val="22650202"/>
                    </a:ext>
                  </a:extLst>
                </a:gridCol>
                <a:gridCol w="5721096">
                  <a:extLst>
                    <a:ext uri="{9D8B030D-6E8A-4147-A177-3AD203B41FA5}">
                      <a16:colId xmlns:a16="http://schemas.microsoft.com/office/drawing/2014/main" val="3016637207"/>
                    </a:ext>
                  </a:extLst>
                </a:gridCol>
              </a:tblGrid>
              <a:tr h="3646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altLang="tr-TR" sz="2000" b="1" dirty="0">
                          <a:solidFill>
                            <a:srgbClr val="000000"/>
                          </a:solidFill>
                        </a:rPr>
                        <a:t>Yazar ve Yıl:</a:t>
                      </a:r>
                      <a:endParaRPr lang="tr-TR" altLang="tr-TR" sz="2000" b="1" dirty="0">
                        <a:solidFill>
                          <a:srgbClr val="000000"/>
                        </a:solidFill>
                        <a:latin typeface="Arial" panose="020B0604020202020204" pitchFamily="34" charset="0"/>
                      </a:endParaRPr>
                    </a:p>
                  </a:txBody>
                  <a:tcPr/>
                </a:tc>
                <a:tc>
                  <a:txBody>
                    <a:bodyPr/>
                    <a:lstStyle/>
                    <a:p>
                      <a:r>
                        <a:rPr lang="tr-TR" altLang="tr-TR" sz="1500" dirty="0">
                          <a:solidFill>
                            <a:srgbClr val="000000"/>
                          </a:solidFill>
                          <a:latin typeface="Arial" panose="020B0604020202020204" pitchFamily="34" charset="0"/>
                        </a:rPr>
                        <a:t>Cook, D. A., </a:t>
                      </a:r>
                      <a:r>
                        <a:rPr lang="tr-TR" altLang="tr-TR" sz="1500" dirty="0" err="1">
                          <a:solidFill>
                            <a:srgbClr val="000000"/>
                          </a:solidFill>
                          <a:latin typeface="Arial" panose="020B0604020202020204" pitchFamily="34" charset="0"/>
                        </a:rPr>
                        <a:t>Hatala</a:t>
                      </a:r>
                      <a:r>
                        <a:rPr lang="tr-TR" altLang="tr-TR" sz="1500" dirty="0">
                          <a:solidFill>
                            <a:srgbClr val="000000"/>
                          </a:solidFill>
                          <a:latin typeface="Arial" panose="020B0604020202020204" pitchFamily="34" charset="0"/>
                        </a:rPr>
                        <a:t>, R., </a:t>
                      </a:r>
                      <a:r>
                        <a:rPr lang="tr-TR" altLang="tr-TR" sz="1500" dirty="0" err="1">
                          <a:solidFill>
                            <a:srgbClr val="000000"/>
                          </a:solidFill>
                          <a:latin typeface="Arial" panose="020B0604020202020204" pitchFamily="34" charset="0"/>
                        </a:rPr>
                        <a:t>Brydges</a:t>
                      </a:r>
                      <a:r>
                        <a:rPr lang="tr-TR" altLang="tr-TR" sz="1500" dirty="0">
                          <a:solidFill>
                            <a:srgbClr val="000000"/>
                          </a:solidFill>
                          <a:latin typeface="Arial" panose="020B0604020202020204" pitchFamily="34" charset="0"/>
                        </a:rPr>
                        <a:t>, R., et al. (2011).</a:t>
                      </a:r>
                      <a:endParaRPr lang="tr-TR" sz="1500" dirty="0"/>
                    </a:p>
                  </a:txBody>
                  <a:tcPr anchor="ctr"/>
                </a:tc>
                <a:extLst>
                  <a:ext uri="{0D108BD9-81ED-4DB2-BD59-A6C34878D82A}">
                    <a16:rowId xmlns:a16="http://schemas.microsoft.com/office/drawing/2014/main" val="108314618"/>
                  </a:ext>
                </a:extLst>
              </a:tr>
              <a:tr h="1556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altLang="tr-TR" sz="2000" b="1" dirty="0">
                          <a:solidFill>
                            <a:srgbClr val="000000"/>
                          </a:solidFill>
                        </a:rPr>
                        <a:t>Kullanılan Yöntem: </a:t>
                      </a:r>
                      <a:endParaRPr lang="tr-TR" sz="2000" b="1" dirty="0"/>
                    </a:p>
                  </a:txBody>
                  <a:tcPr/>
                </a:tc>
                <a:tc>
                  <a:txBody>
                    <a:bodyPr/>
                    <a:lstStyle/>
                    <a:p>
                      <a:pPr lvl="0" eaLnBrk="0" fontAlgn="base" hangingPunct="0">
                        <a:spcBef>
                          <a:spcPct val="0"/>
                        </a:spcBef>
                        <a:spcAft>
                          <a:spcPct val="0"/>
                        </a:spcAft>
                      </a:pPr>
                      <a:r>
                        <a:rPr lang="tr-TR" altLang="tr-TR" sz="1500" b="1" dirty="0">
                          <a:solidFill>
                            <a:srgbClr val="000000"/>
                          </a:solidFill>
                          <a:latin typeface="Arial" panose="020B0604020202020204" pitchFamily="34" charset="0"/>
                        </a:rPr>
                        <a:t>Sistematik Derleme ve Meta-Analiz.</a:t>
                      </a:r>
                    </a:p>
                    <a:p>
                      <a:pPr lvl="0" eaLnBrk="0" fontAlgn="base" hangingPunct="0">
                        <a:spcBef>
                          <a:spcPct val="0"/>
                        </a:spcBef>
                        <a:spcAft>
                          <a:spcPct val="0"/>
                        </a:spcAft>
                      </a:pPr>
                      <a:r>
                        <a:rPr lang="tr-TR" altLang="tr-TR" sz="1500" dirty="0">
                          <a:solidFill>
                            <a:srgbClr val="000000"/>
                          </a:solidFill>
                          <a:latin typeface="Arial" panose="020B0604020202020204" pitchFamily="34" charset="0"/>
                        </a:rPr>
                        <a:t>Bu araştırmacılar, sağlık bilimleri (tıp, hemşirelik, diş hekimliği vb.) eğitiminde teknoloji destekli simülasyonların (yüksek teknolojili mankenler, sanal gerçeklik cerrahi simülatörleri, ekran temelli sanal hastalar) etkinliğini inceleyen </a:t>
                      </a:r>
                      <a:r>
                        <a:rPr lang="tr-TR" altLang="tr-TR" sz="1500" b="1" dirty="0">
                          <a:solidFill>
                            <a:srgbClr val="000000"/>
                          </a:solidFill>
                          <a:latin typeface="Arial" panose="020B0604020202020204" pitchFamily="34" charset="0"/>
                        </a:rPr>
                        <a:t>609 adet ayrı akademik çalışmayı</a:t>
                      </a:r>
                      <a:r>
                        <a:rPr lang="tr-TR" altLang="tr-TR" sz="1500" dirty="0">
                          <a:solidFill>
                            <a:srgbClr val="000000"/>
                          </a:solidFill>
                          <a:latin typeface="Arial" panose="020B0604020202020204" pitchFamily="34" charset="0"/>
                        </a:rPr>
                        <a:t> bulup, bunların istatistiksel sonuçlarını birleştirmiştir.</a:t>
                      </a:r>
                    </a:p>
                  </a:txBody>
                  <a:tcPr anchor="ctr"/>
                </a:tc>
                <a:extLst>
                  <a:ext uri="{0D108BD9-81ED-4DB2-BD59-A6C34878D82A}">
                    <a16:rowId xmlns:a16="http://schemas.microsoft.com/office/drawing/2014/main" val="1092834110"/>
                  </a:ext>
                </a:extLst>
              </a:tr>
              <a:tr h="1766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altLang="tr-TR" sz="2000" b="1" dirty="0">
                          <a:solidFill>
                            <a:srgbClr val="000000"/>
                          </a:solidFill>
                        </a:rPr>
                        <a:t>Kullanılan Veri Türü: </a:t>
                      </a:r>
                      <a:endParaRPr lang="tr-TR" sz="2000" b="1" dirty="0"/>
                    </a:p>
                  </a:txBody>
                  <a:tcPr/>
                </a:tc>
                <a:tc>
                  <a:txBody>
                    <a:bodyPr/>
                    <a:lstStyle/>
                    <a:p>
                      <a:pPr lvl="0" eaLnBrk="0" fontAlgn="base" hangingPunct="0">
                        <a:spcBef>
                          <a:spcPct val="0"/>
                        </a:spcBef>
                        <a:spcAft>
                          <a:spcPct val="0"/>
                        </a:spcAft>
                      </a:pPr>
                      <a:r>
                        <a:rPr lang="tr-TR" altLang="tr-TR" sz="1500" b="1" dirty="0">
                          <a:solidFill>
                            <a:srgbClr val="000000"/>
                          </a:solidFill>
                          <a:latin typeface="Arial" panose="020B0604020202020204" pitchFamily="34" charset="0"/>
                        </a:rPr>
                        <a:t>Nicel veriler.</a:t>
                      </a:r>
                    </a:p>
                    <a:p>
                      <a:pPr lvl="0" eaLnBrk="0" fontAlgn="base" hangingPunct="0">
                        <a:spcBef>
                          <a:spcPct val="0"/>
                        </a:spcBef>
                        <a:spcAft>
                          <a:spcPct val="0"/>
                        </a:spcAft>
                      </a:pPr>
                      <a:r>
                        <a:rPr lang="tr-TR" altLang="tr-TR" sz="1500" dirty="0">
                          <a:solidFill>
                            <a:srgbClr val="000000"/>
                          </a:solidFill>
                          <a:latin typeface="Arial" panose="020B0604020202020204" pitchFamily="34" charset="0"/>
                        </a:rPr>
                        <a:t>Tıp öğrencilerinin ve profesyonellerin simülasyon eğitimi öncesi ve sonrası ölçülen performans verileri.</a:t>
                      </a:r>
                    </a:p>
                    <a:p>
                      <a:pPr lvl="0" eaLnBrk="0" fontAlgn="base" hangingPunct="0">
                        <a:spcBef>
                          <a:spcPct val="0"/>
                        </a:spcBef>
                        <a:spcAft>
                          <a:spcPct val="0"/>
                        </a:spcAft>
                      </a:pPr>
                      <a:r>
                        <a:rPr lang="tr-TR" altLang="tr-TR" sz="1500" dirty="0">
                          <a:solidFill>
                            <a:srgbClr val="000000"/>
                          </a:solidFill>
                          <a:latin typeface="Arial" panose="020B0604020202020204" pitchFamily="34" charset="0"/>
                        </a:rPr>
                        <a:t>Bu veriler; bilgi testleri, beceri kontrol listeleri (</a:t>
                      </a:r>
                      <a:r>
                        <a:rPr lang="tr-TR" altLang="tr-TR" sz="1500" dirty="0" err="1">
                          <a:solidFill>
                            <a:srgbClr val="000000"/>
                          </a:solidFill>
                          <a:latin typeface="Arial" panose="020B0604020202020204" pitchFamily="34" charset="0"/>
                        </a:rPr>
                        <a:t>örn</a:t>
                      </a:r>
                      <a:r>
                        <a:rPr lang="tr-TR" altLang="tr-TR" sz="1500" dirty="0">
                          <a:solidFill>
                            <a:srgbClr val="000000"/>
                          </a:solidFill>
                          <a:latin typeface="Arial" panose="020B0604020202020204" pitchFamily="34" charset="0"/>
                        </a:rPr>
                        <a:t>. "doğru neşter tutuşu" gibi adımların değerlendirilmesi) ve hatta simülasyon eğitiminden sonra </a:t>
                      </a:r>
                      <a:r>
                        <a:rPr lang="tr-TR" altLang="tr-TR" sz="1500" i="1" dirty="0">
                          <a:solidFill>
                            <a:srgbClr val="000000"/>
                          </a:solidFill>
                          <a:latin typeface="Arial" panose="020B0604020202020204" pitchFamily="34" charset="0"/>
                        </a:rPr>
                        <a:t>gerçek hastalar</a:t>
                      </a:r>
                      <a:r>
                        <a:rPr lang="tr-TR" altLang="tr-TR" sz="1500" dirty="0">
                          <a:solidFill>
                            <a:srgbClr val="000000"/>
                          </a:solidFill>
                          <a:latin typeface="Arial" panose="020B0604020202020204" pitchFamily="34" charset="0"/>
                        </a:rPr>
                        <a:t> üzerindeki performans verilerini (</a:t>
                      </a:r>
                      <a:r>
                        <a:rPr lang="tr-TR" altLang="tr-TR" sz="1500" dirty="0" err="1">
                          <a:solidFill>
                            <a:srgbClr val="000000"/>
                          </a:solidFill>
                          <a:latin typeface="Arial" panose="020B0604020202020204" pitchFamily="34" charset="0"/>
                        </a:rPr>
                        <a:t>örn</a:t>
                      </a:r>
                      <a:r>
                        <a:rPr lang="tr-TR" altLang="tr-TR" sz="1500" dirty="0">
                          <a:solidFill>
                            <a:srgbClr val="000000"/>
                          </a:solidFill>
                          <a:latin typeface="Arial" panose="020B0604020202020204" pitchFamily="34" charset="0"/>
                        </a:rPr>
                        <a:t>. daha az komplikasyon, daha hızlı işlem süresi) içermektedir.</a:t>
                      </a:r>
                    </a:p>
                  </a:txBody>
                  <a:tcPr anchor="ctr"/>
                </a:tc>
                <a:extLst>
                  <a:ext uri="{0D108BD9-81ED-4DB2-BD59-A6C34878D82A}">
                    <a16:rowId xmlns:a16="http://schemas.microsoft.com/office/drawing/2014/main" val="2456836505"/>
                  </a:ext>
                </a:extLst>
              </a:tr>
              <a:tr h="1435843">
                <a:tc>
                  <a:txBody>
                    <a:bodyPr/>
                    <a:lstStyle/>
                    <a:p>
                      <a:r>
                        <a:rPr lang="tr-TR" altLang="tr-TR" sz="2000" b="1" dirty="0">
                          <a:solidFill>
                            <a:srgbClr val="000000"/>
                          </a:solidFill>
                          <a:latin typeface="Arial" panose="020B0604020202020204" pitchFamily="34" charset="0"/>
                        </a:rPr>
                        <a:t>Elde Edilen Temel Sonuç: </a:t>
                      </a:r>
                      <a:endParaRPr lang="tr-TR" sz="2000" b="1" dirty="0"/>
                    </a:p>
                  </a:txBody>
                  <a:tcPr/>
                </a:tc>
                <a:tc>
                  <a:txBody>
                    <a:bodyPr/>
                    <a:lstStyle/>
                    <a:p>
                      <a:pPr lvl="0" eaLnBrk="0" fontAlgn="base" hangingPunct="0">
                        <a:spcBef>
                          <a:spcPct val="0"/>
                        </a:spcBef>
                        <a:spcAft>
                          <a:spcPct val="0"/>
                        </a:spcAft>
                      </a:pPr>
                      <a:r>
                        <a:rPr lang="tr-TR" altLang="tr-TR" sz="1500" dirty="0">
                          <a:solidFill>
                            <a:srgbClr val="000000"/>
                          </a:solidFill>
                          <a:latin typeface="Arial" panose="020B0604020202020204" pitchFamily="34" charset="0"/>
                        </a:rPr>
                        <a:t>Teknoloji destekli simülasyon eğitimi, geleneksel eğitim yöntemlerine veya hiçbir müdahale olmamasına kıyasla bilgi, beceri ve davranışsal sonuçlarda </a:t>
                      </a:r>
                      <a:r>
                        <a:rPr lang="tr-TR" altLang="tr-TR" sz="1500" b="1" dirty="0">
                          <a:solidFill>
                            <a:srgbClr val="000000"/>
                          </a:solidFill>
                          <a:latin typeface="Arial" panose="020B0604020202020204" pitchFamily="34" charset="0"/>
                        </a:rPr>
                        <a:t>istatistiksel olarak "büyük etki" (</a:t>
                      </a:r>
                      <a:r>
                        <a:rPr lang="tr-TR" altLang="tr-TR" sz="1500" b="1" dirty="0" err="1">
                          <a:solidFill>
                            <a:srgbClr val="000000"/>
                          </a:solidFill>
                          <a:latin typeface="Arial" panose="020B0604020202020204" pitchFamily="34" charset="0"/>
                        </a:rPr>
                        <a:t>large</a:t>
                      </a:r>
                      <a:r>
                        <a:rPr lang="tr-TR" altLang="tr-TR" sz="1500" b="1" dirty="0">
                          <a:solidFill>
                            <a:srgbClr val="000000"/>
                          </a:solidFill>
                          <a:latin typeface="Arial" panose="020B0604020202020204" pitchFamily="34" charset="0"/>
                        </a:rPr>
                        <a:t> </a:t>
                      </a:r>
                      <a:r>
                        <a:rPr lang="tr-TR" altLang="tr-TR" sz="1500" b="1" dirty="0" err="1">
                          <a:solidFill>
                            <a:srgbClr val="000000"/>
                          </a:solidFill>
                          <a:latin typeface="Arial" panose="020B0604020202020204" pitchFamily="34" charset="0"/>
                        </a:rPr>
                        <a:t>effect</a:t>
                      </a:r>
                      <a:r>
                        <a:rPr lang="tr-TR" altLang="tr-TR" sz="1500" b="1" dirty="0">
                          <a:solidFill>
                            <a:srgbClr val="000000"/>
                          </a:solidFill>
                          <a:latin typeface="Arial" panose="020B0604020202020204" pitchFamily="34" charset="0"/>
                        </a:rPr>
                        <a:t>) düzeyinde</a:t>
                      </a:r>
                      <a:r>
                        <a:rPr lang="tr-TR" altLang="tr-TR" sz="1500" dirty="0">
                          <a:solidFill>
                            <a:srgbClr val="000000"/>
                          </a:solidFill>
                          <a:latin typeface="Arial" panose="020B0604020202020204" pitchFamily="34" charset="0"/>
                        </a:rPr>
                        <a:t> daha başarılıdır.</a:t>
                      </a:r>
                    </a:p>
                  </a:txBody>
                  <a:tcPr/>
                </a:tc>
                <a:extLst>
                  <a:ext uri="{0D108BD9-81ED-4DB2-BD59-A6C34878D82A}">
                    <a16:rowId xmlns:a16="http://schemas.microsoft.com/office/drawing/2014/main" val="2455866715"/>
                  </a:ext>
                </a:extLst>
              </a:tr>
            </a:tbl>
          </a:graphicData>
        </a:graphic>
      </p:graphicFrame>
    </p:spTree>
    <p:extLst>
      <p:ext uri="{BB962C8B-B14F-4D97-AF65-F5344CB8AC3E}">
        <p14:creationId xmlns:p14="http://schemas.microsoft.com/office/powerpoint/2010/main" val="239514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FC421-C0C3-4035-13C3-63DDBB5AC95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D08E729-BEB6-CC74-20AF-C93B3062F9CE}"/>
              </a:ext>
            </a:extLst>
          </p:cNvPr>
          <p:cNvSpPr>
            <a:spLocks noGrp="1"/>
          </p:cNvSpPr>
          <p:nvPr>
            <p:ph type="title"/>
          </p:nvPr>
        </p:nvSpPr>
        <p:spPr>
          <a:xfrm>
            <a:off x="838200" y="1"/>
            <a:ext cx="10515600" cy="848510"/>
          </a:xfrm>
        </p:spPr>
        <p:txBody>
          <a:bodyPr>
            <a:normAutofit/>
          </a:bodyPr>
          <a:lstStyle/>
          <a:p>
            <a:pPr algn="ctr"/>
            <a:r>
              <a:rPr lang="tr-TR" sz="3600" b="1" dirty="0">
                <a:latin typeface="Aptos"/>
              </a:rPr>
              <a:t>SİMÜLASYONLARIN EĞİTİME ETKİSİ</a:t>
            </a:r>
            <a:endParaRPr lang="tr-TR" sz="3600" dirty="0">
              <a:latin typeface="Aptos"/>
            </a:endParaRPr>
          </a:p>
        </p:txBody>
      </p:sp>
      <p:sp>
        <p:nvSpPr>
          <p:cNvPr id="3" name="Metin kutusu 2">
            <a:extLst>
              <a:ext uri="{FF2B5EF4-FFF2-40B4-BE49-F238E27FC236}">
                <a16:creationId xmlns:a16="http://schemas.microsoft.com/office/drawing/2014/main" id="{E68F60CC-A29D-A459-199B-F967ABF1BD4E}"/>
              </a:ext>
            </a:extLst>
          </p:cNvPr>
          <p:cNvSpPr txBox="1"/>
          <p:nvPr/>
        </p:nvSpPr>
        <p:spPr>
          <a:xfrm>
            <a:off x="301752" y="674303"/>
            <a:ext cx="11417808" cy="646331"/>
          </a:xfrm>
          <a:prstGeom prst="rect">
            <a:avLst/>
          </a:prstGeom>
          <a:noFill/>
        </p:spPr>
        <p:txBody>
          <a:bodyPr wrap="square" rtlCol="0">
            <a:spAutoFit/>
          </a:bodyPr>
          <a:lstStyle/>
          <a:p>
            <a:pPr eaLnBrk="0" fontAlgn="base" hangingPunct="0">
              <a:spcBef>
                <a:spcPct val="0"/>
              </a:spcBef>
              <a:spcAft>
                <a:spcPct val="0"/>
              </a:spcAft>
            </a:pPr>
            <a:r>
              <a:rPr lang="tr-TR" altLang="tr-TR" b="1" dirty="0">
                <a:solidFill>
                  <a:srgbClr val="000000"/>
                </a:solidFill>
                <a:latin typeface="Arial" panose="020B0604020202020204" pitchFamily="34" charset="0"/>
                <a:cs typeface="Arial" panose="020B0604020202020204" pitchFamily="34" charset="0"/>
              </a:rPr>
              <a:t>Kaynak 2: Fen Bilimleri Eğitiminde Simülasyon</a:t>
            </a:r>
            <a:endParaRPr lang="tr-TR" altLang="tr-TR" dirty="0">
              <a:solidFill>
                <a:srgbClr val="000000"/>
              </a:solidFill>
              <a:latin typeface="Arial" panose="020B0604020202020204" pitchFamily="34" charset="0"/>
              <a:cs typeface="Arial" panose="020B0604020202020204" pitchFamily="34" charset="0"/>
            </a:endParaRPr>
          </a:p>
          <a:p>
            <a:pPr eaLnBrk="0" fontAlgn="base" hangingPunct="0">
              <a:spcBef>
                <a:spcPct val="0"/>
              </a:spcBef>
              <a:spcAft>
                <a:spcPct val="0"/>
              </a:spcAft>
            </a:pPr>
            <a:r>
              <a:rPr lang="tr-TR" altLang="tr-TR" dirty="0">
                <a:solidFill>
                  <a:srgbClr val="000000"/>
                </a:solidFill>
                <a:latin typeface="Arial" panose="020B0604020202020204" pitchFamily="34" charset="0"/>
                <a:cs typeface="Arial" panose="020B0604020202020204" pitchFamily="34" charset="0"/>
              </a:rPr>
              <a:t>(</a:t>
            </a:r>
            <a:r>
              <a:rPr lang="tr-TR" sz="1600" dirty="0" err="1"/>
              <a:t>The</a:t>
            </a:r>
            <a:r>
              <a:rPr lang="tr-TR" sz="1600" dirty="0"/>
              <a:t> </a:t>
            </a:r>
            <a:r>
              <a:rPr lang="tr-TR" sz="1600" dirty="0" err="1"/>
              <a:t>learning</a:t>
            </a:r>
            <a:r>
              <a:rPr lang="tr-TR" sz="1600" dirty="0"/>
              <a:t> </a:t>
            </a:r>
            <a:r>
              <a:rPr lang="tr-TR" sz="1600" dirty="0" err="1"/>
              <a:t>effects</a:t>
            </a:r>
            <a:r>
              <a:rPr lang="tr-TR" sz="1600" dirty="0"/>
              <a:t> of </a:t>
            </a:r>
            <a:r>
              <a:rPr lang="tr-TR" sz="1600" dirty="0" err="1"/>
              <a:t>computer</a:t>
            </a:r>
            <a:r>
              <a:rPr lang="tr-TR" sz="1600" dirty="0"/>
              <a:t> </a:t>
            </a:r>
            <a:r>
              <a:rPr lang="tr-TR" sz="1600" dirty="0" err="1"/>
              <a:t>simulations</a:t>
            </a:r>
            <a:r>
              <a:rPr lang="tr-TR" sz="1600" dirty="0"/>
              <a:t> in </a:t>
            </a:r>
            <a:r>
              <a:rPr lang="tr-TR" sz="1600" dirty="0" err="1"/>
              <a:t>science</a:t>
            </a:r>
            <a:r>
              <a:rPr lang="tr-TR" sz="1600" dirty="0"/>
              <a:t> </a:t>
            </a:r>
            <a:r>
              <a:rPr lang="tr-TR" sz="1600" dirty="0" err="1"/>
              <a:t>education</a:t>
            </a:r>
            <a:r>
              <a:rPr lang="tr-TR" altLang="tr-TR" dirty="0">
                <a:solidFill>
                  <a:srgbClr val="000000"/>
                </a:solidFill>
                <a:latin typeface="Arial" panose="020B0604020202020204" pitchFamily="34" charset="0"/>
                <a:cs typeface="Arial" panose="020B0604020202020204" pitchFamily="34" charset="0"/>
              </a:rPr>
              <a:t>)</a:t>
            </a:r>
            <a:r>
              <a:rPr lang="tr-TR" altLang="tr-TR" sz="1400" b="1" dirty="0">
                <a:solidFill>
                  <a:srgbClr val="000000"/>
                </a:solidFill>
                <a:latin typeface="Arial" panose="020B0604020202020204" pitchFamily="34" charset="0"/>
                <a:cs typeface="Arial" panose="020B0604020202020204" pitchFamily="34" charset="0"/>
              </a:rPr>
              <a:t>[2]</a:t>
            </a:r>
            <a:endParaRPr lang="tr-TR" altLang="tr-TR" dirty="0">
              <a:solidFill>
                <a:srgbClr val="000000"/>
              </a:solidFill>
              <a:latin typeface="Arial" panose="020B0604020202020204" pitchFamily="34" charset="0"/>
              <a:cs typeface="Arial" panose="020B0604020202020204" pitchFamily="34" charset="0"/>
            </a:endParaRPr>
          </a:p>
        </p:txBody>
      </p:sp>
      <p:graphicFrame>
        <p:nvGraphicFramePr>
          <p:cNvPr id="8" name="Tablo 7">
            <a:extLst>
              <a:ext uri="{FF2B5EF4-FFF2-40B4-BE49-F238E27FC236}">
                <a16:creationId xmlns:a16="http://schemas.microsoft.com/office/drawing/2014/main" id="{E331178F-E8B3-1013-881A-2EA9E18CEEDD}"/>
              </a:ext>
            </a:extLst>
          </p:cNvPr>
          <p:cNvGraphicFramePr>
            <a:graphicFrameLocks noGrp="1"/>
          </p:cNvGraphicFramePr>
          <p:nvPr>
            <p:extLst>
              <p:ext uri="{D42A27DB-BD31-4B8C-83A1-F6EECF244321}">
                <p14:modId xmlns:p14="http://schemas.microsoft.com/office/powerpoint/2010/main" val="3222086931"/>
              </p:ext>
            </p:extLst>
          </p:nvPr>
        </p:nvGraphicFramePr>
        <p:xfrm>
          <a:off x="387096" y="1325563"/>
          <a:ext cx="11417808" cy="5325524"/>
        </p:xfrm>
        <a:graphic>
          <a:graphicData uri="http://schemas.openxmlformats.org/drawingml/2006/table">
            <a:tbl>
              <a:tblPr firstRow="1" bandRow="1">
                <a:tableStyleId>{5940675A-B579-460E-94D1-54222C63F5DA}</a:tableStyleId>
              </a:tblPr>
              <a:tblGrid>
                <a:gridCol w="5708904">
                  <a:extLst>
                    <a:ext uri="{9D8B030D-6E8A-4147-A177-3AD203B41FA5}">
                      <a16:colId xmlns:a16="http://schemas.microsoft.com/office/drawing/2014/main" val="22650202"/>
                    </a:ext>
                  </a:extLst>
                </a:gridCol>
                <a:gridCol w="5708904">
                  <a:extLst>
                    <a:ext uri="{9D8B030D-6E8A-4147-A177-3AD203B41FA5}">
                      <a16:colId xmlns:a16="http://schemas.microsoft.com/office/drawing/2014/main" val="3016637207"/>
                    </a:ext>
                  </a:extLst>
                </a:gridCol>
              </a:tblGrid>
              <a:tr h="555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altLang="tr-TR" sz="2000" b="1" dirty="0">
                          <a:solidFill>
                            <a:srgbClr val="000000"/>
                          </a:solidFill>
                        </a:rPr>
                        <a:t>Yazar ve Yıl:</a:t>
                      </a:r>
                      <a:endParaRPr lang="tr-TR" altLang="tr-TR" sz="2000" b="1" dirty="0">
                        <a:solidFill>
                          <a:srgbClr val="000000"/>
                        </a:solidFill>
                        <a:latin typeface="Arial" panose="020B0604020202020204" pitchFamily="34" charset="0"/>
                      </a:endParaRPr>
                    </a:p>
                  </a:txBody>
                  <a:tcPr/>
                </a:tc>
                <a:tc>
                  <a:txBody>
                    <a:bodyPr/>
                    <a:lstStyle/>
                    <a:p>
                      <a:r>
                        <a:rPr lang="tr-TR" sz="1800" b="0" i="0" u="none" strike="noStrike" kern="1200" dirty="0" err="1">
                          <a:solidFill>
                            <a:schemeClr val="tx1"/>
                          </a:solidFill>
                          <a:effectLst/>
                          <a:latin typeface="+mn-lt"/>
                          <a:ea typeface="+mn-ea"/>
                          <a:cs typeface="+mn-cs"/>
                        </a:rPr>
                        <a:t>Rutten</a:t>
                      </a:r>
                      <a:r>
                        <a:rPr lang="tr-TR" sz="1800" b="0" i="0" u="none" strike="noStrike" kern="1200" dirty="0">
                          <a:solidFill>
                            <a:schemeClr val="tx1"/>
                          </a:solidFill>
                          <a:effectLst/>
                          <a:latin typeface="+mn-lt"/>
                          <a:ea typeface="+mn-ea"/>
                          <a:cs typeface="+mn-cs"/>
                        </a:rPr>
                        <a:t>, N., </a:t>
                      </a:r>
                      <a:r>
                        <a:rPr lang="tr-TR" sz="1800" b="0" i="0" u="none" strike="noStrike" kern="1200" dirty="0" err="1">
                          <a:solidFill>
                            <a:schemeClr val="tx1"/>
                          </a:solidFill>
                          <a:effectLst/>
                          <a:latin typeface="+mn-lt"/>
                          <a:ea typeface="+mn-ea"/>
                          <a:cs typeface="+mn-cs"/>
                        </a:rPr>
                        <a:t>van</a:t>
                      </a:r>
                      <a:r>
                        <a:rPr lang="tr-TR" sz="1800" b="0" i="0" u="none" strike="noStrike" kern="1200" dirty="0">
                          <a:solidFill>
                            <a:schemeClr val="tx1"/>
                          </a:solidFill>
                          <a:effectLst/>
                          <a:latin typeface="+mn-lt"/>
                          <a:ea typeface="+mn-ea"/>
                          <a:cs typeface="+mn-cs"/>
                        </a:rPr>
                        <a:t> </a:t>
                      </a:r>
                      <a:r>
                        <a:rPr lang="tr-TR" sz="1800" b="0" i="0" u="none" strike="noStrike" kern="1200" dirty="0" err="1">
                          <a:solidFill>
                            <a:schemeClr val="tx1"/>
                          </a:solidFill>
                          <a:effectLst/>
                          <a:latin typeface="+mn-lt"/>
                          <a:ea typeface="+mn-ea"/>
                          <a:cs typeface="+mn-cs"/>
                        </a:rPr>
                        <a:t>Joolingen</a:t>
                      </a:r>
                      <a:r>
                        <a:rPr lang="tr-TR" sz="1800" b="0" i="0" u="none" strike="noStrike" kern="1200" dirty="0">
                          <a:solidFill>
                            <a:schemeClr val="tx1"/>
                          </a:solidFill>
                          <a:effectLst/>
                          <a:latin typeface="+mn-lt"/>
                          <a:ea typeface="+mn-ea"/>
                          <a:cs typeface="+mn-cs"/>
                        </a:rPr>
                        <a:t>, W. R., &amp; </a:t>
                      </a:r>
                      <a:r>
                        <a:rPr lang="tr-TR" sz="1800" b="0" i="0" u="none" strike="noStrike" kern="1200" dirty="0" err="1">
                          <a:solidFill>
                            <a:schemeClr val="tx1"/>
                          </a:solidFill>
                          <a:effectLst/>
                          <a:latin typeface="+mn-lt"/>
                          <a:ea typeface="+mn-ea"/>
                          <a:cs typeface="+mn-cs"/>
                        </a:rPr>
                        <a:t>van</a:t>
                      </a:r>
                      <a:r>
                        <a:rPr lang="tr-TR" sz="1800" b="0" i="0" u="none" strike="noStrike" kern="1200" dirty="0">
                          <a:solidFill>
                            <a:schemeClr val="tx1"/>
                          </a:solidFill>
                          <a:effectLst/>
                          <a:latin typeface="+mn-lt"/>
                          <a:ea typeface="+mn-ea"/>
                          <a:cs typeface="+mn-cs"/>
                        </a:rPr>
                        <a:t> der </a:t>
                      </a:r>
                      <a:r>
                        <a:rPr lang="tr-TR" sz="1800" b="0" i="0" u="none" strike="noStrike" kern="1200" dirty="0" err="1">
                          <a:solidFill>
                            <a:schemeClr val="tx1"/>
                          </a:solidFill>
                          <a:effectLst/>
                          <a:latin typeface="+mn-lt"/>
                          <a:ea typeface="+mn-ea"/>
                          <a:cs typeface="+mn-cs"/>
                        </a:rPr>
                        <a:t>Veen</a:t>
                      </a:r>
                      <a:r>
                        <a:rPr lang="tr-TR" sz="1800" b="0" i="0" u="none" strike="noStrike" kern="1200" dirty="0">
                          <a:solidFill>
                            <a:schemeClr val="tx1"/>
                          </a:solidFill>
                          <a:effectLst/>
                          <a:latin typeface="+mn-lt"/>
                          <a:ea typeface="+mn-ea"/>
                          <a:cs typeface="+mn-cs"/>
                        </a:rPr>
                        <a:t>, J. T. (2012).</a:t>
                      </a:r>
                      <a:endParaRPr lang="tr-TR" sz="1800" dirty="0"/>
                    </a:p>
                  </a:txBody>
                  <a:tcPr anchor="ctr"/>
                </a:tc>
                <a:extLst>
                  <a:ext uri="{0D108BD9-81ED-4DB2-BD59-A6C34878D82A}">
                    <a16:rowId xmlns:a16="http://schemas.microsoft.com/office/drawing/2014/main" val="108314618"/>
                  </a:ext>
                </a:extLst>
              </a:tr>
              <a:tr h="1270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altLang="tr-TR" sz="2000" b="1" dirty="0">
                          <a:solidFill>
                            <a:srgbClr val="000000"/>
                          </a:solidFill>
                        </a:rPr>
                        <a:t>Kullanılan Yöntem:</a:t>
                      </a:r>
                      <a:endParaRPr lang="tr-TR" sz="2000" b="1" dirty="0"/>
                    </a:p>
                  </a:txBody>
                  <a:tcPr/>
                </a:tc>
                <a:tc>
                  <a:txBody>
                    <a:bodyPr/>
                    <a:lstStyle/>
                    <a:p>
                      <a:r>
                        <a:rPr lang="tr-TR" sz="1800" b="1" i="0" u="none" strike="noStrike" kern="1200" dirty="0">
                          <a:solidFill>
                            <a:schemeClr val="tx1"/>
                          </a:solidFill>
                          <a:effectLst/>
                          <a:latin typeface="+mn-lt"/>
                          <a:ea typeface="+mn-ea"/>
                          <a:cs typeface="+mn-cs"/>
                        </a:rPr>
                        <a:t>Sistematik Literatür Derlemesi.</a:t>
                      </a:r>
                    </a:p>
                    <a:p>
                      <a:r>
                        <a:rPr lang="tr-TR" sz="1800" b="0" i="0" u="none" strike="noStrike" kern="1200" dirty="0">
                          <a:solidFill>
                            <a:schemeClr val="tx1"/>
                          </a:solidFill>
                          <a:effectLst/>
                          <a:latin typeface="+mn-lt"/>
                          <a:ea typeface="+mn-ea"/>
                          <a:cs typeface="+mn-cs"/>
                        </a:rPr>
                        <a:t>Bu çalışma, özellikle Fen Bilimleri (Fizik, Kimya, Biyoloji) eğitiminde bilgisayar simülasyonlarının (</a:t>
                      </a:r>
                      <a:r>
                        <a:rPr lang="tr-TR" sz="1800" b="0" i="0" u="none" strike="noStrike" kern="1200" dirty="0" err="1">
                          <a:solidFill>
                            <a:schemeClr val="tx1"/>
                          </a:solidFill>
                          <a:effectLst/>
                          <a:latin typeface="+mn-lt"/>
                          <a:ea typeface="+mn-ea"/>
                          <a:cs typeface="+mn-cs"/>
                        </a:rPr>
                        <a:t>örn</a:t>
                      </a:r>
                      <a:r>
                        <a:rPr lang="tr-TR" sz="1800" b="0" i="0" u="none" strike="noStrike" kern="1200" dirty="0">
                          <a:solidFill>
                            <a:schemeClr val="tx1"/>
                          </a:solidFill>
                          <a:effectLst/>
                          <a:latin typeface="+mn-lt"/>
                          <a:ea typeface="+mn-ea"/>
                          <a:cs typeface="+mn-cs"/>
                        </a:rPr>
                        <a:t>. </a:t>
                      </a:r>
                      <a:r>
                        <a:rPr lang="tr-TR" sz="1800" b="0" i="0" u="none" strike="noStrike" kern="1200" dirty="0" err="1">
                          <a:solidFill>
                            <a:schemeClr val="tx1"/>
                          </a:solidFill>
                          <a:effectLst/>
                          <a:latin typeface="+mn-lt"/>
                          <a:ea typeface="+mn-ea"/>
                          <a:cs typeface="+mn-cs"/>
                        </a:rPr>
                        <a:t>PhET</a:t>
                      </a:r>
                      <a:r>
                        <a:rPr lang="tr-TR" sz="1800" b="0" i="0" u="none" strike="noStrike" kern="1200" dirty="0">
                          <a:solidFill>
                            <a:schemeClr val="tx1"/>
                          </a:solidFill>
                          <a:effectLst/>
                          <a:latin typeface="+mn-lt"/>
                          <a:ea typeface="+mn-ea"/>
                          <a:cs typeface="+mn-cs"/>
                        </a:rPr>
                        <a:t> gibi interaktif araçlar) öğrenme üzerindeki etkilerini inceleyen </a:t>
                      </a:r>
                      <a:r>
                        <a:rPr lang="tr-TR" sz="1800" b="1" i="0" u="none" strike="noStrike" kern="1200" dirty="0">
                          <a:solidFill>
                            <a:schemeClr val="tx1"/>
                          </a:solidFill>
                          <a:effectLst/>
                          <a:latin typeface="+mn-lt"/>
                          <a:ea typeface="+mn-ea"/>
                          <a:cs typeface="+mn-cs"/>
                        </a:rPr>
                        <a:t>81 adet ampirik çalışmayı</a:t>
                      </a:r>
                      <a:r>
                        <a:rPr lang="tr-TR" sz="1800" b="0" i="0" u="none" strike="noStrike" kern="1200" dirty="0">
                          <a:solidFill>
                            <a:schemeClr val="tx1"/>
                          </a:solidFill>
                          <a:effectLst/>
                          <a:latin typeface="+mn-lt"/>
                          <a:ea typeface="+mn-ea"/>
                          <a:cs typeface="+mn-cs"/>
                        </a:rPr>
                        <a:t> analiz etmiştir.</a:t>
                      </a:r>
                    </a:p>
                  </a:txBody>
                  <a:tcPr anchor="ctr"/>
                </a:tc>
                <a:extLst>
                  <a:ext uri="{0D108BD9-81ED-4DB2-BD59-A6C34878D82A}">
                    <a16:rowId xmlns:a16="http://schemas.microsoft.com/office/drawing/2014/main" val="1092834110"/>
                  </a:ext>
                </a:extLst>
              </a:tr>
              <a:tr h="1508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altLang="tr-TR" sz="2000" b="1" dirty="0">
                          <a:solidFill>
                            <a:srgbClr val="000000"/>
                          </a:solidFill>
                        </a:rPr>
                        <a:t>Kullanılan Veri Türü: </a:t>
                      </a:r>
                      <a:endParaRPr lang="tr-TR" sz="2000" b="1" dirty="0"/>
                    </a:p>
                  </a:txBody>
                  <a:tcPr/>
                </a:tc>
                <a:tc>
                  <a:txBody>
                    <a:bodyPr/>
                    <a:lstStyle/>
                    <a:p>
                      <a:r>
                        <a:rPr lang="tr-TR" sz="1800" b="1" i="0" u="none" strike="noStrike" kern="1200" dirty="0">
                          <a:solidFill>
                            <a:schemeClr val="tx1"/>
                          </a:solidFill>
                          <a:effectLst/>
                          <a:latin typeface="+mn-lt"/>
                          <a:ea typeface="+mn-ea"/>
                          <a:cs typeface="+mn-cs"/>
                        </a:rPr>
                        <a:t>Nicel ve Nitel veriler.</a:t>
                      </a:r>
                    </a:p>
                    <a:p>
                      <a:r>
                        <a:rPr lang="tr-TR" sz="1800" b="0" i="0" u="none" strike="noStrike" kern="1200" dirty="0">
                          <a:solidFill>
                            <a:schemeClr val="tx1"/>
                          </a:solidFill>
                          <a:effectLst/>
                          <a:latin typeface="+mn-lt"/>
                          <a:ea typeface="+mn-ea"/>
                          <a:cs typeface="+mn-cs"/>
                        </a:rPr>
                        <a:t>Öğrencilerin simülasyonları kullandıktan sonraki kavramsal anlama testlerindeki puanları (nicel) ve simülasyonların geleneksel fiziksel laboratuvar deneyimleriyle karşılaştırılması (nitel ve nicel) gibi veriler incelenmiştir.</a:t>
                      </a:r>
                    </a:p>
                  </a:txBody>
                  <a:tcPr anchor="ctr"/>
                </a:tc>
                <a:extLst>
                  <a:ext uri="{0D108BD9-81ED-4DB2-BD59-A6C34878D82A}">
                    <a16:rowId xmlns:a16="http://schemas.microsoft.com/office/drawing/2014/main" val="2456836505"/>
                  </a:ext>
                </a:extLst>
              </a:tr>
              <a:tr h="1485044">
                <a:tc>
                  <a:txBody>
                    <a:bodyPr/>
                    <a:lstStyle/>
                    <a:p>
                      <a:r>
                        <a:rPr lang="tr-TR" altLang="tr-TR" sz="2000" b="1" dirty="0">
                          <a:solidFill>
                            <a:srgbClr val="000000"/>
                          </a:solidFill>
                          <a:latin typeface="Arial" panose="020B0604020202020204" pitchFamily="34" charset="0"/>
                        </a:rPr>
                        <a:t>Elde Edilen Temel Sonuç: </a:t>
                      </a:r>
                      <a:endParaRPr lang="tr-TR" sz="2000" b="1" dirty="0"/>
                    </a:p>
                  </a:txBody>
                  <a:tcPr/>
                </a:tc>
                <a:tc>
                  <a:txBody>
                    <a:bodyPr/>
                    <a:lstStyle/>
                    <a:p>
                      <a:r>
                        <a:rPr lang="tr-TR" sz="1800" b="0" i="0" u="none" strike="noStrike" kern="1200" dirty="0">
                          <a:solidFill>
                            <a:schemeClr val="tx1"/>
                          </a:solidFill>
                          <a:effectLst/>
                          <a:latin typeface="+mn-lt"/>
                          <a:ea typeface="+mn-ea"/>
                          <a:cs typeface="+mn-cs"/>
                        </a:rPr>
                        <a:t>Simülasyonlar, özellikle geleneksel laboratuvar aktivitelerinin yerini aldığında veya onları desteklediğinde, öğrencilerin soyut bilimsel kavramları anlamalarını kolaylaştırmada çok etkilidir.</a:t>
                      </a:r>
                      <a:endParaRPr lang="tr-TR" sz="1050" dirty="0"/>
                    </a:p>
                  </a:txBody>
                  <a:tcPr/>
                </a:tc>
                <a:extLst>
                  <a:ext uri="{0D108BD9-81ED-4DB2-BD59-A6C34878D82A}">
                    <a16:rowId xmlns:a16="http://schemas.microsoft.com/office/drawing/2014/main" val="2455866715"/>
                  </a:ext>
                </a:extLst>
              </a:tr>
            </a:tbl>
          </a:graphicData>
        </a:graphic>
      </p:graphicFrame>
    </p:spTree>
    <p:extLst>
      <p:ext uri="{BB962C8B-B14F-4D97-AF65-F5344CB8AC3E}">
        <p14:creationId xmlns:p14="http://schemas.microsoft.com/office/powerpoint/2010/main" val="405756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FE16D-CEE4-597E-4347-6BD836915B1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E1DC9EE-74BF-E235-F252-121AD2547476}"/>
              </a:ext>
            </a:extLst>
          </p:cNvPr>
          <p:cNvSpPr>
            <a:spLocks noGrp="1"/>
          </p:cNvSpPr>
          <p:nvPr>
            <p:ph type="title"/>
          </p:nvPr>
        </p:nvSpPr>
        <p:spPr>
          <a:xfrm>
            <a:off x="838200" y="1"/>
            <a:ext cx="10515600" cy="848510"/>
          </a:xfrm>
        </p:spPr>
        <p:txBody>
          <a:bodyPr>
            <a:normAutofit/>
          </a:bodyPr>
          <a:lstStyle/>
          <a:p>
            <a:pPr algn="ctr"/>
            <a:r>
              <a:rPr lang="tr-TR" sz="3600" b="1" dirty="0">
                <a:latin typeface="Aptos"/>
              </a:rPr>
              <a:t>SİMÜLASYONLARIN EĞİTİME ETKİSİ</a:t>
            </a:r>
            <a:endParaRPr lang="tr-TR" sz="3600" dirty="0">
              <a:latin typeface="Aptos"/>
            </a:endParaRPr>
          </a:p>
        </p:txBody>
      </p:sp>
      <p:sp>
        <p:nvSpPr>
          <p:cNvPr id="3" name="Metin kutusu 2">
            <a:extLst>
              <a:ext uri="{FF2B5EF4-FFF2-40B4-BE49-F238E27FC236}">
                <a16:creationId xmlns:a16="http://schemas.microsoft.com/office/drawing/2014/main" id="{B6CE5980-78DF-75E9-9B25-2645646AA750}"/>
              </a:ext>
            </a:extLst>
          </p:cNvPr>
          <p:cNvSpPr txBox="1"/>
          <p:nvPr/>
        </p:nvSpPr>
        <p:spPr>
          <a:xfrm>
            <a:off x="289560" y="679232"/>
            <a:ext cx="11417808" cy="646331"/>
          </a:xfrm>
          <a:prstGeom prst="rect">
            <a:avLst/>
          </a:prstGeom>
          <a:noFill/>
        </p:spPr>
        <p:txBody>
          <a:bodyPr wrap="square" rtlCol="0">
            <a:spAutoFit/>
          </a:bodyPr>
          <a:lstStyle/>
          <a:p>
            <a:pPr lvl="0" eaLnBrk="0" fontAlgn="base" hangingPunct="0">
              <a:spcBef>
                <a:spcPct val="0"/>
              </a:spcBef>
              <a:spcAft>
                <a:spcPct val="0"/>
              </a:spcAft>
            </a:pPr>
            <a:r>
              <a:rPr lang="tr-TR" altLang="tr-TR" b="1" dirty="0">
                <a:solidFill>
                  <a:srgbClr val="000000"/>
                </a:solidFill>
                <a:latin typeface="Arial" panose="020B0604020202020204" pitchFamily="34" charset="0"/>
                <a:cs typeface="Arial" panose="020B0604020202020204" pitchFamily="34" charset="0"/>
              </a:rPr>
              <a:t>Kaynak 3: Kurumsal Eğitim ve ‘Ciddi Oyunlar’</a:t>
            </a:r>
          </a:p>
          <a:p>
            <a:pPr lvl="0" eaLnBrk="0" fontAlgn="base" hangingPunct="0">
              <a:spcBef>
                <a:spcPct val="0"/>
              </a:spcBef>
              <a:spcAft>
                <a:spcPct val="0"/>
              </a:spcAft>
            </a:pPr>
            <a:r>
              <a:rPr lang="tr-TR" altLang="tr-TR" dirty="0">
                <a:latin typeface="Arial" panose="020B0604020202020204" pitchFamily="34" charset="0"/>
                <a:cs typeface="Arial" panose="020B0604020202020204" pitchFamily="34" charset="0"/>
              </a:rPr>
              <a:t>(</a:t>
            </a:r>
            <a:r>
              <a:rPr lang="tr-TR" sz="1600" dirty="0"/>
              <a:t>A meta-</a:t>
            </a:r>
            <a:r>
              <a:rPr lang="tr-TR" sz="1600" dirty="0" err="1"/>
              <a:t>analytic</a:t>
            </a:r>
            <a:r>
              <a:rPr lang="tr-TR" sz="1600" dirty="0"/>
              <a:t> </a:t>
            </a:r>
            <a:r>
              <a:rPr lang="tr-TR" sz="1600" dirty="0" err="1"/>
              <a:t>examination</a:t>
            </a:r>
            <a:r>
              <a:rPr lang="tr-TR" sz="1600" dirty="0"/>
              <a:t> of </a:t>
            </a:r>
            <a:r>
              <a:rPr lang="tr-TR" sz="1600" dirty="0" err="1"/>
              <a:t>the</a:t>
            </a:r>
            <a:r>
              <a:rPr lang="tr-TR" sz="1600" dirty="0"/>
              <a:t> </a:t>
            </a:r>
            <a:r>
              <a:rPr lang="tr-TR" sz="1600" dirty="0" err="1"/>
              <a:t>instructional</a:t>
            </a:r>
            <a:r>
              <a:rPr lang="tr-TR" sz="1600" dirty="0"/>
              <a:t> </a:t>
            </a:r>
            <a:r>
              <a:rPr lang="tr-TR" sz="1600" dirty="0" err="1"/>
              <a:t>effectiveness</a:t>
            </a:r>
            <a:r>
              <a:rPr lang="tr-TR" sz="1600" dirty="0"/>
              <a:t> of </a:t>
            </a:r>
            <a:r>
              <a:rPr lang="tr-TR" sz="1600" dirty="0" err="1"/>
              <a:t>computer-based</a:t>
            </a:r>
            <a:r>
              <a:rPr lang="tr-TR" sz="1600" dirty="0"/>
              <a:t> </a:t>
            </a:r>
            <a:r>
              <a:rPr lang="tr-TR" sz="1600" dirty="0" err="1"/>
              <a:t>simulation</a:t>
            </a:r>
            <a:r>
              <a:rPr lang="tr-TR" sz="1600" dirty="0"/>
              <a:t> </a:t>
            </a:r>
            <a:r>
              <a:rPr lang="tr-TR" sz="1600" dirty="0" err="1"/>
              <a:t>games</a:t>
            </a:r>
            <a:r>
              <a:rPr lang="tr-TR" altLang="tr-TR" dirty="0">
                <a:latin typeface="Arial" panose="020B0604020202020204" pitchFamily="34" charset="0"/>
                <a:cs typeface="Arial" panose="020B0604020202020204" pitchFamily="34" charset="0"/>
              </a:rPr>
              <a:t>)</a:t>
            </a:r>
            <a:r>
              <a:rPr lang="tr-TR" altLang="tr-TR" sz="1400" b="1" dirty="0">
                <a:latin typeface="Arial" panose="020B0604020202020204" pitchFamily="34" charset="0"/>
                <a:cs typeface="Arial" panose="020B0604020202020204" pitchFamily="34" charset="0"/>
              </a:rPr>
              <a:t>[3]</a:t>
            </a:r>
            <a:endParaRPr lang="tr-TR" altLang="tr-TR" dirty="0">
              <a:latin typeface="Arial" panose="020B0604020202020204" pitchFamily="34" charset="0"/>
              <a:cs typeface="Arial" panose="020B0604020202020204" pitchFamily="34" charset="0"/>
            </a:endParaRPr>
          </a:p>
        </p:txBody>
      </p:sp>
      <p:graphicFrame>
        <p:nvGraphicFramePr>
          <p:cNvPr id="8" name="Tablo 7">
            <a:extLst>
              <a:ext uri="{FF2B5EF4-FFF2-40B4-BE49-F238E27FC236}">
                <a16:creationId xmlns:a16="http://schemas.microsoft.com/office/drawing/2014/main" id="{BC6E1884-7B18-32D5-FF40-A40C8CE9F8AC}"/>
              </a:ext>
            </a:extLst>
          </p:cNvPr>
          <p:cNvGraphicFramePr>
            <a:graphicFrameLocks noGrp="1"/>
          </p:cNvGraphicFramePr>
          <p:nvPr>
            <p:extLst>
              <p:ext uri="{D42A27DB-BD31-4B8C-83A1-F6EECF244321}">
                <p14:modId xmlns:p14="http://schemas.microsoft.com/office/powerpoint/2010/main" val="170069469"/>
              </p:ext>
            </p:extLst>
          </p:nvPr>
        </p:nvGraphicFramePr>
        <p:xfrm>
          <a:off x="387096" y="1325563"/>
          <a:ext cx="11417808" cy="5241137"/>
        </p:xfrm>
        <a:graphic>
          <a:graphicData uri="http://schemas.openxmlformats.org/drawingml/2006/table">
            <a:tbl>
              <a:tblPr firstRow="1" bandRow="1">
                <a:tableStyleId>{5940675A-B579-460E-94D1-54222C63F5DA}</a:tableStyleId>
              </a:tblPr>
              <a:tblGrid>
                <a:gridCol w="5708904">
                  <a:extLst>
                    <a:ext uri="{9D8B030D-6E8A-4147-A177-3AD203B41FA5}">
                      <a16:colId xmlns:a16="http://schemas.microsoft.com/office/drawing/2014/main" val="22650202"/>
                    </a:ext>
                  </a:extLst>
                </a:gridCol>
                <a:gridCol w="5708904">
                  <a:extLst>
                    <a:ext uri="{9D8B030D-6E8A-4147-A177-3AD203B41FA5}">
                      <a16:colId xmlns:a16="http://schemas.microsoft.com/office/drawing/2014/main" val="3016637207"/>
                    </a:ext>
                  </a:extLst>
                </a:gridCol>
              </a:tblGrid>
              <a:tr h="5556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altLang="tr-TR" sz="2000" b="1" dirty="0">
                          <a:solidFill>
                            <a:srgbClr val="000000"/>
                          </a:solidFill>
                        </a:rPr>
                        <a:t>Yazar ve Yıl:</a:t>
                      </a:r>
                      <a:endParaRPr lang="tr-TR" altLang="tr-TR" sz="2000" b="1" dirty="0">
                        <a:solidFill>
                          <a:srgbClr val="000000"/>
                        </a:solidFill>
                        <a:latin typeface="Arial" panose="020B0604020202020204" pitchFamily="34" charset="0"/>
                      </a:endParaRPr>
                    </a:p>
                  </a:txBody>
                  <a:tcPr/>
                </a:tc>
                <a:tc>
                  <a:txBody>
                    <a:bodyPr/>
                    <a:lstStyle/>
                    <a:p>
                      <a:r>
                        <a:rPr lang="tr-TR" sz="1800" b="0" i="0" u="none" strike="noStrike" kern="1200" dirty="0" err="1">
                          <a:solidFill>
                            <a:schemeClr val="tx1"/>
                          </a:solidFill>
                          <a:effectLst/>
                          <a:latin typeface="+mn-lt"/>
                          <a:ea typeface="+mn-ea"/>
                          <a:cs typeface="+mn-cs"/>
                        </a:rPr>
                        <a:t>Sitzmann</a:t>
                      </a:r>
                      <a:r>
                        <a:rPr lang="tr-TR" sz="1800" b="0" i="0" u="none" strike="noStrike" kern="1200" dirty="0">
                          <a:solidFill>
                            <a:schemeClr val="tx1"/>
                          </a:solidFill>
                          <a:effectLst/>
                          <a:latin typeface="+mn-lt"/>
                          <a:ea typeface="+mn-ea"/>
                          <a:cs typeface="+mn-cs"/>
                        </a:rPr>
                        <a:t>, T. (2011).</a:t>
                      </a:r>
                      <a:endParaRPr lang="tr-TR" sz="1800" dirty="0"/>
                    </a:p>
                  </a:txBody>
                  <a:tcPr anchor="ctr"/>
                </a:tc>
                <a:extLst>
                  <a:ext uri="{0D108BD9-81ED-4DB2-BD59-A6C34878D82A}">
                    <a16:rowId xmlns:a16="http://schemas.microsoft.com/office/drawing/2014/main" val="108314618"/>
                  </a:ext>
                </a:extLst>
              </a:tr>
              <a:tr h="1270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altLang="tr-TR" sz="2000" b="1" dirty="0">
                          <a:solidFill>
                            <a:srgbClr val="000000"/>
                          </a:solidFill>
                        </a:rPr>
                        <a:t>Kullanılan Yöntem: </a:t>
                      </a:r>
                      <a:endParaRPr lang="tr-TR" sz="2000" b="1" dirty="0"/>
                    </a:p>
                  </a:txBody>
                  <a:tcPr/>
                </a:tc>
                <a:tc>
                  <a:txBody>
                    <a:bodyPr/>
                    <a:lstStyle/>
                    <a:p>
                      <a:r>
                        <a:rPr lang="tr-TR" sz="1800" b="1" i="0" u="none" strike="noStrike" kern="1200" dirty="0">
                          <a:solidFill>
                            <a:schemeClr val="tx1"/>
                          </a:solidFill>
                          <a:effectLst/>
                          <a:latin typeface="+mn-lt"/>
                          <a:ea typeface="+mn-ea"/>
                          <a:cs typeface="+mn-cs"/>
                        </a:rPr>
                        <a:t>Meta-Analiz.</a:t>
                      </a:r>
                    </a:p>
                    <a:p>
                      <a:r>
                        <a:rPr lang="tr-TR" sz="1800" b="0" i="1" u="none" strike="noStrike" kern="1200" dirty="0">
                          <a:solidFill>
                            <a:schemeClr val="tx1"/>
                          </a:solidFill>
                          <a:effectLst/>
                          <a:latin typeface="+mn-lt"/>
                          <a:ea typeface="+mn-ea"/>
                          <a:cs typeface="+mn-cs"/>
                        </a:rPr>
                        <a:t>Detay:</a:t>
                      </a:r>
                      <a:r>
                        <a:rPr lang="tr-TR" sz="1800" b="0" i="0" u="none" strike="noStrike" kern="1200" dirty="0">
                          <a:solidFill>
                            <a:schemeClr val="tx1"/>
                          </a:solidFill>
                          <a:effectLst/>
                          <a:latin typeface="+mn-lt"/>
                          <a:ea typeface="+mn-ea"/>
                          <a:cs typeface="+mn-cs"/>
                        </a:rPr>
                        <a:t> Bu araştırma, özellikle kurumsal (şirket içi) eğitimlerde ve yükseköğretimde kullanılan </a:t>
                      </a:r>
                      <a:r>
                        <a:rPr lang="tr-TR" sz="1800" b="1" i="0" u="none" strike="noStrike" kern="1200" dirty="0">
                          <a:solidFill>
                            <a:schemeClr val="tx1"/>
                          </a:solidFill>
                          <a:effectLst/>
                          <a:latin typeface="+mn-lt"/>
                          <a:ea typeface="+mn-ea"/>
                          <a:cs typeface="+mn-cs"/>
                        </a:rPr>
                        <a:t>"simülasyon oyunlarının» </a:t>
                      </a:r>
                      <a:r>
                        <a:rPr lang="tr-TR" sz="1800" b="0" i="0" u="none" strike="noStrike" kern="1200" dirty="0">
                          <a:solidFill>
                            <a:schemeClr val="tx1"/>
                          </a:solidFill>
                          <a:effectLst/>
                          <a:latin typeface="+mn-lt"/>
                          <a:ea typeface="+mn-ea"/>
                          <a:cs typeface="+mn-cs"/>
                        </a:rPr>
                        <a:t>etkililiğini inceleyen </a:t>
                      </a:r>
                      <a:r>
                        <a:rPr lang="tr-TR" sz="1800" b="1" i="0" u="none" strike="noStrike" kern="1200" dirty="0">
                          <a:solidFill>
                            <a:schemeClr val="tx1"/>
                          </a:solidFill>
                          <a:effectLst/>
                          <a:latin typeface="+mn-lt"/>
                          <a:ea typeface="+mn-ea"/>
                          <a:cs typeface="+mn-cs"/>
                        </a:rPr>
                        <a:t>65 bağımsız çalışmayı</a:t>
                      </a:r>
                      <a:r>
                        <a:rPr lang="tr-TR" sz="1800" b="0" i="0" u="none" strike="noStrike" kern="1200" dirty="0">
                          <a:solidFill>
                            <a:schemeClr val="tx1"/>
                          </a:solidFill>
                          <a:effectLst/>
                          <a:latin typeface="+mn-lt"/>
                          <a:ea typeface="+mn-ea"/>
                          <a:cs typeface="+mn-cs"/>
                        </a:rPr>
                        <a:t> istatistiksel olarak birleştirmiştir.</a:t>
                      </a:r>
                    </a:p>
                  </a:txBody>
                  <a:tcPr anchor="ctr"/>
                </a:tc>
                <a:extLst>
                  <a:ext uri="{0D108BD9-81ED-4DB2-BD59-A6C34878D82A}">
                    <a16:rowId xmlns:a16="http://schemas.microsoft.com/office/drawing/2014/main" val="1092834110"/>
                  </a:ext>
                </a:extLst>
              </a:tr>
              <a:tr h="1508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altLang="tr-TR" sz="2000" b="1" dirty="0">
                          <a:solidFill>
                            <a:srgbClr val="000000"/>
                          </a:solidFill>
                        </a:rPr>
                        <a:t>Kullanılan Veri Türü: </a:t>
                      </a:r>
                      <a:endParaRPr lang="tr-TR" sz="2000" b="1" dirty="0"/>
                    </a:p>
                  </a:txBody>
                  <a:tcPr/>
                </a:tc>
                <a:tc>
                  <a:txBody>
                    <a:bodyPr/>
                    <a:lstStyle/>
                    <a:p>
                      <a:r>
                        <a:rPr lang="tr-TR" sz="1800" b="1" i="0" u="none" strike="noStrike" kern="1200" dirty="0">
                          <a:solidFill>
                            <a:schemeClr val="tx1"/>
                          </a:solidFill>
                          <a:effectLst/>
                          <a:latin typeface="+mn-lt"/>
                          <a:ea typeface="+mn-ea"/>
                          <a:cs typeface="+mn-cs"/>
                        </a:rPr>
                        <a:t>Nicel veriler.</a:t>
                      </a:r>
                    </a:p>
                    <a:p>
                      <a:r>
                        <a:rPr lang="tr-TR" sz="1800" b="0" i="0" u="none" strike="noStrike" kern="1200" dirty="0">
                          <a:solidFill>
                            <a:schemeClr val="tx1"/>
                          </a:solidFill>
                          <a:effectLst/>
                          <a:latin typeface="+mn-lt"/>
                          <a:ea typeface="+mn-ea"/>
                          <a:cs typeface="+mn-cs"/>
                        </a:rPr>
                        <a:t>Yetişkin öğrenenlerin (çalışanlar, yöneticiler) simülasyon oyunlarını (</a:t>
                      </a:r>
                      <a:r>
                        <a:rPr lang="tr-TR" sz="1800" b="0" i="0" u="none" strike="noStrike" kern="1200" dirty="0" err="1">
                          <a:solidFill>
                            <a:schemeClr val="tx1"/>
                          </a:solidFill>
                          <a:effectLst/>
                          <a:latin typeface="+mn-lt"/>
                          <a:ea typeface="+mn-ea"/>
                          <a:cs typeface="+mn-cs"/>
                        </a:rPr>
                        <a:t>örn</a:t>
                      </a:r>
                      <a:r>
                        <a:rPr lang="tr-TR" sz="1800" b="0" i="0" u="none" strike="noStrike" kern="1200" dirty="0">
                          <a:solidFill>
                            <a:schemeClr val="tx1"/>
                          </a:solidFill>
                          <a:effectLst/>
                          <a:latin typeface="+mn-lt"/>
                          <a:ea typeface="+mn-ea"/>
                          <a:cs typeface="+mn-cs"/>
                        </a:rPr>
                        <a:t>. bir şirketi yönetme simülasyonu, bir müşteri hizmetleri senaryosu) oynadıktan sonraki performansları. Veriler; bilgi testleri, iş başındaki beceri ölçümleri ve öz-yeterlilik anketlerini içermektedir.</a:t>
                      </a:r>
                    </a:p>
                  </a:txBody>
                  <a:tcPr anchor="ctr"/>
                </a:tc>
                <a:extLst>
                  <a:ext uri="{0D108BD9-81ED-4DB2-BD59-A6C34878D82A}">
                    <a16:rowId xmlns:a16="http://schemas.microsoft.com/office/drawing/2014/main" val="2456836505"/>
                  </a:ext>
                </a:extLst>
              </a:tr>
              <a:tr h="1485044">
                <a:tc>
                  <a:txBody>
                    <a:bodyPr/>
                    <a:lstStyle/>
                    <a:p>
                      <a:r>
                        <a:rPr lang="tr-TR" altLang="tr-TR" sz="2000" b="1" dirty="0">
                          <a:solidFill>
                            <a:srgbClr val="000000"/>
                          </a:solidFill>
                          <a:latin typeface="Arial" panose="020B0604020202020204" pitchFamily="34" charset="0"/>
                        </a:rPr>
                        <a:t>Elde Edilen Temel Sonuç: </a:t>
                      </a:r>
                      <a:endParaRPr lang="tr-TR" sz="2000" b="1" dirty="0"/>
                    </a:p>
                  </a:txBody>
                  <a:tcPr/>
                </a:tc>
                <a:tc>
                  <a:txBody>
                    <a:bodyPr/>
                    <a:lstStyle/>
                    <a:p>
                      <a:r>
                        <a:rPr lang="tr-TR" sz="1800" b="0" i="0" u="none" strike="noStrike" kern="1200" dirty="0">
                          <a:solidFill>
                            <a:schemeClr val="tx1"/>
                          </a:solidFill>
                          <a:effectLst/>
                          <a:latin typeface="+mn-lt"/>
                          <a:ea typeface="+mn-ea"/>
                          <a:cs typeface="+mn-cs"/>
                        </a:rPr>
                        <a:t>Simülasyon oyunları, geleneksel eğitim yöntemlerine (ders anlatımı, okuma) kıyasla hem bilgiyi hem de beceriyi geliştirmede daha etkilidir.</a:t>
                      </a:r>
                      <a:endParaRPr lang="tr-TR" sz="1050" dirty="0"/>
                    </a:p>
                  </a:txBody>
                  <a:tcPr/>
                </a:tc>
                <a:extLst>
                  <a:ext uri="{0D108BD9-81ED-4DB2-BD59-A6C34878D82A}">
                    <a16:rowId xmlns:a16="http://schemas.microsoft.com/office/drawing/2014/main" val="2455866715"/>
                  </a:ext>
                </a:extLst>
              </a:tr>
            </a:tbl>
          </a:graphicData>
        </a:graphic>
      </p:graphicFrame>
    </p:spTree>
    <p:extLst>
      <p:ext uri="{BB962C8B-B14F-4D97-AF65-F5344CB8AC3E}">
        <p14:creationId xmlns:p14="http://schemas.microsoft.com/office/powerpoint/2010/main" val="259694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69CF97-750E-BD07-9C0E-24D88AE3AA13}"/>
              </a:ext>
            </a:extLst>
          </p:cNvPr>
          <p:cNvSpPr>
            <a:spLocks noGrp="1"/>
          </p:cNvSpPr>
          <p:nvPr>
            <p:ph type="title"/>
          </p:nvPr>
        </p:nvSpPr>
        <p:spPr>
          <a:xfrm>
            <a:off x="838200" y="365125"/>
            <a:ext cx="10515600" cy="714375"/>
          </a:xfrm>
        </p:spPr>
        <p:txBody>
          <a:bodyPr/>
          <a:lstStyle/>
          <a:p>
            <a:r>
              <a:rPr lang="tr-TR" dirty="0"/>
              <a:t>Araştırma Boşluğu:</a:t>
            </a:r>
          </a:p>
        </p:txBody>
      </p:sp>
      <p:sp>
        <p:nvSpPr>
          <p:cNvPr id="3" name="İçerik Yer Tutucusu 2">
            <a:extLst>
              <a:ext uri="{FF2B5EF4-FFF2-40B4-BE49-F238E27FC236}">
                <a16:creationId xmlns:a16="http://schemas.microsoft.com/office/drawing/2014/main" id="{F9F4257B-06EB-AE1F-D367-B75432D1F2C5}"/>
              </a:ext>
            </a:extLst>
          </p:cNvPr>
          <p:cNvSpPr>
            <a:spLocks noGrp="1"/>
          </p:cNvSpPr>
          <p:nvPr>
            <p:ph idx="1"/>
          </p:nvPr>
        </p:nvSpPr>
        <p:spPr>
          <a:xfrm>
            <a:off x="838200" y="1079500"/>
            <a:ext cx="10515600" cy="5467350"/>
          </a:xfrm>
        </p:spPr>
        <p:txBody>
          <a:bodyPr>
            <a:normAutofit/>
          </a:bodyPr>
          <a:lstStyle/>
          <a:p>
            <a:r>
              <a:rPr lang="tr-TR" sz="1800" dirty="0"/>
              <a:t>Simülasyon Türlerinin (Fiziksel Model vs. Sanal Gerçeklik/Artırılmış Gerçeklik) Farklı Öğrenme Stillerine Sahip Öğrencilerin Uzun Süreli Bilgi Saklama (Kalıcılık) Düzeylerine Olan Farklı Etkileri.</a:t>
            </a:r>
          </a:p>
          <a:p>
            <a:r>
              <a:rPr lang="tr-TR" sz="1800" b="1" dirty="0"/>
              <a:t>Boşluğun Açıklaması:</a:t>
            </a:r>
          </a:p>
          <a:p>
            <a:r>
              <a:rPr lang="tr-TR" sz="1800" dirty="0"/>
              <a:t>Simülasyonların öğrenme üzerindeki genel olumlu etkileri (katılım, anlık başarı, uygulama becerisi) iyi belgelenmiştir. Ancak, literatürde hala yeterince incelenmemiş bazı kritik noktalar bulunmaktadır:</a:t>
            </a:r>
          </a:p>
          <a:p>
            <a:r>
              <a:rPr lang="tr-TR" sz="1800" b="1" dirty="0">
                <a:solidFill>
                  <a:srgbClr val="FF0000"/>
                </a:solidFill>
              </a:rPr>
              <a:t>1-)Farklı Simülasyon Türlerinin Karşılaştırılması:</a:t>
            </a:r>
            <a:r>
              <a:rPr lang="tr-TR" sz="1800" dirty="0">
                <a:solidFill>
                  <a:srgbClr val="FF0000"/>
                </a:solidFill>
              </a:rPr>
              <a:t> </a:t>
            </a:r>
            <a:r>
              <a:rPr lang="tr-TR" sz="1800" dirty="0"/>
              <a:t>Birçok çalışma, simülasyonun "geleneksel ders anlatımı" ile karşılaştırılmasına odaklanmıştır. Ancak, somut, dokunsal deneyim sunan </a:t>
            </a:r>
            <a:r>
              <a:rPr lang="tr-TR" sz="1800" b="1" dirty="0"/>
              <a:t>fiziksel modellerle</a:t>
            </a:r>
            <a:r>
              <a:rPr lang="tr-TR" sz="1800" dirty="0"/>
              <a:t> yapılan simülasyonların (örneğin, yapılabilecek bir robot kiti, biyoloji laboratuvarında kurulan bir deney düzeneği) tamamen dijital ve sürükleyici bir deneyim sunan </a:t>
            </a:r>
            <a:r>
              <a:rPr lang="tr-TR" sz="1800" b="1" dirty="0"/>
              <a:t>Sanal Gerçeklik (VR) veya Artırılmış Gerçeklik (AR)</a:t>
            </a:r>
            <a:r>
              <a:rPr lang="tr-TR" sz="1800" dirty="0"/>
              <a:t> tabanlı simülasyonlara göre uzun vadeli öğrenme sonuçları (kalıcılık, transfer) üzerindeki göreli üstünlüğü veya farklılığı yeterince karşılaştırılmamıştır.</a:t>
            </a:r>
          </a:p>
        </p:txBody>
      </p:sp>
    </p:spTree>
    <p:extLst>
      <p:ext uri="{BB962C8B-B14F-4D97-AF65-F5344CB8AC3E}">
        <p14:creationId xmlns:p14="http://schemas.microsoft.com/office/powerpoint/2010/main" val="427763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F1CBD9AF-5F85-1222-85EC-60F54E559FC6}"/>
              </a:ext>
            </a:extLst>
          </p:cNvPr>
          <p:cNvSpPr>
            <a:spLocks noGrp="1" noChangeArrowheads="1"/>
          </p:cNvSpPr>
          <p:nvPr>
            <p:ph idx="1"/>
          </p:nvPr>
        </p:nvSpPr>
        <p:spPr bwMode="auto">
          <a:xfrm>
            <a:off x="50800" y="1310132"/>
            <a:ext cx="12206845"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rgbClr val="FF0000"/>
                </a:solidFill>
                <a:effectLst/>
                <a:latin typeface="Google Sans Text"/>
              </a:rPr>
              <a:t>2-)Öğrenme Stilleri/Bilişsel Yük:</a:t>
            </a:r>
            <a:r>
              <a:rPr kumimoji="0" lang="tr-TR" altLang="tr-TR" sz="1800" b="0" i="0" u="none" strike="noStrike" cap="none" normalizeH="0" baseline="0" dirty="0">
                <a:ln>
                  <a:noFill/>
                </a:ln>
                <a:solidFill>
                  <a:srgbClr val="FF0000"/>
                </a:solidFill>
                <a:effectLst/>
              </a:rPr>
              <a:t> </a:t>
            </a:r>
            <a:r>
              <a:rPr kumimoji="0" lang="tr-TR" altLang="tr-TR" sz="1800" b="0" i="0" u="none" strike="noStrike" cap="none" normalizeH="0" baseline="0" dirty="0">
                <a:ln>
                  <a:noFill/>
                </a:ln>
                <a:solidFill>
                  <a:schemeClr val="tx1"/>
                </a:solidFill>
                <a:effectLst/>
              </a:rPr>
              <a:t>Öğrencilerin öğrenme stilleri (</a:t>
            </a:r>
            <a:r>
              <a:rPr kumimoji="0" lang="tr-TR" altLang="tr-TR" sz="1800" b="0" i="0" u="none" strike="noStrike" cap="none" normalizeH="0" baseline="0" dirty="0" err="1">
                <a:ln>
                  <a:noFill/>
                </a:ln>
                <a:solidFill>
                  <a:schemeClr val="tx1"/>
                </a:solidFill>
                <a:effectLst/>
              </a:rPr>
              <a:t>örn</a:t>
            </a:r>
            <a:r>
              <a:rPr kumimoji="0" lang="tr-TR" altLang="tr-TR" sz="1800" b="0" i="0" u="none" strike="noStrike" cap="none" normalizeH="0" baseline="0" dirty="0">
                <a:ln>
                  <a:noFill/>
                </a:ln>
                <a:solidFill>
                  <a:schemeClr val="tx1"/>
                </a:solidFill>
                <a:effectLst/>
              </a:rPr>
              <a:t>. görsel, işitsel, kinestetik) veya bilişsel yük</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chemeClr val="tx1"/>
                </a:solidFill>
                <a:effectLst/>
              </a:rPr>
              <a:t> kapasiteleri, hangi simülasyon türünün kendileri için daha etkili olduğunu belirlemede kilit rol oynayabilir.</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chemeClr val="tx1"/>
                </a:solidFill>
                <a:effectLst/>
              </a:rPr>
              <a:t> Örneğin, kinestetik öğrenenler fiziksel modellerden daha çok fayda görürken, görsel ve uzamsal yetenekleri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chemeClr val="tx1"/>
                </a:solidFill>
                <a:effectLst/>
              </a:rPr>
              <a:t>güçlü olanlar VR ortamından daha çok fayda görebilir.</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chemeClr val="tx1"/>
                </a:solidFill>
                <a:effectLst/>
              </a:rPr>
              <a:t> Bu etkileşim, yani </a:t>
            </a:r>
            <a:r>
              <a:rPr kumimoji="0" lang="tr-TR" altLang="tr-TR" sz="1800" b="1" i="0" u="none" strike="noStrike" cap="none" normalizeH="0" baseline="0" dirty="0">
                <a:ln>
                  <a:noFill/>
                </a:ln>
                <a:solidFill>
                  <a:schemeClr val="tx1"/>
                </a:solidFill>
                <a:effectLst/>
                <a:latin typeface="Google Sans Text"/>
              </a:rPr>
              <a:t>"Simülasyon Türü $\</a:t>
            </a:r>
            <a:r>
              <a:rPr kumimoji="0" lang="tr-TR" altLang="tr-TR" sz="1800" b="1" i="0" u="none" strike="noStrike" cap="none" normalizeH="0" baseline="0" dirty="0" err="1">
                <a:ln>
                  <a:noFill/>
                </a:ln>
                <a:solidFill>
                  <a:schemeClr val="tx1"/>
                </a:solidFill>
                <a:effectLst/>
                <a:latin typeface="Google Sans Text"/>
              </a:rPr>
              <a:t>times</a:t>
            </a:r>
            <a:r>
              <a:rPr kumimoji="0" lang="tr-TR" altLang="tr-TR" sz="1800" b="1" i="0" u="none" strike="noStrike" cap="none" normalizeH="0" baseline="0" dirty="0">
                <a:ln>
                  <a:noFill/>
                </a:ln>
                <a:solidFill>
                  <a:schemeClr val="tx1"/>
                </a:solidFill>
                <a:effectLst/>
                <a:latin typeface="Google Sans Text"/>
              </a:rPr>
              <a:t>$ Öğrenci Bilişsel Özelliği $\</a:t>
            </a:r>
            <a:r>
              <a:rPr kumimoji="0" lang="tr-TR" altLang="tr-TR" sz="1800" b="1" i="0" u="none" strike="noStrike" cap="none" normalizeH="0" baseline="0" dirty="0" err="1">
                <a:ln>
                  <a:noFill/>
                </a:ln>
                <a:solidFill>
                  <a:schemeClr val="tx1"/>
                </a:solidFill>
                <a:effectLst/>
                <a:latin typeface="Google Sans Text"/>
              </a:rPr>
              <a:t>rightarrow</a:t>
            </a:r>
            <a:r>
              <a:rPr kumimoji="0" lang="tr-TR" altLang="tr-TR" sz="1800" b="1" i="0" u="none" strike="noStrike" cap="none" normalizeH="0" baseline="0" dirty="0">
                <a:ln>
                  <a:noFill/>
                </a:ln>
                <a:solidFill>
                  <a:schemeClr val="tx1"/>
                </a:solidFill>
                <a:effectLst/>
                <a:latin typeface="Google Sans Text"/>
              </a:rPr>
              <a:t>$ Öğrenme Sonucu"</a:t>
            </a:r>
            <a:r>
              <a:rPr kumimoji="0" lang="tr-TR" altLang="tr-TR" sz="1800" b="0" i="0" u="none" strike="noStrike" cap="none" normalizeH="0" baseline="0" dirty="0">
                <a:ln>
                  <a:noFill/>
                </a:ln>
                <a:solidFill>
                  <a:schemeClr val="tx1"/>
                </a:solidFill>
                <a:effectLst/>
              </a:rPr>
              <a:t> ilişkisi nadiren</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chemeClr val="tx1"/>
                </a:solidFill>
                <a:effectLst/>
              </a:rPr>
              <a:t> derinlemesine incelenir</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lang="tr-TR" sz="1800" b="1" dirty="0">
                <a:solidFill>
                  <a:srgbClr val="FF0000"/>
                </a:solidFill>
              </a:rPr>
              <a:t>3-)Bilginin Uzun Süreli Saklanması (Kalıcılık):</a:t>
            </a:r>
            <a:r>
              <a:rPr lang="tr-TR" sz="1800" dirty="0">
                <a:solidFill>
                  <a:srgbClr val="FF0000"/>
                </a:solidFill>
              </a:rPr>
              <a:t> </a:t>
            </a:r>
            <a:r>
              <a:rPr lang="tr-TR" sz="1800" dirty="0"/>
              <a:t>Simülasyonların öğrenmeyi "anlık" olarak artırdığı bilinse de, bilginin bir ay veya bir yıl sonra ne kadarının hatırlandığı, yani </a:t>
            </a:r>
            <a:r>
              <a:rPr lang="tr-TR" sz="1800" b="1" dirty="0"/>
              <a:t>kalıcılık</a:t>
            </a:r>
            <a:r>
              <a:rPr lang="tr-TR" sz="1800" dirty="0"/>
              <a:t> üzerindeki etkisi ve bu etkinin simülasyon türüne göre nasıl değiştiği hakkında sınırlı veri vardır.</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179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2AD404-D98E-7536-2B1C-2219C8EEBBF6}"/>
              </a:ext>
            </a:extLst>
          </p:cNvPr>
          <p:cNvSpPr>
            <a:spLocks noGrp="1"/>
          </p:cNvSpPr>
          <p:nvPr>
            <p:ph type="title"/>
          </p:nvPr>
        </p:nvSpPr>
        <p:spPr>
          <a:xfrm>
            <a:off x="838200" y="365125"/>
            <a:ext cx="10515600" cy="606425"/>
          </a:xfrm>
        </p:spPr>
        <p:txBody>
          <a:bodyPr>
            <a:normAutofit fontScale="90000"/>
          </a:bodyPr>
          <a:lstStyle/>
          <a:p>
            <a:r>
              <a:rPr lang="tr-TR" dirty="0"/>
              <a:t>Araştırma sorusu:</a:t>
            </a:r>
          </a:p>
        </p:txBody>
      </p:sp>
      <p:sp>
        <p:nvSpPr>
          <p:cNvPr id="3" name="İçerik Yer Tutucusu 2">
            <a:extLst>
              <a:ext uri="{FF2B5EF4-FFF2-40B4-BE49-F238E27FC236}">
                <a16:creationId xmlns:a16="http://schemas.microsoft.com/office/drawing/2014/main" id="{C98C4B2D-8E73-2C17-3DB5-7CD5305A070D}"/>
              </a:ext>
            </a:extLst>
          </p:cNvPr>
          <p:cNvSpPr>
            <a:spLocks noGrp="1"/>
          </p:cNvSpPr>
          <p:nvPr>
            <p:ph idx="1"/>
          </p:nvPr>
        </p:nvSpPr>
        <p:spPr>
          <a:xfrm>
            <a:off x="838200" y="971550"/>
            <a:ext cx="10515600" cy="5205413"/>
          </a:xfrm>
        </p:spPr>
        <p:txBody>
          <a:bodyPr>
            <a:normAutofit/>
          </a:bodyPr>
          <a:lstStyle/>
          <a:p>
            <a:r>
              <a:rPr lang="tr-TR" sz="1800" dirty="0"/>
              <a:t>Simülasyon tabanlı öğrenme yöntemleri, geleneksel ders anlatımına kıyasla öğrencilerin (belirli bir alanda, örneğin fizik, kimya veya mesleki eğitimde) kavramsal bilgiyi edinme ve problem çözme becerileri üzerindeki başarısını anlamlı ölçüde artırmakta mıdır?</a:t>
            </a:r>
          </a:p>
          <a:p>
            <a:r>
              <a:rPr lang="tr-TR" sz="1800" dirty="0">
                <a:solidFill>
                  <a:srgbClr val="FF0000"/>
                </a:solidFill>
              </a:rPr>
              <a:t>Cevap:</a:t>
            </a:r>
          </a:p>
          <a:p>
            <a:pPr marL="0" indent="0">
              <a:buNone/>
            </a:pPr>
            <a:r>
              <a:rPr lang="tr-TR" sz="1800" b="1" dirty="0"/>
              <a:t>Kavramsal Bilgi Edinimi:</a:t>
            </a:r>
            <a:r>
              <a:rPr lang="tr-TR" sz="1800" dirty="0"/>
              <a:t> Simülasyon kullanan öğrencilerin, özellikle soyut veya zor anlaşılır konular söz konusu olduğunda, kavramsal testlerde geleneksel yöntemle öğrenen öğrencilere göre </a:t>
            </a:r>
            <a:r>
              <a:rPr lang="tr-TR" sz="1800" b="1" dirty="0"/>
              <a:t>daha yüksek puanlar</a:t>
            </a:r>
            <a:r>
              <a:rPr lang="tr-TR" sz="1800" dirty="0"/>
              <a:t> alması beklenir. Simülasyonlar, öğrencilerin kavramları görselleştirmesine ve etkileşimli bir şekilde deneyimlemesine olanak tanıyarak kalıcı öğrenmeyi destekler.</a:t>
            </a:r>
          </a:p>
          <a:p>
            <a:pPr marL="0" indent="0">
              <a:buNone/>
            </a:pPr>
            <a:r>
              <a:rPr lang="tr-TR" sz="1800" b="1" dirty="0"/>
              <a:t>Problem Çözme Becerileri:</a:t>
            </a:r>
            <a:r>
              <a:rPr lang="tr-TR" sz="1800" dirty="0"/>
              <a:t> Simülasyonların öğrencilere güvenli bir ortamda deneme-yanılma yapma, farklı senaryoları keşfetme ve anında geri bildirim alma fırsatı sunması nedeniyle, simülasyon grubu öğrencilerinin karmaşık problem çözme görevlerinde </a:t>
            </a:r>
            <a:r>
              <a:rPr lang="tr-TR" sz="1800" b="1" dirty="0"/>
              <a:t>daha etkili ve başarılı</a:t>
            </a:r>
            <a:r>
              <a:rPr lang="tr-TR" sz="1800" dirty="0"/>
              <a:t> olması muhtemeldir. Bu, özellikle uygulama ve analiz gerektiren becerilerin gelişiminde belirgindir.</a:t>
            </a:r>
          </a:p>
          <a:p>
            <a:pPr marL="0" indent="0">
              <a:buNone/>
            </a:pPr>
            <a:r>
              <a:rPr lang="tr-TR" sz="1800" b="1" dirty="0"/>
              <a:t>Öğrenci Motivasyonu ve Katılım:</a:t>
            </a:r>
            <a:r>
              <a:rPr lang="tr-TR" sz="1800" dirty="0"/>
              <a:t> Çoğu çalışma, simülasyonların öğrencilerin derse olan ilgisini, motivasyonunu ve katılımını geleneksel yöntemlere göre </a:t>
            </a:r>
            <a:r>
              <a:rPr lang="tr-TR" sz="1800" b="1" dirty="0"/>
              <a:t>önemli ölçüde artırdığını</a:t>
            </a:r>
            <a:r>
              <a:rPr lang="tr-TR" sz="1800" dirty="0"/>
              <a:t> göstermektedir. Artan motivasyon da dolaylı olarak öğrenme başarısını olumlu etkileyebilir.</a:t>
            </a:r>
          </a:p>
          <a:p>
            <a:pPr marL="0" indent="0">
              <a:buNone/>
            </a:pPr>
            <a:endParaRPr lang="tr-TR" sz="1800" dirty="0">
              <a:solidFill>
                <a:srgbClr val="FF0000"/>
              </a:solidFill>
            </a:endParaRPr>
          </a:p>
        </p:txBody>
      </p:sp>
    </p:spTree>
    <p:extLst>
      <p:ext uri="{BB962C8B-B14F-4D97-AF65-F5344CB8AC3E}">
        <p14:creationId xmlns:p14="http://schemas.microsoft.com/office/powerpoint/2010/main" val="2512469007"/>
      </p:ext>
    </p:extLst>
  </p:cSld>
  <p:clrMapOvr>
    <a:masterClrMapping/>
  </p:clrMapOvr>
</p:sld>
</file>

<file path=ppt/theme/theme1.xml><?xml version="1.0" encoding="utf-8"?>
<a:theme xmlns:a="http://schemas.openxmlformats.org/drawingml/2006/main" name="Ofis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s">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1436</Words>
  <Application>Microsoft Office PowerPoint</Application>
  <PresentationFormat>Geniş ekran</PresentationFormat>
  <Paragraphs>99</Paragraphs>
  <Slides>10</Slides>
  <Notes>5</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10</vt:i4>
      </vt:variant>
    </vt:vector>
  </HeadingPairs>
  <TitlesOfParts>
    <vt:vector size="17" baseType="lpstr">
      <vt:lpstr>Aptos</vt:lpstr>
      <vt:lpstr>Aptos Display</vt:lpstr>
      <vt:lpstr>Arial</vt:lpstr>
      <vt:lpstr>Arial Unicode MS</vt:lpstr>
      <vt:lpstr>Google Sans Text</vt:lpstr>
      <vt:lpstr>-webkit-standard</vt:lpstr>
      <vt:lpstr>Ofis Teması</vt:lpstr>
      <vt:lpstr>ARAŞTIRMA YÖNTEM VE TEKNİKLERİ</vt:lpstr>
      <vt:lpstr>SİMÜLASYONLARIN EĞİTİME ETKİSİ</vt:lpstr>
      <vt:lpstr>SİMÜLASYONLARIN EĞİTİME ETKİSİ</vt:lpstr>
      <vt:lpstr>SİMÜLASYONLARIN EĞİTİME ETKİSİ</vt:lpstr>
      <vt:lpstr>SİMÜLASYONLARIN EĞİTİME ETKİSİ</vt:lpstr>
      <vt:lpstr>SİMÜLASYONLARIN EĞİTİME ETKİSİ</vt:lpstr>
      <vt:lpstr>Araştırma Boşluğu:</vt:lpstr>
      <vt:lpstr>PowerPoint Sunusu</vt:lpstr>
      <vt:lpstr>Araştırma sorusu:</vt:lpstr>
      <vt:lpstr>KAYNAKÇA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Ali GÜLTEKİN</cp:lastModifiedBy>
  <cp:revision>341</cp:revision>
  <dcterms:created xsi:type="dcterms:W3CDTF">2025-10-22T13:42:13Z</dcterms:created>
  <dcterms:modified xsi:type="dcterms:W3CDTF">2025-10-22T19:14:31Z</dcterms:modified>
</cp:coreProperties>
</file>