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74" r:id="rId2"/>
    <p:sldId id="315" r:id="rId3"/>
    <p:sldId id="265" r:id="rId4"/>
    <p:sldId id="311" r:id="rId5"/>
    <p:sldId id="312" r:id="rId6"/>
    <p:sldId id="299" r:id="rId7"/>
    <p:sldId id="313" r:id="rId8"/>
    <p:sldId id="314" r:id="rId9"/>
    <p:sldId id="302" r:id="rId10"/>
    <p:sldId id="318" r:id="rId11"/>
    <p:sldId id="319" r:id="rId12"/>
    <p:sldId id="320" r:id="rId13"/>
    <p:sldId id="321" r:id="rId14"/>
    <p:sldId id="316" r:id="rId15"/>
    <p:sldId id="304" r:id="rId16"/>
    <p:sldId id="310" r:id="rId17"/>
    <p:sldId id="294" r:id="rId18"/>
    <p:sldId id="295" r:id="rId19"/>
    <p:sldId id="317" r:id="rId20"/>
    <p:sldId id="298" r:id="rId21"/>
    <p:sldId id="288" r:id="rId22"/>
    <p:sldId id="296" r:id="rId23"/>
    <p:sldId id="297"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微软雅黑" panose="020B0503020204020204" pitchFamily="34" charset="-122"/>
      <p:regular r:id="rId30"/>
      <p:bold r:id="rId31"/>
    </p:embeddedFont>
    <p:embeddedFont>
      <p:font typeface="华文新魏" panose="02010800040101010101" pitchFamily="2" charset="-122"/>
      <p:regular r:id="rId32"/>
    </p:embeddedFont>
    <p:embeddedFont>
      <p:font typeface="Calibri Light" panose="020F0302020204030204" pitchFamily="34" charset="0"/>
      <p:regular r:id="rId33"/>
      <p:italic r:id="rId34"/>
    </p:embeddedFont>
    <p:embeddedFont>
      <p:font typeface="华文琥珀" panose="02010800040101010101" pitchFamily="2" charset="-122"/>
      <p:regular r:id="rId35"/>
    </p:embeddedFont>
    <p:embeddedFont>
      <p:font typeface="汉仪综艺体简" panose="02010600030101010101" charset="-122"/>
      <p:regular r:id="rId3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1515"/>
    <a:srgbClr val="FD1616"/>
    <a:srgbClr val="D00F0F"/>
    <a:srgbClr val="A60A0A"/>
    <a:srgbClr val="FA1515"/>
    <a:srgbClr val="FC1515"/>
    <a:srgbClr val="C60E0E"/>
    <a:srgbClr val="C50E0E"/>
    <a:srgbClr val="FB1515"/>
    <a:srgbClr val="F0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498" y="102"/>
      </p:cViewPr>
      <p:guideLst>
        <p:guide orient="horz" pos="2160"/>
        <p:guide pos="384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F9AAB-0F72-421A-8D36-9D389E9FE561}" type="datetimeFigureOut">
              <a:rPr lang="zh-CN" altLang="en-US" smtClean="0"/>
              <a:t>2016/3/23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F46BB-4122-4690-955F-3C987D16825B}" type="slidenum">
              <a:rPr lang="zh-CN" altLang="en-US" smtClean="0"/>
              <a:t>‹#›</a:t>
            </a:fld>
            <a:endParaRPr lang="zh-CN" altLang="en-US"/>
          </a:p>
        </p:txBody>
      </p:sp>
    </p:spTree>
    <p:extLst>
      <p:ext uri="{BB962C8B-B14F-4D97-AF65-F5344CB8AC3E}">
        <p14:creationId xmlns:p14="http://schemas.microsoft.com/office/powerpoint/2010/main" val="409027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77293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31003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25643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68960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7B9A9A1-FA24-4A2A-BFAA-724D54F8570E}" type="datetimeFigureOut">
              <a:rPr lang="zh-CN" altLang="en-US" smtClean="0"/>
              <a:t>2016/3/23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5407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7B9A9A1-FA24-4A2A-BFAA-724D54F8570E}" type="datetimeFigureOut">
              <a:rPr lang="zh-CN" altLang="en-US" smtClean="0"/>
              <a:t>2016/3/23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54592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7B9A9A1-FA24-4A2A-BFAA-724D54F8570E}" type="datetimeFigureOut">
              <a:rPr lang="zh-CN" altLang="en-US" smtClean="0"/>
              <a:t>2016/3/23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426138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B9A9A1-FA24-4A2A-BFAA-724D54F8570E}" type="datetimeFigureOut">
              <a:rPr lang="zh-CN" altLang="en-US" smtClean="0"/>
              <a:t>2016/3/23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84484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B9A9A1-FA24-4A2A-BFAA-724D54F8570E}" type="datetimeFigureOut">
              <a:rPr lang="zh-CN" altLang="en-US" smtClean="0"/>
              <a:t>2016/3/23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77727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B9A9A1-FA24-4A2A-BFAA-724D54F8570E}" type="datetimeFigureOut">
              <a:rPr lang="zh-CN" altLang="en-US" smtClean="0"/>
              <a:t>2016/3/23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396498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B9A9A1-FA24-4A2A-BFAA-724D54F8570E}" type="datetimeFigureOut">
              <a:rPr lang="zh-CN" altLang="en-US" smtClean="0"/>
              <a:t>2016/3/23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426431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9A9A1-FA24-4A2A-BFAA-724D54F8570E}" type="datetimeFigureOut">
              <a:rPr lang="zh-CN" altLang="en-US" smtClean="0"/>
              <a:t>2016/3/23</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55563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7812851">
            <a:off x="10945707" y="-157917"/>
            <a:ext cx="351864" cy="2505832"/>
          </a:xfrm>
          <a:prstGeom prst="rect">
            <a:avLst/>
          </a:prstGeom>
        </p:spPr>
      </p:pic>
      <p:sp>
        <p:nvSpPr>
          <p:cNvPr id="34" name="Freeform 23"/>
          <p:cNvSpPr>
            <a:spLocks/>
          </p:cNvSpPr>
          <p:nvPr/>
        </p:nvSpPr>
        <p:spPr bwMode="auto">
          <a:xfrm>
            <a:off x="7234497" y="3256697"/>
            <a:ext cx="1062339" cy="715967"/>
          </a:xfrm>
          <a:custGeom>
            <a:avLst/>
            <a:gdLst>
              <a:gd name="T0" fmla="*/ 0 w 549"/>
              <a:gd name="T1" fmla="*/ 107 h 370"/>
              <a:gd name="T2" fmla="*/ 495 w 549"/>
              <a:gd name="T3" fmla="*/ 0 h 370"/>
              <a:gd name="T4" fmla="*/ 443 w 549"/>
              <a:gd name="T5" fmla="*/ 148 h 370"/>
              <a:gd name="T6" fmla="*/ 549 w 549"/>
              <a:gd name="T7" fmla="*/ 262 h 370"/>
              <a:gd name="T8" fmla="*/ 54 w 549"/>
              <a:gd name="T9" fmla="*/ 370 h 370"/>
              <a:gd name="T10" fmla="*/ 0 w 549"/>
              <a:gd name="T11" fmla="*/ 107 h 370"/>
            </a:gdLst>
            <a:ahLst/>
            <a:cxnLst>
              <a:cxn ang="0">
                <a:pos x="T0" y="T1"/>
              </a:cxn>
              <a:cxn ang="0">
                <a:pos x="T2" y="T3"/>
              </a:cxn>
              <a:cxn ang="0">
                <a:pos x="T4" y="T5"/>
              </a:cxn>
              <a:cxn ang="0">
                <a:pos x="T6" y="T7"/>
              </a:cxn>
              <a:cxn ang="0">
                <a:pos x="T8" y="T9"/>
              </a:cxn>
              <a:cxn ang="0">
                <a:pos x="T10" y="T11"/>
              </a:cxn>
            </a:cxnLst>
            <a:rect l="0" t="0" r="r" b="b"/>
            <a:pathLst>
              <a:path w="549" h="370">
                <a:moveTo>
                  <a:pt x="0" y="107"/>
                </a:moveTo>
                <a:lnTo>
                  <a:pt x="495" y="0"/>
                </a:lnTo>
                <a:lnTo>
                  <a:pt x="443" y="148"/>
                </a:lnTo>
                <a:lnTo>
                  <a:pt x="549" y="262"/>
                </a:lnTo>
                <a:lnTo>
                  <a:pt x="54" y="370"/>
                </a:lnTo>
                <a:lnTo>
                  <a:pt x="0" y="107"/>
                </a:lnTo>
                <a:close/>
              </a:path>
            </a:pathLst>
          </a:custGeom>
          <a:gradFill flip="none" rotWithShape="1">
            <a:gsLst>
              <a:gs pos="0">
                <a:srgbClr val="F02525">
                  <a:shade val="30000"/>
                  <a:satMod val="115000"/>
                </a:srgbClr>
              </a:gs>
              <a:gs pos="50000">
                <a:srgbClr val="F02525">
                  <a:shade val="67500"/>
                  <a:satMod val="115000"/>
                </a:srgbClr>
              </a:gs>
              <a:gs pos="100000">
                <a:srgbClr val="F02525">
                  <a:shade val="100000"/>
                  <a:satMod val="115000"/>
                </a:srgbClr>
              </a:gs>
            </a:gsLst>
            <a:lin ang="18900000" scaled="1"/>
            <a:tileRect/>
          </a:gra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4"/>
          <p:cNvSpPr>
            <a:spLocks/>
          </p:cNvSpPr>
          <p:nvPr/>
        </p:nvSpPr>
        <p:spPr bwMode="auto">
          <a:xfrm>
            <a:off x="7228691" y="3430849"/>
            <a:ext cx="615344" cy="348308"/>
          </a:xfrm>
          <a:custGeom>
            <a:avLst/>
            <a:gdLst>
              <a:gd name="T0" fmla="*/ 318 w 318"/>
              <a:gd name="T1" fmla="*/ 0 h 180"/>
              <a:gd name="T2" fmla="*/ 0 w 318"/>
              <a:gd name="T3" fmla="*/ 17 h 180"/>
              <a:gd name="T4" fmla="*/ 31 w 318"/>
              <a:gd name="T5" fmla="*/ 180 h 180"/>
              <a:gd name="T6" fmla="*/ 318 w 318"/>
              <a:gd name="T7" fmla="*/ 0 h 180"/>
            </a:gdLst>
            <a:ahLst/>
            <a:cxnLst>
              <a:cxn ang="0">
                <a:pos x="T0" y="T1"/>
              </a:cxn>
              <a:cxn ang="0">
                <a:pos x="T2" y="T3"/>
              </a:cxn>
              <a:cxn ang="0">
                <a:pos x="T4" y="T5"/>
              </a:cxn>
              <a:cxn ang="0">
                <a:pos x="T6" y="T7"/>
              </a:cxn>
            </a:cxnLst>
            <a:rect l="0" t="0" r="r" b="b"/>
            <a:pathLst>
              <a:path w="318" h="180">
                <a:moveTo>
                  <a:pt x="318" y="0"/>
                </a:moveTo>
                <a:lnTo>
                  <a:pt x="0" y="17"/>
                </a:lnTo>
                <a:lnTo>
                  <a:pt x="31" y="180"/>
                </a:lnTo>
                <a:lnTo>
                  <a:pt x="318" y="0"/>
                </a:lnTo>
                <a:close/>
              </a:path>
            </a:pathLst>
          </a:custGeom>
          <a:solidFill>
            <a:srgbClr val="A6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1"/>
          <p:cNvSpPr>
            <a:spLocks/>
          </p:cNvSpPr>
          <p:nvPr/>
        </p:nvSpPr>
        <p:spPr bwMode="auto">
          <a:xfrm>
            <a:off x="3886869" y="3256697"/>
            <a:ext cx="1062339" cy="715967"/>
          </a:xfrm>
          <a:custGeom>
            <a:avLst/>
            <a:gdLst>
              <a:gd name="T0" fmla="*/ 549 w 549"/>
              <a:gd name="T1" fmla="*/ 107 h 370"/>
              <a:gd name="T2" fmla="*/ 54 w 549"/>
              <a:gd name="T3" fmla="*/ 0 h 370"/>
              <a:gd name="T4" fmla="*/ 104 w 549"/>
              <a:gd name="T5" fmla="*/ 148 h 370"/>
              <a:gd name="T6" fmla="*/ 0 w 549"/>
              <a:gd name="T7" fmla="*/ 262 h 370"/>
              <a:gd name="T8" fmla="*/ 495 w 549"/>
              <a:gd name="T9" fmla="*/ 370 h 370"/>
              <a:gd name="T10" fmla="*/ 549 w 549"/>
              <a:gd name="T11" fmla="*/ 107 h 370"/>
            </a:gdLst>
            <a:ahLst/>
            <a:cxnLst>
              <a:cxn ang="0">
                <a:pos x="T0" y="T1"/>
              </a:cxn>
              <a:cxn ang="0">
                <a:pos x="T2" y="T3"/>
              </a:cxn>
              <a:cxn ang="0">
                <a:pos x="T4" y="T5"/>
              </a:cxn>
              <a:cxn ang="0">
                <a:pos x="T6" y="T7"/>
              </a:cxn>
              <a:cxn ang="0">
                <a:pos x="T8" y="T9"/>
              </a:cxn>
              <a:cxn ang="0">
                <a:pos x="T10" y="T11"/>
              </a:cxn>
            </a:cxnLst>
            <a:rect l="0" t="0" r="r" b="b"/>
            <a:pathLst>
              <a:path w="549" h="370">
                <a:moveTo>
                  <a:pt x="549" y="107"/>
                </a:moveTo>
                <a:lnTo>
                  <a:pt x="54" y="0"/>
                </a:lnTo>
                <a:lnTo>
                  <a:pt x="104" y="148"/>
                </a:lnTo>
                <a:lnTo>
                  <a:pt x="0" y="262"/>
                </a:lnTo>
                <a:lnTo>
                  <a:pt x="495" y="370"/>
                </a:lnTo>
                <a:lnTo>
                  <a:pt x="549" y="107"/>
                </a:lnTo>
                <a:close/>
              </a:path>
            </a:pathLst>
          </a:custGeom>
          <a:gradFill flip="none" rotWithShape="1">
            <a:gsLst>
              <a:gs pos="0">
                <a:srgbClr val="F02525">
                  <a:shade val="30000"/>
                  <a:satMod val="115000"/>
                </a:srgbClr>
              </a:gs>
              <a:gs pos="50000">
                <a:srgbClr val="F02525">
                  <a:shade val="67500"/>
                  <a:satMod val="115000"/>
                </a:srgbClr>
              </a:gs>
              <a:gs pos="100000">
                <a:srgbClr val="F02525">
                  <a:shade val="100000"/>
                  <a:satMod val="115000"/>
                </a:srgbClr>
              </a:gs>
            </a:gsLst>
            <a:path path="circle">
              <a:fillToRect l="100000" t="100000"/>
            </a:path>
            <a:tileRect r="-100000" b="-100000"/>
          </a:gra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
          <p:cNvSpPr>
            <a:spLocks/>
          </p:cNvSpPr>
          <p:nvPr/>
        </p:nvSpPr>
        <p:spPr bwMode="auto">
          <a:xfrm>
            <a:off x="4339669" y="3430849"/>
            <a:ext cx="609539" cy="348308"/>
          </a:xfrm>
          <a:custGeom>
            <a:avLst/>
            <a:gdLst>
              <a:gd name="T0" fmla="*/ 0 w 315"/>
              <a:gd name="T1" fmla="*/ 0 h 180"/>
              <a:gd name="T2" fmla="*/ 315 w 315"/>
              <a:gd name="T3" fmla="*/ 17 h 180"/>
              <a:gd name="T4" fmla="*/ 287 w 315"/>
              <a:gd name="T5" fmla="*/ 180 h 180"/>
              <a:gd name="T6" fmla="*/ 0 w 315"/>
              <a:gd name="T7" fmla="*/ 0 h 180"/>
            </a:gdLst>
            <a:ahLst/>
            <a:cxnLst>
              <a:cxn ang="0">
                <a:pos x="T0" y="T1"/>
              </a:cxn>
              <a:cxn ang="0">
                <a:pos x="T2" y="T3"/>
              </a:cxn>
              <a:cxn ang="0">
                <a:pos x="T4" y="T5"/>
              </a:cxn>
              <a:cxn ang="0">
                <a:pos x="T6" y="T7"/>
              </a:cxn>
            </a:cxnLst>
            <a:rect l="0" t="0" r="r" b="b"/>
            <a:pathLst>
              <a:path w="315" h="180">
                <a:moveTo>
                  <a:pt x="0" y="0"/>
                </a:moveTo>
                <a:lnTo>
                  <a:pt x="315" y="17"/>
                </a:lnTo>
                <a:lnTo>
                  <a:pt x="287" y="180"/>
                </a:lnTo>
                <a:lnTo>
                  <a:pt x="0" y="0"/>
                </a:lnTo>
                <a:close/>
              </a:path>
            </a:pathLst>
          </a:custGeom>
          <a:solidFill>
            <a:srgbClr val="A6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椭圆 37"/>
          <p:cNvSpPr/>
          <p:nvPr/>
        </p:nvSpPr>
        <p:spPr>
          <a:xfrm>
            <a:off x="4488795" y="1452954"/>
            <a:ext cx="3206117" cy="3206117"/>
          </a:xfrm>
          <a:prstGeom prst="ellipse">
            <a:avLst/>
          </a:prstGeom>
          <a:gradFill>
            <a:gsLst>
              <a:gs pos="0">
                <a:srgbClr val="E4E4E4"/>
              </a:gs>
              <a:gs pos="100000">
                <a:schemeClr val="bg1"/>
              </a:gs>
            </a:gsLst>
            <a:lin ang="2700000" scaled="0"/>
          </a:gradFill>
          <a:ln w="571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19"/>
          <p:cNvSpPr>
            <a:spLocks noChangeAspect="1" noChangeArrowheads="1" noTextEdit="1"/>
          </p:cNvSpPr>
          <p:nvPr/>
        </p:nvSpPr>
        <p:spPr bwMode="auto">
          <a:xfrm>
            <a:off x="3890739" y="3260565"/>
            <a:ext cx="4402227" cy="115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5"/>
          <p:cNvSpPr>
            <a:spLocks/>
          </p:cNvSpPr>
          <p:nvPr/>
        </p:nvSpPr>
        <p:spPr bwMode="auto">
          <a:xfrm>
            <a:off x="4335799" y="3430849"/>
            <a:ext cx="3502431" cy="1097170"/>
          </a:xfrm>
          <a:custGeom>
            <a:avLst/>
            <a:gdLst>
              <a:gd name="T0" fmla="*/ 764 w 764"/>
              <a:gd name="T1" fmla="*/ 0 h 237"/>
              <a:gd name="T2" fmla="*/ 0 w 764"/>
              <a:gd name="T3" fmla="*/ 0 h 237"/>
              <a:gd name="T4" fmla="*/ 0 w 764"/>
              <a:gd name="T5" fmla="*/ 140 h 237"/>
              <a:gd name="T6" fmla="*/ 764 w 764"/>
              <a:gd name="T7" fmla="*/ 140 h 237"/>
              <a:gd name="T8" fmla="*/ 764 w 764"/>
              <a:gd name="T9" fmla="*/ 0 h 237"/>
            </a:gdLst>
            <a:ahLst/>
            <a:cxnLst>
              <a:cxn ang="0">
                <a:pos x="T0" y="T1"/>
              </a:cxn>
              <a:cxn ang="0">
                <a:pos x="T2" y="T3"/>
              </a:cxn>
              <a:cxn ang="0">
                <a:pos x="T4" y="T5"/>
              </a:cxn>
              <a:cxn ang="0">
                <a:pos x="T6" y="T7"/>
              </a:cxn>
              <a:cxn ang="0">
                <a:pos x="T8" y="T9"/>
              </a:cxn>
            </a:cxnLst>
            <a:rect l="0" t="0" r="r" b="b"/>
            <a:pathLst>
              <a:path w="764" h="237">
                <a:moveTo>
                  <a:pt x="764" y="0"/>
                </a:moveTo>
                <a:cubicBezTo>
                  <a:pt x="511" y="97"/>
                  <a:pt x="254" y="97"/>
                  <a:pt x="0" y="0"/>
                </a:cubicBezTo>
                <a:cubicBezTo>
                  <a:pt x="0" y="47"/>
                  <a:pt x="0" y="93"/>
                  <a:pt x="0" y="140"/>
                </a:cubicBezTo>
                <a:cubicBezTo>
                  <a:pt x="254" y="237"/>
                  <a:pt x="511" y="237"/>
                  <a:pt x="764" y="140"/>
                </a:cubicBezTo>
                <a:cubicBezTo>
                  <a:pt x="764" y="93"/>
                  <a:pt x="764" y="47"/>
                  <a:pt x="764" y="0"/>
                </a:cubicBezTo>
                <a:close/>
              </a:path>
            </a:pathLst>
          </a:custGeom>
          <a:solidFill>
            <a:srgbClr val="F91515"/>
          </a:soli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文本框 38"/>
          <p:cNvSpPr txBox="1"/>
          <p:nvPr/>
        </p:nvSpPr>
        <p:spPr>
          <a:xfrm flipH="1">
            <a:off x="4746586" y="2465728"/>
            <a:ext cx="2680855" cy="830997"/>
          </a:xfrm>
          <a:prstGeom prst="rect">
            <a:avLst/>
          </a:prstGeom>
          <a:noFill/>
        </p:spPr>
        <p:txBody>
          <a:bodyPr wrap="square" rtlCol="0">
            <a:spAutoFit/>
          </a:bodyPr>
          <a:lstStyle/>
          <a:p>
            <a:pPr algn="ctr"/>
            <a:r>
              <a:rPr lang="en-US" altLang="zh-CN" sz="4800" dirty="0">
                <a:effectLst>
                  <a:outerShdw blurRad="50800" dist="38100" dir="2700000" algn="tl" rotWithShape="0">
                    <a:prstClr val="black">
                      <a:alpha val="40000"/>
                    </a:prstClr>
                  </a:outerShdw>
                </a:effectLst>
                <a:latin typeface="汉仪综艺体简" panose="02010609000101010101" pitchFamily="49" charset="-122"/>
                <a:ea typeface="汉仪综艺体简" panose="02010609000101010101" pitchFamily="49" charset="-122"/>
              </a:rPr>
              <a:t>BGP</a:t>
            </a:r>
            <a:endParaRPr lang="zh-CN" altLang="en-US" sz="4800" dirty="0">
              <a:effectLst>
                <a:outerShdw blurRad="50800" dist="38100" dir="2700000" algn="tl" rotWithShape="0">
                  <a:prstClr val="black">
                    <a:alpha val="40000"/>
                  </a:prstClr>
                </a:outerShdw>
              </a:effectLst>
              <a:latin typeface="汉仪综艺体简" panose="02010609000101010101" pitchFamily="49" charset="-122"/>
              <a:ea typeface="汉仪综艺体简" panose="02010609000101010101" pitchFamily="49" charset="-122"/>
            </a:endParaRPr>
          </a:p>
        </p:txBody>
      </p:sp>
      <p:sp>
        <p:nvSpPr>
          <p:cNvPr id="44" name="文本框 43"/>
          <p:cNvSpPr txBox="1"/>
          <p:nvPr/>
        </p:nvSpPr>
        <p:spPr>
          <a:xfrm flipH="1">
            <a:off x="3192867" y="5392898"/>
            <a:ext cx="5788291" cy="769441"/>
          </a:xfrm>
          <a:prstGeom prst="rect">
            <a:avLst/>
          </a:prstGeom>
          <a:noFill/>
        </p:spPr>
        <p:txBody>
          <a:bodyPr wrap="square" rtlCol="0">
            <a:spAutoFit/>
          </a:bodyPr>
          <a:lstStyle/>
          <a:p>
            <a:pPr algn="ctr"/>
            <a:r>
              <a:rPr lang="zh-CN" altLang="en-US" sz="4400" dirty="0" smtClean="0">
                <a:latin typeface="华文琥珀" panose="02010800040101010101" pitchFamily="2" charset="-122"/>
                <a:ea typeface="华文琥珀" panose="02010800040101010101" pitchFamily="2" charset="-122"/>
              </a:rPr>
              <a:t>基 础 篇</a:t>
            </a:r>
            <a:endParaRPr lang="zh-CN" altLang="en-US" sz="4400" dirty="0">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49613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par>
                          <p:cTn id="23" fill="hold">
                            <p:stCondLst>
                              <p:cond delay="500"/>
                            </p:stCondLst>
                            <p:childTnLst>
                              <p:par>
                                <p:cTn id="24" presetID="47" presetClass="entr" presetSubtype="0" fill="hold" grpId="0"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500"/>
                                        <p:tgtEl>
                                          <p:spTgt spid="44"/>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p:cTn id="40" dur="500" fill="hold"/>
                                        <p:tgtEl>
                                          <p:spTgt spid="36"/>
                                        </p:tgtEl>
                                        <p:attrNameLst>
                                          <p:attrName>ppt_w</p:attrName>
                                        </p:attrNameLst>
                                      </p:cBhvr>
                                      <p:tavLst>
                                        <p:tav tm="0">
                                          <p:val>
                                            <p:fltVal val="0"/>
                                          </p:val>
                                        </p:tav>
                                        <p:tav tm="100000">
                                          <p:val>
                                            <p:strVal val="#ppt_w"/>
                                          </p:val>
                                        </p:tav>
                                      </p:tavLst>
                                    </p:anim>
                                    <p:anim calcmode="lin" valueType="num">
                                      <p:cBhvr>
                                        <p:cTn id="41" dur="500" fill="hold"/>
                                        <p:tgtEl>
                                          <p:spTgt spid="36"/>
                                        </p:tgtEl>
                                        <p:attrNameLst>
                                          <p:attrName>ppt_h</p:attrName>
                                        </p:attrNameLst>
                                      </p:cBhvr>
                                      <p:tavLst>
                                        <p:tav tm="0">
                                          <p:val>
                                            <p:fltVal val="0"/>
                                          </p:val>
                                        </p:tav>
                                        <p:tav tm="100000">
                                          <p:val>
                                            <p:strVal val="#ppt_h"/>
                                          </p:val>
                                        </p:tav>
                                      </p:tavLst>
                                    </p:anim>
                                    <p:animEffect transition="in" filter="fade">
                                      <p:cBhvr>
                                        <p:cTn id="4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2" grpId="0" animBg="1"/>
      <p:bldP spid="33" grpId="0" animBg="1"/>
      <p:bldP spid="38" grpId="0" animBg="1"/>
      <p:bldP spid="20" grpId="0"/>
      <p:bldP spid="37" grpId="0" animBg="1"/>
      <p:bldP spid="39" grpId="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1" name="Freeform 46"/>
          <p:cNvSpPr>
            <a:spLocks/>
          </p:cNvSpPr>
          <p:nvPr/>
        </p:nvSpPr>
        <p:spPr bwMode="auto">
          <a:xfrm>
            <a:off x="7358915" y="5207097"/>
            <a:ext cx="876136" cy="486467"/>
          </a:xfrm>
          <a:custGeom>
            <a:avLst/>
            <a:gdLst>
              <a:gd name="T0" fmla="*/ 0 w 149"/>
              <a:gd name="T1" fmla="*/ 11 h 82"/>
              <a:gd name="T2" fmla="*/ 149 w 149"/>
              <a:gd name="T3" fmla="*/ 11 h 82"/>
              <a:gd name="T4" fmla="*/ 126 w 149"/>
              <a:gd name="T5" fmla="*/ 42 h 82"/>
              <a:gd name="T6" fmla="*/ 149 w 149"/>
              <a:gd name="T7" fmla="*/ 82 h 82"/>
              <a:gd name="T8" fmla="*/ 0 w 149"/>
              <a:gd name="T9" fmla="*/ 82 h 82"/>
              <a:gd name="T10" fmla="*/ 0 w 149"/>
              <a:gd name="T11" fmla="*/ 11 h 82"/>
            </a:gdLst>
            <a:ahLst/>
            <a:cxnLst>
              <a:cxn ang="0">
                <a:pos x="T0" y="T1"/>
              </a:cxn>
              <a:cxn ang="0">
                <a:pos x="T2" y="T3"/>
              </a:cxn>
              <a:cxn ang="0">
                <a:pos x="T4" y="T5"/>
              </a:cxn>
              <a:cxn ang="0">
                <a:pos x="T6" y="T7"/>
              </a:cxn>
              <a:cxn ang="0">
                <a:pos x="T8" y="T9"/>
              </a:cxn>
              <a:cxn ang="0">
                <a:pos x="T10" y="T11"/>
              </a:cxn>
            </a:cxnLst>
            <a:rect l="0" t="0" r="r" b="b"/>
            <a:pathLst>
              <a:path w="149" h="82">
                <a:moveTo>
                  <a:pt x="0" y="11"/>
                </a:moveTo>
                <a:cubicBezTo>
                  <a:pt x="49" y="0"/>
                  <a:pt x="100" y="0"/>
                  <a:pt x="149" y="11"/>
                </a:cubicBezTo>
                <a:cubicBezTo>
                  <a:pt x="140" y="23"/>
                  <a:pt x="135" y="29"/>
                  <a:pt x="126" y="42"/>
                </a:cubicBezTo>
                <a:cubicBezTo>
                  <a:pt x="135" y="58"/>
                  <a:pt x="140" y="66"/>
                  <a:pt x="149" y="82"/>
                </a:cubicBezTo>
                <a:cubicBezTo>
                  <a:pt x="100" y="71"/>
                  <a:pt x="49" y="71"/>
                  <a:pt x="0" y="82"/>
                </a:cubicBezTo>
                <a:cubicBezTo>
                  <a:pt x="0" y="54"/>
                  <a:pt x="0" y="39"/>
                  <a:pt x="0" y="11"/>
                </a:cubicBezTo>
                <a:close/>
              </a:path>
            </a:pathLst>
          </a:custGeom>
          <a:gradFill flip="none" rotWithShape="1">
            <a:gsLst>
              <a:gs pos="0">
                <a:srgbClr val="CB2323">
                  <a:shade val="30000"/>
                  <a:satMod val="115000"/>
                </a:srgbClr>
              </a:gs>
              <a:gs pos="50000">
                <a:srgbClr val="CB2323">
                  <a:shade val="67500"/>
                  <a:satMod val="115000"/>
                </a:srgbClr>
              </a:gs>
              <a:gs pos="100000">
                <a:srgbClr val="FA1515"/>
              </a:gs>
            </a:gsLst>
            <a:path path="circle">
              <a:fillToRect r="100000" b="100000"/>
            </a:path>
            <a:tileRect l="-100000" t="-100000"/>
          </a:gra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7"/>
          <p:cNvSpPr>
            <a:spLocks/>
          </p:cNvSpPr>
          <p:nvPr/>
        </p:nvSpPr>
        <p:spPr bwMode="auto">
          <a:xfrm>
            <a:off x="7358915" y="5266665"/>
            <a:ext cx="518732" cy="295355"/>
          </a:xfrm>
          <a:custGeom>
            <a:avLst/>
            <a:gdLst>
              <a:gd name="T0" fmla="*/ 88 w 88"/>
              <a:gd name="T1" fmla="*/ 11 h 50"/>
              <a:gd name="T2" fmla="*/ 39 w 88"/>
              <a:gd name="T3" fmla="*/ 2 h 50"/>
              <a:gd name="T4" fmla="*/ 0 w 88"/>
              <a:gd name="T5" fmla="*/ 1 h 50"/>
              <a:gd name="T6" fmla="*/ 0 w 88"/>
              <a:gd name="T7" fmla="*/ 50 h 50"/>
              <a:gd name="T8" fmla="*/ 88 w 88"/>
              <a:gd name="T9" fmla="*/ 11 h 50"/>
            </a:gdLst>
            <a:ahLst/>
            <a:cxnLst>
              <a:cxn ang="0">
                <a:pos x="T0" y="T1"/>
              </a:cxn>
              <a:cxn ang="0">
                <a:pos x="T2" y="T3"/>
              </a:cxn>
              <a:cxn ang="0">
                <a:pos x="T4" y="T5"/>
              </a:cxn>
              <a:cxn ang="0">
                <a:pos x="T6" y="T7"/>
              </a:cxn>
              <a:cxn ang="0">
                <a:pos x="T8" y="T9"/>
              </a:cxn>
            </a:cxnLst>
            <a:rect l="0" t="0" r="r" b="b"/>
            <a:pathLst>
              <a:path w="88" h="50">
                <a:moveTo>
                  <a:pt x="88" y="11"/>
                </a:moveTo>
                <a:cubicBezTo>
                  <a:pt x="88" y="11"/>
                  <a:pt x="56" y="4"/>
                  <a:pt x="39" y="2"/>
                </a:cubicBezTo>
                <a:cubicBezTo>
                  <a:pt x="23" y="0"/>
                  <a:pt x="0" y="1"/>
                  <a:pt x="0" y="1"/>
                </a:cubicBezTo>
                <a:cubicBezTo>
                  <a:pt x="0" y="50"/>
                  <a:pt x="0" y="50"/>
                  <a:pt x="0" y="50"/>
                </a:cubicBezTo>
                <a:lnTo>
                  <a:pt x="88" y="11"/>
                </a:ln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5"/>
          <p:cNvSpPr>
            <a:spLocks/>
          </p:cNvSpPr>
          <p:nvPr/>
        </p:nvSpPr>
        <p:spPr bwMode="auto">
          <a:xfrm>
            <a:off x="4325946" y="4494770"/>
            <a:ext cx="3551703" cy="1340267"/>
          </a:xfrm>
          <a:custGeom>
            <a:avLst/>
            <a:gdLst>
              <a:gd name="T0" fmla="*/ 0 w 603"/>
              <a:gd name="T1" fmla="*/ 226 h 226"/>
              <a:gd name="T2" fmla="*/ 0 w 603"/>
              <a:gd name="T3" fmla="*/ 141 h 226"/>
              <a:gd name="T4" fmla="*/ 603 w 603"/>
              <a:gd name="T5" fmla="*/ 0 h 226"/>
              <a:gd name="T6" fmla="*/ 603 w 603"/>
              <a:gd name="T7" fmla="*/ 84 h 226"/>
              <a:gd name="T8" fmla="*/ 0 w 603"/>
              <a:gd name="T9" fmla="*/ 226 h 226"/>
            </a:gdLst>
            <a:ahLst/>
            <a:cxnLst>
              <a:cxn ang="0">
                <a:pos x="T0" y="T1"/>
              </a:cxn>
              <a:cxn ang="0">
                <a:pos x="T2" y="T3"/>
              </a:cxn>
              <a:cxn ang="0">
                <a:pos x="T4" y="T5"/>
              </a:cxn>
              <a:cxn ang="0">
                <a:pos x="T6" y="T7"/>
              </a:cxn>
              <a:cxn ang="0">
                <a:pos x="T8" y="T9"/>
              </a:cxn>
            </a:cxnLst>
            <a:rect l="0" t="0" r="r" b="b"/>
            <a:pathLst>
              <a:path w="603" h="226">
                <a:moveTo>
                  <a:pt x="0" y="226"/>
                </a:moveTo>
                <a:cubicBezTo>
                  <a:pt x="0" y="141"/>
                  <a:pt x="0" y="141"/>
                  <a:pt x="0" y="141"/>
                </a:cubicBezTo>
                <a:cubicBezTo>
                  <a:pt x="0" y="141"/>
                  <a:pt x="333" y="166"/>
                  <a:pt x="603" y="0"/>
                </a:cubicBezTo>
                <a:cubicBezTo>
                  <a:pt x="603" y="84"/>
                  <a:pt x="603" y="84"/>
                  <a:pt x="603" y="84"/>
                </a:cubicBezTo>
                <a:cubicBezTo>
                  <a:pt x="603" y="84"/>
                  <a:pt x="444" y="189"/>
                  <a:pt x="0" y="226"/>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0"/>
          <p:cNvSpPr>
            <a:spLocks/>
          </p:cNvSpPr>
          <p:nvPr/>
        </p:nvSpPr>
        <p:spPr bwMode="auto">
          <a:xfrm>
            <a:off x="4325945" y="4378115"/>
            <a:ext cx="518732" cy="419454"/>
          </a:xfrm>
          <a:custGeom>
            <a:avLst/>
            <a:gdLst>
              <a:gd name="T0" fmla="*/ 0 w 88"/>
              <a:gd name="T1" fmla="*/ 20 h 71"/>
              <a:gd name="T2" fmla="*/ 45 w 88"/>
              <a:gd name="T3" fmla="*/ 64 h 71"/>
              <a:gd name="T4" fmla="*/ 88 w 88"/>
              <a:gd name="T5" fmla="*/ 71 h 71"/>
              <a:gd name="T6" fmla="*/ 88 w 88"/>
              <a:gd name="T7" fmla="*/ 0 h 71"/>
              <a:gd name="T8" fmla="*/ 42 w 88"/>
              <a:gd name="T9" fmla="*/ 17 h 71"/>
              <a:gd name="T10" fmla="*/ 0 w 88"/>
              <a:gd name="T11" fmla="*/ 20 h 71"/>
            </a:gdLst>
            <a:ahLst/>
            <a:cxnLst>
              <a:cxn ang="0">
                <a:pos x="T0" y="T1"/>
              </a:cxn>
              <a:cxn ang="0">
                <a:pos x="T2" y="T3"/>
              </a:cxn>
              <a:cxn ang="0">
                <a:pos x="T4" y="T5"/>
              </a:cxn>
              <a:cxn ang="0">
                <a:pos x="T6" y="T7"/>
              </a:cxn>
              <a:cxn ang="0">
                <a:pos x="T8" y="T9"/>
              </a:cxn>
              <a:cxn ang="0">
                <a:pos x="T10" y="T11"/>
              </a:cxn>
            </a:cxnLst>
            <a:rect l="0" t="0" r="r" b="b"/>
            <a:pathLst>
              <a:path w="88" h="71">
                <a:moveTo>
                  <a:pt x="0" y="20"/>
                </a:moveTo>
                <a:cubicBezTo>
                  <a:pt x="0" y="20"/>
                  <a:pt x="25" y="58"/>
                  <a:pt x="45" y="64"/>
                </a:cubicBezTo>
                <a:cubicBezTo>
                  <a:pt x="70" y="71"/>
                  <a:pt x="88" y="71"/>
                  <a:pt x="88" y="71"/>
                </a:cubicBezTo>
                <a:cubicBezTo>
                  <a:pt x="88" y="0"/>
                  <a:pt x="88" y="0"/>
                  <a:pt x="88" y="0"/>
                </a:cubicBezTo>
                <a:cubicBezTo>
                  <a:pt x="88" y="0"/>
                  <a:pt x="74" y="11"/>
                  <a:pt x="42" y="17"/>
                </a:cubicBezTo>
                <a:cubicBezTo>
                  <a:pt x="14" y="23"/>
                  <a:pt x="0" y="20"/>
                  <a:pt x="0" y="20"/>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9"/>
          <p:cNvSpPr>
            <a:spLocks/>
          </p:cNvSpPr>
          <p:nvPr/>
        </p:nvSpPr>
        <p:spPr bwMode="auto">
          <a:xfrm>
            <a:off x="3968540" y="4378117"/>
            <a:ext cx="876136" cy="483985"/>
          </a:xfrm>
          <a:custGeom>
            <a:avLst/>
            <a:gdLst>
              <a:gd name="T0" fmla="*/ 149 w 149"/>
              <a:gd name="T1" fmla="*/ 71 h 82"/>
              <a:gd name="T2" fmla="*/ 0 w 149"/>
              <a:gd name="T3" fmla="*/ 71 h 82"/>
              <a:gd name="T4" fmla="*/ 24 w 149"/>
              <a:gd name="T5" fmla="*/ 40 h 82"/>
              <a:gd name="T6" fmla="*/ 0 w 149"/>
              <a:gd name="T7" fmla="*/ 0 h 82"/>
              <a:gd name="T8" fmla="*/ 149 w 149"/>
              <a:gd name="T9" fmla="*/ 0 h 82"/>
              <a:gd name="T10" fmla="*/ 149 w 149"/>
              <a:gd name="T11" fmla="*/ 71 h 82"/>
            </a:gdLst>
            <a:ahLst/>
            <a:cxnLst>
              <a:cxn ang="0">
                <a:pos x="T0" y="T1"/>
              </a:cxn>
              <a:cxn ang="0">
                <a:pos x="T2" y="T3"/>
              </a:cxn>
              <a:cxn ang="0">
                <a:pos x="T4" y="T5"/>
              </a:cxn>
              <a:cxn ang="0">
                <a:pos x="T6" y="T7"/>
              </a:cxn>
              <a:cxn ang="0">
                <a:pos x="T8" y="T9"/>
              </a:cxn>
              <a:cxn ang="0">
                <a:pos x="T10" y="T11"/>
              </a:cxn>
            </a:cxnLst>
            <a:rect l="0" t="0" r="r" b="b"/>
            <a:pathLst>
              <a:path w="149" h="82">
                <a:moveTo>
                  <a:pt x="149" y="71"/>
                </a:moveTo>
                <a:cubicBezTo>
                  <a:pt x="100" y="82"/>
                  <a:pt x="49" y="82"/>
                  <a:pt x="0" y="71"/>
                </a:cubicBezTo>
                <a:cubicBezTo>
                  <a:pt x="10" y="59"/>
                  <a:pt x="14" y="53"/>
                  <a:pt x="24" y="40"/>
                </a:cubicBezTo>
                <a:cubicBezTo>
                  <a:pt x="14" y="24"/>
                  <a:pt x="9" y="16"/>
                  <a:pt x="0" y="0"/>
                </a:cubicBezTo>
                <a:cubicBezTo>
                  <a:pt x="49" y="11"/>
                  <a:pt x="100" y="10"/>
                  <a:pt x="149" y="0"/>
                </a:cubicBezTo>
                <a:cubicBezTo>
                  <a:pt x="149" y="28"/>
                  <a:pt x="149" y="42"/>
                  <a:pt x="149" y="71"/>
                </a:cubicBezTo>
                <a:close/>
              </a:path>
            </a:pathLst>
          </a:custGeom>
          <a:gradFill flip="none" rotWithShape="1">
            <a:gsLst>
              <a:gs pos="0">
                <a:srgbClr val="CB2323">
                  <a:shade val="30000"/>
                  <a:satMod val="115000"/>
                </a:srgbClr>
              </a:gs>
              <a:gs pos="50000">
                <a:srgbClr val="CB2323">
                  <a:shade val="67500"/>
                  <a:satMod val="115000"/>
                </a:srgbClr>
              </a:gs>
              <a:gs pos="100000">
                <a:srgbClr val="FD1616"/>
              </a:gs>
            </a:gsLst>
            <a:path path="circle">
              <a:fillToRect l="100000" b="100000"/>
            </a:path>
            <a:tileRect t="-100000" r="-100000"/>
          </a:gra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6" name="椭圆 45"/>
          <p:cNvSpPr/>
          <p:nvPr/>
        </p:nvSpPr>
        <p:spPr>
          <a:xfrm>
            <a:off x="4488885" y="2834033"/>
            <a:ext cx="3270929" cy="3270929"/>
          </a:xfrm>
          <a:prstGeom prst="ellipse">
            <a:avLst/>
          </a:prstGeom>
          <a:gradFill>
            <a:gsLst>
              <a:gs pos="0">
                <a:srgbClr val="E4E4E4"/>
              </a:gs>
              <a:gs pos="100000">
                <a:schemeClr val="bg1"/>
              </a:gs>
            </a:gsLst>
            <a:lin ang="2700000" scaled="0"/>
          </a:gradFill>
          <a:ln w="571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AutoShape 43"/>
          <p:cNvSpPr>
            <a:spLocks noChangeAspect="1" noChangeArrowheads="1" noTextEdit="1"/>
          </p:cNvSpPr>
          <p:nvPr/>
        </p:nvSpPr>
        <p:spPr bwMode="auto">
          <a:xfrm>
            <a:off x="3973504" y="4383079"/>
            <a:ext cx="4256584" cy="163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4325946" y="5331194"/>
            <a:ext cx="3551703" cy="752038"/>
          </a:xfrm>
          <a:custGeom>
            <a:avLst/>
            <a:gdLst>
              <a:gd name="T0" fmla="*/ 0 w 603"/>
              <a:gd name="T1" fmla="*/ 0 h 127"/>
              <a:gd name="T2" fmla="*/ 603 w 603"/>
              <a:gd name="T3" fmla="*/ 0 h 127"/>
              <a:gd name="T4" fmla="*/ 603 w 603"/>
              <a:gd name="T5" fmla="*/ 85 h 127"/>
              <a:gd name="T6" fmla="*/ 0 w 603"/>
              <a:gd name="T7" fmla="*/ 85 h 127"/>
              <a:gd name="T8" fmla="*/ 0 w 603"/>
              <a:gd name="T9" fmla="*/ 0 h 127"/>
            </a:gdLst>
            <a:ahLst/>
            <a:cxnLst>
              <a:cxn ang="0">
                <a:pos x="T0" y="T1"/>
              </a:cxn>
              <a:cxn ang="0">
                <a:pos x="T2" y="T3"/>
              </a:cxn>
              <a:cxn ang="0">
                <a:pos x="T4" y="T5"/>
              </a:cxn>
              <a:cxn ang="0">
                <a:pos x="T6" y="T7"/>
              </a:cxn>
              <a:cxn ang="0">
                <a:pos x="T8" y="T9"/>
              </a:cxn>
            </a:cxnLst>
            <a:rect l="0" t="0" r="r" b="b"/>
            <a:pathLst>
              <a:path w="603" h="127">
                <a:moveTo>
                  <a:pt x="0" y="0"/>
                </a:moveTo>
                <a:cubicBezTo>
                  <a:pt x="202" y="42"/>
                  <a:pt x="401" y="42"/>
                  <a:pt x="603" y="0"/>
                </a:cubicBezTo>
                <a:cubicBezTo>
                  <a:pt x="603" y="34"/>
                  <a:pt x="603" y="51"/>
                  <a:pt x="603" y="85"/>
                </a:cubicBezTo>
                <a:cubicBezTo>
                  <a:pt x="401" y="127"/>
                  <a:pt x="202" y="127"/>
                  <a:pt x="0" y="85"/>
                </a:cubicBezTo>
                <a:cubicBezTo>
                  <a:pt x="0" y="51"/>
                  <a:pt x="0" y="34"/>
                  <a:pt x="0" y="0"/>
                </a:cubicBezTo>
                <a:close/>
              </a:path>
            </a:pathLst>
          </a:custGeom>
          <a:solidFill>
            <a:srgbClr val="FA1515"/>
          </a:soli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1"/>
          <p:cNvSpPr>
            <a:spLocks/>
          </p:cNvSpPr>
          <p:nvPr/>
        </p:nvSpPr>
        <p:spPr bwMode="auto">
          <a:xfrm>
            <a:off x="4325946" y="4494768"/>
            <a:ext cx="3551703" cy="752038"/>
          </a:xfrm>
          <a:custGeom>
            <a:avLst/>
            <a:gdLst>
              <a:gd name="T0" fmla="*/ 0 w 603"/>
              <a:gd name="T1" fmla="*/ 0 h 127"/>
              <a:gd name="T2" fmla="*/ 603 w 603"/>
              <a:gd name="T3" fmla="*/ 0 h 127"/>
              <a:gd name="T4" fmla="*/ 603 w 603"/>
              <a:gd name="T5" fmla="*/ 84 h 127"/>
              <a:gd name="T6" fmla="*/ 0 w 603"/>
              <a:gd name="T7" fmla="*/ 84 h 127"/>
              <a:gd name="T8" fmla="*/ 0 w 603"/>
              <a:gd name="T9" fmla="*/ 0 h 127"/>
            </a:gdLst>
            <a:ahLst/>
            <a:cxnLst>
              <a:cxn ang="0">
                <a:pos x="T0" y="T1"/>
              </a:cxn>
              <a:cxn ang="0">
                <a:pos x="T2" y="T3"/>
              </a:cxn>
              <a:cxn ang="0">
                <a:pos x="T4" y="T5"/>
              </a:cxn>
              <a:cxn ang="0">
                <a:pos x="T6" y="T7"/>
              </a:cxn>
              <a:cxn ang="0">
                <a:pos x="T8" y="T9"/>
              </a:cxn>
            </a:cxnLst>
            <a:rect l="0" t="0" r="r" b="b"/>
            <a:pathLst>
              <a:path w="603" h="127">
                <a:moveTo>
                  <a:pt x="0" y="0"/>
                </a:moveTo>
                <a:cubicBezTo>
                  <a:pt x="202" y="42"/>
                  <a:pt x="401" y="42"/>
                  <a:pt x="603" y="0"/>
                </a:cubicBezTo>
                <a:cubicBezTo>
                  <a:pt x="603" y="34"/>
                  <a:pt x="603" y="51"/>
                  <a:pt x="603" y="84"/>
                </a:cubicBezTo>
                <a:cubicBezTo>
                  <a:pt x="401" y="127"/>
                  <a:pt x="202" y="127"/>
                  <a:pt x="0" y="84"/>
                </a:cubicBezTo>
                <a:cubicBezTo>
                  <a:pt x="0" y="51"/>
                  <a:pt x="0" y="34"/>
                  <a:pt x="0" y="0"/>
                </a:cubicBezTo>
                <a:close/>
              </a:path>
            </a:pathLst>
          </a:custGeom>
          <a:solidFill>
            <a:srgbClr val="FA1515"/>
          </a:soli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50" name="文本框 49"/>
          <p:cNvSpPr txBox="1"/>
          <p:nvPr/>
        </p:nvSpPr>
        <p:spPr>
          <a:xfrm flipH="1">
            <a:off x="4971517" y="3794599"/>
            <a:ext cx="2387398" cy="461665"/>
          </a:xfrm>
          <a:prstGeom prst="rect">
            <a:avLst/>
          </a:prstGeom>
          <a:noFill/>
        </p:spPr>
        <p:txBody>
          <a:bodyPr wrap="square" rtlCol="0">
            <a:spAutoFit/>
          </a:bodyPr>
          <a:lstStyle/>
          <a:p>
            <a:pPr algn="ctr"/>
            <a:r>
              <a:rPr lang="zh-CN" altLang="en-US" sz="2400" dirty="0" smtClean="0">
                <a:latin typeface="华文新魏" panose="02010800040101010101" pitchFamily="2" charset="-122"/>
                <a:ea typeface="华文新魏" panose="02010800040101010101" pitchFamily="2" charset="-122"/>
              </a:rPr>
              <a:t>采用</a:t>
            </a:r>
            <a:r>
              <a:rPr lang="zh-CN" altLang="en-US" sz="2400" dirty="0" smtClean="0">
                <a:solidFill>
                  <a:srgbClr val="0070C0"/>
                </a:solidFill>
                <a:latin typeface="华文新魏" panose="02010800040101010101" pitchFamily="2" charset="-122"/>
                <a:ea typeface="华文新魏" panose="02010800040101010101" pitchFamily="2" charset="-122"/>
              </a:rPr>
              <a:t>手动配置</a:t>
            </a:r>
            <a:endParaRPr lang="zh-CN" altLang="en-US" sz="2400" dirty="0">
              <a:solidFill>
                <a:srgbClr val="0070C0"/>
              </a:solidFill>
              <a:latin typeface="华文新魏" panose="02010800040101010101" pitchFamily="2" charset="-122"/>
              <a:ea typeface="华文新魏" panose="02010800040101010101" pitchFamily="2" charset="-122"/>
            </a:endParaRPr>
          </a:p>
        </p:txBody>
      </p:sp>
      <p:sp>
        <p:nvSpPr>
          <p:cNvPr id="53" name="圆角矩形标注 52"/>
          <p:cNvSpPr/>
          <p:nvPr/>
        </p:nvSpPr>
        <p:spPr>
          <a:xfrm>
            <a:off x="1082553" y="2080903"/>
            <a:ext cx="3092403" cy="1729528"/>
          </a:xfrm>
          <a:prstGeom prst="wedgeRoundRectCallout">
            <a:avLst>
              <a:gd name="adj1" fmla="val -8201"/>
              <a:gd name="adj2" fmla="val 64648"/>
              <a:gd name="adj3" fmla="val 16667"/>
            </a:avLst>
          </a:prstGeom>
          <a:noFill/>
          <a:ln>
            <a:solidFill>
              <a:srgbClr val="FA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标注 53"/>
          <p:cNvSpPr/>
          <p:nvPr/>
        </p:nvSpPr>
        <p:spPr>
          <a:xfrm flipH="1">
            <a:off x="8033145" y="2080903"/>
            <a:ext cx="3092403" cy="1729528"/>
          </a:xfrm>
          <a:prstGeom prst="wedgeRoundRectCallout">
            <a:avLst>
              <a:gd name="adj1" fmla="val -7760"/>
              <a:gd name="adj2" fmla="val 65437"/>
              <a:gd name="adj3" fmla="val 16667"/>
            </a:avLst>
          </a:prstGeom>
          <a:noFill/>
          <a:ln>
            <a:solidFill>
              <a:srgbClr val="FA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1261551" y="2234925"/>
            <a:ext cx="2734404" cy="1330971"/>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flipH="1">
            <a:off x="1481299" y="2275833"/>
            <a:ext cx="2429379" cy="1200329"/>
          </a:xfrm>
          <a:prstGeom prst="rect">
            <a:avLst/>
          </a:prstGeom>
          <a:noFill/>
        </p:spPr>
        <p:txBody>
          <a:bodyPr wrap="square" rtlCol="0">
            <a:spAutoFit/>
          </a:bodyPr>
          <a:lstStyle/>
          <a:p>
            <a:pPr>
              <a:lnSpc>
                <a:spcPct val="150000"/>
              </a:lnSpc>
            </a:pPr>
            <a:r>
              <a:rPr lang="zh-CN" altLang="en-US" sz="1600" dirty="0">
                <a:latin typeface="华文新魏" panose="02010800040101010101" pitchFamily="2" charset="-122"/>
                <a:ea typeface="华文新魏" panose="02010800040101010101" pitchFamily="2" charset="-122"/>
              </a:rPr>
              <a:t>可以与对端设备用任何</a:t>
            </a:r>
            <a:r>
              <a:rPr lang="en-US" altLang="zh-CN" sz="1600" dirty="0">
                <a:latin typeface="华文新魏" panose="02010800040101010101" pitchFamily="2" charset="-122"/>
                <a:ea typeface="华文新魏" panose="02010800040101010101" pitchFamily="2" charset="-122"/>
              </a:rPr>
              <a:t>IP</a:t>
            </a:r>
            <a:r>
              <a:rPr lang="zh-CN" altLang="en-US" sz="1600" dirty="0">
                <a:latin typeface="华文新魏" panose="02010800040101010101" pitchFamily="2" charset="-122"/>
                <a:ea typeface="华文新魏" panose="02010800040101010101" pitchFamily="2" charset="-122"/>
              </a:rPr>
              <a:t>地址建立邻居，而不限于某个固定的接口</a:t>
            </a:r>
            <a:r>
              <a:rPr lang="en-US" altLang="zh-CN" sz="1600" dirty="0">
                <a:latin typeface="华文新魏" panose="02010800040101010101" pitchFamily="2" charset="-122"/>
                <a:ea typeface="华文新魏" panose="02010800040101010101" pitchFamily="2" charset="-122"/>
              </a:rPr>
              <a:t>IP</a:t>
            </a:r>
            <a:r>
              <a:rPr lang="zh-CN" altLang="en-US" sz="1600" dirty="0">
                <a:latin typeface="华文新魏" panose="02010800040101010101" pitchFamily="2" charset="-122"/>
                <a:ea typeface="华文新魏" panose="02010800040101010101" pitchFamily="2" charset="-122"/>
              </a:rPr>
              <a:t>。</a:t>
            </a:r>
            <a:endParaRPr lang="zh-CN" altLang="en-US" sz="1600" dirty="0">
              <a:latin typeface="华文新魏" panose="02010800040101010101" pitchFamily="2" charset="-122"/>
              <a:ea typeface="华文新魏" panose="02010800040101010101" pitchFamily="2" charset="-122"/>
            </a:endParaRPr>
          </a:p>
        </p:txBody>
      </p:sp>
      <p:sp>
        <p:nvSpPr>
          <p:cNvPr id="57" name="圆角矩形 56"/>
          <p:cNvSpPr/>
          <p:nvPr/>
        </p:nvSpPr>
        <p:spPr>
          <a:xfrm>
            <a:off x="8214225" y="2261398"/>
            <a:ext cx="2734404" cy="1330971"/>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flipH="1">
            <a:off x="8443909" y="2300245"/>
            <a:ext cx="2429379" cy="1200329"/>
          </a:xfrm>
          <a:prstGeom prst="rect">
            <a:avLst/>
          </a:prstGeom>
          <a:noFill/>
        </p:spPr>
        <p:txBody>
          <a:bodyPr wrap="square" rtlCol="0">
            <a:spAutoFit/>
          </a:bodyPr>
          <a:lstStyle/>
          <a:p>
            <a:pPr>
              <a:lnSpc>
                <a:spcPct val="150000"/>
              </a:lnSpc>
            </a:pPr>
            <a:r>
              <a:rPr lang="zh-CN" altLang="en-US" sz="1600" dirty="0">
                <a:latin typeface="华文新魏" panose="02010800040101010101" pitchFamily="2" charset="-122"/>
                <a:ea typeface="华文新魏" panose="02010800040101010101" pitchFamily="2" charset="-122"/>
              </a:rPr>
              <a:t>可以</a:t>
            </a:r>
            <a:r>
              <a:rPr lang="zh-CN" altLang="en-US" sz="1600" dirty="0" smtClean="0">
                <a:latin typeface="华文新魏" panose="02010800040101010101" pitchFamily="2" charset="-122"/>
                <a:ea typeface="华文新魏" panose="02010800040101010101" pitchFamily="2" charset="-122"/>
              </a:rPr>
              <a:t>跨越设备</a:t>
            </a:r>
            <a:r>
              <a:rPr lang="zh-CN" altLang="en-US" sz="1600" dirty="0">
                <a:latin typeface="华文新魏" panose="02010800040101010101" pitchFamily="2" charset="-122"/>
                <a:ea typeface="华文新魏" panose="02010800040101010101" pitchFamily="2" charset="-122"/>
              </a:rPr>
              <a:t>建立邻居</a:t>
            </a:r>
            <a:r>
              <a:rPr lang="zh-CN" altLang="en-US" sz="1600" dirty="0">
                <a:latin typeface="华文新魏" panose="02010800040101010101" pitchFamily="2" charset="-122"/>
                <a:ea typeface="华文新魏" panose="02010800040101010101" pitchFamily="2" charset="-122"/>
              </a:rPr>
              <a:t>。不必</a:t>
            </a:r>
            <a:r>
              <a:rPr lang="zh-CN" altLang="en-US" sz="1600" dirty="0">
                <a:latin typeface="华文新魏" panose="02010800040101010101" pitchFamily="2" charset="-122"/>
                <a:ea typeface="华文新魏" panose="02010800040101010101" pitchFamily="2" charset="-122"/>
              </a:rPr>
              <a:t>每台设备物理直连，</a:t>
            </a:r>
            <a:r>
              <a:rPr lang="zh-CN" altLang="en-US" sz="1600" dirty="0" smtClean="0">
                <a:latin typeface="华文新魏" panose="02010800040101010101" pitchFamily="2" charset="-122"/>
                <a:ea typeface="华文新魏" panose="02010800040101010101" pitchFamily="2" charset="-122"/>
              </a:rPr>
              <a:t>只需保证</a:t>
            </a:r>
            <a:r>
              <a:rPr lang="zh-CN" altLang="en-US" sz="1600" dirty="0">
                <a:latin typeface="华文新魏" panose="02010800040101010101" pitchFamily="2" charset="-122"/>
                <a:ea typeface="华文新魏" panose="02010800040101010101" pitchFamily="2" charset="-122"/>
              </a:rPr>
              <a:t>邻居</a:t>
            </a:r>
            <a:r>
              <a:rPr lang="zh-CN" altLang="en-US" sz="1600" dirty="0">
                <a:latin typeface="华文新魏" panose="02010800040101010101" pitchFamily="2" charset="-122"/>
                <a:ea typeface="华文新魏" panose="02010800040101010101" pitchFamily="2" charset="-122"/>
              </a:rPr>
              <a:t>的地址可</a:t>
            </a:r>
            <a:r>
              <a:rPr lang="zh-CN" altLang="en-US" sz="1600" dirty="0" smtClean="0">
                <a:latin typeface="华文新魏" panose="02010800040101010101" pitchFamily="2" charset="-122"/>
                <a:ea typeface="华文新魏" panose="02010800040101010101" pitchFamily="2" charset="-122"/>
              </a:rPr>
              <a:t>达</a:t>
            </a:r>
            <a:endParaRPr lang="zh-CN" altLang="en-US" sz="1600" dirty="0">
              <a:latin typeface="华文新魏" panose="02010800040101010101" pitchFamily="2" charset="-122"/>
              <a:ea typeface="华文新魏" panose="02010800040101010101" pitchFamily="2" charset="-122"/>
            </a:endParaRPr>
          </a:p>
        </p:txBody>
      </p:sp>
      <p:grpSp>
        <p:nvGrpSpPr>
          <p:cNvPr id="66" name="组合 65"/>
          <p:cNvGrpSpPr/>
          <p:nvPr/>
        </p:nvGrpSpPr>
        <p:grpSpPr>
          <a:xfrm>
            <a:off x="1224219" y="4087038"/>
            <a:ext cx="2505832" cy="970225"/>
            <a:chOff x="1224218" y="4087036"/>
            <a:chExt cx="2505832" cy="970225"/>
          </a:xfrm>
        </p:grpSpPr>
        <p:pic>
          <p:nvPicPr>
            <p:cNvPr id="59" name="图片 58"/>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2372448" y="3699660"/>
              <a:ext cx="209371" cy="2505832"/>
            </a:xfrm>
            <a:prstGeom prst="rect">
              <a:avLst/>
            </a:prstGeom>
          </p:spPr>
        </p:pic>
        <p:sp>
          <p:nvSpPr>
            <p:cNvPr id="60" name="文本框 59"/>
            <p:cNvSpPr txBox="1"/>
            <p:nvPr/>
          </p:nvSpPr>
          <p:spPr>
            <a:xfrm flipH="1">
              <a:off x="1329741" y="4335902"/>
              <a:ext cx="2354351" cy="461665"/>
            </a:xfrm>
            <a:prstGeom prst="rect">
              <a:avLst/>
            </a:prstGeom>
            <a:noFill/>
          </p:spPr>
          <p:txBody>
            <a:bodyPr wrap="square" rtlCol="0">
              <a:spAutoFit/>
            </a:bodyPr>
            <a:lstStyle/>
            <a:p>
              <a:pPr algn="ctr"/>
              <a:r>
                <a:rPr lang="zh-CN" altLang="en-US" sz="2400" dirty="0" smtClean="0">
                  <a:latin typeface="华文新魏" panose="02010800040101010101" pitchFamily="2" charset="-122"/>
                  <a:ea typeface="华文新魏" panose="02010800040101010101" pitchFamily="2" charset="-122"/>
                </a:rPr>
                <a:t>好处一</a:t>
              </a:r>
              <a:endParaRPr lang="zh-CN" altLang="en-US" sz="2400" dirty="0">
                <a:latin typeface="华文新魏" panose="02010800040101010101" pitchFamily="2" charset="-122"/>
                <a:ea typeface="华文新魏" panose="02010800040101010101" pitchFamily="2" charset="-122"/>
              </a:endParaRPr>
            </a:p>
          </p:txBody>
        </p:sp>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2372448" y="2938806"/>
              <a:ext cx="209371" cy="2505832"/>
            </a:xfrm>
            <a:prstGeom prst="rect">
              <a:avLst/>
            </a:prstGeom>
          </p:spPr>
        </p:pic>
      </p:grpSp>
      <p:grpSp>
        <p:nvGrpSpPr>
          <p:cNvPr id="67" name="组合 66"/>
          <p:cNvGrpSpPr/>
          <p:nvPr/>
        </p:nvGrpSpPr>
        <p:grpSpPr>
          <a:xfrm>
            <a:off x="8339843" y="4087038"/>
            <a:ext cx="2505832" cy="970225"/>
            <a:chOff x="8339843" y="4087036"/>
            <a:chExt cx="2505832" cy="970225"/>
          </a:xfrm>
        </p:grpSpPr>
        <p:pic>
          <p:nvPicPr>
            <p:cNvPr id="62" name="图片 61"/>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9488073" y="3699660"/>
              <a:ext cx="209371" cy="2505832"/>
            </a:xfrm>
            <a:prstGeom prst="rect">
              <a:avLst/>
            </a:prstGeom>
          </p:spPr>
        </p:pic>
        <p:sp>
          <p:nvSpPr>
            <p:cNvPr id="63" name="文本框 62"/>
            <p:cNvSpPr txBox="1"/>
            <p:nvPr/>
          </p:nvSpPr>
          <p:spPr>
            <a:xfrm flipH="1">
              <a:off x="8443909" y="4335902"/>
              <a:ext cx="2354351" cy="461665"/>
            </a:xfrm>
            <a:prstGeom prst="rect">
              <a:avLst/>
            </a:prstGeom>
            <a:noFill/>
          </p:spPr>
          <p:txBody>
            <a:bodyPr wrap="square" rtlCol="0">
              <a:spAutoFit/>
            </a:bodyPr>
            <a:lstStyle/>
            <a:p>
              <a:pPr algn="ctr"/>
              <a:r>
                <a:rPr lang="zh-CN" altLang="en-US" sz="2400" dirty="0">
                  <a:latin typeface="华文新魏" panose="02010800040101010101" pitchFamily="2" charset="-122"/>
                  <a:ea typeface="华文新魏" panose="02010800040101010101" pitchFamily="2" charset="-122"/>
                </a:rPr>
                <a:t>好处二</a:t>
              </a:r>
              <a:endParaRPr lang="zh-CN" altLang="en-US" sz="2400" dirty="0">
                <a:latin typeface="华文新魏" panose="02010800040101010101" pitchFamily="2" charset="-122"/>
                <a:ea typeface="华文新魏" panose="02010800040101010101" pitchFamily="2" charset="-122"/>
              </a:endParaRPr>
            </a:p>
          </p:txBody>
        </p:sp>
        <p:pic>
          <p:nvPicPr>
            <p:cNvPr id="64" name="图片 63"/>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9488073" y="2938806"/>
              <a:ext cx="209371" cy="2505832"/>
            </a:xfrm>
            <a:prstGeom prst="rect">
              <a:avLst/>
            </a:prstGeom>
          </p:spPr>
        </p:pic>
      </p:grpSp>
      <p:sp>
        <p:nvSpPr>
          <p:cNvPr id="8" name="文本框 7"/>
          <p:cNvSpPr txBox="1"/>
          <p:nvPr/>
        </p:nvSpPr>
        <p:spPr>
          <a:xfrm>
            <a:off x="1481299" y="200035"/>
            <a:ext cx="1620957" cy="523220"/>
          </a:xfrm>
          <a:prstGeom prst="rect">
            <a:avLst/>
          </a:prstGeom>
          <a:noFill/>
        </p:spPr>
        <p:txBody>
          <a:bodyPr wrap="none" rtlCol="0">
            <a:spAutoFit/>
          </a:bodyPr>
          <a:lstStyle/>
          <a:p>
            <a:pPr algn="ctr"/>
            <a:r>
              <a:rPr lang="zh-CN" altLang="en-US" sz="2800" dirty="0" smtClean="0">
                <a:latin typeface="汉仪综艺体简" panose="02010600030101010101" charset="-122"/>
                <a:ea typeface="汉仪综艺体简" panose="02010600030101010101" charset="-122"/>
              </a:rPr>
              <a:t>配置方式</a:t>
            </a:r>
            <a:endParaRPr lang="zh-CN" altLang="en-US" sz="2800" dirty="0">
              <a:latin typeface="汉仪综艺体简" panose="02010600030101010101" charset="-122"/>
              <a:ea typeface="汉仪综艺体简" panose="02010600030101010101" charset="-122"/>
            </a:endParaRPr>
          </a:p>
        </p:txBody>
      </p:sp>
    </p:spTree>
    <p:extLst>
      <p:ext uri="{BB962C8B-B14F-4D97-AF65-F5344CB8AC3E}">
        <p14:creationId xmlns:p14="http://schemas.microsoft.com/office/powerpoint/2010/main" val="387046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nodePh="1">
                                  <p:stCondLst>
                                    <p:cond delay="0"/>
                                  </p:stCondLst>
                                  <p:endCondLst>
                                    <p:cond evt="begin" delay="0">
                                      <p:tn val="29"/>
                                    </p:cond>
                                  </p:end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500"/>
                                        <p:tgtEl>
                                          <p:spTgt spid="4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par>
                          <p:cTn id="38" fill="hold">
                            <p:stCondLst>
                              <p:cond delay="500"/>
                            </p:stCondLst>
                            <p:childTnLst>
                              <p:par>
                                <p:cTn id="39" presetID="47"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left)">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500"/>
                                        <p:tgtEl>
                                          <p:spTgt spid="55"/>
                                        </p:tgtEl>
                                      </p:cBhvr>
                                    </p:animEffect>
                                  </p:childTnLst>
                                </p:cTn>
                              </p:par>
                            </p:childTnLst>
                          </p:cTn>
                        </p:par>
                        <p:par>
                          <p:cTn id="61" fill="hold">
                            <p:stCondLst>
                              <p:cond delay="1500"/>
                            </p:stCondLst>
                            <p:childTnLst>
                              <p:par>
                                <p:cTn id="62" presetID="14" presetClass="entr" presetSubtype="10" fill="hold" grpId="0" nodeType="after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randombar(horizontal)">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childTnLst>
                          </p:cTn>
                        </p:par>
                        <p:par>
                          <p:cTn id="70" fill="hold">
                            <p:stCondLst>
                              <p:cond delay="500"/>
                            </p:stCondLst>
                            <p:childTnLst>
                              <p:par>
                                <p:cTn id="71" presetID="22" presetClass="entr" presetSubtype="4"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wipe(down)">
                                      <p:cBhvr>
                                        <p:cTn id="73" dur="500"/>
                                        <p:tgtEl>
                                          <p:spTgt spid="54"/>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childTnLst>
                          </p:cTn>
                        </p:par>
                        <p:par>
                          <p:cTn id="78" fill="hold">
                            <p:stCondLst>
                              <p:cond delay="1500"/>
                            </p:stCondLst>
                            <p:childTnLst>
                              <p:par>
                                <p:cTn id="79" presetID="14" presetClass="entr" presetSubtype="10" fill="hold" grpId="0" nodeType="after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randombar(horizontal)">
                                      <p:cBhvr>
                                        <p:cTn id="8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1" grpId="0" animBg="1"/>
      <p:bldP spid="42" grpId="0" animBg="1"/>
      <p:bldP spid="43" grpId="0" animBg="1"/>
      <p:bldP spid="44" grpId="0" animBg="1"/>
      <p:bldP spid="45" grpId="0" animBg="1"/>
      <p:bldP spid="46" grpId="0" animBg="1"/>
      <p:bldP spid="47" grpId="0"/>
      <p:bldP spid="48" grpId="0" animBg="1"/>
      <p:bldP spid="49" grpId="0" animBg="1"/>
      <p:bldP spid="50" grpId="0"/>
      <p:bldP spid="53" grpId="0" animBg="1"/>
      <p:bldP spid="54" grpId="0" animBg="1"/>
      <p:bldP spid="55" grpId="0" animBg="1"/>
      <p:bldP spid="56" grpId="0"/>
      <p:bldP spid="57" grpId="0" animBg="1"/>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pPr fontAlgn="base"/>
            <a:r>
              <a:rPr lang="zh-CN" altLang="en-US" sz="2800" b="1" dirty="0"/>
              <a:t>交互通信</a:t>
            </a:r>
          </a:p>
        </p:txBody>
      </p:sp>
      <p:sp>
        <p:nvSpPr>
          <p:cNvPr id="8" name="矩形 7"/>
          <p:cNvSpPr/>
          <p:nvPr/>
        </p:nvSpPr>
        <p:spPr>
          <a:xfrm>
            <a:off x="2507128" y="1398307"/>
            <a:ext cx="7365798" cy="769441"/>
          </a:xfrm>
          <a:prstGeom prst="rect">
            <a:avLst/>
          </a:prstGeom>
          <a:noFill/>
        </p:spPr>
        <p:txBody>
          <a:bodyPr wrap="none" lIns="91440" tIns="45720" rIns="91440" bIns="45720">
            <a:spAutoFit/>
          </a:bodyPr>
          <a:lstStyle/>
          <a:p>
            <a:pPr algn="ctr"/>
            <a:r>
              <a:rPr lang="en-US" altLang="zh-CN" sz="4400" b="0" cap="none" spc="0" dirty="0" smtClean="0">
                <a:ln w="0"/>
                <a:solidFill>
                  <a:schemeClr val="tx1"/>
                </a:solidFill>
                <a:effectLst>
                  <a:outerShdw blurRad="38100" dist="19050" dir="2700000" algn="tl" rotWithShape="0">
                    <a:schemeClr val="dk1">
                      <a:alpha val="40000"/>
                    </a:schemeClr>
                  </a:outerShdw>
                </a:effectLst>
              </a:rPr>
              <a:t>BGP</a:t>
            </a:r>
            <a:r>
              <a:rPr lang="zh-CN" altLang="en-US" sz="4400" b="0" cap="none" spc="0" dirty="0" smtClean="0">
                <a:ln w="0"/>
                <a:solidFill>
                  <a:schemeClr val="tx1"/>
                </a:solidFill>
                <a:effectLst>
                  <a:outerShdw blurRad="38100" dist="19050" dir="2700000" algn="tl" rotWithShape="0">
                    <a:schemeClr val="dk1">
                      <a:alpha val="40000"/>
                    </a:schemeClr>
                  </a:outerShdw>
                </a:effectLst>
              </a:rPr>
              <a:t>采用</a:t>
            </a:r>
            <a:r>
              <a:rPr lang="en-US" altLang="zh-CN" sz="4400" b="0" cap="none" spc="0" dirty="0" smtClean="0">
                <a:ln w="0"/>
                <a:solidFill>
                  <a:srgbClr val="0070C0"/>
                </a:solidFill>
                <a:effectLst>
                  <a:outerShdw blurRad="38100" dist="19050" dir="2700000" algn="tl" rotWithShape="0">
                    <a:schemeClr val="dk1">
                      <a:alpha val="40000"/>
                    </a:schemeClr>
                  </a:outerShdw>
                </a:effectLst>
              </a:rPr>
              <a:t>TCP</a:t>
            </a:r>
            <a:r>
              <a:rPr lang="zh-CN" altLang="en-US" sz="4400" b="0" cap="none" spc="0" dirty="0" smtClean="0">
                <a:ln w="0"/>
                <a:solidFill>
                  <a:schemeClr val="tx1"/>
                </a:solidFill>
                <a:effectLst>
                  <a:outerShdw blurRad="38100" dist="19050" dir="2700000" algn="tl" rotWithShape="0">
                    <a:schemeClr val="dk1">
                      <a:alpha val="40000"/>
                    </a:schemeClr>
                  </a:outerShdw>
                </a:effectLst>
              </a:rPr>
              <a:t>协议，端口：</a:t>
            </a:r>
            <a:r>
              <a:rPr lang="en-US" altLang="zh-CN" sz="4400" b="0" cap="none" spc="0" dirty="0" smtClean="0">
                <a:ln w="0"/>
                <a:solidFill>
                  <a:srgbClr val="0070C0"/>
                </a:solidFill>
                <a:effectLst>
                  <a:outerShdw blurRad="38100" dist="19050" dir="2700000" algn="tl" rotWithShape="0">
                    <a:schemeClr val="dk1">
                      <a:alpha val="40000"/>
                    </a:schemeClr>
                  </a:outerShdw>
                </a:effectLst>
              </a:rPr>
              <a:t>179</a:t>
            </a:r>
            <a:endParaRPr lang="zh-CN" altLang="en-US" sz="4400" b="0" cap="none" spc="0" dirty="0">
              <a:ln w="0"/>
              <a:solidFill>
                <a:srgbClr val="0070C0"/>
              </a:solidFill>
              <a:effectLst>
                <a:outerShdw blurRad="38100" dist="19050" dir="2700000" algn="tl" rotWithShape="0">
                  <a:schemeClr val="dk1">
                    <a:alpha val="40000"/>
                  </a:schemeClr>
                </a:outerShdw>
              </a:effectLst>
            </a:endParaRPr>
          </a:p>
        </p:txBody>
      </p:sp>
      <p:pic>
        <p:nvPicPr>
          <p:cNvPr id="2050" name="Picture 2" descr="D:\nodeppt\publish\img\bgp_h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128" y="2636724"/>
            <a:ext cx="7365798" cy="296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pPr fontAlgn="base"/>
            <a:r>
              <a:rPr lang="zh-CN" altLang="en-US" sz="2800" b="1" dirty="0" smtClean="0"/>
              <a:t>报文头格式</a:t>
            </a:r>
            <a:endParaRPr lang="zh-CN" altLang="en-US" sz="2800" b="1" dirty="0"/>
          </a:p>
        </p:txBody>
      </p:sp>
      <p:sp>
        <p:nvSpPr>
          <p:cNvPr id="9" name="矩形 8"/>
          <p:cNvSpPr/>
          <p:nvPr/>
        </p:nvSpPr>
        <p:spPr>
          <a:xfrm>
            <a:off x="1657595" y="1678862"/>
            <a:ext cx="8525091" cy="461665"/>
          </a:xfrm>
          <a:prstGeom prst="rect">
            <a:avLst/>
          </a:prstGeom>
          <a:noFill/>
        </p:spPr>
        <p:txBody>
          <a:bodyPr wrap="none" lIns="91440" tIns="45720" rIns="91440" bIns="45720">
            <a:spAutoFit/>
          </a:bodyPr>
          <a:lstStyle/>
          <a:p>
            <a:pPr fontAlgn="base"/>
            <a:r>
              <a:rPr lang="en-US" altLang="zh-CN" sz="2400" dirty="0">
                <a:latin typeface="华文新魏" panose="02010800040101010101" pitchFamily="2" charset="-122"/>
                <a:ea typeface="华文新魏" panose="02010800040101010101" pitchFamily="2" charset="-122"/>
              </a:rPr>
              <a:t>Marker(16</a:t>
            </a:r>
            <a:r>
              <a:rPr lang="zh-CN" altLang="en-US" sz="2400" dirty="0">
                <a:latin typeface="华文新魏" panose="02010800040101010101" pitchFamily="2" charset="-122"/>
                <a:ea typeface="华文新魏" panose="02010800040101010101" pitchFamily="2" charset="-122"/>
              </a:rPr>
              <a:t>字节</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：用于</a:t>
            </a:r>
            <a:r>
              <a:rPr lang="en-US" altLang="zh-CN" sz="2400" dirty="0">
                <a:latin typeface="华文新魏" panose="02010800040101010101" pitchFamily="2" charset="-122"/>
                <a:ea typeface="华文新魏" panose="02010800040101010101" pitchFamily="2" charset="-122"/>
              </a:rPr>
              <a:t>BGP</a:t>
            </a:r>
            <a:r>
              <a:rPr lang="zh-CN" altLang="en-US" sz="2400" dirty="0">
                <a:latin typeface="华文新魏" panose="02010800040101010101" pitchFamily="2" charset="-122"/>
                <a:ea typeface="华文新魏" panose="02010800040101010101" pitchFamily="2" charset="-122"/>
              </a:rPr>
              <a:t>认证，不使用认证时所有比特为</a:t>
            </a:r>
            <a:r>
              <a:rPr lang="en-US" altLang="zh-CN" sz="2400" dirty="0">
                <a:latin typeface="华文新魏" panose="02010800040101010101" pitchFamily="2" charset="-122"/>
                <a:ea typeface="华文新魏" panose="02010800040101010101" pitchFamily="2" charset="-122"/>
              </a:rPr>
              <a:t>1</a:t>
            </a:r>
            <a:r>
              <a:rPr lang="zh-CN" altLang="en-US" sz="2400" dirty="0">
                <a:latin typeface="华文新魏" panose="02010800040101010101" pitchFamily="2" charset="-122"/>
                <a:ea typeface="华文新魏" panose="02010800040101010101" pitchFamily="2" charset="-122"/>
              </a:rPr>
              <a:t>。</a:t>
            </a:r>
          </a:p>
        </p:txBody>
      </p:sp>
      <p:sp>
        <p:nvSpPr>
          <p:cNvPr id="10" name="矩形 9"/>
          <p:cNvSpPr/>
          <p:nvPr/>
        </p:nvSpPr>
        <p:spPr>
          <a:xfrm>
            <a:off x="1657595" y="2326516"/>
            <a:ext cx="6096000" cy="461665"/>
          </a:xfrm>
          <a:prstGeom prst="rect">
            <a:avLst/>
          </a:prstGeom>
        </p:spPr>
        <p:txBody>
          <a:bodyPr>
            <a:spAutoFit/>
          </a:bodyPr>
          <a:lstStyle/>
          <a:p>
            <a:pPr fontAlgn="base"/>
            <a:r>
              <a:rPr lang="en-US" altLang="zh-CN" sz="2400" dirty="0">
                <a:latin typeface="华文新魏" panose="02010800040101010101" pitchFamily="2" charset="-122"/>
                <a:ea typeface="华文新魏" panose="02010800040101010101" pitchFamily="2" charset="-122"/>
              </a:rPr>
              <a:t>L</a:t>
            </a:r>
            <a:r>
              <a:rPr lang="en-US" altLang="zh-CN" sz="2400" dirty="0" smtClean="0">
                <a:latin typeface="华文新魏" panose="02010800040101010101" pitchFamily="2" charset="-122"/>
                <a:ea typeface="华文新魏" panose="02010800040101010101" pitchFamily="2" charset="-122"/>
              </a:rPr>
              <a:t>ength</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长度</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2</a:t>
            </a:r>
            <a:r>
              <a:rPr lang="zh-CN" altLang="en-US" sz="2400" dirty="0">
                <a:latin typeface="华文新魏" panose="02010800040101010101" pitchFamily="2" charset="-122"/>
                <a:ea typeface="华文新魏" panose="02010800040101010101" pitchFamily="2" charset="-122"/>
              </a:rPr>
              <a:t>字节　</a:t>
            </a:r>
            <a:r>
              <a:rPr lang="zh-CN" altLang="en-US" sz="2400" dirty="0" smtClean="0">
                <a:latin typeface="华文新魏" panose="02010800040101010101" pitchFamily="2" charset="-122"/>
                <a:ea typeface="华文新魏" panose="02010800040101010101" pitchFamily="2" charset="-122"/>
              </a:rPr>
              <a:t> 范围：</a:t>
            </a:r>
            <a:r>
              <a:rPr lang="en-US" altLang="zh-CN" sz="2400" dirty="0" smtClean="0">
                <a:latin typeface="华文新魏" panose="02010800040101010101" pitchFamily="2" charset="-122"/>
                <a:ea typeface="华文新魏" panose="02010800040101010101" pitchFamily="2" charset="-122"/>
              </a:rPr>
              <a:t>19 - 4096</a:t>
            </a:r>
            <a:endParaRPr lang="zh-CN" altLang="en-US" sz="2400" dirty="0">
              <a:latin typeface="华文新魏" panose="02010800040101010101" pitchFamily="2" charset="-122"/>
              <a:ea typeface="华文新魏" panose="02010800040101010101" pitchFamily="2" charset="-122"/>
            </a:endParaRPr>
          </a:p>
        </p:txBody>
      </p:sp>
      <p:sp>
        <p:nvSpPr>
          <p:cNvPr id="12" name="矩形 11"/>
          <p:cNvSpPr/>
          <p:nvPr/>
        </p:nvSpPr>
        <p:spPr>
          <a:xfrm>
            <a:off x="1657595" y="2974170"/>
            <a:ext cx="6096000" cy="461665"/>
          </a:xfrm>
          <a:prstGeom prst="rect">
            <a:avLst/>
          </a:prstGeom>
        </p:spPr>
        <p:txBody>
          <a:bodyPr>
            <a:spAutoFit/>
          </a:bodyPr>
          <a:lstStyle/>
          <a:p>
            <a:pPr fontAlgn="base"/>
            <a:r>
              <a:rPr lang="en-US" altLang="zh-CN" sz="2400" dirty="0">
                <a:latin typeface="华文新魏" panose="02010800040101010101" pitchFamily="2" charset="-122"/>
                <a:ea typeface="华文新魏" panose="02010800040101010101" pitchFamily="2" charset="-122"/>
              </a:rPr>
              <a:t>T</a:t>
            </a:r>
            <a:r>
              <a:rPr lang="en-US" altLang="zh-CN" sz="2400" dirty="0" smtClean="0">
                <a:latin typeface="华文新魏" panose="02010800040101010101" pitchFamily="2" charset="-122"/>
                <a:ea typeface="华文新魏" panose="02010800040101010101" pitchFamily="2" charset="-122"/>
              </a:rPr>
              <a:t>ype</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类型</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a:t>
            </a:r>
            <a:r>
              <a:rPr lang="en-US" altLang="zh-CN" sz="2400" dirty="0" smtClean="0">
                <a:latin typeface="华文新魏" panose="02010800040101010101" pitchFamily="2" charset="-122"/>
                <a:ea typeface="华文新魏" panose="02010800040101010101" pitchFamily="2" charset="-122"/>
              </a:rPr>
              <a:t>1</a:t>
            </a:r>
            <a:r>
              <a:rPr lang="zh-CN" altLang="en-US" sz="2400" dirty="0">
                <a:latin typeface="华文新魏" panose="02010800040101010101" pitchFamily="2" charset="-122"/>
                <a:ea typeface="华文新魏" panose="02010800040101010101" pitchFamily="2" charset="-122"/>
              </a:rPr>
              <a:t>字节</a:t>
            </a:r>
            <a:endParaRPr lang="zh-CN" altLang="en-US" sz="2400" dirty="0">
              <a:latin typeface="华文新魏" panose="02010800040101010101" pitchFamily="2" charset="-122"/>
              <a:ea typeface="华文新魏" panose="02010800040101010101" pitchFamily="2" charset="-122"/>
            </a:endParaRPr>
          </a:p>
        </p:txBody>
      </p:sp>
      <p:sp>
        <p:nvSpPr>
          <p:cNvPr id="14" name="矩形 13"/>
          <p:cNvSpPr>
            <a:spLocks noChangeAspect="1"/>
          </p:cNvSpPr>
          <p:nvPr/>
        </p:nvSpPr>
        <p:spPr>
          <a:xfrm>
            <a:off x="1657595" y="4328544"/>
            <a:ext cx="8758730" cy="1569660"/>
          </a:xfrm>
          <a:prstGeom prst="rect">
            <a:avLst/>
          </a:prstGeom>
          <a:noFill/>
        </p:spPr>
        <p:txBody>
          <a:bodyPr wrap="square" lIns="91440" tIns="45720" rIns="91440" bIns="45720">
            <a:spAutoFit/>
          </a:bodyPr>
          <a:lstStyle/>
          <a:p>
            <a:r>
              <a:rPr lang="en-US" altLang="zh-CN" sz="2400" dirty="0">
                <a:latin typeface="华文新魏" panose="02010800040101010101" pitchFamily="2" charset="-122"/>
                <a:ea typeface="华文新魏" panose="02010800040101010101" pitchFamily="2" charset="-122"/>
              </a:rPr>
              <a:t>BGP</a:t>
            </a:r>
            <a:r>
              <a:rPr lang="zh-CN" altLang="en-US" sz="2400" dirty="0">
                <a:latin typeface="华文新魏" panose="02010800040101010101" pitchFamily="2" charset="-122"/>
                <a:ea typeface="华文新魏" panose="02010800040101010101" pitchFamily="2" charset="-122"/>
              </a:rPr>
              <a:t>在报文格式中普遍采用了</a:t>
            </a:r>
            <a:r>
              <a:rPr lang="en-US" altLang="zh-CN" sz="2400" dirty="0">
                <a:solidFill>
                  <a:srgbClr val="0070C0"/>
                </a:solidFill>
                <a:latin typeface="华文新魏" panose="02010800040101010101" pitchFamily="2" charset="-122"/>
                <a:ea typeface="华文新魏" panose="02010800040101010101" pitchFamily="2" charset="-122"/>
              </a:rPr>
              <a:t>TLV</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Type</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Length</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Value</a:t>
            </a:r>
            <a:r>
              <a:rPr lang="zh-CN" altLang="en-US" sz="2400" dirty="0">
                <a:latin typeface="华文新魏" panose="02010800040101010101" pitchFamily="2" charset="-122"/>
                <a:ea typeface="华文新魏" panose="02010800040101010101" pitchFamily="2" charset="-122"/>
              </a:rPr>
              <a:t>）的形式，而不是固定长度固定字段的形式，使得</a:t>
            </a:r>
            <a:r>
              <a:rPr lang="en-US" altLang="zh-CN" sz="2400" dirty="0">
                <a:latin typeface="华文新魏" panose="02010800040101010101" pitchFamily="2" charset="-122"/>
                <a:ea typeface="华文新魏" panose="02010800040101010101" pitchFamily="2" charset="-122"/>
              </a:rPr>
              <a:t>BGP</a:t>
            </a:r>
            <a:r>
              <a:rPr lang="zh-CN" altLang="en-US" sz="2400" dirty="0">
                <a:latin typeface="华文新魏" panose="02010800040101010101" pitchFamily="2" charset="-122"/>
                <a:ea typeface="华文新魏" panose="02010800040101010101" pitchFamily="2" charset="-122"/>
              </a:rPr>
              <a:t>具有非常好的扩展性，在后期追加新类型支持新业务时，只需要定义新的类型编码和值，报文不需要做任何更改。</a:t>
            </a:r>
            <a:endParaRPr lang="zh-CN" altLang="en-US" sz="2400" b="0" cap="none" spc="0" dirty="0">
              <a:ln w="0"/>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2773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pPr fontAlgn="base"/>
            <a:r>
              <a:rPr lang="en-US" altLang="zh-CN" sz="2800" b="1" dirty="0" smtClean="0"/>
              <a:t>Type </a:t>
            </a:r>
            <a:r>
              <a:rPr lang="zh-CN" altLang="en-US" sz="2800" b="1" dirty="0" smtClean="0"/>
              <a:t>类型</a:t>
            </a:r>
            <a:endParaRPr lang="zh-CN" altLang="en-US" sz="2800" b="1" dirty="0"/>
          </a:p>
        </p:txBody>
      </p:sp>
      <p:sp>
        <p:nvSpPr>
          <p:cNvPr id="9" name="矩形 8"/>
          <p:cNvSpPr/>
          <p:nvPr/>
        </p:nvSpPr>
        <p:spPr>
          <a:xfrm>
            <a:off x="1958931" y="1888733"/>
            <a:ext cx="7779694" cy="584775"/>
          </a:xfrm>
          <a:prstGeom prst="rect">
            <a:avLst/>
          </a:prstGeom>
          <a:noFill/>
        </p:spPr>
        <p:txBody>
          <a:bodyPr wrap="none" lIns="91440" tIns="45720" rIns="91440" bIns="45720">
            <a:spAutoFit/>
          </a:bodyPr>
          <a:lstStyle/>
          <a:p>
            <a:pPr fontAlgn="base"/>
            <a:r>
              <a:rPr lang="zh-CN" altLang="en-US" sz="3200" dirty="0">
                <a:latin typeface="华文新魏" panose="02010800040101010101" pitchFamily="2" charset="-122"/>
                <a:ea typeface="华文新魏" panose="02010800040101010101" pitchFamily="2" charset="-122"/>
              </a:rPr>
              <a:t>类型</a:t>
            </a:r>
            <a:r>
              <a:rPr lang="en-US" altLang="zh-CN" sz="3200" dirty="0">
                <a:latin typeface="华文新魏" panose="02010800040101010101" pitchFamily="2" charset="-122"/>
                <a:ea typeface="华文新魏" panose="02010800040101010101" pitchFamily="2" charset="-122"/>
              </a:rPr>
              <a:t>1</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open</a:t>
            </a:r>
            <a:r>
              <a:rPr lang="zh-CN" altLang="en-US" sz="3200" dirty="0">
                <a:latin typeface="华文新魏" panose="02010800040101010101" pitchFamily="2" charset="-122"/>
                <a:ea typeface="华文新魏" panose="02010800040101010101" pitchFamily="2" charset="-122"/>
              </a:rPr>
              <a:t>协商</a:t>
            </a:r>
            <a:r>
              <a:rPr lang="en-US" altLang="zh-CN" sz="3200" dirty="0">
                <a:latin typeface="华文新魏" panose="02010800040101010101" pitchFamily="2" charset="-122"/>
                <a:ea typeface="华文新魏" panose="02010800040101010101" pitchFamily="2" charset="-122"/>
              </a:rPr>
              <a:t>BGP</a:t>
            </a:r>
            <a:r>
              <a:rPr lang="zh-CN" altLang="en-US" sz="3200" dirty="0">
                <a:latin typeface="华文新魏" panose="02010800040101010101" pitchFamily="2" charset="-122"/>
                <a:ea typeface="华文新魏" panose="02010800040101010101" pitchFamily="2" charset="-122"/>
              </a:rPr>
              <a:t>参数，建立邻居关系</a:t>
            </a:r>
          </a:p>
        </p:txBody>
      </p:sp>
      <p:sp>
        <p:nvSpPr>
          <p:cNvPr id="10" name="矩形 9"/>
          <p:cNvSpPr/>
          <p:nvPr/>
        </p:nvSpPr>
        <p:spPr>
          <a:xfrm>
            <a:off x="1958931" y="2710979"/>
            <a:ext cx="6096000" cy="584775"/>
          </a:xfrm>
          <a:prstGeom prst="rect">
            <a:avLst/>
          </a:prstGeom>
        </p:spPr>
        <p:txBody>
          <a:bodyPr>
            <a:spAutoFit/>
          </a:bodyPr>
          <a:lstStyle/>
          <a:p>
            <a:pPr fontAlgn="base"/>
            <a:r>
              <a:rPr lang="zh-CN" altLang="en-US" sz="3200" dirty="0">
                <a:latin typeface="华文新魏" panose="02010800040101010101" pitchFamily="2" charset="-122"/>
                <a:ea typeface="华文新魏" panose="02010800040101010101" pitchFamily="2" charset="-122"/>
              </a:rPr>
              <a:t>类型</a:t>
            </a:r>
            <a:r>
              <a:rPr lang="en-US" altLang="zh-CN" sz="3200" dirty="0">
                <a:latin typeface="华文新魏" panose="02010800040101010101" pitchFamily="2" charset="-122"/>
                <a:ea typeface="华文新魏" panose="02010800040101010101" pitchFamily="2" charset="-122"/>
              </a:rPr>
              <a:t>2</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update</a:t>
            </a:r>
            <a:r>
              <a:rPr lang="zh-CN" altLang="en-US" sz="3200" dirty="0">
                <a:latin typeface="华文新魏" panose="02010800040101010101" pitchFamily="2" charset="-122"/>
                <a:ea typeface="华文新魏" panose="02010800040101010101" pitchFamily="2" charset="-122"/>
              </a:rPr>
              <a:t>传播</a:t>
            </a:r>
            <a:r>
              <a:rPr lang="en-US" altLang="zh-CN" sz="3200" dirty="0">
                <a:latin typeface="华文新魏" panose="02010800040101010101" pitchFamily="2" charset="-122"/>
                <a:ea typeface="华文新魏" panose="02010800040101010101" pitchFamily="2" charset="-122"/>
              </a:rPr>
              <a:t>BGP</a:t>
            </a:r>
            <a:r>
              <a:rPr lang="zh-CN" altLang="en-US" sz="3200" dirty="0">
                <a:latin typeface="华文新魏" panose="02010800040101010101" pitchFamily="2" charset="-122"/>
                <a:ea typeface="华文新魏" panose="02010800040101010101" pitchFamily="2" charset="-122"/>
              </a:rPr>
              <a:t>路由</a:t>
            </a:r>
          </a:p>
        </p:txBody>
      </p:sp>
      <p:sp>
        <p:nvSpPr>
          <p:cNvPr id="12" name="矩形 11"/>
          <p:cNvSpPr/>
          <p:nvPr/>
        </p:nvSpPr>
        <p:spPr>
          <a:xfrm>
            <a:off x="1958931" y="3528048"/>
            <a:ext cx="8619014" cy="584775"/>
          </a:xfrm>
          <a:prstGeom prst="rect">
            <a:avLst/>
          </a:prstGeom>
        </p:spPr>
        <p:txBody>
          <a:bodyPr wrap="square">
            <a:spAutoFit/>
          </a:bodyPr>
          <a:lstStyle/>
          <a:p>
            <a:pPr fontAlgn="base"/>
            <a:r>
              <a:rPr lang="zh-CN" altLang="en-US" sz="3200" dirty="0">
                <a:latin typeface="华文新魏" panose="02010800040101010101" pitchFamily="2" charset="-122"/>
                <a:ea typeface="华文新魏" panose="02010800040101010101" pitchFamily="2" charset="-122"/>
              </a:rPr>
              <a:t>类型</a:t>
            </a:r>
            <a:r>
              <a:rPr lang="en-US" altLang="zh-CN" sz="3200" dirty="0">
                <a:latin typeface="华文新魏" panose="02010800040101010101" pitchFamily="2" charset="-122"/>
                <a:ea typeface="华文新魏" panose="02010800040101010101" pitchFamily="2" charset="-122"/>
              </a:rPr>
              <a:t>3</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notification</a:t>
            </a:r>
            <a:r>
              <a:rPr lang="zh-CN" altLang="en-US" sz="3200" dirty="0">
                <a:latin typeface="华文新魏" panose="02010800040101010101" pitchFamily="2" charset="-122"/>
                <a:ea typeface="华文新魏" panose="02010800040101010101" pitchFamily="2" charset="-122"/>
              </a:rPr>
              <a:t>报告错误，中止邻居关系</a:t>
            </a:r>
          </a:p>
        </p:txBody>
      </p:sp>
      <p:sp>
        <p:nvSpPr>
          <p:cNvPr id="13" name="矩形 12"/>
          <p:cNvSpPr/>
          <p:nvPr/>
        </p:nvSpPr>
        <p:spPr>
          <a:xfrm>
            <a:off x="1958931" y="4345117"/>
            <a:ext cx="6096000" cy="584775"/>
          </a:xfrm>
          <a:prstGeom prst="rect">
            <a:avLst/>
          </a:prstGeom>
        </p:spPr>
        <p:txBody>
          <a:bodyPr>
            <a:spAutoFit/>
          </a:bodyPr>
          <a:lstStyle/>
          <a:p>
            <a:pPr fontAlgn="base"/>
            <a:r>
              <a:rPr lang="zh-CN" altLang="en-US" sz="3200" dirty="0">
                <a:latin typeface="华文新魏" panose="02010800040101010101" pitchFamily="2" charset="-122"/>
                <a:ea typeface="华文新魏" panose="02010800040101010101" pitchFamily="2" charset="-122"/>
              </a:rPr>
              <a:t>类型</a:t>
            </a:r>
            <a:r>
              <a:rPr lang="en-US" altLang="zh-CN" sz="3200" dirty="0">
                <a:latin typeface="华文新魏" panose="02010800040101010101" pitchFamily="2" charset="-122"/>
                <a:ea typeface="华文新魏" panose="02010800040101010101" pitchFamily="2" charset="-122"/>
              </a:rPr>
              <a:t>4</a:t>
            </a:r>
            <a:r>
              <a:rPr lang="zh-CN" altLang="en-US" sz="3200" dirty="0">
                <a:latin typeface="华文新魏" panose="02010800040101010101" pitchFamily="2" charset="-122"/>
                <a:ea typeface="华文新魏" panose="02010800040101010101" pitchFamily="2" charset="-122"/>
              </a:rPr>
              <a:t>：</a:t>
            </a:r>
            <a:r>
              <a:rPr lang="en-US" altLang="zh-CN" sz="3200" dirty="0" err="1">
                <a:latin typeface="华文新魏" panose="02010800040101010101" pitchFamily="2" charset="-122"/>
                <a:ea typeface="华文新魏" panose="02010800040101010101" pitchFamily="2" charset="-122"/>
              </a:rPr>
              <a:t>keepalive</a:t>
            </a:r>
            <a:r>
              <a:rPr lang="zh-CN" altLang="en-US" sz="3200" dirty="0">
                <a:latin typeface="华文新魏" panose="02010800040101010101" pitchFamily="2" charset="-122"/>
                <a:ea typeface="华文新魏" panose="02010800040101010101" pitchFamily="2" charset="-122"/>
              </a:rPr>
              <a:t>维持邻居</a:t>
            </a:r>
            <a:r>
              <a:rPr lang="zh-CN" altLang="en-US" sz="3200" dirty="0" smtClean="0">
                <a:latin typeface="华文新魏" panose="02010800040101010101" pitchFamily="2" charset="-122"/>
                <a:ea typeface="华文新魏" panose="02010800040101010101" pitchFamily="2" charset="-122"/>
              </a:rPr>
              <a:t>关系</a:t>
            </a:r>
            <a:endParaRPr lang="en-US" altLang="zh-CN"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5985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b="1" dirty="0" smtClean="0">
                <a:latin typeface="汉仪综艺体简" panose="02010600030101010101" charset="-122"/>
                <a:ea typeface="汉仪综艺体简" panose="02010600030101010101" charset="-122"/>
              </a:rPr>
              <a:t>配置方式</a:t>
            </a:r>
            <a:endParaRPr lang="zh-CN" altLang="en-US" sz="2800" b="1" dirty="0">
              <a:latin typeface="汉仪综艺体简" panose="02010600030101010101" charset="-122"/>
              <a:ea typeface="汉仪综艺体简" panose="02010600030101010101" charset="-122"/>
            </a:endParaRPr>
          </a:p>
        </p:txBody>
      </p:sp>
      <p:grpSp>
        <p:nvGrpSpPr>
          <p:cNvPr id="12" name="组合 11"/>
          <p:cNvGrpSpPr/>
          <p:nvPr/>
        </p:nvGrpSpPr>
        <p:grpSpPr>
          <a:xfrm rot="19957823">
            <a:off x="9986337" y="916672"/>
            <a:ext cx="946297" cy="802875"/>
            <a:chOff x="5968977" y="738349"/>
            <a:chExt cx="1762125" cy="1235075"/>
          </a:xfrm>
          <a:effectLst>
            <a:outerShdw blurRad="127000" dist="101600" dir="2700000" algn="tl" rotWithShape="0">
              <a:prstClr val="black">
                <a:alpha val="40000"/>
              </a:prstClr>
            </a:outerShdw>
          </a:effectLst>
        </p:grpSpPr>
        <p:sp>
          <p:nvSpPr>
            <p:cNvPr id="13"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椭圆 9"/>
          <p:cNvSpPr/>
          <p:nvPr/>
        </p:nvSpPr>
        <p:spPr>
          <a:xfrm>
            <a:off x="1318512" y="135470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08264" y="1341259"/>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flipH="1">
            <a:off x="2070154" y="2007727"/>
            <a:ext cx="600839" cy="1015663"/>
          </a:xfrm>
          <a:prstGeom prst="rect">
            <a:avLst/>
          </a:prstGeom>
          <a:noFill/>
        </p:spPr>
        <p:txBody>
          <a:bodyPr wrap="square" rtlCol="0">
            <a:spAutoFit/>
          </a:bodyPr>
          <a:lstStyle/>
          <a:p>
            <a:r>
              <a:rPr lang="zh-CN" altLang="en-US" sz="2000" dirty="0">
                <a:latin typeface="汉仪综艺体简" panose="02010609000101010101" pitchFamily="49" charset="-122"/>
                <a:ea typeface="汉仪综艺体简" panose="02010609000101010101" pitchFamily="49" charset="-122"/>
              </a:rPr>
              <a:t>小</a:t>
            </a:r>
            <a:r>
              <a:rPr lang="zh-CN" altLang="en-US" sz="2000" dirty="0" smtClean="0">
                <a:latin typeface="汉仪综艺体简" panose="02010609000101010101" pitchFamily="49" charset="-122"/>
                <a:ea typeface="汉仪综艺体简" panose="02010609000101010101" pitchFamily="49" charset="-122"/>
              </a:rPr>
              <a:t>标题</a:t>
            </a:r>
            <a:endParaRPr lang="zh-CN" altLang="en-US" sz="2000" dirty="0">
              <a:latin typeface="汉仪综艺体简" panose="02010609000101010101" pitchFamily="49" charset="-122"/>
              <a:ea typeface="汉仪综艺体简" panose="02010609000101010101" pitchFamily="49" charset="-122"/>
            </a:endParaRPr>
          </a:p>
        </p:txBody>
      </p:sp>
      <p:sp>
        <p:nvSpPr>
          <p:cNvPr id="20" name="文本框 19"/>
          <p:cNvSpPr txBox="1"/>
          <p:nvPr/>
        </p:nvSpPr>
        <p:spPr>
          <a:xfrm flipH="1">
            <a:off x="3314907" y="1823062"/>
            <a:ext cx="6868544" cy="1384995"/>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这里是内容这里是内容这里是内容这里是内容这里是内容这里是内容这里是内容这里是内容这里是内容这里是内容</a:t>
            </a:r>
            <a:r>
              <a:rPr lang="zh-CN" altLang="en-US" sz="1400" dirty="0" smtClean="0">
                <a:latin typeface="微软雅黑" panose="020B0503020204020204" pitchFamily="34" charset="-122"/>
                <a:ea typeface="微软雅黑" panose="020B0503020204020204" pitchFamily="34" charset="-122"/>
              </a:rPr>
              <a:t>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a:t>
            </a: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rot="19957823">
            <a:off x="9986337" y="3689857"/>
            <a:ext cx="946297" cy="802875"/>
            <a:chOff x="5968977" y="738349"/>
            <a:chExt cx="1762125" cy="1235075"/>
          </a:xfrm>
          <a:effectLst>
            <a:outerShdw blurRad="127000" dist="101600" dir="2700000" algn="tl" rotWithShape="0">
              <a:prstClr val="black">
                <a:alpha val="40000"/>
              </a:prstClr>
            </a:outerShdw>
          </a:effectLst>
        </p:grpSpPr>
        <p:sp>
          <p:nvSpPr>
            <p:cNvPr id="29"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椭圆 23"/>
          <p:cNvSpPr/>
          <p:nvPr/>
        </p:nvSpPr>
        <p:spPr>
          <a:xfrm>
            <a:off x="1318512" y="4127892"/>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2808264" y="4114445"/>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flipH="1">
            <a:off x="2067408" y="4794360"/>
            <a:ext cx="647979" cy="1015663"/>
          </a:xfrm>
          <a:prstGeom prst="rect">
            <a:avLst/>
          </a:prstGeom>
          <a:noFill/>
        </p:spPr>
        <p:txBody>
          <a:bodyPr wrap="square" rtlCol="0">
            <a:spAutoFit/>
          </a:bodyPr>
          <a:lstStyle/>
          <a:p>
            <a:r>
              <a:rPr lang="zh-CN" altLang="en-US" sz="2000" dirty="0">
                <a:latin typeface="汉仪综艺体简" panose="02010609000101010101" pitchFamily="49" charset="-122"/>
                <a:ea typeface="汉仪综艺体简" panose="02010609000101010101" pitchFamily="49" charset="-122"/>
              </a:rPr>
              <a:t>小</a:t>
            </a:r>
            <a:r>
              <a:rPr lang="zh-CN" altLang="en-US" sz="2000" dirty="0" smtClean="0">
                <a:latin typeface="汉仪综艺体简" panose="02010609000101010101" pitchFamily="49" charset="-122"/>
                <a:ea typeface="汉仪综艺体简" panose="02010609000101010101" pitchFamily="49" charset="-122"/>
              </a:rPr>
              <a:t>标题</a:t>
            </a:r>
            <a:endParaRPr lang="zh-CN" altLang="en-US" sz="2000" dirty="0">
              <a:latin typeface="汉仪综艺体简" panose="02010609000101010101" pitchFamily="49" charset="-122"/>
              <a:ea typeface="汉仪综艺体简" panose="02010609000101010101" pitchFamily="49" charset="-122"/>
            </a:endParaRPr>
          </a:p>
        </p:txBody>
      </p:sp>
      <p:sp>
        <p:nvSpPr>
          <p:cNvPr id="28" name="文本框 27"/>
          <p:cNvSpPr txBox="1"/>
          <p:nvPr/>
        </p:nvSpPr>
        <p:spPr>
          <a:xfrm flipH="1">
            <a:off x="3314907" y="4596248"/>
            <a:ext cx="6868544" cy="1384995"/>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这里是内容这里是内容这里是内容这里是内容这里是内容这里是内容这里是内容这里是内容这里是内容这里是内容</a:t>
            </a:r>
            <a:r>
              <a:rPr lang="zh-CN" altLang="en-US" sz="1400" dirty="0" smtClean="0">
                <a:latin typeface="微软雅黑" panose="020B0503020204020204" pitchFamily="34" charset="-122"/>
                <a:ea typeface="微软雅黑" panose="020B0503020204020204" pitchFamily="34" charset="-122"/>
              </a:rPr>
              <a:t>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a:t>
            </a: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994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up)">
                                      <p:cBhvr>
                                        <p:cTn id="45" dur="500"/>
                                        <p:tgtEl>
                                          <p:spTgt spid="27"/>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childTnLst>
                          </p:cTn>
                        </p:par>
                        <p:par>
                          <p:cTn id="50" fill="hold">
                            <p:stCondLst>
                              <p:cond delay="1500"/>
                            </p:stCondLst>
                            <p:childTnLst>
                              <p:par>
                                <p:cTn id="51" presetID="10" presetClass="entr" presetSubtype="0"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par>
                          <p:cTn id="54" fill="hold">
                            <p:stCondLst>
                              <p:cond delay="2000"/>
                            </p:stCondLst>
                            <p:childTnLst>
                              <p:par>
                                <p:cTn id="55" presetID="14" presetClass="entr" presetSubtype="1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randombar(horizontal)">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9" grpId="0" animBg="1"/>
      <p:bldP spid="11" grpId="0"/>
      <p:bldP spid="20" grpId="0"/>
      <p:bldP spid="24" grpId="0" animBg="1"/>
      <p:bldP spid="26" grpId="0" animBg="1"/>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sp>
        <p:nvSpPr>
          <p:cNvPr id="41" name="圆角矩形 40"/>
          <p:cNvSpPr/>
          <p:nvPr/>
        </p:nvSpPr>
        <p:spPr>
          <a:xfrm>
            <a:off x="4178820"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6307939"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4178820" y="4078944"/>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6313056" y="4078943"/>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Group 104"/>
          <p:cNvGrpSpPr>
            <a:grpSpLocks noChangeAspect="1"/>
          </p:cNvGrpSpPr>
          <p:nvPr/>
        </p:nvGrpSpPr>
        <p:grpSpPr bwMode="auto">
          <a:xfrm>
            <a:off x="4688252" y="3554676"/>
            <a:ext cx="2789237" cy="731837"/>
            <a:chOff x="5157" y="339"/>
            <a:chExt cx="1757" cy="461"/>
          </a:xfrm>
          <a:effectLst>
            <a:outerShdw blurRad="127000" dist="101600" dir="2700000" algn="tl" rotWithShape="0">
              <a:prstClr val="black">
                <a:alpha val="40000"/>
              </a:prstClr>
            </a:outerShdw>
          </a:effectLst>
        </p:grpSpPr>
        <p:sp>
          <p:nvSpPr>
            <p:cNvPr id="61" name="AutoShape 103"/>
            <p:cNvSpPr>
              <a:spLocks noChangeAspect="1" noChangeArrowheads="1" noTextEdit="1"/>
            </p:cNvSpPr>
            <p:nvPr/>
          </p:nvSpPr>
          <p:spPr bwMode="auto">
            <a:xfrm>
              <a:off x="5157" y="339"/>
              <a:ext cx="1757"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05"/>
            <p:cNvSpPr>
              <a:spLocks/>
            </p:cNvSpPr>
            <p:nvPr/>
          </p:nvSpPr>
          <p:spPr bwMode="auto">
            <a:xfrm>
              <a:off x="6556" y="524"/>
              <a:ext cx="358" cy="276"/>
            </a:xfrm>
            <a:custGeom>
              <a:avLst/>
              <a:gdLst>
                <a:gd name="T0" fmla="*/ 0 w 151"/>
                <a:gd name="T1" fmla="*/ 98 h 115"/>
                <a:gd name="T2" fmla="*/ 151 w 151"/>
                <a:gd name="T3" fmla="*/ 98 h 115"/>
                <a:gd name="T4" fmla="*/ 127 w 151"/>
                <a:gd name="T5" fmla="*/ 52 h 115"/>
                <a:gd name="T6" fmla="*/ 151 w 151"/>
                <a:gd name="T7" fmla="*/ 17 h 115"/>
                <a:gd name="T8" fmla="*/ 0 w 151"/>
                <a:gd name="T9" fmla="*/ 17 h 115"/>
                <a:gd name="T10" fmla="*/ 0 w 151"/>
                <a:gd name="T11" fmla="*/ 98 h 115"/>
              </a:gdLst>
              <a:ahLst/>
              <a:cxnLst>
                <a:cxn ang="0">
                  <a:pos x="T0" y="T1"/>
                </a:cxn>
                <a:cxn ang="0">
                  <a:pos x="T2" y="T3"/>
                </a:cxn>
                <a:cxn ang="0">
                  <a:pos x="T4" y="T5"/>
                </a:cxn>
                <a:cxn ang="0">
                  <a:pos x="T6" y="T7"/>
                </a:cxn>
                <a:cxn ang="0">
                  <a:pos x="T8" y="T9"/>
                </a:cxn>
                <a:cxn ang="0">
                  <a:pos x="T10" y="T11"/>
                </a:cxn>
              </a:cxnLst>
              <a:rect l="0" t="0" r="r" b="b"/>
              <a:pathLst>
                <a:path w="151" h="115">
                  <a:moveTo>
                    <a:pt x="0" y="98"/>
                  </a:moveTo>
                  <a:cubicBezTo>
                    <a:pt x="53" y="115"/>
                    <a:pt x="99" y="81"/>
                    <a:pt x="151" y="98"/>
                  </a:cubicBezTo>
                  <a:cubicBezTo>
                    <a:pt x="142" y="78"/>
                    <a:pt x="137" y="69"/>
                    <a:pt x="127" y="52"/>
                  </a:cubicBezTo>
                  <a:cubicBezTo>
                    <a:pt x="137" y="36"/>
                    <a:pt x="142" y="29"/>
                    <a:pt x="151" y="17"/>
                  </a:cubicBezTo>
                  <a:cubicBezTo>
                    <a:pt x="99" y="0"/>
                    <a:pt x="53" y="34"/>
                    <a:pt x="0" y="17"/>
                  </a:cubicBezTo>
                  <a:cubicBezTo>
                    <a:pt x="0" y="50"/>
                    <a:pt x="0" y="66"/>
                    <a:pt x="0" y="98"/>
                  </a:cubicBezTo>
                  <a:close/>
                </a:path>
              </a:pathLst>
            </a:custGeom>
            <a:gradFill flip="none" rotWithShape="1">
              <a:gsLst>
                <a:gs pos="0">
                  <a:srgbClr val="D00F0F">
                    <a:shade val="30000"/>
                    <a:satMod val="115000"/>
                  </a:srgbClr>
                </a:gs>
                <a:gs pos="50000">
                  <a:srgbClr val="D00F0F">
                    <a:shade val="67500"/>
                    <a:satMod val="115000"/>
                  </a:srgbClr>
                </a:gs>
                <a:gs pos="100000">
                  <a:srgbClr val="D00F0F">
                    <a:shade val="100000"/>
                    <a:satMod val="115000"/>
                  </a:srgbClr>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06"/>
            <p:cNvSpPr>
              <a:spLocks/>
            </p:cNvSpPr>
            <p:nvPr/>
          </p:nvSpPr>
          <p:spPr bwMode="auto">
            <a:xfrm>
              <a:off x="6556" y="495"/>
              <a:ext cx="211" cy="264"/>
            </a:xfrm>
            <a:custGeom>
              <a:avLst/>
              <a:gdLst>
                <a:gd name="T0" fmla="*/ 89 w 89"/>
                <a:gd name="T1" fmla="*/ 83 h 110"/>
                <a:gd name="T2" fmla="*/ 38 w 89"/>
                <a:gd name="T3" fmla="*/ 92 h 110"/>
                <a:gd name="T4" fmla="*/ 0 w 89"/>
                <a:gd name="T5" fmla="*/ 110 h 110"/>
                <a:gd name="T6" fmla="*/ 0 w 89"/>
                <a:gd name="T7" fmla="*/ 0 h 110"/>
                <a:gd name="T8" fmla="*/ 89 w 89"/>
                <a:gd name="T9" fmla="*/ 83 h 110"/>
              </a:gdLst>
              <a:ahLst/>
              <a:cxnLst>
                <a:cxn ang="0">
                  <a:pos x="T0" y="T1"/>
                </a:cxn>
                <a:cxn ang="0">
                  <a:pos x="T2" y="T3"/>
                </a:cxn>
                <a:cxn ang="0">
                  <a:pos x="T4" y="T5"/>
                </a:cxn>
                <a:cxn ang="0">
                  <a:pos x="T6" y="T7"/>
                </a:cxn>
                <a:cxn ang="0">
                  <a:pos x="T8" y="T9"/>
                </a:cxn>
              </a:cxnLst>
              <a:rect l="0" t="0" r="r" b="b"/>
              <a:pathLst>
                <a:path w="89" h="110">
                  <a:moveTo>
                    <a:pt x="89" y="83"/>
                  </a:moveTo>
                  <a:cubicBezTo>
                    <a:pt x="89" y="83"/>
                    <a:pt x="58" y="85"/>
                    <a:pt x="38" y="92"/>
                  </a:cubicBezTo>
                  <a:cubicBezTo>
                    <a:pt x="17" y="100"/>
                    <a:pt x="0" y="110"/>
                    <a:pt x="0" y="110"/>
                  </a:cubicBezTo>
                  <a:cubicBezTo>
                    <a:pt x="0" y="0"/>
                    <a:pt x="0" y="0"/>
                    <a:pt x="0" y="0"/>
                  </a:cubicBezTo>
                  <a:lnTo>
                    <a:pt x="89" y="83"/>
                  </a:ln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07"/>
            <p:cNvSpPr>
              <a:spLocks/>
            </p:cNvSpPr>
            <p:nvPr/>
          </p:nvSpPr>
          <p:spPr bwMode="auto">
            <a:xfrm>
              <a:off x="5157" y="322"/>
              <a:ext cx="358" cy="284"/>
            </a:xfrm>
            <a:custGeom>
              <a:avLst/>
              <a:gdLst>
                <a:gd name="T0" fmla="*/ 151 w 151"/>
                <a:gd name="T1" fmla="*/ 100 h 118"/>
                <a:gd name="T2" fmla="*/ 0 w 151"/>
                <a:gd name="T3" fmla="*/ 100 h 118"/>
                <a:gd name="T4" fmla="*/ 24 w 151"/>
                <a:gd name="T5" fmla="*/ 66 h 118"/>
                <a:gd name="T6" fmla="*/ 0 w 151"/>
                <a:gd name="T7" fmla="*/ 19 h 118"/>
                <a:gd name="T8" fmla="*/ 151 w 151"/>
                <a:gd name="T9" fmla="*/ 19 h 118"/>
                <a:gd name="T10" fmla="*/ 151 w 151"/>
                <a:gd name="T11" fmla="*/ 100 h 118"/>
              </a:gdLst>
              <a:ahLst/>
              <a:cxnLst>
                <a:cxn ang="0">
                  <a:pos x="T0" y="T1"/>
                </a:cxn>
                <a:cxn ang="0">
                  <a:pos x="T2" y="T3"/>
                </a:cxn>
                <a:cxn ang="0">
                  <a:pos x="T4" y="T5"/>
                </a:cxn>
                <a:cxn ang="0">
                  <a:pos x="T6" y="T7"/>
                </a:cxn>
                <a:cxn ang="0">
                  <a:pos x="T8" y="T9"/>
                </a:cxn>
                <a:cxn ang="0">
                  <a:pos x="T10" y="T11"/>
                </a:cxn>
              </a:cxnLst>
              <a:rect l="0" t="0" r="r" b="b"/>
              <a:pathLst>
                <a:path w="151" h="118">
                  <a:moveTo>
                    <a:pt x="151" y="100"/>
                  </a:moveTo>
                  <a:cubicBezTo>
                    <a:pt x="98" y="81"/>
                    <a:pt x="53" y="118"/>
                    <a:pt x="0" y="100"/>
                  </a:cubicBezTo>
                  <a:cubicBezTo>
                    <a:pt x="10" y="88"/>
                    <a:pt x="15" y="81"/>
                    <a:pt x="24" y="66"/>
                  </a:cubicBezTo>
                  <a:cubicBezTo>
                    <a:pt x="15" y="49"/>
                    <a:pt x="10" y="40"/>
                    <a:pt x="0" y="19"/>
                  </a:cubicBezTo>
                  <a:cubicBezTo>
                    <a:pt x="53" y="37"/>
                    <a:pt x="98" y="0"/>
                    <a:pt x="151" y="19"/>
                  </a:cubicBezTo>
                  <a:cubicBezTo>
                    <a:pt x="151" y="51"/>
                    <a:pt x="151" y="67"/>
                    <a:pt x="151" y="100"/>
                  </a:cubicBezTo>
                  <a:close/>
                </a:path>
              </a:pathLst>
            </a:custGeom>
            <a:gradFill flip="none" rotWithShape="1">
              <a:gsLst>
                <a:gs pos="0">
                  <a:srgbClr val="D00F0F">
                    <a:shade val="30000"/>
                    <a:satMod val="115000"/>
                  </a:srgbClr>
                </a:gs>
                <a:gs pos="50000">
                  <a:srgbClr val="D00F0F">
                    <a:shade val="67500"/>
                    <a:satMod val="115000"/>
                  </a:srgbClr>
                </a:gs>
                <a:gs pos="100000">
                  <a:srgbClr val="D00F0F">
                    <a:shade val="100000"/>
                    <a:satMod val="115000"/>
                  </a:srgbClr>
                </a:gs>
              </a:gsLst>
              <a:lin ang="81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08"/>
            <p:cNvSpPr>
              <a:spLocks/>
            </p:cNvSpPr>
            <p:nvPr/>
          </p:nvSpPr>
          <p:spPr bwMode="auto">
            <a:xfrm>
              <a:off x="5304" y="368"/>
              <a:ext cx="211" cy="276"/>
            </a:xfrm>
            <a:custGeom>
              <a:avLst/>
              <a:gdLst>
                <a:gd name="T0" fmla="*/ 0 w 89"/>
                <a:gd name="T1" fmla="*/ 31 h 115"/>
                <a:gd name="T2" fmla="*/ 89 w 89"/>
                <a:gd name="T3" fmla="*/ 115 h 115"/>
                <a:gd name="T4" fmla="*/ 89 w 89"/>
                <a:gd name="T5" fmla="*/ 0 h 115"/>
                <a:gd name="T6" fmla="*/ 48 w 89"/>
                <a:gd name="T7" fmla="*/ 21 h 115"/>
                <a:gd name="T8" fmla="*/ 0 w 89"/>
                <a:gd name="T9" fmla="*/ 31 h 115"/>
              </a:gdLst>
              <a:ahLst/>
              <a:cxnLst>
                <a:cxn ang="0">
                  <a:pos x="T0" y="T1"/>
                </a:cxn>
                <a:cxn ang="0">
                  <a:pos x="T2" y="T3"/>
                </a:cxn>
                <a:cxn ang="0">
                  <a:pos x="T4" y="T5"/>
                </a:cxn>
                <a:cxn ang="0">
                  <a:pos x="T6" y="T7"/>
                </a:cxn>
                <a:cxn ang="0">
                  <a:pos x="T8" y="T9"/>
                </a:cxn>
              </a:cxnLst>
              <a:rect l="0" t="0" r="r" b="b"/>
              <a:pathLst>
                <a:path w="89" h="115">
                  <a:moveTo>
                    <a:pt x="0" y="31"/>
                  </a:moveTo>
                  <a:cubicBezTo>
                    <a:pt x="89" y="115"/>
                    <a:pt x="89" y="115"/>
                    <a:pt x="89" y="115"/>
                  </a:cubicBezTo>
                  <a:cubicBezTo>
                    <a:pt x="89" y="0"/>
                    <a:pt x="89" y="0"/>
                    <a:pt x="89" y="0"/>
                  </a:cubicBezTo>
                  <a:cubicBezTo>
                    <a:pt x="89" y="0"/>
                    <a:pt x="63" y="15"/>
                    <a:pt x="48" y="21"/>
                  </a:cubicBezTo>
                  <a:cubicBezTo>
                    <a:pt x="32" y="27"/>
                    <a:pt x="0" y="31"/>
                    <a:pt x="0" y="31"/>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09"/>
            <p:cNvSpPr>
              <a:spLocks/>
            </p:cNvSpPr>
            <p:nvPr/>
          </p:nvSpPr>
          <p:spPr bwMode="auto">
            <a:xfrm>
              <a:off x="5306" y="75"/>
              <a:ext cx="1461" cy="987"/>
            </a:xfrm>
            <a:custGeom>
              <a:avLst/>
              <a:gdLst>
                <a:gd name="T0" fmla="*/ 0 w 616"/>
                <a:gd name="T1" fmla="*/ 154 h 411"/>
                <a:gd name="T2" fmla="*/ 616 w 616"/>
                <a:gd name="T3" fmla="*/ 154 h 411"/>
                <a:gd name="T4" fmla="*/ 616 w 616"/>
                <a:gd name="T5" fmla="*/ 258 h 411"/>
                <a:gd name="T6" fmla="*/ 0 w 616"/>
                <a:gd name="T7" fmla="*/ 258 h 411"/>
                <a:gd name="T8" fmla="*/ 0 w 616"/>
                <a:gd name="T9" fmla="*/ 154 h 411"/>
              </a:gdLst>
              <a:ahLst/>
              <a:cxnLst>
                <a:cxn ang="0">
                  <a:pos x="T0" y="T1"/>
                </a:cxn>
                <a:cxn ang="0">
                  <a:pos x="T2" y="T3"/>
                </a:cxn>
                <a:cxn ang="0">
                  <a:pos x="T4" y="T5"/>
                </a:cxn>
                <a:cxn ang="0">
                  <a:pos x="T6" y="T7"/>
                </a:cxn>
                <a:cxn ang="0">
                  <a:pos x="T8" y="T9"/>
                </a:cxn>
              </a:cxnLst>
              <a:rect l="0" t="0" r="r" b="b"/>
              <a:pathLst>
                <a:path w="616" h="411">
                  <a:moveTo>
                    <a:pt x="0" y="154"/>
                  </a:moveTo>
                  <a:cubicBezTo>
                    <a:pt x="215" y="307"/>
                    <a:pt x="400" y="0"/>
                    <a:pt x="616" y="154"/>
                  </a:cubicBezTo>
                  <a:cubicBezTo>
                    <a:pt x="616" y="195"/>
                    <a:pt x="616" y="216"/>
                    <a:pt x="616" y="258"/>
                  </a:cubicBezTo>
                  <a:cubicBezTo>
                    <a:pt x="400" y="104"/>
                    <a:pt x="215" y="411"/>
                    <a:pt x="0" y="258"/>
                  </a:cubicBezTo>
                  <a:cubicBezTo>
                    <a:pt x="0" y="216"/>
                    <a:pt x="0" y="195"/>
                    <a:pt x="0" y="154"/>
                  </a:cubicBezTo>
                  <a:close/>
                </a:path>
              </a:pathLst>
            </a:custGeom>
            <a:solidFill>
              <a:srgbClr val="FD1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70" name="图片 6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562146" y="2624022"/>
            <a:ext cx="915207" cy="880451"/>
          </a:xfrm>
          <a:prstGeom prst="rect">
            <a:avLst/>
          </a:prstGeom>
        </p:spPr>
      </p:pic>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54039" y="4419661"/>
            <a:ext cx="852731" cy="810620"/>
          </a:xfrm>
          <a:prstGeom prst="rect">
            <a:avLst/>
          </a:prstGeom>
        </p:spPr>
      </p:pic>
      <p:pic>
        <p:nvPicPr>
          <p:cNvPr id="72" name="图片 71"/>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562147" y="4508492"/>
            <a:ext cx="824421" cy="803810"/>
          </a:xfrm>
          <a:prstGeom prst="rect">
            <a:avLst/>
          </a:prstGeom>
        </p:spPr>
      </p:pic>
      <p:pic>
        <p:nvPicPr>
          <p:cNvPr id="73" name="图片 72"/>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750401" y="2612128"/>
            <a:ext cx="856369" cy="926920"/>
          </a:xfrm>
          <a:prstGeom prst="rect">
            <a:avLst/>
          </a:prstGeom>
        </p:spPr>
      </p:pic>
      <p:grpSp>
        <p:nvGrpSpPr>
          <p:cNvPr id="12" name="组合 11"/>
          <p:cNvGrpSpPr/>
          <p:nvPr/>
        </p:nvGrpSpPr>
        <p:grpSpPr>
          <a:xfrm>
            <a:off x="883544" y="2554943"/>
            <a:ext cx="2926445" cy="1061829"/>
            <a:chOff x="883544" y="2554941"/>
            <a:chExt cx="2926445" cy="1061829"/>
          </a:xfrm>
        </p:grpSpPr>
        <p:sp>
          <p:nvSpPr>
            <p:cNvPr id="74" name="文本框 73"/>
            <p:cNvSpPr txBox="1"/>
            <p:nvPr/>
          </p:nvSpPr>
          <p:spPr>
            <a:xfrm flipH="1">
              <a:off x="883544"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75" name="文本框 74"/>
            <p:cNvSpPr txBox="1"/>
            <p:nvPr/>
          </p:nvSpPr>
          <p:spPr>
            <a:xfrm flipH="1">
              <a:off x="3419722"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10" name="直接连接符 9"/>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884404" y="4357872"/>
            <a:ext cx="2926445" cy="1061829"/>
            <a:chOff x="883544" y="2554941"/>
            <a:chExt cx="2926445" cy="1061829"/>
          </a:xfrm>
        </p:grpSpPr>
        <p:sp>
          <p:nvSpPr>
            <p:cNvPr id="83" name="文本框 82"/>
            <p:cNvSpPr txBox="1"/>
            <p:nvPr/>
          </p:nvSpPr>
          <p:spPr>
            <a:xfrm flipH="1">
              <a:off x="883544"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84" name="文本框 83"/>
            <p:cNvSpPr txBox="1"/>
            <p:nvPr/>
          </p:nvSpPr>
          <p:spPr>
            <a:xfrm flipH="1">
              <a:off x="3419722"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85" name="直接连接符 84"/>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8286581" y="2554943"/>
            <a:ext cx="3112760" cy="1061829"/>
            <a:chOff x="380690" y="2554941"/>
            <a:chExt cx="3112760" cy="1061829"/>
          </a:xfrm>
        </p:grpSpPr>
        <p:sp>
          <p:nvSpPr>
            <p:cNvPr id="87" name="文本框 86"/>
            <p:cNvSpPr txBox="1"/>
            <p:nvPr/>
          </p:nvSpPr>
          <p:spPr>
            <a:xfrm flipH="1">
              <a:off x="870097"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88" name="文本框 87"/>
            <p:cNvSpPr txBox="1"/>
            <p:nvPr/>
          </p:nvSpPr>
          <p:spPr>
            <a:xfrm flipH="1">
              <a:off x="380690"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89" name="直接连接符 88"/>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8286581" y="4288622"/>
            <a:ext cx="3112760" cy="1061829"/>
            <a:chOff x="380690" y="2554941"/>
            <a:chExt cx="3112760" cy="1061829"/>
          </a:xfrm>
        </p:grpSpPr>
        <p:sp>
          <p:nvSpPr>
            <p:cNvPr id="91" name="文本框 90"/>
            <p:cNvSpPr txBox="1"/>
            <p:nvPr/>
          </p:nvSpPr>
          <p:spPr>
            <a:xfrm flipH="1">
              <a:off x="870097"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92" name="文本框 91"/>
            <p:cNvSpPr txBox="1"/>
            <p:nvPr/>
          </p:nvSpPr>
          <p:spPr>
            <a:xfrm flipH="1">
              <a:off x="380690"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93" name="直接连接符 92"/>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Tree>
    <p:extLst>
      <p:ext uri="{BB962C8B-B14F-4D97-AF65-F5344CB8AC3E}">
        <p14:creationId xmlns:p14="http://schemas.microsoft.com/office/powerpoint/2010/main" val="423085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500"/>
                                        <p:tgtEl>
                                          <p:spTgt spid="70"/>
                                        </p:tgtEl>
                                      </p:cBhvr>
                                    </p:animEffect>
                                  </p:childTnLst>
                                </p:cTn>
                              </p:par>
                            </p:childTnLst>
                          </p:cTn>
                        </p:par>
                        <p:par>
                          <p:cTn id="42" fill="hold">
                            <p:stCondLst>
                              <p:cond delay="500"/>
                            </p:stCondLst>
                            <p:childTnLst>
                              <p:par>
                                <p:cTn id="43" presetID="2" presetClass="entr" presetSubtype="8"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fade">
                                      <p:cBhvr>
                                        <p:cTn id="51" dur="500"/>
                                        <p:tgtEl>
                                          <p:spTgt spid="72"/>
                                        </p:tgtEl>
                                      </p:cBhvr>
                                    </p:animEffect>
                                  </p:childTnLst>
                                </p:cTn>
                              </p:par>
                            </p:childTnLst>
                          </p:cTn>
                        </p:par>
                        <p:par>
                          <p:cTn id="52" fill="hold">
                            <p:stCondLst>
                              <p:cond delay="500"/>
                            </p:stCondLst>
                            <p:childTnLst>
                              <p:par>
                                <p:cTn id="53" presetID="2" presetClass="entr" presetSubtype="8" fill="hold" nodeType="after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additive="base">
                                        <p:cTn id="55" dur="500" fill="hold"/>
                                        <p:tgtEl>
                                          <p:spTgt spid="82"/>
                                        </p:tgtEl>
                                        <p:attrNameLst>
                                          <p:attrName>ppt_x</p:attrName>
                                        </p:attrNameLst>
                                      </p:cBhvr>
                                      <p:tavLst>
                                        <p:tav tm="0">
                                          <p:val>
                                            <p:strVal val="0-#ppt_w/2"/>
                                          </p:val>
                                        </p:tav>
                                        <p:tav tm="100000">
                                          <p:val>
                                            <p:strVal val="#ppt_x"/>
                                          </p:val>
                                        </p:tav>
                                      </p:tavLst>
                                    </p:anim>
                                    <p:anim calcmode="lin" valueType="num">
                                      <p:cBhvr additive="base">
                                        <p:cTn id="56"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par>
                          <p:cTn id="62" fill="hold">
                            <p:stCondLst>
                              <p:cond delay="500"/>
                            </p:stCondLst>
                            <p:childTnLst>
                              <p:par>
                                <p:cTn id="63" presetID="2" presetClass="entr" presetSubtype="2" fill="hold" nodeType="afterEffect">
                                  <p:stCondLst>
                                    <p:cond delay="0"/>
                                  </p:stCondLst>
                                  <p:childTnLst>
                                    <p:set>
                                      <p:cBhvr>
                                        <p:cTn id="64" dur="1" fill="hold">
                                          <p:stCondLst>
                                            <p:cond delay="0"/>
                                          </p:stCondLst>
                                        </p:cTn>
                                        <p:tgtEl>
                                          <p:spTgt spid="86"/>
                                        </p:tgtEl>
                                        <p:attrNameLst>
                                          <p:attrName>style.visibility</p:attrName>
                                        </p:attrNameLst>
                                      </p:cBhvr>
                                      <p:to>
                                        <p:strVal val="visible"/>
                                      </p:to>
                                    </p:set>
                                    <p:anim calcmode="lin" valueType="num">
                                      <p:cBhvr additive="base">
                                        <p:cTn id="65" dur="500" fill="hold"/>
                                        <p:tgtEl>
                                          <p:spTgt spid="86"/>
                                        </p:tgtEl>
                                        <p:attrNameLst>
                                          <p:attrName>ppt_x</p:attrName>
                                        </p:attrNameLst>
                                      </p:cBhvr>
                                      <p:tavLst>
                                        <p:tav tm="0">
                                          <p:val>
                                            <p:strVal val="1+#ppt_w/2"/>
                                          </p:val>
                                        </p:tav>
                                        <p:tav tm="100000">
                                          <p:val>
                                            <p:strVal val="#ppt_x"/>
                                          </p:val>
                                        </p:tav>
                                      </p:tavLst>
                                    </p:anim>
                                    <p:anim calcmode="lin" valueType="num">
                                      <p:cBhvr additive="base">
                                        <p:cTn id="66"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500"/>
                            </p:stCondLst>
                            <p:childTnLst>
                              <p:par>
                                <p:cTn id="73" presetID="2" presetClass="entr" presetSubtype="2" fill="hold" nodeType="afterEffect">
                                  <p:stCondLst>
                                    <p:cond delay="0"/>
                                  </p:stCondLst>
                                  <p:childTnLst>
                                    <p:set>
                                      <p:cBhvr>
                                        <p:cTn id="74" dur="1" fill="hold">
                                          <p:stCondLst>
                                            <p:cond delay="0"/>
                                          </p:stCondLst>
                                        </p:cTn>
                                        <p:tgtEl>
                                          <p:spTgt spid="90"/>
                                        </p:tgtEl>
                                        <p:attrNameLst>
                                          <p:attrName>style.visibility</p:attrName>
                                        </p:attrNameLst>
                                      </p:cBhvr>
                                      <p:to>
                                        <p:strVal val="visible"/>
                                      </p:to>
                                    </p:set>
                                    <p:anim calcmode="lin" valueType="num">
                                      <p:cBhvr additive="base">
                                        <p:cTn id="75" dur="500" fill="hold"/>
                                        <p:tgtEl>
                                          <p:spTgt spid="90"/>
                                        </p:tgtEl>
                                        <p:attrNameLst>
                                          <p:attrName>ppt_x</p:attrName>
                                        </p:attrNameLst>
                                      </p:cBhvr>
                                      <p:tavLst>
                                        <p:tav tm="0">
                                          <p:val>
                                            <p:strVal val="1+#ppt_w/2"/>
                                          </p:val>
                                        </p:tav>
                                        <p:tav tm="100000">
                                          <p:val>
                                            <p:strVal val="#ppt_x"/>
                                          </p:val>
                                        </p:tav>
                                      </p:tavLst>
                                    </p:anim>
                                    <p:anim calcmode="lin" valueType="num">
                                      <p:cBhvr additive="base">
                                        <p:cTn id="76"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1" grpId="0" animBg="1"/>
      <p:bldP spid="42" grpId="0" animBg="1"/>
      <p:bldP spid="43" grpId="0" animBg="1"/>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sp>
        <p:nvSpPr>
          <p:cNvPr id="41" name="圆角矩形 40"/>
          <p:cNvSpPr/>
          <p:nvPr/>
        </p:nvSpPr>
        <p:spPr>
          <a:xfrm>
            <a:off x="4178820"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6307939"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4178820" y="4078944"/>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6313056" y="4078943"/>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Group 104"/>
          <p:cNvGrpSpPr>
            <a:grpSpLocks noChangeAspect="1"/>
          </p:cNvGrpSpPr>
          <p:nvPr/>
        </p:nvGrpSpPr>
        <p:grpSpPr bwMode="auto">
          <a:xfrm>
            <a:off x="4688252" y="3554676"/>
            <a:ext cx="2789237" cy="731837"/>
            <a:chOff x="5157" y="339"/>
            <a:chExt cx="1757" cy="461"/>
          </a:xfrm>
          <a:effectLst>
            <a:outerShdw blurRad="127000" dist="101600" dir="2700000" algn="tl" rotWithShape="0">
              <a:prstClr val="black">
                <a:alpha val="40000"/>
              </a:prstClr>
            </a:outerShdw>
          </a:effectLst>
        </p:grpSpPr>
        <p:sp>
          <p:nvSpPr>
            <p:cNvPr id="61" name="AutoShape 103"/>
            <p:cNvSpPr>
              <a:spLocks noChangeAspect="1" noChangeArrowheads="1" noTextEdit="1"/>
            </p:cNvSpPr>
            <p:nvPr/>
          </p:nvSpPr>
          <p:spPr bwMode="auto">
            <a:xfrm>
              <a:off x="5157" y="339"/>
              <a:ext cx="1757"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05"/>
            <p:cNvSpPr>
              <a:spLocks/>
            </p:cNvSpPr>
            <p:nvPr/>
          </p:nvSpPr>
          <p:spPr bwMode="auto">
            <a:xfrm>
              <a:off x="6556" y="524"/>
              <a:ext cx="358" cy="276"/>
            </a:xfrm>
            <a:custGeom>
              <a:avLst/>
              <a:gdLst>
                <a:gd name="T0" fmla="*/ 0 w 151"/>
                <a:gd name="T1" fmla="*/ 98 h 115"/>
                <a:gd name="T2" fmla="*/ 151 w 151"/>
                <a:gd name="T3" fmla="*/ 98 h 115"/>
                <a:gd name="T4" fmla="*/ 127 w 151"/>
                <a:gd name="T5" fmla="*/ 52 h 115"/>
                <a:gd name="T6" fmla="*/ 151 w 151"/>
                <a:gd name="T7" fmla="*/ 17 h 115"/>
                <a:gd name="T8" fmla="*/ 0 w 151"/>
                <a:gd name="T9" fmla="*/ 17 h 115"/>
                <a:gd name="T10" fmla="*/ 0 w 151"/>
                <a:gd name="T11" fmla="*/ 98 h 115"/>
              </a:gdLst>
              <a:ahLst/>
              <a:cxnLst>
                <a:cxn ang="0">
                  <a:pos x="T0" y="T1"/>
                </a:cxn>
                <a:cxn ang="0">
                  <a:pos x="T2" y="T3"/>
                </a:cxn>
                <a:cxn ang="0">
                  <a:pos x="T4" y="T5"/>
                </a:cxn>
                <a:cxn ang="0">
                  <a:pos x="T6" y="T7"/>
                </a:cxn>
                <a:cxn ang="0">
                  <a:pos x="T8" y="T9"/>
                </a:cxn>
                <a:cxn ang="0">
                  <a:pos x="T10" y="T11"/>
                </a:cxn>
              </a:cxnLst>
              <a:rect l="0" t="0" r="r" b="b"/>
              <a:pathLst>
                <a:path w="151" h="115">
                  <a:moveTo>
                    <a:pt x="0" y="98"/>
                  </a:moveTo>
                  <a:cubicBezTo>
                    <a:pt x="53" y="115"/>
                    <a:pt x="99" y="81"/>
                    <a:pt x="151" y="98"/>
                  </a:cubicBezTo>
                  <a:cubicBezTo>
                    <a:pt x="142" y="78"/>
                    <a:pt x="137" y="69"/>
                    <a:pt x="127" y="52"/>
                  </a:cubicBezTo>
                  <a:cubicBezTo>
                    <a:pt x="137" y="36"/>
                    <a:pt x="142" y="29"/>
                    <a:pt x="151" y="17"/>
                  </a:cubicBezTo>
                  <a:cubicBezTo>
                    <a:pt x="99" y="0"/>
                    <a:pt x="53" y="34"/>
                    <a:pt x="0" y="17"/>
                  </a:cubicBezTo>
                  <a:cubicBezTo>
                    <a:pt x="0" y="50"/>
                    <a:pt x="0" y="66"/>
                    <a:pt x="0" y="98"/>
                  </a:cubicBezTo>
                  <a:close/>
                </a:path>
              </a:pathLst>
            </a:custGeom>
            <a:gradFill flip="none" rotWithShape="1">
              <a:gsLst>
                <a:gs pos="0">
                  <a:srgbClr val="D00F0F">
                    <a:shade val="30000"/>
                    <a:satMod val="115000"/>
                  </a:srgbClr>
                </a:gs>
                <a:gs pos="50000">
                  <a:srgbClr val="D00F0F">
                    <a:shade val="67500"/>
                    <a:satMod val="115000"/>
                  </a:srgbClr>
                </a:gs>
                <a:gs pos="100000">
                  <a:srgbClr val="D00F0F">
                    <a:shade val="100000"/>
                    <a:satMod val="115000"/>
                  </a:srgbClr>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06"/>
            <p:cNvSpPr>
              <a:spLocks/>
            </p:cNvSpPr>
            <p:nvPr/>
          </p:nvSpPr>
          <p:spPr bwMode="auto">
            <a:xfrm>
              <a:off x="6556" y="495"/>
              <a:ext cx="211" cy="264"/>
            </a:xfrm>
            <a:custGeom>
              <a:avLst/>
              <a:gdLst>
                <a:gd name="T0" fmla="*/ 89 w 89"/>
                <a:gd name="T1" fmla="*/ 83 h 110"/>
                <a:gd name="T2" fmla="*/ 38 w 89"/>
                <a:gd name="T3" fmla="*/ 92 h 110"/>
                <a:gd name="T4" fmla="*/ 0 w 89"/>
                <a:gd name="T5" fmla="*/ 110 h 110"/>
                <a:gd name="T6" fmla="*/ 0 w 89"/>
                <a:gd name="T7" fmla="*/ 0 h 110"/>
                <a:gd name="T8" fmla="*/ 89 w 89"/>
                <a:gd name="T9" fmla="*/ 83 h 110"/>
              </a:gdLst>
              <a:ahLst/>
              <a:cxnLst>
                <a:cxn ang="0">
                  <a:pos x="T0" y="T1"/>
                </a:cxn>
                <a:cxn ang="0">
                  <a:pos x="T2" y="T3"/>
                </a:cxn>
                <a:cxn ang="0">
                  <a:pos x="T4" y="T5"/>
                </a:cxn>
                <a:cxn ang="0">
                  <a:pos x="T6" y="T7"/>
                </a:cxn>
                <a:cxn ang="0">
                  <a:pos x="T8" y="T9"/>
                </a:cxn>
              </a:cxnLst>
              <a:rect l="0" t="0" r="r" b="b"/>
              <a:pathLst>
                <a:path w="89" h="110">
                  <a:moveTo>
                    <a:pt x="89" y="83"/>
                  </a:moveTo>
                  <a:cubicBezTo>
                    <a:pt x="89" y="83"/>
                    <a:pt x="58" y="85"/>
                    <a:pt x="38" y="92"/>
                  </a:cubicBezTo>
                  <a:cubicBezTo>
                    <a:pt x="17" y="100"/>
                    <a:pt x="0" y="110"/>
                    <a:pt x="0" y="110"/>
                  </a:cubicBezTo>
                  <a:cubicBezTo>
                    <a:pt x="0" y="0"/>
                    <a:pt x="0" y="0"/>
                    <a:pt x="0" y="0"/>
                  </a:cubicBezTo>
                  <a:lnTo>
                    <a:pt x="89" y="83"/>
                  </a:ln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07"/>
            <p:cNvSpPr>
              <a:spLocks/>
            </p:cNvSpPr>
            <p:nvPr/>
          </p:nvSpPr>
          <p:spPr bwMode="auto">
            <a:xfrm>
              <a:off x="5157" y="322"/>
              <a:ext cx="358" cy="284"/>
            </a:xfrm>
            <a:custGeom>
              <a:avLst/>
              <a:gdLst>
                <a:gd name="T0" fmla="*/ 151 w 151"/>
                <a:gd name="T1" fmla="*/ 100 h 118"/>
                <a:gd name="T2" fmla="*/ 0 w 151"/>
                <a:gd name="T3" fmla="*/ 100 h 118"/>
                <a:gd name="T4" fmla="*/ 24 w 151"/>
                <a:gd name="T5" fmla="*/ 66 h 118"/>
                <a:gd name="T6" fmla="*/ 0 w 151"/>
                <a:gd name="T7" fmla="*/ 19 h 118"/>
                <a:gd name="T8" fmla="*/ 151 w 151"/>
                <a:gd name="T9" fmla="*/ 19 h 118"/>
                <a:gd name="T10" fmla="*/ 151 w 151"/>
                <a:gd name="T11" fmla="*/ 100 h 118"/>
              </a:gdLst>
              <a:ahLst/>
              <a:cxnLst>
                <a:cxn ang="0">
                  <a:pos x="T0" y="T1"/>
                </a:cxn>
                <a:cxn ang="0">
                  <a:pos x="T2" y="T3"/>
                </a:cxn>
                <a:cxn ang="0">
                  <a:pos x="T4" y="T5"/>
                </a:cxn>
                <a:cxn ang="0">
                  <a:pos x="T6" y="T7"/>
                </a:cxn>
                <a:cxn ang="0">
                  <a:pos x="T8" y="T9"/>
                </a:cxn>
                <a:cxn ang="0">
                  <a:pos x="T10" y="T11"/>
                </a:cxn>
              </a:cxnLst>
              <a:rect l="0" t="0" r="r" b="b"/>
              <a:pathLst>
                <a:path w="151" h="118">
                  <a:moveTo>
                    <a:pt x="151" y="100"/>
                  </a:moveTo>
                  <a:cubicBezTo>
                    <a:pt x="98" y="81"/>
                    <a:pt x="53" y="118"/>
                    <a:pt x="0" y="100"/>
                  </a:cubicBezTo>
                  <a:cubicBezTo>
                    <a:pt x="10" y="88"/>
                    <a:pt x="15" y="81"/>
                    <a:pt x="24" y="66"/>
                  </a:cubicBezTo>
                  <a:cubicBezTo>
                    <a:pt x="15" y="49"/>
                    <a:pt x="10" y="40"/>
                    <a:pt x="0" y="19"/>
                  </a:cubicBezTo>
                  <a:cubicBezTo>
                    <a:pt x="53" y="37"/>
                    <a:pt x="98" y="0"/>
                    <a:pt x="151" y="19"/>
                  </a:cubicBezTo>
                  <a:cubicBezTo>
                    <a:pt x="151" y="51"/>
                    <a:pt x="151" y="67"/>
                    <a:pt x="151" y="100"/>
                  </a:cubicBezTo>
                  <a:close/>
                </a:path>
              </a:pathLst>
            </a:custGeom>
            <a:gradFill flip="none" rotWithShape="1">
              <a:gsLst>
                <a:gs pos="0">
                  <a:srgbClr val="D00F0F">
                    <a:shade val="30000"/>
                    <a:satMod val="115000"/>
                  </a:srgbClr>
                </a:gs>
                <a:gs pos="50000">
                  <a:srgbClr val="D00F0F">
                    <a:shade val="67500"/>
                    <a:satMod val="115000"/>
                  </a:srgbClr>
                </a:gs>
                <a:gs pos="100000">
                  <a:srgbClr val="D00F0F">
                    <a:shade val="100000"/>
                    <a:satMod val="115000"/>
                  </a:srgbClr>
                </a:gs>
              </a:gsLst>
              <a:lin ang="81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08"/>
            <p:cNvSpPr>
              <a:spLocks/>
            </p:cNvSpPr>
            <p:nvPr/>
          </p:nvSpPr>
          <p:spPr bwMode="auto">
            <a:xfrm>
              <a:off x="5304" y="368"/>
              <a:ext cx="211" cy="276"/>
            </a:xfrm>
            <a:custGeom>
              <a:avLst/>
              <a:gdLst>
                <a:gd name="T0" fmla="*/ 0 w 89"/>
                <a:gd name="T1" fmla="*/ 31 h 115"/>
                <a:gd name="T2" fmla="*/ 89 w 89"/>
                <a:gd name="T3" fmla="*/ 115 h 115"/>
                <a:gd name="T4" fmla="*/ 89 w 89"/>
                <a:gd name="T5" fmla="*/ 0 h 115"/>
                <a:gd name="T6" fmla="*/ 48 w 89"/>
                <a:gd name="T7" fmla="*/ 21 h 115"/>
                <a:gd name="T8" fmla="*/ 0 w 89"/>
                <a:gd name="T9" fmla="*/ 31 h 115"/>
              </a:gdLst>
              <a:ahLst/>
              <a:cxnLst>
                <a:cxn ang="0">
                  <a:pos x="T0" y="T1"/>
                </a:cxn>
                <a:cxn ang="0">
                  <a:pos x="T2" y="T3"/>
                </a:cxn>
                <a:cxn ang="0">
                  <a:pos x="T4" y="T5"/>
                </a:cxn>
                <a:cxn ang="0">
                  <a:pos x="T6" y="T7"/>
                </a:cxn>
                <a:cxn ang="0">
                  <a:pos x="T8" y="T9"/>
                </a:cxn>
              </a:cxnLst>
              <a:rect l="0" t="0" r="r" b="b"/>
              <a:pathLst>
                <a:path w="89" h="115">
                  <a:moveTo>
                    <a:pt x="0" y="31"/>
                  </a:moveTo>
                  <a:cubicBezTo>
                    <a:pt x="89" y="115"/>
                    <a:pt x="89" y="115"/>
                    <a:pt x="89" y="115"/>
                  </a:cubicBezTo>
                  <a:cubicBezTo>
                    <a:pt x="89" y="0"/>
                    <a:pt x="89" y="0"/>
                    <a:pt x="89" y="0"/>
                  </a:cubicBezTo>
                  <a:cubicBezTo>
                    <a:pt x="89" y="0"/>
                    <a:pt x="63" y="15"/>
                    <a:pt x="48" y="21"/>
                  </a:cubicBezTo>
                  <a:cubicBezTo>
                    <a:pt x="32" y="27"/>
                    <a:pt x="0" y="31"/>
                    <a:pt x="0" y="31"/>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09"/>
            <p:cNvSpPr>
              <a:spLocks/>
            </p:cNvSpPr>
            <p:nvPr/>
          </p:nvSpPr>
          <p:spPr bwMode="auto">
            <a:xfrm>
              <a:off x="5306" y="75"/>
              <a:ext cx="1461" cy="987"/>
            </a:xfrm>
            <a:custGeom>
              <a:avLst/>
              <a:gdLst>
                <a:gd name="T0" fmla="*/ 0 w 616"/>
                <a:gd name="T1" fmla="*/ 154 h 411"/>
                <a:gd name="T2" fmla="*/ 616 w 616"/>
                <a:gd name="T3" fmla="*/ 154 h 411"/>
                <a:gd name="T4" fmla="*/ 616 w 616"/>
                <a:gd name="T5" fmla="*/ 258 h 411"/>
                <a:gd name="T6" fmla="*/ 0 w 616"/>
                <a:gd name="T7" fmla="*/ 258 h 411"/>
                <a:gd name="T8" fmla="*/ 0 w 616"/>
                <a:gd name="T9" fmla="*/ 154 h 411"/>
              </a:gdLst>
              <a:ahLst/>
              <a:cxnLst>
                <a:cxn ang="0">
                  <a:pos x="T0" y="T1"/>
                </a:cxn>
                <a:cxn ang="0">
                  <a:pos x="T2" y="T3"/>
                </a:cxn>
                <a:cxn ang="0">
                  <a:pos x="T4" y="T5"/>
                </a:cxn>
                <a:cxn ang="0">
                  <a:pos x="T6" y="T7"/>
                </a:cxn>
                <a:cxn ang="0">
                  <a:pos x="T8" y="T9"/>
                </a:cxn>
              </a:cxnLst>
              <a:rect l="0" t="0" r="r" b="b"/>
              <a:pathLst>
                <a:path w="616" h="411">
                  <a:moveTo>
                    <a:pt x="0" y="154"/>
                  </a:moveTo>
                  <a:cubicBezTo>
                    <a:pt x="215" y="307"/>
                    <a:pt x="400" y="0"/>
                    <a:pt x="616" y="154"/>
                  </a:cubicBezTo>
                  <a:cubicBezTo>
                    <a:pt x="616" y="195"/>
                    <a:pt x="616" y="216"/>
                    <a:pt x="616" y="258"/>
                  </a:cubicBezTo>
                  <a:cubicBezTo>
                    <a:pt x="400" y="104"/>
                    <a:pt x="215" y="411"/>
                    <a:pt x="0" y="258"/>
                  </a:cubicBezTo>
                  <a:cubicBezTo>
                    <a:pt x="0" y="216"/>
                    <a:pt x="0" y="195"/>
                    <a:pt x="0" y="154"/>
                  </a:cubicBezTo>
                  <a:close/>
                </a:path>
              </a:pathLst>
            </a:custGeom>
            <a:solidFill>
              <a:srgbClr val="FD1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70" name="图片 6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562146" y="2624022"/>
            <a:ext cx="915207" cy="880451"/>
          </a:xfrm>
          <a:prstGeom prst="rect">
            <a:avLst/>
          </a:prstGeom>
        </p:spPr>
      </p:pic>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54039" y="4419661"/>
            <a:ext cx="852731" cy="810620"/>
          </a:xfrm>
          <a:prstGeom prst="rect">
            <a:avLst/>
          </a:prstGeom>
        </p:spPr>
      </p:pic>
      <p:pic>
        <p:nvPicPr>
          <p:cNvPr id="72" name="图片 71"/>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562147" y="4508492"/>
            <a:ext cx="824421" cy="803810"/>
          </a:xfrm>
          <a:prstGeom prst="rect">
            <a:avLst/>
          </a:prstGeom>
        </p:spPr>
      </p:pic>
      <p:pic>
        <p:nvPicPr>
          <p:cNvPr id="73" name="图片 72"/>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750401" y="2612128"/>
            <a:ext cx="856369" cy="926920"/>
          </a:xfrm>
          <a:prstGeom prst="rect">
            <a:avLst/>
          </a:prstGeom>
        </p:spPr>
      </p:pic>
      <p:grpSp>
        <p:nvGrpSpPr>
          <p:cNvPr id="12" name="组合 11"/>
          <p:cNvGrpSpPr/>
          <p:nvPr/>
        </p:nvGrpSpPr>
        <p:grpSpPr>
          <a:xfrm>
            <a:off x="883544" y="2554943"/>
            <a:ext cx="2926445" cy="1061829"/>
            <a:chOff x="883544" y="2554941"/>
            <a:chExt cx="2926445" cy="1061829"/>
          </a:xfrm>
        </p:grpSpPr>
        <p:sp>
          <p:nvSpPr>
            <p:cNvPr id="74" name="文本框 73"/>
            <p:cNvSpPr txBox="1"/>
            <p:nvPr/>
          </p:nvSpPr>
          <p:spPr>
            <a:xfrm flipH="1">
              <a:off x="883544"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75" name="文本框 74"/>
            <p:cNvSpPr txBox="1"/>
            <p:nvPr/>
          </p:nvSpPr>
          <p:spPr>
            <a:xfrm flipH="1">
              <a:off x="3419722"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10" name="直接连接符 9"/>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884404" y="4357872"/>
            <a:ext cx="2926445" cy="1061829"/>
            <a:chOff x="883544" y="2554941"/>
            <a:chExt cx="2926445" cy="1061829"/>
          </a:xfrm>
        </p:grpSpPr>
        <p:sp>
          <p:nvSpPr>
            <p:cNvPr id="83" name="文本框 82"/>
            <p:cNvSpPr txBox="1"/>
            <p:nvPr/>
          </p:nvSpPr>
          <p:spPr>
            <a:xfrm flipH="1">
              <a:off x="883544"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84" name="文本框 83"/>
            <p:cNvSpPr txBox="1"/>
            <p:nvPr/>
          </p:nvSpPr>
          <p:spPr>
            <a:xfrm flipH="1">
              <a:off x="3419722"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85" name="直接连接符 84"/>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8286581" y="2554943"/>
            <a:ext cx="3112760" cy="1061829"/>
            <a:chOff x="380690" y="2554941"/>
            <a:chExt cx="3112760" cy="1061829"/>
          </a:xfrm>
        </p:grpSpPr>
        <p:sp>
          <p:nvSpPr>
            <p:cNvPr id="87" name="文本框 86"/>
            <p:cNvSpPr txBox="1"/>
            <p:nvPr/>
          </p:nvSpPr>
          <p:spPr>
            <a:xfrm flipH="1">
              <a:off x="870097"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88" name="文本框 87"/>
            <p:cNvSpPr txBox="1"/>
            <p:nvPr/>
          </p:nvSpPr>
          <p:spPr>
            <a:xfrm flipH="1">
              <a:off x="380690"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89" name="直接连接符 88"/>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8286581" y="4288622"/>
            <a:ext cx="3112760" cy="1061829"/>
            <a:chOff x="380690" y="2554941"/>
            <a:chExt cx="3112760" cy="1061829"/>
          </a:xfrm>
        </p:grpSpPr>
        <p:sp>
          <p:nvSpPr>
            <p:cNvPr id="91" name="文本框 90"/>
            <p:cNvSpPr txBox="1"/>
            <p:nvPr/>
          </p:nvSpPr>
          <p:spPr>
            <a:xfrm flipH="1">
              <a:off x="870097" y="2554941"/>
              <a:ext cx="2623353"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这里是内容这里是容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这里内是内容这里是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a:t>
              </a:r>
              <a:endParaRPr lang="zh-CN" altLang="en-US" sz="1400" dirty="0">
                <a:latin typeface="微软雅黑" panose="020B0503020204020204" pitchFamily="34" charset="-122"/>
                <a:ea typeface="微软雅黑" panose="020B0503020204020204" pitchFamily="34" charset="-122"/>
              </a:endParaRPr>
            </a:p>
          </p:txBody>
        </p:sp>
        <p:sp>
          <p:nvSpPr>
            <p:cNvPr id="92" name="文本框 91"/>
            <p:cNvSpPr txBox="1"/>
            <p:nvPr/>
          </p:nvSpPr>
          <p:spPr>
            <a:xfrm flipH="1">
              <a:off x="380690" y="2610743"/>
              <a:ext cx="390267" cy="923330"/>
            </a:xfrm>
            <a:prstGeom prst="rect">
              <a:avLst/>
            </a:prstGeom>
            <a:noFill/>
          </p:spPr>
          <p:txBody>
            <a:bodyPr wrap="square" rtlCol="0">
              <a:spAutoFit/>
            </a:bodyPr>
            <a:lstStyle/>
            <a:p>
              <a:r>
                <a:rPr lang="zh-CN" altLang="en-US" dirty="0">
                  <a:latin typeface="汉仪综艺体简" panose="02010609000101010101" pitchFamily="49" charset="-122"/>
                  <a:ea typeface="汉仪综艺体简" panose="02010609000101010101" pitchFamily="49" charset="-122"/>
                </a:rPr>
                <a:t>小</a:t>
              </a:r>
              <a:r>
                <a:rPr lang="zh-CN" altLang="en-US" dirty="0" smtClean="0">
                  <a:latin typeface="汉仪综艺体简" panose="02010609000101010101" pitchFamily="49" charset="-122"/>
                  <a:ea typeface="汉仪综艺体简" panose="02010609000101010101" pitchFamily="49" charset="-122"/>
                </a:rPr>
                <a:t>标题</a:t>
              </a:r>
              <a:endParaRPr lang="zh-CN" altLang="en-US" dirty="0">
                <a:latin typeface="汉仪综艺体简" panose="02010609000101010101" pitchFamily="49" charset="-122"/>
                <a:ea typeface="汉仪综艺体简" panose="02010609000101010101" pitchFamily="49" charset="-122"/>
              </a:endParaRPr>
            </a:p>
          </p:txBody>
        </p:sp>
        <p:cxnSp>
          <p:nvCxnSpPr>
            <p:cNvPr id="93" name="直接连接符 92"/>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Tree>
    <p:extLst>
      <p:ext uri="{BB962C8B-B14F-4D97-AF65-F5344CB8AC3E}">
        <p14:creationId xmlns:p14="http://schemas.microsoft.com/office/powerpoint/2010/main" val="85024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500"/>
                                        <p:tgtEl>
                                          <p:spTgt spid="70"/>
                                        </p:tgtEl>
                                      </p:cBhvr>
                                    </p:animEffect>
                                  </p:childTnLst>
                                </p:cTn>
                              </p:par>
                            </p:childTnLst>
                          </p:cTn>
                        </p:par>
                        <p:par>
                          <p:cTn id="42" fill="hold">
                            <p:stCondLst>
                              <p:cond delay="500"/>
                            </p:stCondLst>
                            <p:childTnLst>
                              <p:par>
                                <p:cTn id="43" presetID="2" presetClass="entr" presetSubtype="8"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fade">
                                      <p:cBhvr>
                                        <p:cTn id="51" dur="500"/>
                                        <p:tgtEl>
                                          <p:spTgt spid="72"/>
                                        </p:tgtEl>
                                      </p:cBhvr>
                                    </p:animEffect>
                                  </p:childTnLst>
                                </p:cTn>
                              </p:par>
                            </p:childTnLst>
                          </p:cTn>
                        </p:par>
                        <p:par>
                          <p:cTn id="52" fill="hold">
                            <p:stCondLst>
                              <p:cond delay="500"/>
                            </p:stCondLst>
                            <p:childTnLst>
                              <p:par>
                                <p:cTn id="53" presetID="2" presetClass="entr" presetSubtype="8" fill="hold" nodeType="after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additive="base">
                                        <p:cTn id="55" dur="500" fill="hold"/>
                                        <p:tgtEl>
                                          <p:spTgt spid="82"/>
                                        </p:tgtEl>
                                        <p:attrNameLst>
                                          <p:attrName>ppt_x</p:attrName>
                                        </p:attrNameLst>
                                      </p:cBhvr>
                                      <p:tavLst>
                                        <p:tav tm="0">
                                          <p:val>
                                            <p:strVal val="0-#ppt_w/2"/>
                                          </p:val>
                                        </p:tav>
                                        <p:tav tm="100000">
                                          <p:val>
                                            <p:strVal val="#ppt_x"/>
                                          </p:val>
                                        </p:tav>
                                      </p:tavLst>
                                    </p:anim>
                                    <p:anim calcmode="lin" valueType="num">
                                      <p:cBhvr additive="base">
                                        <p:cTn id="56"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par>
                          <p:cTn id="62" fill="hold">
                            <p:stCondLst>
                              <p:cond delay="500"/>
                            </p:stCondLst>
                            <p:childTnLst>
                              <p:par>
                                <p:cTn id="63" presetID="2" presetClass="entr" presetSubtype="2" fill="hold" nodeType="afterEffect">
                                  <p:stCondLst>
                                    <p:cond delay="0"/>
                                  </p:stCondLst>
                                  <p:childTnLst>
                                    <p:set>
                                      <p:cBhvr>
                                        <p:cTn id="64" dur="1" fill="hold">
                                          <p:stCondLst>
                                            <p:cond delay="0"/>
                                          </p:stCondLst>
                                        </p:cTn>
                                        <p:tgtEl>
                                          <p:spTgt spid="86"/>
                                        </p:tgtEl>
                                        <p:attrNameLst>
                                          <p:attrName>style.visibility</p:attrName>
                                        </p:attrNameLst>
                                      </p:cBhvr>
                                      <p:to>
                                        <p:strVal val="visible"/>
                                      </p:to>
                                    </p:set>
                                    <p:anim calcmode="lin" valueType="num">
                                      <p:cBhvr additive="base">
                                        <p:cTn id="65" dur="500" fill="hold"/>
                                        <p:tgtEl>
                                          <p:spTgt spid="86"/>
                                        </p:tgtEl>
                                        <p:attrNameLst>
                                          <p:attrName>ppt_x</p:attrName>
                                        </p:attrNameLst>
                                      </p:cBhvr>
                                      <p:tavLst>
                                        <p:tav tm="0">
                                          <p:val>
                                            <p:strVal val="1+#ppt_w/2"/>
                                          </p:val>
                                        </p:tav>
                                        <p:tav tm="100000">
                                          <p:val>
                                            <p:strVal val="#ppt_x"/>
                                          </p:val>
                                        </p:tav>
                                      </p:tavLst>
                                    </p:anim>
                                    <p:anim calcmode="lin" valueType="num">
                                      <p:cBhvr additive="base">
                                        <p:cTn id="66"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500"/>
                            </p:stCondLst>
                            <p:childTnLst>
                              <p:par>
                                <p:cTn id="73" presetID="2" presetClass="entr" presetSubtype="2" fill="hold" nodeType="afterEffect">
                                  <p:stCondLst>
                                    <p:cond delay="0"/>
                                  </p:stCondLst>
                                  <p:childTnLst>
                                    <p:set>
                                      <p:cBhvr>
                                        <p:cTn id="74" dur="1" fill="hold">
                                          <p:stCondLst>
                                            <p:cond delay="0"/>
                                          </p:stCondLst>
                                        </p:cTn>
                                        <p:tgtEl>
                                          <p:spTgt spid="90"/>
                                        </p:tgtEl>
                                        <p:attrNameLst>
                                          <p:attrName>style.visibility</p:attrName>
                                        </p:attrNameLst>
                                      </p:cBhvr>
                                      <p:to>
                                        <p:strVal val="visible"/>
                                      </p:to>
                                    </p:set>
                                    <p:anim calcmode="lin" valueType="num">
                                      <p:cBhvr additive="base">
                                        <p:cTn id="75" dur="500" fill="hold"/>
                                        <p:tgtEl>
                                          <p:spTgt spid="90"/>
                                        </p:tgtEl>
                                        <p:attrNameLst>
                                          <p:attrName>ppt_x</p:attrName>
                                        </p:attrNameLst>
                                      </p:cBhvr>
                                      <p:tavLst>
                                        <p:tav tm="0">
                                          <p:val>
                                            <p:strVal val="1+#ppt_w/2"/>
                                          </p:val>
                                        </p:tav>
                                        <p:tav tm="100000">
                                          <p:val>
                                            <p:strVal val="#ppt_x"/>
                                          </p:val>
                                        </p:tav>
                                      </p:tavLst>
                                    </p:anim>
                                    <p:anim calcmode="lin" valueType="num">
                                      <p:cBhvr additive="base">
                                        <p:cTn id="76"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1" grpId="0" animBg="1"/>
      <p:bldP spid="42" grpId="0" animBg="1"/>
      <p:bldP spid="43" grpId="0" animBg="1"/>
      <p:bldP spid="4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flipH="1">
            <a:off x="8473977" y="3624153"/>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03</a:t>
            </a:r>
            <a:endParaRPr lang="zh-CN" altLang="en-US" sz="6000" dirty="0">
              <a:latin typeface="Stencil Std" panose="04020904080802020404" pitchFamily="82" charset="0"/>
            </a:endParaRPr>
          </a:p>
        </p:txBody>
      </p:sp>
      <p:sp>
        <p:nvSpPr>
          <p:cNvPr id="32" name="文本框 31"/>
          <p:cNvSpPr txBox="1"/>
          <p:nvPr/>
        </p:nvSpPr>
        <p:spPr>
          <a:xfrm flipH="1">
            <a:off x="5719389" y="2945422"/>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02</a:t>
            </a:r>
            <a:endParaRPr lang="zh-CN" altLang="en-US" sz="6000" dirty="0">
              <a:latin typeface="Stencil Std" panose="04020904080802020404" pitchFamily="82" charset="0"/>
            </a:endParaRPr>
          </a:p>
        </p:txBody>
      </p:sp>
      <p:sp>
        <p:nvSpPr>
          <p:cNvPr id="31" name="文本框 30"/>
          <p:cNvSpPr txBox="1"/>
          <p:nvPr/>
        </p:nvSpPr>
        <p:spPr>
          <a:xfrm flipH="1">
            <a:off x="2112555" y="3634338"/>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01</a:t>
            </a:r>
            <a:endParaRPr lang="zh-CN" altLang="en-US" sz="6000" dirty="0">
              <a:latin typeface="Stencil Std" panose="04020904080802020404" pitchFamily="82" charset="0"/>
            </a:endParaRPr>
          </a:p>
        </p:txBody>
      </p:sp>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sp>
        <p:nvSpPr>
          <p:cNvPr id="25" name="AutoShape 67"/>
          <p:cNvSpPr>
            <a:spLocks noChangeAspect="1" noChangeArrowheads="1" noTextEdit="1"/>
          </p:cNvSpPr>
          <p:nvPr/>
        </p:nvSpPr>
        <p:spPr bwMode="auto">
          <a:xfrm>
            <a:off x="5972152" y="735174"/>
            <a:ext cx="4151312"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圆角矩形 8"/>
          <p:cNvSpPr/>
          <p:nvPr/>
        </p:nvSpPr>
        <p:spPr>
          <a:xfrm>
            <a:off x="1331687" y="1354301"/>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557341" y="1532965"/>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529123" y="3076781"/>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flipH="1">
            <a:off x="1721652" y="1730286"/>
            <a:ext cx="2313913" cy="170816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a:t>
            </a:r>
            <a:endParaRPr lang="zh-CN" altLang="en-US" sz="1400" dirty="0">
              <a:latin typeface="微软雅黑" panose="020B0503020204020204" pitchFamily="34" charset="-122"/>
              <a:ea typeface="微软雅黑" panose="020B0503020204020204" pitchFamily="34" charset="-122"/>
            </a:endParaRPr>
          </a:p>
        </p:txBody>
      </p:sp>
      <p:sp>
        <p:nvSpPr>
          <p:cNvPr id="16" name="圆角矩形 15"/>
          <p:cNvSpPr/>
          <p:nvPr/>
        </p:nvSpPr>
        <p:spPr>
          <a:xfrm>
            <a:off x="7733778" y="1354301"/>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959432" y="1532965"/>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931213" y="3076781"/>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flipH="1">
            <a:off x="8123742" y="1730286"/>
            <a:ext cx="2313913" cy="170816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a:t>
            </a:r>
            <a:endParaRPr lang="zh-CN" altLang="en-US" sz="1400" dirty="0">
              <a:latin typeface="微软雅黑" panose="020B0503020204020204" pitchFamily="34" charset="-122"/>
              <a:ea typeface="微软雅黑" panose="020B0503020204020204" pitchFamily="34" charset="-122"/>
            </a:endParaRPr>
          </a:p>
        </p:txBody>
      </p:sp>
      <p:sp>
        <p:nvSpPr>
          <p:cNvPr id="22" name="圆角矩形 21"/>
          <p:cNvSpPr/>
          <p:nvPr/>
        </p:nvSpPr>
        <p:spPr>
          <a:xfrm>
            <a:off x="4892486" y="3634339"/>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5118140" y="3813003"/>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089921" y="5356819"/>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flipH="1">
            <a:off x="5282450" y="4010324"/>
            <a:ext cx="2313913" cy="170816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a:t>
            </a:r>
            <a:endParaRPr lang="zh-CN" altLang="en-US" sz="1400" dirty="0">
              <a:latin typeface="微软雅黑" panose="020B0503020204020204" pitchFamily="34" charset="-122"/>
              <a:ea typeface="微软雅黑" panose="020B0503020204020204" pitchFamily="34" charset="-122"/>
            </a:endParaRPr>
          </a:p>
        </p:txBody>
      </p:sp>
      <p:sp>
        <p:nvSpPr>
          <p:cNvPr id="28" name="文本框 27"/>
          <p:cNvSpPr txBox="1"/>
          <p:nvPr/>
        </p:nvSpPr>
        <p:spPr>
          <a:xfrm flipH="1">
            <a:off x="3695811" y="3503156"/>
            <a:ext cx="1011245" cy="369332"/>
          </a:xfrm>
          <a:prstGeom prst="rect">
            <a:avLst/>
          </a:prstGeom>
          <a:noFill/>
        </p:spPr>
        <p:txBody>
          <a:bodyPr wrap="square" rtlCol="0">
            <a:spAutoFit/>
          </a:bodyPr>
          <a:lstStyle/>
          <a:p>
            <a:r>
              <a:rPr lang="zh-CN" altLang="en-US" dirty="0">
                <a:solidFill>
                  <a:srgbClr val="F91515"/>
                </a:solidFill>
                <a:latin typeface="汉仪综艺体简" panose="02010609000101010101" pitchFamily="49" charset="-122"/>
                <a:ea typeface="汉仪综艺体简" panose="02010609000101010101" pitchFamily="49" charset="-122"/>
              </a:rPr>
              <a:t>小</a:t>
            </a:r>
            <a:r>
              <a:rPr lang="zh-CN" altLang="en-US" dirty="0" smtClean="0">
                <a:solidFill>
                  <a:srgbClr val="F91515"/>
                </a:solidFill>
                <a:latin typeface="汉仪综艺体简" panose="02010609000101010101" pitchFamily="49" charset="-122"/>
                <a:ea typeface="汉仪综艺体简" panose="02010609000101010101" pitchFamily="49" charset="-122"/>
              </a:rPr>
              <a:t>标题</a:t>
            </a:r>
            <a:endParaRPr lang="zh-CN" altLang="en-US" dirty="0">
              <a:solidFill>
                <a:srgbClr val="F91515"/>
              </a:solidFill>
              <a:latin typeface="汉仪综艺体简" panose="02010609000101010101" pitchFamily="49" charset="-122"/>
              <a:ea typeface="汉仪综艺体简" panose="02010609000101010101" pitchFamily="49" charset="-122"/>
            </a:endParaRPr>
          </a:p>
        </p:txBody>
      </p:sp>
      <p:sp>
        <p:nvSpPr>
          <p:cNvPr id="29" name="文本框 28"/>
          <p:cNvSpPr txBox="1"/>
          <p:nvPr/>
        </p:nvSpPr>
        <p:spPr>
          <a:xfrm flipH="1">
            <a:off x="7262607" y="5807505"/>
            <a:ext cx="1011245" cy="369332"/>
          </a:xfrm>
          <a:prstGeom prst="rect">
            <a:avLst/>
          </a:prstGeom>
          <a:noFill/>
        </p:spPr>
        <p:txBody>
          <a:bodyPr wrap="square" rtlCol="0">
            <a:spAutoFit/>
          </a:bodyPr>
          <a:lstStyle/>
          <a:p>
            <a:r>
              <a:rPr lang="zh-CN" altLang="en-US" dirty="0">
                <a:solidFill>
                  <a:srgbClr val="F91515"/>
                </a:solidFill>
                <a:latin typeface="汉仪综艺体简" panose="02010609000101010101" pitchFamily="49" charset="-122"/>
                <a:ea typeface="汉仪综艺体简" panose="02010609000101010101" pitchFamily="49" charset="-122"/>
              </a:rPr>
              <a:t>小</a:t>
            </a:r>
            <a:r>
              <a:rPr lang="zh-CN" altLang="en-US" dirty="0" smtClean="0">
                <a:solidFill>
                  <a:srgbClr val="F91515"/>
                </a:solidFill>
                <a:latin typeface="汉仪综艺体简" panose="02010609000101010101" pitchFamily="49" charset="-122"/>
                <a:ea typeface="汉仪综艺体简" panose="02010609000101010101" pitchFamily="49" charset="-122"/>
              </a:rPr>
              <a:t>标题</a:t>
            </a:r>
            <a:endParaRPr lang="zh-CN" altLang="en-US" dirty="0">
              <a:solidFill>
                <a:srgbClr val="F91515"/>
              </a:solidFill>
              <a:latin typeface="汉仪综艺体简" panose="02010609000101010101" pitchFamily="49" charset="-122"/>
              <a:ea typeface="汉仪综艺体简" panose="02010609000101010101" pitchFamily="49" charset="-122"/>
            </a:endParaRPr>
          </a:p>
        </p:txBody>
      </p:sp>
      <p:sp>
        <p:nvSpPr>
          <p:cNvPr id="30" name="文本框 29"/>
          <p:cNvSpPr txBox="1"/>
          <p:nvPr/>
        </p:nvSpPr>
        <p:spPr>
          <a:xfrm flipH="1">
            <a:off x="10123464" y="3502649"/>
            <a:ext cx="1011245" cy="369332"/>
          </a:xfrm>
          <a:prstGeom prst="rect">
            <a:avLst/>
          </a:prstGeom>
          <a:noFill/>
        </p:spPr>
        <p:txBody>
          <a:bodyPr wrap="square" rtlCol="0">
            <a:spAutoFit/>
          </a:bodyPr>
          <a:lstStyle/>
          <a:p>
            <a:r>
              <a:rPr lang="zh-CN" altLang="en-US" dirty="0">
                <a:solidFill>
                  <a:srgbClr val="F91515"/>
                </a:solidFill>
                <a:latin typeface="汉仪综艺体简" panose="02010609000101010101" pitchFamily="49" charset="-122"/>
                <a:ea typeface="汉仪综艺体简" panose="02010609000101010101" pitchFamily="49" charset="-122"/>
              </a:rPr>
              <a:t>小</a:t>
            </a:r>
            <a:r>
              <a:rPr lang="zh-CN" altLang="en-US" dirty="0" smtClean="0">
                <a:solidFill>
                  <a:srgbClr val="F91515"/>
                </a:solidFill>
                <a:latin typeface="汉仪综艺体简" panose="02010609000101010101" pitchFamily="49" charset="-122"/>
                <a:ea typeface="汉仪综艺体简" panose="02010609000101010101" pitchFamily="49" charset="-122"/>
              </a:rPr>
              <a:t>标题</a:t>
            </a:r>
            <a:endParaRPr lang="zh-CN" altLang="en-US" dirty="0">
              <a:solidFill>
                <a:srgbClr val="F91515"/>
              </a:solidFill>
              <a:latin typeface="汉仪综艺体简" panose="02010609000101010101" pitchFamily="49" charset="-122"/>
              <a:ea typeface="汉仪综艺体简" panose="02010609000101010101" pitchFamily="49" charset="-122"/>
            </a:endParaRPr>
          </a:p>
        </p:txBody>
      </p:sp>
    </p:spTree>
    <p:extLst>
      <p:ext uri="{BB962C8B-B14F-4D97-AF65-F5344CB8AC3E}">
        <p14:creationId xmlns:p14="http://schemas.microsoft.com/office/powerpoint/2010/main" val="4106105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par>
                          <p:cTn id="21" fill="hold">
                            <p:stCondLst>
                              <p:cond delay="500"/>
                            </p:stCondLst>
                            <p:childTnLst>
                              <p:par>
                                <p:cTn id="22" presetID="47"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7"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par>
                          <p:cTn id="37" fill="hold">
                            <p:stCondLst>
                              <p:cond delay="3000"/>
                            </p:stCondLst>
                            <p:childTnLst>
                              <p:par>
                                <p:cTn id="38" presetID="21" presetClass="entr" presetSubtype="4"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heel(4)">
                                      <p:cBhvr>
                                        <p:cTn id="40" dur="2000"/>
                                        <p:tgtEl>
                                          <p:spTgt spid="11"/>
                                        </p:tgtEl>
                                      </p:cBhvr>
                                    </p:animEffect>
                                  </p:childTnLst>
                                </p:cTn>
                              </p:par>
                            </p:childTnLst>
                          </p:cTn>
                        </p:par>
                        <p:par>
                          <p:cTn id="41" fill="hold">
                            <p:stCondLst>
                              <p:cond delay="5000"/>
                            </p:stCondLst>
                            <p:childTnLst>
                              <p:par>
                                <p:cTn id="42" presetID="14" presetClass="entr" presetSubtype="1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childTnLst>
                          </p:cTn>
                        </p:par>
                        <p:par>
                          <p:cTn id="56" fill="hold">
                            <p:stCondLst>
                              <p:cond delay="1500"/>
                            </p:stCondLst>
                            <p:childTnLst>
                              <p:par>
                                <p:cTn id="57" presetID="42"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childTnLst>
                          </p:cTn>
                        </p:par>
                        <p:par>
                          <p:cTn id="62" fill="hold">
                            <p:stCondLst>
                              <p:cond delay="2500"/>
                            </p:stCondLst>
                            <p:childTnLst>
                              <p:par>
                                <p:cTn id="63" presetID="22" presetClass="entr" presetSubtype="8"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left)">
                                      <p:cBhvr>
                                        <p:cTn id="65" dur="500"/>
                                        <p:tgtEl>
                                          <p:spTgt spid="29"/>
                                        </p:tgtEl>
                                      </p:cBhvr>
                                    </p:animEffect>
                                  </p:childTnLst>
                                </p:cTn>
                              </p:par>
                            </p:childTnLst>
                          </p:cTn>
                        </p:par>
                        <p:par>
                          <p:cTn id="66" fill="hold">
                            <p:stCondLst>
                              <p:cond delay="3000"/>
                            </p:stCondLst>
                            <p:childTnLst>
                              <p:par>
                                <p:cTn id="67" presetID="21" presetClass="entr" presetSubtype="4"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heel(4)">
                                      <p:cBhvr>
                                        <p:cTn id="69" dur="2000"/>
                                        <p:tgtEl>
                                          <p:spTgt spid="23"/>
                                        </p:tgtEl>
                                      </p:cBhvr>
                                    </p:animEffect>
                                  </p:childTnLst>
                                </p:cTn>
                              </p:par>
                            </p:childTnLst>
                          </p:cTn>
                        </p:par>
                        <p:par>
                          <p:cTn id="70" fill="hold">
                            <p:stCondLst>
                              <p:cond delay="5000"/>
                            </p:stCondLst>
                            <p:childTnLst>
                              <p:par>
                                <p:cTn id="71" presetID="14" presetClass="entr" presetSubtype="10"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randombar(horizontal)">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childTnLst>
                          </p:cTn>
                        </p:par>
                        <p:par>
                          <p:cTn id="79" fill="hold">
                            <p:stCondLst>
                              <p:cond delay="500"/>
                            </p:stCondLst>
                            <p:childTnLst>
                              <p:par>
                                <p:cTn id="80" presetID="47" presetClass="entr" presetSubtype="0" fill="hold" grpId="0"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childTnLst>
                          </p:cTn>
                        </p:par>
                        <p:par>
                          <p:cTn id="85" fill="hold">
                            <p:stCondLst>
                              <p:cond delay="1500"/>
                            </p:stCondLst>
                            <p:childTnLst>
                              <p:par>
                                <p:cTn id="86" presetID="47" presetClass="entr" presetSubtype="0" fill="hold" grpId="0" nodeType="after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fade">
                                      <p:cBhvr>
                                        <p:cTn id="88" dur="1000"/>
                                        <p:tgtEl>
                                          <p:spTgt spid="16"/>
                                        </p:tgtEl>
                                      </p:cBhvr>
                                    </p:animEffect>
                                    <p:anim calcmode="lin" valueType="num">
                                      <p:cBhvr>
                                        <p:cTn id="89" dur="1000" fill="hold"/>
                                        <p:tgtEl>
                                          <p:spTgt spid="16"/>
                                        </p:tgtEl>
                                        <p:attrNameLst>
                                          <p:attrName>ppt_x</p:attrName>
                                        </p:attrNameLst>
                                      </p:cBhvr>
                                      <p:tavLst>
                                        <p:tav tm="0">
                                          <p:val>
                                            <p:strVal val="#ppt_x"/>
                                          </p:val>
                                        </p:tav>
                                        <p:tav tm="100000">
                                          <p:val>
                                            <p:strVal val="#ppt_x"/>
                                          </p:val>
                                        </p:tav>
                                      </p:tavLst>
                                    </p:anim>
                                    <p:anim calcmode="lin" valueType="num">
                                      <p:cBhvr>
                                        <p:cTn id="90" dur="1000" fill="hold"/>
                                        <p:tgtEl>
                                          <p:spTgt spid="16"/>
                                        </p:tgtEl>
                                        <p:attrNameLst>
                                          <p:attrName>ppt_y</p:attrName>
                                        </p:attrNameLst>
                                      </p:cBhvr>
                                      <p:tavLst>
                                        <p:tav tm="0">
                                          <p:val>
                                            <p:strVal val="#ppt_y-.1"/>
                                          </p:val>
                                        </p:tav>
                                        <p:tav tm="100000">
                                          <p:val>
                                            <p:strVal val="#ppt_y"/>
                                          </p:val>
                                        </p:tav>
                                      </p:tavLst>
                                    </p:anim>
                                  </p:childTnLst>
                                </p:cTn>
                              </p:par>
                            </p:childTnLst>
                          </p:cTn>
                        </p:par>
                        <p:par>
                          <p:cTn id="91" fill="hold">
                            <p:stCondLst>
                              <p:cond delay="2500"/>
                            </p:stCondLst>
                            <p:childTnLst>
                              <p:par>
                                <p:cTn id="92" presetID="22" presetClass="entr" presetSubtype="8"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wipe(left)">
                                      <p:cBhvr>
                                        <p:cTn id="94" dur="500"/>
                                        <p:tgtEl>
                                          <p:spTgt spid="30"/>
                                        </p:tgtEl>
                                      </p:cBhvr>
                                    </p:animEffect>
                                  </p:childTnLst>
                                </p:cTn>
                              </p:par>
                            </p:childTnLst>
                          </p:cTn>
                        </p:par>
                        <p:par>
                          <p:cTn id="95" fill="hold">
                            <p:stCondLst>
                              <p:cond delay="3000"/>
                            </p:stCondLst>
                            <p:childTnLst>
                              <p:par>
                                <p:cTn id="96" presetID="21" presetClass="entr" presetSubtype="4" fill="hold" grpId="0" nodeType="after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heel(4)">
                                      <p:cBhvr>
                                        <p:cTn id="98" dur="2000"/>
                                        <p:tgtEl>
                                          <p:spTgt spid="17"/>
                                        </p:tgtEl>
                                      </p:cBhvr>
                                    </p:animEffect>
                                  </p:childTnLst>
                                </p:cTn>
                              </p:par>
                            </p:childTnLst>
                          </p:cTn>
                        </p:par>
                        <p:par>
                          <p:cTn id="99" fill="hold">
                            <p:stCondLst>
                              <p:cond delay="5000"/>
                            </p:stCondLst>
                            <p:childTnLst>
                              <p:par>
                                <p:cTn id="100" presetID="14" presetClass="entr" presetSubtype="10" fill="hold" grpId="0" nodeType="after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randombar(horizontal)">
                                      <p:cBhvr>
                                        <p:cTn id="10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2" grpId="0"/>
      <p:bldP spid="31" grpId="0"/>
      <p:bldP spid="6" grpId="0"/>
      <p:bldP spid="7" grpId="0"/>
      <p:bldP spid="9" grpId="0" animBg="1"/>
      <p:bldP spid="11" grpId="0" animBg="1"/>
      <p:bldP spid="10" grpId="0" animBg="1"/>
      <p:bldP spid="12" grpId="0"/>
      <p:bldP spid="16" grpId="0" animBg="1"/>
      <p:bldP spid="17" grpId="0" animBg="1"/>
      <p:bldP spid="18" grpId="0" animBg="1"/>
      <p:bldP spid="19" grpId="0"/>
      <p:bldP spid="22" grpId="0" animBg="1"/>
      <p:bldP spid="23" grpId="0" animBg="1"/>
      <p:bldP spid="24" grpId="0" animBg="1"/>
      <p:bldP spid="26" grpId="0"/>
      <p:bldP spid="28"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sp>
        <p:nvSpPr>
          <p:cNvPr id="41" name="Freeform 46"/>
          <p:cNvSpPr>
            <a:spLocks/>
          </p:cNvSpPr>
          <p:nvPr/>
        </p:nvSpPr>
        <p:spPr bwMode="auto">
          <a:xfrm>
            <a:off x="7358915" y="5207097"/>
            <a:ext cx="876136" cy="486467"/>
          </a:xfrm>
          <a:custGeom>
            <a:avLst/>
            <a:gdLst>
              <a:gd name="T0" fmla="*/ 0 w 149"/>
              <a:gd name="T1" fmla="*/ 11 h 82"/>
              <a:gd name="T2" fmla="*/ 149 w 149"/>
              <a:gd name="T3" fmla="*/ 11 h 82"/>
              <a:gd name="T4" fmla="*/ 126 w 149"/>
              <a:gd name="T5" fmla="*/ 42 h 82"/>
              <a:gd name="T6" fmla="*/ 149 w 149"/>
              <a:gd name="T7" fmla="*/ 82 h 82"/>
              <a:gd name="T8" fmla="*/ 0 w 149"/>
              <a:gd name="T9" fmla="*/ 82 h 82"/>
              <a:gd name="T10" fmla="*/ 0 w 149"/>
              <a:gd name="T11" fmla="*/ 11 h 82"/>
            </a:gdLst>
            <a:ahLst/>
            <a:cxnLst>
              <a:cxn ang="0">
                <a:pos x="T0" y="T1"/>
              </a:cxn>
              <a:cxn ang="0">
                <a:pos x="T2" y="T3"/>
              </a:cxn>
              <a:cxn ang="0">
                <a:pos x="T4" y="T5"/>
              </a:cxn>
              <a:cxn ang="0">
                <a:pos x="T6" y="T7"/>
              </a:cxn>
              <a:cxn ang="0">
                <a:pos x="T8" y="T9"/>
              </a:cxn>
              <a:cxn ang="0">
                <a:pos x="T10" y="T11"/>
              </a:cxn>
            </a:cxnLst>
            <a:rect l="0" t="0" r="r" b="b"/>
            <a:pathLst>
              <a:path w="149" h="82">
                <a:moveTo>
                  <a:pt x="0" y="11"/>
                </a:moveTo>
                <a:cubicBezTo>
                  <a:pt x="49" y="0"/>
                  <a:pt x="100" y="0"/>
                  <a:pt x="149" y="11"/>
                </a:cubicBezTo>
                <a:cubicBezTo>
                  <a:pt x="140" y="23"/>
                  <a:pt x="135" y="29"/>
                  <a:pt x="126" y="42"/>
                </a:cubicBezTo>
                <a:cubicBezTo>
                  <a:pt x="135" y="58"/>
                  <a:pt x="140" y="66"/>
                  <a:pt x="149" y="82"/>
                </a:cubicBezTo>
                <a:cubicBezTo>
                  <a:pt x="100" y="71"/>
                  <a:pt x="49" y="71"/>
                  <a:pt x="0" y="82"/>
                </a:cubicBezTo>
                <a:cubicBezTo>
                  <a:pt x="0" y="54"/>
                  <a:pt x="0" y="39"/>
                  <a:pt x="0" y="11"/>
                </a:cubicBezTo>
                <a:close/>
              </a:path>
            </a:pathLst>
          </a:custGeom>
          <a:gradFill flip="none" rotWithShape="1">
            <a:gsLst>
              <a:gs pos="0">
                <a:srgbClr val="CB2323">
                  <a:shade val="30000"/>
                  <a:satMod val="115000"/>
                </a:srgbClr>
              </a:gs>
              <a:gs pos="50000">
                <a:srgbClr val="CB2323">
                  <a:shade val="67500"/>
                  <a:satMod val="115000"/>
                </a:srgbClr>
              </a:gs>
              <a:gs pos="100000">
                <a:srgbClr val="FA1515"/>
              </a:gs>
            </a:gsLst>
            <a:path path="circle">
              <a:fillToRect r="100000" b="100000"/>
            </a:path>
            <a:tileRect l="-100000" t="-100000"/>
          </a:gra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7"/>
          <p:cNvSpPr>
            <a:spLocks/>
          </p:cNvSpPr>
          <p:nvPr/>
        </p:nvSpPr>
        <p:spPr bwMode="auto">
          <a:xfrm>
            <a:off x="7358915" y="5266665"/>
            <a:ext cx="518732" cy="295355"/>
          </a:xfrm>
          <a:custGeom>
            <a:avLst/>
            <a:gdLst>
              <a:gd name="T0" fmla="*/ 88 w 88"/>
              <a:gd name="T1" fmla="*/ 11 h 50"/>
              <a:gd name="T2" fmla="*/ 39 w 88"/>
              <a:gd name="T3" fmla="*/ 2 h 50"/>
              <a:gd name="T4" fmla="*/ 0 w 88"/>
              <a:gd name="T5" fmla="*/ 1 h 50"/>
              <a:gd name="T6" fmla="*/ 0 w 88"/>
              <a:gd name="T7" fmla="*/ 50 h 50"/>
              <a:gd name="T8" fmla="*/ 88 w 88"/>
              <a:gd name="T9" fmla="*/ 11 h 50"/>
            </a:gdLst>
            <a:ahLst/>
            <a:cxnLst>
              <a:cxn ang="0">
                <a:pos x="T0" y="T1"/>
              </a:cxn>
              <a:cxn ang="0">
                <a:pos x="T2" y="T3"/>
              </a:cxn>
              <a:cxn ang="0">
                <a:pos x="T4" y="T5"/>
              </a:cxn>
              <a:cxn ang="0">
                <a:pos x="T6" y="T7"/>
              </a:cxn>
              <a:cxn ang="0">
                <a:pos x="T8" y="T9"/>
              </a:cxn>
            </a:cxnLst>
            <a:rect l="0" t="0" r="r" b="b"/>
            <a:pathLst>
              <a:path w="88" h="50">
                <a:moveTo>
                  <a:pt x="88" y="11"/>
                </a:moveTo>
                <a:cubicBezTo>
                  <a:pt x="88" y="11"/>
                  <a:pt x="56" y="4"/>
                  <a:pt x="39" y="2"/>
                </a:cubicBezTo>
                <a:cubicBezTo>
                  <a:pt x="23" y="0"/>
                  <a:pt x="0" y="1"/>
                  <a:pt x="0" y="1"/>
                </a:cubicBezTo>
                <a:cubicBezTo>
                  <a:pt x="0" y="50"/>
                  <a:pt x="0" y="50"/>
                  <a:pt x="0" y="50"/>
                </a:cubicBezTo>
                <a:lnTo>
                  <a:pt x="88" y="11"/>
                </a:ln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5"/>
          <p:cNvSpPr>
            <a:spLocks/>
          </p:cNvSpPr>
          <p:nvPr/>
        </p:nvSpPr>
        <p:spPr bwMode="auto">
          <a:xfrm>
            <a:off x="4325946" y="4494770"/>
            <a:ext cx="3551703" cy="1340267"/>
          </a:xfrm>
          <a:custGeom>
            <a:avLst/>
            <a:gdLst>
              <a:gd name="T0" fmla="*/ 0 w 603"/>
              <a:gd name="T1" fmla="*/ 226 h 226"/>
              <a:gd name="T2" fmla="*/ 0 w 603"/>
              <a:gd name="T3" fmla="*/ 141 h 226"/>
              <a:gd name="T4" fmla="*/ 603 w 603"/>
              <a:gd name="T5" fmla="*/ 0 h 226"/>
              <a:gd name="T6" fmla="*/ 603 w 603"/>
              <a:gd name="T7" fmla="*/ 84 h 226"/>
              <a:gd name="T8" fmla="*/ 0 w 603"/>
              <a:gd name="T9" fmla="*/ 226 h 226"/>
            </a:gdLst>
            <a:ahLst/>
            <a:cxnLst>
              <a:cxn ang="0">
                <a:pos x="T0" y="T1"/>
              </a:cxn>
              <a:cxn ang="0">
                <a:pos x="T2" y="T3"/>
              </a:cxn>
              <a:cxn ang="0">
                <a:pos x="T4" y="T5"/>
              </a:cxn>
              <a:cxn ang="0">
                <a:pos x="T6" y="T7"/>
              </a:cxn>
              <a:cxn ang="0">
                <a:pos x="T8" y="T9"/>
              </a:cxn>
            </a:cxnLst>
            <a:rect l="0" t="0" r="r" b="b"/>
            <a:pathLst>
              <a:path w="603" h="226">
                <a:moveTo>
                  <a:pt x="0" y="226"/>
                </a:moveTo>
                <a:cubicBezTo>
                  <a:pt x="0" y="141"/>
                  <a:pt x="0" y="141"/>
                  <a:pt x="0" y="141"/>
                </a:cubicBezTo>
                <a:cubicBezTo>
                  <a:pt x="0" y="141"/>
                  <a:pt x="333" y="166"/>
                  <a:pt x="603" y="0"/>
                </a:cubicBezTo>
                <a:cubicBezTo>
                  <a:pt x="603" y="84"/>
                  <a:pt x="603" y="84"/>
                  <a:pt x="603" y="84"/>
                </a:cubicBezTo>
                <a:cubicBezTo>
                  <a:pt x="603" y="84"/>
                  <a:pt x="444" y="189"/>
                  <a:pt x="0" y="226"/>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0"/>
          <p:cNvSpPr>
            <a:spLocks/>
          </p:cNvSpPr>
          <p:nvPr/>
        </p:nvSpPr>
        <p:spPr bwMode="auto">
          <a:xfrm>
            <a:off x="4325945" y="4378115"/>
            <a:ext cx="518732" cy="419454"/>
          </a:xfrm>
          <a:custGeom>
            <a:avLst/>
            <a:gdLst>
              <a:gd name="T0" fmla="*/ 0 w 88"/>
              <a:gd name="T1" fmla="*/ 20 h 71"/>
              <a:gd name="T2" fmla="*/ 45 w 88"/>
              <a:gd name="T3" fmla="*/ 64 h 71"/>
              <a:gd name="T4" fmla="*/ 88 w 88"/>
              <a:gd name="T5" fmla="*/ 71 h 71"/>
              <a:gd name="T6" fmla="*/ 88 w 88"/>
              <a:gd name="T7" fmla="*/ 0 h 71"/>
              <a:gd name="T8" fmla="*/ 42 w 88"/>
              <a:gd name="T9" fmla="*/ 17 h 71"/>
              <a:gd name="T10" fmla="*/ 0 w 88"/>
              <a:gd name="T11" fmla="*/ 20 h 71"/>
            </a:gdLst>
            <a:ahLst/>
            <a:cxnLst>
              <a:cxn ang="0">
                <a:pos x="T0" y="T1"/>
              </a:cxn>
              <a:cxn ang="0">
                <a:pos x="T2" y="T3"/>
              </a:cxn>
              <a:cxn ang="0">
                <a:pos x="T4" y="T5"/>
              </a:cxn>
              <a:cxn ang="0">
                <a:pos x="T6" y="T7"/>
              </a:cxn>
              <a:cxn ang="0">
                <a:pos x="T8" y="T9"/>
              </a:cxn>
              <a:cxn ang="0">
                <a:pos x="T10" y="T11"/>
              </a:cxn>
            </a:cxnLst>
            <a:rect l="0" t="0" r="r" b="b"/>
            <a:pathLst>
              <a:path w="88" h="71">
                <a:moveTo>
                  <a:pt x="0" y="20"/>
                </a:moveTo>
                <a:cubicBezTo>
                  <a:pt x="0" y="20"/>
                  <a:pt x="25" y="58"/>
                  <a:pt x="45" y="64"/>
                </a:cubicBezTo>
                <a:cubicBezTo>
                  <a:pt x="70" y="71"/>
                  <a:pt x="88" y="71"/>
                  <a:pt x="88" y="71"/>
                </a:cubicBezTo>
                <a:cubicBezTo>
                  <a:pt x="88" y="0"/>
                  <a:pt x="88" y="0"/>
                  <a:pt x="88" y="0"/>
                </a:cubicBezTo>
                <a:cubicBezTo>
                  <a:pt x="88" y="0"/>
                  <a:pt x="74" y="11"/>
                  <a:pt x="42" y="17"/>
                </a:cubicBezTo>
                <a:cubicBezTo>
                  <a:pt x="14" y="23"/>
                  <a:pt x="0" y="20"/>
                  <a:pt x="0" y="20"/>
                </a:cubicBezTo>
                <a:close/>
              </a:path>
            </a:pathLst>
          </a:custGeom>
          <a:solidFill>
            <a:srgbClr val="8D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9"/>
          <p:cNvSpPr>
            <a:spLocks/>
          </p:cNvSpPr>
          <p:nvPr/>
        </p:nvSpPr>
        <p:spPr bwMode="auto">
          <a:xfrm>
            <a:off x="3968540" y="4378117"/>
            <a:ext cx="876136" cy="483985"/>
          </a:xfrm>
          <a:custGeom>
            <a:avLst/>
            <a:gdLst>
              <a:gd name="T0" fmla="*/ 149 w 149"/>
              <a:gd name="T1" fmla="*/ 71 h 82"/>
              <a:gd name="T2" fmla="*/ 0 w 149"/>
              <a:gd name="T3" fmla="*/ 71 h 82"/>
              <a:gd name="T4" fmla="*/ 24 w 149"/>
              <a:gd name="T5" fmla="*/ 40 h 82"/>
              <a:gd name="T6" fmla="*/ 0 w 149"/>
              <a:gd name="T7" fmla="*/ 0 h 82"/>
              <a:gd name="T8" fmla="*/ 149 w 149"/>
              <a:gd name="T9" fmla="*/ 0 h 82"/>
              <a:gd name="T10" fmla="*/ 149 w 149"/>
              <a:gd name="T11" fmla="*/ 71 h 82"/>
            </a:gdLst>
            <a:ahLst/>
            <a:cxnLst>
              <a:cxn ang="0">
                <a:pos x="T0" y="T1"/>
              </a:cxn>
              <a:cxn ang="0">
                <a:pos x="T2" y="T3"/>
              </a:cxn>
              <a:cxn ang="0">
                <a:pos x="T4" y="T5"/>
              </a:cxn>
              <a:cxn ang="0">
                <a:pos x="T6" y="T7"/>
              </a:cxn>
              <a:cxn ang="0">
                <a:pos x="T8" y="T9"/>
              </a:cxn>
              <a:cxn ang="0">
                <a:pos x="T10" y="T11"/>
              </a:cxn>
            </a:cxnLst>
            <a:rect l="0" t="0" r="r" b="b"/>
            <a:pathLst>
              <a:path w="149" h="82">
                <a:moveTo>
                  <a:pt x="149" y="71"/>
                </a:moveTo>
                <a:cubicBezTo>
                  <a:pt x="100" y="82"/>
                  <a:pt x="49" y="82"/>
                  <a:pt x="0" y="71"/>
                </a:cubicBezTo>
                <a:cubicBezTo>
                  <a:pt x="10" y="59"/>
                  <a:pt x="14" y="53"/>
                  <a:pt x="24" y="40"/>
                </a:cubicBezTo>
                <a:cubicBezTo>
                  <a:pt x="14" y="24"/>
                  <a:pt x="9" y="16"/>
                  <a:pt x="0" y="0"/>
                </a:cubicBezTo>
                <a:cubicBezTo>
                  <a:pt x="49" y="11"/>
                  <a:pt x="100" y="10"/>
                  <a:pt x="149" y="0"/>
                </a:cubicBezTo>
                <a:cubicBezTo>
                  <a:pt x="149" y="28"/>
                  <a:pt x="149" y="42"/>
                  <a:pt x="149" y="71"/>
                </a:cubicBezTo>
                <a:close/>
              </a:path>
            </a:pathLst>
          </a:custGeom>
          <a:gradFill flip="none" rotWithShape="1">
            <a:gsLst>
              <a:gs pos="0">
                <a:srgbClr val="CB2323">
                  <a:shade val="30000"/>
                  <a:satMod val="115000"/>
                </a:srgbClr>
              </a:gs>
              <a:gs pos="50000">
                <a:srgbClr val="CB2323">
                  <a:shade val="67500"/>
                  <a:satMod val="115000"/>
                </a:srgbClr>
              </a:gs>
              <a:gs pos="100000">
                <a:srgbClr val="FD1616"/>
              </a:gs>
            </a:gsLst>
            <a:path path="circle">
              <a:fillToRect l="100000" b="100000"/>
            </a:path>
            <a:tileRect t="-100000" r="-100000"/>
          </a:gra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6" name="椭圆 45"/>
          <p:cNvSpPr/>
          <p:nvPr/>
        </p:nvSpPr>
        <p:spPr>
          <a:xfrm>
            <a:off x="4488885" y="2834033"/>
            <a:ext cx="3270929" cy="3270929"/>
          </a:xfrm>
          <a:prstGeom prst="ellipse">
            <a:avLst/>
          </a:prstGeom>
          <a:gradFill>
            <a:gsLst>
              <a:gs pos="0">
                <a:srgbClr val="E4E4E4"/>
              </a:gs>
              <a:gs pos="100000">
                <a:schemeClr val="bg1"/>
              </a:gs>
            </a:gsLst>
            <a:lin ang="2700000" scaled="0"/>
          </a:gradFill>
          <a:ln w="571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AutoShape 43"/>
          <p:cNvSpPr>
            <a:spLocks noChangeAspect="1" noChangeArrowheads="1" noTextEdit="1"/>
          </p:cNvSpPr>
          <p:nvPr/>
        </p:nvSpPr>
        <p:spPr bwMode="auto">
          <a:xfrm>
            <a:off x="3973504" y="4383079"/>
            <a:ext cx="4256584" cy="163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4325946" y="5331194"/>
            <a:ext cx="3551703" cy="752038"/>
          </a:xfrm>
          <a:custGeom>
            <a:avLst/>
            <a:gdLst>
              <a:gd name="T0" fmla="*/ 0 w 603"/>
              <a:gd name="T1" fmla="*/ 0 h 127"/>
              <a:gd name="T2" fmla="*/ 603 w 603"/>
              <a:gd name="T3" fmla="*/ 0 h 127"/>
              <a:gd name="T4" fmla="*/ 603 w 603"/>
              <a:gd name="T5" fmla="*/ 85 h 127"/>
              <a:gd name="T6" fmla="*/ 0 w 603"/>
              <a:gd name="T7" fmla="*/ 85 h 127"/>
              <a:gd name="T8" fmla="*/ 0 w 603"/>
              <a:gd name="T9" fmla="*/ 0 h 127"/>
            </a:gdLst>
            <a:ahLst/>
            <a:cxnLst>
              <a:cxn ang="0">
                <a:pos x="T0" y="T1"/>
              </a:cxn>
              <a:cxn ang="0">
                <a:pos x="T2" y="T3"/>
              </a:cxn>
              <a:cxn ang="0">
                <a:pos x="T4" y="T5"/>
              </a:cxn>
              <a:cxn ang="0">
                <a:pos x="T6" y="T7"/>
              </a:cxn>
              <a:cxn ang="0">
                <a:pos x="T8" y="T9"/>
              </a:cxn>
            </a:cxnLst>
            <a:rect l="0" t="0" r="r" b="b"/>
            <a:pathLst>
              <a:path w="603" h="127">
                <a:moveTo>
                  <a:pt x="0" y="0"/>
                </a:moveTo>
                <a:cubicBezTo>
                  <a:pt x="202" y="42"/>
                  <a:pt x="401" y="42"/>
                  <a:pt x="603" y="0"/>
                </a:cubicBezTo>
                <a:cubicBezTo>
                  <a:pt x="603" y="34"/>
                  <a:pt x="603" y="51"/>
                  <a:pt x="603" y="85"/>
                </a:cubicBezTo>
                <a:cubicBezTo>
                  <a:pt x="401" y="127"/>
                  <a:pt x="202" y="127"/>
                  <a:pt x="0" y="85"/>
                </a:cubicBezTo>
                <a:cubicBezTo>
                  <a:pt x="0" y="51"/>
                  <a:pt x="0" y="34"/>
                  <a:pt x="0" y="0"/>
                </a:cubicBezTo>
                <a:close/>
              </a:path>
            </a:pathLst>
          </a:custGeom>
          <a:solidFill>
            <a:srgbClr val="FA1515"/>
          </a:soli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1"/>
          <p:cNvSpPr>
            <a:spLocks/>
          </p:cNvSpPr>
          <p:nvPr/>
        </p:nvSpPr>
        <p:spPr bwMode="auto">
          <a:xfrm>
            <a:off x="4325946" y="4494768"/>
            <a:ext cx="3551703" cy="752038"/>
          </a:xfrm>
          <a:custGeom>
            <a:avLst/>
            <a:gdLst>
              <a:gd name="T0" fmla="*/ 0 w 603"/>
              <a:gd name="T1" fmla="*/ 0 h 127"/>
              <a:gd name="T2" fmla="*/ 603 w 603"/>
              <a:gd name="T3" fmla="*/ 0 h 127"/>
              <a:gd name="T4" fmla="*/ 603 w 603"/>
              <a:gd name="T5" fmla="*/ 84 h 127"/>
              <a:gd name="T6" fmla="*/ 0 w 603"/>
              <a:gd name="T7" fmla="*/ 84 h 127"/>
              <a:gd name="T8" fmla="*/ 0 w 603"/>
              <a:gd name="T9" fmla="*/ 0 h 127"/>
            </a:gdLst>
            <a:ahLst/>
            <a:cxnLst>
              <a:cxn ang="0">
                <a:pos x="T0" y="T1"/>
              </a:cxn>
              <a:cxn ang="0">
                <a:pos x="T2" y="T3"/>
              </a:cxn>
              <a:cxn ang="0">
                <a:pos x="T4" y="T5"/>
              </a:cxn>
              <a:cxn ang="0">
                <a:pos x="T6" y="T7"/>
              </a:cxn>
              <a:cxn ang="0">
                <a:pos x="T8" y="T9"/>
              </a:cxn>
            </a:cxnLst>
            <a:rect l="0" t="0" r="r" b="b"/>
            <a:pathLst>
              <a:path w="603" h="127">
                <a:moveTo>
                  <a:pt x="0" y="0"/>
                </a:moveTo>
                <a:cubicBezTo>
                  <a:pt x="202" y="42"/>
                  <a:pt x="401" y="42"/>
                  <a:pt x="603" y="0"/>
                </a:cubicBezTo>
                <a:cubicBezTo>
                  <a:pt x="603" y="34"/>
                  <a:pt x="603" y="51"/>
                  <a:pt x="603" y="84"/>
                </a:cubicBezTo>
                <a:cubicBezTo>
                  <a:pt x="401" y="127"/>
                  <a:pt x="202" y="127"/>
                  <a:pt x="0" y="84"/>
                </a:cubicBezTo>
                <a:cubicBezTo>
                  <a:pt x="0" y="51"/>
                  <a:pt x="0" y="34"/>
                  <a:pt x="0" y="0"/>
                </a:cubicBezTo>
                <a:close/>
              </a:path>
            </a:pathLst>
          </a:custGeom>
          <a:solidFill>
            <a:srgbClr val="FA1515"/>
          </a:solidFill>
          <a:ln>
            <a:noFill/>
          </a:ln>
          <a:effectLst>
            <a:outerShdw blurRad="127000" dist="1016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50" name="文本框 49"/>
          <p:cNvSpPr txBox="1"/>
          <p:nvPr/>
        </p:nvSpPr>
        <p:spPr>
          <a:xfrm flipH="1">
            <a:off x="5183394" y="3648861"/>
            <a:ext cx="1835159" cy="457933"/>
          </a:xfrm>
          <a:prstGeom prst="rect">
            <a:avLst/>
          </a:prstGeom>
          <a:noFill/>
        </p:spPr>
        <p:txBody>
          <a:bodyPr wrap="square" rtlCol="0">
            <a:spAutoFit/>
          </a:bodyPr>
          <a:lstStyle/>
          <a:p>
            <a:pPr algn="ctr"/>
            <a:r>
              <a:rPr lang="zh-CN" altLang="en-US" sz="2400" dirty="0">
                <a:latin typeface="汉仪综艺体简" panose="02010609000101010101" pitchFamily="49" charset="-122"/>
                <a:ea typeface="汉仪综艺体简" panose="02010609000101010101" pitchFamily="49" charset="-122"/>
              </a:rPr>
              <a:t>小</a:t>
            </a:r>
            <a:r>
              <a:rPr lang="zh-CN" altLang="en-US" sz="2400" dirty="0" smtClean="0">
                <a:latin typeface="汉仪综艺体简" panose="02010609000101010101" pitchFamily="49" charset="-122"/>
                <a:ea typeface="汉仪综艺体简" panose="02010609000101010101" pitchFamily="49" charset="-122"/>
              </a:rPr>
              <a:t>标题</a:t>
            </a:r>
            <a:endParaRPr lang="zh-CN" altLang="en-US" sz="2400" dirty="0">
              <a:latin typeface="汉仪综艺体简" panose="02010609000101010101" pitchFamily="49" charset="-122"/>
              <a:ea typeface="汉仪综艺体简" panose="02010609000101010101" pitchFamily="49" charset="-122"/>
            </a:endParaRPr>
          </a:p>
        </p:txBody>
      </p:sp>
      <p:sp>
        <p:nvSpPr>
          <p:cNvPr id="51" name="文本框 50"/>
          <p:cNvSpPr txBox="1"/>
          <p:nvPr/>
        </p:nvSpPr>
        <p:spPr>
          <a:xfrm flipH="1">
            <a:off x="5017651" y="4164498"/>
            <a:ext cx="2071704" cy="307777"/>
          </a:xfrm>
          <a:prstGeom prst="rect">
            <a:avLst/>
          </a:prstGeom>
          <a:noFill/>
        </p:spPr>
        <p:txBody>
          <a:bodyPr wrap="square" rtlCol="0">
            <a:spAutoFit/>
          </a:bodyPr>
          <a:lstStyle/>
          <a:p>
            <a:pPr algn="ctr"/>
            <a:r>
              <a:rPr lang="en-US" altLang="zh-CN" sz="1400" dirty="0" smtClean="0">
                <a:solidFill>
                  <a:srgbClr val="F22424"/>
                </a:solidFill>
                <a:latin typeface="微软雅黑" panose="020B0503020204020204" pitchFamily="34" charset="-122"/>
                <a:ea typeface="微软雅黑" panose="020B0503020204020204" pitchFamily="34" charset="-122"/>
              </a:rPr>
              <a:t>There is the subhead</a:t>
            </a:r>
            <a:endParaRPr lang="zh-CN" altLang="en-US" sz="1400" dirty="0">
              <a:solidFill>
                <a:srgbClr val="F22424"/>
              </a:solidFill>
              <a:latin typeface="微软雅黑" panose="020B0503020204020204" pitchFamily="34" charset="-122"/>
              <a:ea typeface="微软雅黑" panose="020B0503020204020204" pitchFamily="34" charset="-122"/>
            </a:endParaRPr>
          </a:p>
        </p:txBody>
      </p:sp>
      <p:sp>
        <p:nvSpPr>
          <p:cNvPr id="53" name="圆角矩形标注 52"/>
          <p:cNvSpPr/>
          <p:nvPr/>
        </p:nvSpPr>
        <p:spPr>
          <a:xfrm>
            <a:off x="1082553" y="2080903"/>
            <a:ext cx="3092403" cy="1729528"/>
          </a:xfrm>
          <a:prstGeom prst="wedgeRoundRectCallout">
            <a:avLst>
              <a:gd name="adj1" fmla="val -8201"/>
              <a:gd name="adj2" fmla="val 64648"/>
              <a:gd name="adj3" fmla="val 16667"/>
            </a:avLst>
          </a:prstGeom>
          <a:noFill/>
          <a:ln>
            <a:solidFill>
              <a:srgbClr val="FA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标注 53"/>
          <p:cNvSpPr/>
          <p:nvPr/>
        </p:nvSpPr>
        <p:spPr>
          <a:xfrm flipH="1">
            <a:off x="8033145" y="2080903"/>
            <a:ext cx="3092403" cy="1729528"/>
          </a:xfrm>
          <a:prstGeom prst="wedgeRoundRectCallout">
            <a:avLst>
              <a:gd name="adj1" fmla="val -7760"/>
              <a:gd name="adj2" fmla="val 65437"/>
              <a:gd name="adj3" fmla="val 16667"/>
            </a:avLst>
          </a:prstGeom>
          <a:noFill/>
          <a:ln>
            <a:solidFill>
              <a:srgbClr val="FA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1261551" y="2234925"/>
            <a:ext cx="2734404" cy="1330971"/>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flipH="1">
            <a:off x="1481299" y="2387860"/>
            <a:ext cx="2429379"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a:t>
            </a:r>
            <a:r>
              <a:rPr lang="zh-CN" altLang="en-US" sz="1400" dirty="0" smtClean="0">
                <a:latin typeface="微软雅黑" panose="020B0503020204020204" pitchFamily="34" charset="-122"/>
                <a:ea typeface="微软雅黑" panose="020B0503020204020204" pitchFamily="34" charset="-122"/>
              </a:rPr>
              <a:t>是内容这里是内容这</a:t>
            </a:r>
            <a:endParaRPr lang="zh-CN" altLang="en-US" sz="1400" dirty="0">
              <a:latin typeface="微软雅黑" panose="020B0503020204020204" pitchFamily="34" charset="-122"/>
              <a:ea typeface="微软雅黑" panose="020B0503020204020204" pitchFamily="34" charset="-122"/>
            </a:endParaRPr>
          </a:p>
        </p:txBody>
      </p:sp>
      <p:sp>
        <p:nvSpPr>
          <p:cNvPr id="57" name="圆角矩形 56"/>
          <p:cNvSpPr/>
          <p:nvPr/>
        </p:nvSpPr>
        <p:spPr>
          <a:xfrm>
            <a:off x="8214225" y="2261398"/>
            <a:ext cx="2734404" cy="1330971"/>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flipH="1">
            <a:off x="8433972" y="2414333"/>
            <a:ext cx="2429379"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a:t>
            </a:r>
            <a:r>
              <a:rPr lang="zh-CN" altLang="en-US" sz="1400" dirty="0" smtClean="0">
                <a:latin typeface="微软雅黑" panose="020B0503020204020204" pitchFamily="34" charset="-122"/>
                <a:ea typeface="微软雅黑" panose="020B0503020204020204" pitchFamily="34" charset="-122"/>
              </a:rPr>
              <a:t>是内容这里是内容这</a:t>
            </a:r>
            <a:endParaRPr lang="zh-CN" altLang="en-US" sz="1400" dirty="0">
              <a:latin typeface="微软雅黑" panose="020B0503020204020204" pitchFamily="34" charset="-122"/>
              <a:ea typeface="微软雅黑" panose="020B0503020204020204" pitchFamily="34" charset="-122"/>
            </a:endParaRPr>
          </a:p>
        </p:txBody>
      </p:sp>
      <p:grpSp>
        <p:nvGrpSpPr>
          <p:cNvPr id="66" name="组合 65"/>
          <p:cNvGrpSpPr/>
          <p:nvPr/>
        </p:nvGrpSpPr>
        <p:grpSpPr>
          <a:xfrm>
            <a:off x="1224219" y="4087038"/>
            <a:ext cx="2505832" cy="970225"/>
            <a:chOff x="1224218" y="4087036"/>
            <a:chExt cx="2505832" cy="970225"/>
          </a:xfrm>
        </p:grpSpPr>
        <p:pic>
          <p:nvPicPr>
            <p:cNvPr id="59" name="图片 58"/>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2372448" y="3699660"/>
              <a:ext cx="209371" cy="2505832"/>
            </a:xfrm>
            <a:prstGeom prst="rect">
              <a:avLst/>
            </a:prstGeom>
          </p:spPr>
        </p:pic>
        <p:sp>
          <p:nvSpPr>
            <p:cNvPr id="60" name="文本框 59"/>
            <p:cNvSpPr txBox="1"/>
            <p:nvPr/>
          </p:nvSpPr>
          <p:spPr>
            <a:xfrm flipH="1">
              <a:off x="1313404" y="4420484"/>
              <a:ext cx="2354351" cy="369332"/>
            </a:xfrm>
            <a:prstGeom prst="rect">
              <a:avLst/>
            </a:prstGeom>
            <a:noFill/>
          </p:spPr>
          <p:txBody>
            <a:bodyPr wrap="square" rtlCol="0">
              <a:spAutoFit/>
            </a:bodyPr>
            <a:lstStyle/>
            <a:p>
              <a:pPr algn="ctr"/>
              <a:r>
                <a:rPr lang="en-US" altLang="zh-CN" dirty="0" smtClean="0">
                  <a:latin typeface="Stencil Std" panose="04020904080802020404" pitchFamily="82" charset="0"/>
                </a:rPr>
                <a:t>KEYWORD</a:t>
              </a:r>
              <a:endParaRPr lang="zh-CN" altLang="en-US" dirty="0">
                <a:latin typeface="Stencil Std" panose="04020904080802020404" pitchFamily="82" charset="0"/>
              </a:endParaRPr>
            </a:p>
          </p:txBody>
        </p:sp>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2372448" y="2938806"/>
              <a:ext cx="209371" cy="2505832"/>
            </a:xfrm>
            <a:prstGeom prst="rect">
              <a:avLst/>
            </a:prstGeom>
          </p:spPr>
        </p:pic>
      </p:grpSp>
      <p:grpSp>
        <p:nvGrpSpPr>
          <p:cNvPr id="67" name="组合 66"/>
          <p:cNvGrpSpPr/>
          <p:nvPr/>
        </p:nvGrpSpPr>
        <p:grpSpPr>
          <a:xfrm>
            <a:off x="8339843" y="4087038"/>
            <a:ext cx="2505832" cy="970225"/>
            <a:chOff x="8339843" y="4087036"/>
            <a:chExt cx="2505832" cy="970225"/>
          </a:xfrm>
        </p:grpSpPr>
        <p:pic>
          <p:nvPicPr>
            <p:cNvPr id="62" name="图片 61"/>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9488073" y="3699660"/>
              <a:ext cx="209371" cy="2505832"/>
            </a:xfrm>
            <a:prstGeom prst="rect">
              <a:avLst/>
            </a:prstGeom>
          </p:spPr>
        </p:pic>
        <p:sp>
          <p:nvSpPr>
            <p:cNvPr id="63" name="文本框 62"/>
            <p:cNvSpPr txBox="1"/>
            <p:nvPr/>
          </p:nvSpPr>
          <p:spPr>
            <a:xfrm flipH="1">
              <a:off x="8429029" y="4420484"/>
              <a:ext cx="2354351" cy="369332"/>
            </a:xfrm>
            <a:prstGeom prst="rect">
              <a:avLst/>
            </a:prstGeom>
            <a:noFill/>
          </p:spPr>
          <p:txBody>
            <a:bodyPr wrap="square" rtlCol="0">
              <a:spAutoFit/>
            </a:bodyPr>
            <a:lstStyle/>
            <a:p>
              <a:pPr algn="ctr"/>
              <a:r>
                <a:rPr lang="en-US" altLang="zh-CN" dirty="0" smtClean="0">
                  <a:latin typeface="Stencil Std" panose="04020904080802020404" pitchFamily="82" charset="0"/>
                </a:rPr>
                <a:t>KEYWORD</a:t>
              </a:r>
              <a:endParaRPr lang="zh-CN" altLang="en-US" dirty="0">
                <a:latin typeface="Stencil Std" panose="04020904080802020404" pitchFamily="82" charset="0"/>
              </a:endParaRPr>
            </a:p>
          </p:txBody>
        </p:sp>
        <p:pic>
          <p:nvPicPr>
            <p:cNvPr id="64" name="图片 63"/>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9488073" y="2938806"/>
              <a:ext cx="209371" cy="2505832"/>
            </a:xfrm>
            <a:prstGeom prst="rect">
              <a:avLst/>
            </a:prstGeom>
          </p:spPr>
        </p:pic>
      </p:grpSp>
    </p:spTree>
    <p:extLst>
      <p:ext uri="{BB962C8B-B14F-4D97-AF65-F5344CB8AC3E}">
        <p14:creationId xmlns:p14="http://schemas.microsoft.com/office/powerpoint/2010/main" val="347579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par>
                                <p:cTn id="33" presetID="10" presetClass="entr" presetSubtype="0" fill="hold" grpId="0" nodeType="withEffect" nodePh="1">
                                  <p:stCondLst>
                                    <p:cond delay="0"/>
                                  </p:stCondLst>
                                  <p:endCondLst>
                                    <p:cond evt="begin" delay="0">
                                      <p:tn val="33"/>
                                    </p:cond>
                                  </p:end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childTnLst>
                          </p:cTn>
                        </p:par>
                        <p:par>
                          <p:cTn id="42" fill="hold">
                            <p:stCondLst>
                              <p:cond delay="500"/>
                            </p:stCondLst>
                            <p:childTnLst>
                              <p:par>
                                <p:cTn id="43" presetID="47" presetClass="entr" presetSubtype="0"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1000"/>
                                        <p:tgtEl>
                                          <p:spTgt spid="46"/>
                                        </p:tgtEl>
                                      </p:cBhvr>
                                    </p:animEffect>
                                    <p:anim calcmode="lin" valueType="num">
                                      <p:cBhvr>
                                        <p:cTn id="46" dur="1000" fill="hold"/>
                                        <p:tgtEl>
                                          <p:spTgt spid="46"/>
                                        </p:tgtEl>
                                        <p:attrNameLst>
                                          <p:attrName>ppt_x</p:attrName>
                                        </p:attrNameLst>
                                      </p:cBhvr>
                                      <p:tavLst>
                                        <p:tav tm="0">
                                          <p:val>
                                            <p:strVal val="#ppt_x"/>
                                          </p:val>
                                        </p:tav>
                                        <p:tav tm="100000">
                                          <p:val>
                                            <p:strVal val="#ppt_x"/>
                                          </p:val>
                                        </p:tav>
                                      </p:tavLst>
                                    </p:anim>
                                    <p:anim calcmode="lin" valueType="num">
                                      <p:cBhvr>
                                        <p:cTn id="47" dur="1000" fill="hold"/>
                                        <p:tgtEl>
                                          <p:spTgt spid="46"/>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wipe(left)">
                                      <p:cBhvr>
                                        <p:cTn id="51" dur="500"/>
                                        <p:tgtEl>
                                          <p:spTgt spid="50"/>
                                        </p:tgtEl>
                                      </p:cBhvr>
                                    </p:animEffec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fade">
                                      <p:cBhvr>
                                        <p:cTn id="60" dur="500"/>
                                        <p:tgtEl>
                                          <p:spTgt spid="66"/>
                                        </p:tgtEl>
                                      </p:cBhvr>
                                    </p:animEffect>
                                  </p:childTnLst>
                                </p:cTn>
                              </p:par>
                            </p:childTnLst>
                          </p:cTn>
                        </p:par>
                        <p:par>
                          <p:cTn id="61" fill="hold">
                            <p:stCondLst>
                              <p:cond delay="500"/>
                            </p:stCondLst>
                            <p:childTnLst>
                              <p:par>
                                <p:cTn id="62" presetID="22" presetClass="entr" presetSubtype="4"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ipe(down)">
                                      <p:cBhvr>
                                        <p:cTn id="64" dur="500"/>
                                        <p:tgtEl>
                                          <p:spTgt spid="53"/>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par>
                          <p:cTn id="69" fill="hold">
                            <p:stCondLst>
                              <p:cond delay="1500"/>
                            </p:stCondLst>
                            <p:childTnLst>
                              <p:par>
                                <p:cTn id="70" presetID="14" presetClass="entr" presetSubtype="10" fill="hold" grpId="0" nodeType="after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randombar(horizontal)">
                                      <p:cBhvr>
                                        <p:cTn id="72" dur="500"/>
                                        <p:tgtEl>
                                          <p:spTgt spid="5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childTnLst>
                          </p:cTn>
                        </p:par>
                        <p:par>
                          <p:cTn id="78" fill="hold">
                            <p:stCondLst>
                              <p:cond delay="500"/>
                            </p:stCondLst>
                            <p:childTnLst>
                              <p:par>
                                <p:cTn id="79" presetID="22" presetClass="entr" presetSubtype="4" fill="hold" grpId="0" nodeType="after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500"/>
                                        <p:tgtEl>
                                          <p:spTgt spid="54"/>
                                        </p:tgtEl>
                                      </p:cBhvr>
                                    </p:animEffec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childTnLst>
                          </p:cTn>
                        </p:par>
                        <p:par>
                          <p:cTn id="86" fill="hold">
                            <p:stCondLst>
                              <p:cond delay="1500"/>
                            </p:stCondLst>
                            <p:childTnLst>
                              <p:par>
                                <p:cTn id="87" presetID="14" presetClass="entr" presetSubtype="10" fill="hold" grpId="0"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randombar(horizontal)">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1" grpId="0" animBg="1"/>
      <p:bldP spid="42" grpId="0" animBg="1"/>
      <p:bldP spid="43" grpId="0" animBg="1"/>
      <p:bldP spid="44" grpId="0" animBg="1"/>
      <p:bldP spid="45" grpId="0" animBg="1"/>
      <p:bldP spid="46" grpId="0" animBg="1"/>
      <p:bldP spid="47" grpId="0"/>
      <p:bldP spid="48" grpId="0" animBg="1"/>
      <p:bldP spid="49" grpId="0" animBg="1"/>
      <p:bldP spid="50" grpId="0"/>
      <p:bldP spid="51" grpId="0"/>
      <p:bldP spid="53" grpId="0" animBg="1"/>
      <p:bldP spid="54" grpId="0" animBg="1"/>
      <p:bldP spid="55" grpId="0" animBg="1"/>
      <p:bldP spid="56" grpId="0"/>
      <p:bldP spid="57" grpId="0" animBg="1"/>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2265664" cy="523220"/>
          </a:xfrm>
          <a:prstGeom prst="rect">
            <a:avLst/>
          </a:prstGeom>
          <a:noFill/>
        </p:spPr>
        <p:txBody>
          <a:bodyPr wrap="square" rtlCol="0">
            <a:spAutoFit/>
          </a:bodyPr>
          <a:lstStyle/>
          <a:p>
            <a:r>
              <a:rPr lang="zh-CN" altLang="en-US" sz="2800" dirty="0">
                <a:latin typeface="汉仪综艺体简" panose="02010609000101010101" pitchFamily="49" charset="-122"/>
                <a:ea typeface="汉仪综艺体简" panose="02010609000101010101" pitchFamily="49" charset="-122"/>
              </a:rPr>
              <a:t>这里</a:t>
            </a:r>
            <a:r>
              <a:rPr lang="zh-CN" altLang="en-US" sz="2800" dirty="0" smtClean="0">
                <a:latin typeface="汉仪综艺体简" panose="02010609000101010101" pitchFamily="49" charset="-122"/>
                <a:ea typeface="汉仪综艺体简" panose="02010609000101010101" pitchFamily="49" charset="-122"/>
              </a:rPr>
              <a:t>是标题</a:t>
            </a:r>
            <a:endParaRPr lang="zh-CN" altLang="en-US" sz="2800" dirty="0">
              <a:latin typeface="汉仪综艺体简" panose="02010609000101010101" pitchFamily="49" charset="-122"/>
              <a:ea typeface="汉仪综艺体简" panose="02010609000101010101" pitchFamily="49" charset="-122"/>
            </a:endParaRPr>
          </a:p>
        </p:txBody>
      </p:sp>
      <p:grpSp>
        <p:nvGrpSpPr>
          <p:cNvPr id="12" name="组合 11"/>
          <p:cNvGrpSpPr/>
          <p:nvPr/>
        </p:nvGrpSpPr>
        <p:grpSpPr>
          <a:xfrm rot="19957823">
            <a:off x="9986337" y="916672"/>
            <a:ext cx="946297" cy="802875"/>
            <a:chOff x="5968977" y="738349"/>
            <a:chExt cx="1762125" cy="1235075"/>
          </a:xfrm>
          <a:effectLst>
            <a:outerShdw blurRad="127000" dist="101600" dir="2700000" algn="tl" rotWithShape="0">
              <a:prstClr val="black">
                <a:alpha val="40000"/>
              </a:prstClr>
            </a:outerShdw>
          </a:effectLst>
        </p:grpSpPr>
        <p:sp>
          <p:nvSpPr>
            <p:cNvPr id="13"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椭圆 9"/>
          <p:cNvSpPr/>
          <p:nvPr/>
        </p:nvSpPr>
        <p:spPr>
          <a:xfrm>
            <a:off x="1318512" y="135470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08264" y="1341259"/>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flipH="1">
            <a:off x="2070154" y="2007727"/>
            <a:ext cx="600839" cy="1015663"/>
          </a:xfrm>
          <a:prstGeom prst="rect">
            <a:avLst/>
          </a:prstGeom>
          <a:noFill/>
        </p:spPr>
        <p:txBody>
          <a:bodyPr wrap="square" rtlCol="0">
            <a:spAutoFit/>
          </a:bodyPr>
          <a:lstStyle/>
          <a:p>
            <a:r>
              <a:rPr lang="zh-CN" altLang="en-US" sz="2000" dirty="0">
                <a:latin typeface="汉仪综艺体简" panose="02010609000101010101" pitchFamily="49" charset="-122"/>
                <a:ea typeface="汉仪综艺体简" panose="02010609000101010101" pitchFamily="49" charset="-122"/>
              </a:rPr>
              <a:t>小</a:t>
            </a:r>
            <a:r>
              <a:rPr lang="zh-CN" altLang="en-US" sz="2000" dirty="0" smtClean="0">
                <a:latin typeface="汉仪综艺体简" panose="02010609000101010101" pitchFamily="49" charset="-122"/>
                <a:ea typeface="汉仪综艺体简" panose="02010609000101010101" pitchFamily="49" charset="-122"/>
              </a:rPr>
              <a:t>标题</a:t>
            </a:r>
            <a:endParaRPr lang="zh-CN" altLang="en-US" sz="2000" dirty="0">
              <a:latin typeface="汉仪综艺体简" panose="02010609000101010101" pitchFamily="49" charset="-122"/>
              <a:ea typeface="汉仪综艺体简" panose="02010609000101010101" pitchFamily="49" charset="-122"/>
            </a:endParaRPr>
          </a:p>
        </p:txBody>
      </p:sp>
      <p:sp>
        <p:nvSpPr>
          <p:cNvPr id="20" name="文本框 19"/>
          <p:cNvSpPr txBox="1"/>
          <p:nvPr/>
        </p:nvSpPr>
        <p:spPr>
          <a:xfrm flipH="1">
            <a:off x="3314907" y="1823062"/>
            <a:ext cx="6868544" cy="1384995"/>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这里是内容这里是内容这里是内容这里是内容这里是内容这里是内容这里是内容这里是内容这里是内容这里是内容</a:t>
            </a:r>
            <a:r>
              <a:rPr lang="zh-CN" altLang="en-US" sz="1400" dirty="0" smtClean="0">
                <a:latin typeface="微软雅黑" panose="020B0503020204020204" pitchFamily="34" charset="-122"/>
                <a:ea typeface="微软雅黑" panose="020B0503020204020204" pitchFamily="34" charset="-122"/>
              </a:rPr>
              <a:t>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a:t>
            </a: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rot="19957823">
            <a:off x="9986337" y="3689857"/>
            <a:ext cx="946297" cy="802875"/>
            <a:chOff x="5968977" y="738349"/>
            <a:chExt cx="1762125" cy="1235075"/>
          </a:xfrm>
          <a:effectLst>
            <a:outerShdw blurRad="127000" dist="101600" dir="2700000" algn="tl" rotWithShape="0">
              <a:prstClr val="black">
                <a:alpha val="40000"/>
              </a:prstClr>
            </a:outerShdw>
          </a:effectLst>
        </p:grpSpPr>
        <p:sp>
          <p:nvSpPr>
            <p:cNvPr id="29"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椭圆 23"/>
          <p:cNvSpPr/>
          <p:nvPr/>
        </p:nvSpPr>
        <p:spPr>
          <a:xfrm>
            <a:off x="1318512" y="4127892"/>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2808264" y="4114445"/>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flipH="1">
            <a:off x="2067408" y="4794360"/>
            <a:ext cx="647979" cy="1015663"/>
          </a:xfrm>
          <a:prstGeom prst="rect">
            <a:avLst/>
          </a:prstGeom>
          <a:noFill/>
        </p:spPr>
        <p:txBody>
          <a:bodyPr wrap="square" rtlCol="0">
            <a:spAutoFit/>
          </a:bodyPr>
          <a:lstStyle/>
          <a:p>
            <a:r>
              <a:rPr lang="zh-CN" altLang="en-US" sz="2000" dirty="0">
                <a:latin typeface="汉仪综艺体简" panose="02010609000101010101" pitchFamily="49" charset="-122"/>
                <a:ea typeface="汉仪综艺体简" panose="02010609000101010101" pitchFamily="49" charset="-122"/>
              </a:rPr>
              <a:t>小</a:t>
            </a:r>
            <a:r>
              <a:rPr lang="zh-CN" altLang="en-US" sz="2000" dirty="0" smtClean="0">
                <a:latin typeface="汉仪综艺体简" panose="02010609000101010101" pitchFamily="49" charset="-122"/>
                <a:ea typeface="汉仪综艺体简" panose="02010609000101010101" pitchFamily="49" charset="-122"/>
              </a:rPr>
              <a:t>标题</a:t>
            </a:r>
            <a:endParaRPr lang="zh-CN" altLang="en-US" sz="2000" dirty="0">
              <a:latin typeface="汉仪综艺体简" panose="02010609000101010101" pitchFamily="49" charset="-122"/>
              <a:ea typeface="汉仪综艺体简" panose="02010609000101010101" pitchFamily="49" charset="-122"/>
            </a:endParaRPr>
          </a:p>
        </p:txBody>
      </p:sp>
      <p:sp>
        <p:nvSpPr>
          <p:cNvPr id="28" name="文本框 27"/>
          <p:cNvSpPr txBox="1"/>
          <p:nvPr/>
        </p:nvSpPr>
        <p:spPr>
          <a:xfrm flipH="1">
            <a:off x="3314907" y="4596248"/>
            <a:ext cx="6868544" cy="1384995"/>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这里是内容这里</a:t>
            </a:r>
            <a:r>
              <a:rPr lang="zh-CN" altLang="en-US" sz="1400" dirty="0">
                <a:latin typeface="微软雅黑" panose="020B0503020204020204" pitchFamily="34" charset="-122"/>
                <a:ea typeface="微软雅黑" panose="020B0503020204020204" pitchFamily="34" charset="-122"/>
              </a:rPr>
              <a:t>是内容这里是内容这里是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a:t>
            </a:r>
            <a:r>
              <a:rPr lang="zh-CN" altLang="en-US" sz="1400" dirty="0">
                <a:latin typeface="微软雅黑" panose="020B0503020204020204" pitchFamily="34" charset="-122"/>
                <a:ea typeface="微软雅黑" panose="020B0503020204020204" pitchFamily="34" charset="-122"/>
              </a:rPr>
              <a:t>这里是内容这里是</a:t>
            </a:r>
            <a:r>
              <a:rPr lang="zh-CN" altLang="en-US" sz="1400" dirty="0" smtClean="0">
                <a:latin typeface="微软雅黑" panose="020B0503020204020204" pitchFamily="34" charset="-122"/>
                <a:ea typeface="微软雅黑" panose="020B0503020204020204" pitchFamily="34" charset="-122"/>
              </a:rPr>
              <a:t>内容这里是内容这里是内容这里是内容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这里是内容这里是内容这里是内容这里是内容这里是内容这里是内容这里是内容这里是内容这里是内容这里是内容</a:t>
            </a:r>
            <a:r>
              <a:rPr lang="zh-CN" altLang="en-US" sz="1400" dirty="0" smtClean="0">
                <a:latin typeface="微软雅黑" panose="020B0503020204020204" pitchFamily="34" charset="-122"/>
                <a:ea typeface="微软雅黑" panose="020B0503020204020204" pitchFamily="34" charset="-122"/>
              </a:rPr>
              <a:t>这里是内容</a:t>
            </a:r>
            <a:r>
              <a:rPr lang="zh-CN" altLang="en-US" sz="1400" dirty="0">
                <a:latin typeface="微软雅黑" panose="020B0503020204020204" pitchFamily="34" charset="-122"/>
                <a:ea typeface="微软雅黑" panose="020B0503020204020204" pitchFamily="34" charset="-122"/>
              </a:rPr>
              <a:t>这里是内容这里是内容这里是内容这里是内容这里是内容这里是内容这里是内容这里</a:t>
            </a:r>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303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up)">
                                      <p:cBhvr>
                                        <p:cTn id="45" dur="500"/>
                                        <p:tgtEl>
                                          <p:spTgt spid="27"/>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childTnLst>
                          </p:cTn>
                        </p:par>
                        <p:par>
                          <p:cTn id="50" fill="hold">
                            <p:stCondLst>
                              <p:cond delay="1500"/>
                            </p:stCondLst>
                            <p:childTnLst>
                              <p:par>
                                <p:cTn id="51" presetID="10" presetClass="entr" presetSubtype="0"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par>
                          <p:cTn id="54" fill="hold">
                            <p:stCondLst>
                              <p:cond delay="2000"/>
                            </p:stCondLst>
                            <p:childTnLst>
                              <p:par>
                                <p:cTn id="55" presetID="14" presetClass="entr" presetSubtype="1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randombar(horizontal)">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9" grpId="0" animBg="1"/>
      <p:bldP spid="11" grpId="0"/>
      <p:bldP spid="20" grpId="0"/>
      <p:bldP spid="24" grpId="0" animBg="1"/>
      <p:bldP spid="26" grpId="0" animBg="1"/>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10418" y="255429"/>
            <a:ext cx="260144" cy="4283147"/>
          </a:xfrm>
          <a:prstGeom prst="rect">
            <a:avLst/>
          </a:prstGeom>
        </p:spPr>
      </p:pic>
      <p:pic>
        <p:nvPicPr>
          <p:cNvPr id="46" name="图片 4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10418" y="2053748"/>
            <a:ext cx="260144" cy="4283147"/>
          </a:xfrm>
          <a:prstGeom prst="rect">
            <a:avLst/>
          </a:prstGeom>
        </p:spPr>
      </p:pic>
      <p:sp>
        <p:nvSpPr>
          <p:cNvPr id="47" name="文本框 46"/>
          <p:cNvSpPr txBox="1"/>
          <p:nvPr/>
        </p:nvSpPr>
        <p:spPr>
          <a:xfrm flipH="1">
            <a:off x="3898915" y="3034552"/>
            <a:ext cx="4283148" cy="707886"/>
          </a:xfrm>
          <a:prstGeom prst="rect">
            <a:avLst/>
          </a:prstGeom>
          <a:noFill/>
        </p:spPr>
        <p:txBody>
          <a:bodyPr wrap="square" rtlCol="0">
            <a:spAutoFit/>
          </a:bodyPr>
          <a:lstStyle/>
          <a:p>
            <a:pPr algn="ctr"/>
            <a:r>
              <a:rPr lang="en-US" altLang="zh-CN" sz="4000" dirty="0" smtClean="0">
                <a:latin typeface="华文新魏" panose="02010800040101010101" pitchFamily="2" charset="-122"/>
                <a:ea typeface="华文新魏" panose="02010800040101010101" pitchFamily="2" charset="-122"/>
              </a:rPr>
              <a:t>BGP</a:t>
            </a:r>
            <a:r>
              <a:rPr lang="zh-CN" altLang="en-US" sz="4000" dirty="0" smtClean="0">
                <a:latin typeface="华文新魏" panose="02010800040101010101" pitchFamily="2" charset="-122"/>
                <a:ea typeface="华文新魏" panose="02010800040101010101" pitchFamily="2" charset="-122"/>
              </a:rPr>
              <a:t>的来历</a:t>
            </a:r>
            <a:endParaRPr lang="zh-CN" altLang="en-US"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8883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1000"/>
                                        <p:tgtEl>
                                          <p:spTgt spid="46"/>
                                        </p:tgtEl>
                                      </p:cBhvr>
                                    </p:animEffect>
                                    <p:anim calcmode="lin" valueType="num">
                                      <p:cBhvr>
                                        <p:cTn id="21" dur="1000" fill="hold"/>
                                        <p:tgtEl>
                                          <p:spTgt spid="46"/>
                                        </p:tgtEl>
                                        <p:attrNameLst>
                                          <p:attrName>ppt_x</p:attrName>
                                        </p:attrNameLst>
                                      </p:cBhvr>
                                      <p:tavLst>
                                        <p:tav tm="0">
                                          <p:val>
                                            <p:strVal val="#ppt_x"/>
                                          </p:val>
                                        </p:tav>
                                        <p:tav tm="100000">
                                          <p:val>
                                            <p:strVal val="#ppt_x"/>
                                          </p:val>
                                        </p:tav>
                                      </p:tavLst>
                                    </p:anim>
                                    <p:anim calcmode="lin" valueType="num">
                                      <p:cBhvr>
                                        <p:cTn id="22" dur="1000" fill="hold"/>
                                        <p:tgtEl>
                                          <p:spTgt spid="4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flipH="1">
            <a:off x="4807335" y="3353768"/>
            <a:ext cx="2569419" cy="584775"/>
          </a:xfrm>
          <a:prstGeom prst="rect">
            <a:avLst/>
          </a:prstGeom>
          <a:noFill/>
        </p:spPr>
        <p:txBody>
          <a:bodyPr wrap="square" rtlCol="0">
            <a:spAutoFit/>
          </a:bodyPr>
          <a:lstStyle/>
          <a:p>
            <a:pPr algn="ctr"/>
            <a:r>
              <a:rPr lang="en-US" altLang="zh-CN" sz="3200" dirty="0" smtClean="0">
                <a:latin typeface="Stencil Std" panose="04020904080802020404" pitchFamily="82" charset="0"/>
              </a:rPr>
              <a:t>THANKS</a:t>
            </a:r>
            <a:endParaRPr lang="zh-CN" altLang="en-US" sz="3200" dirty="0">
              <a:latin typeface="Stencil Std" panose="04020904080802020404" pitchFamily="82" charset="0"/>
            </a:endParaRPr>
          </a:p>
        </p:txBody>
      </p:sp>
      <p:sp>
        <p:nvSpPr>
          <p:cNvPr id="41" name="文本框 40"/>
          <p:cNvSpPr txBox="1"/>
          <p:nvPr/>
        </p:nvSpPr>
        <p:spPr>
          <a:xfrm flipH="1">
            <a:off x="4678719" y="3894401"/>
            <a:ext cx="2820229" cy="307777"/>
          </a:xfrm>
          <a:prstGeom prst="rect">
            <a:avLst/>
          </a:prstGeom>
          <a:noFill/>
        </p:spPr>
        <p:txBody>
          <a:bodyPr wrap="square" rtlCol="0">
            <a:spAutoFit/>
          </a:bodyPr>
          <a:lstStyle/>
          <a:p>
            <a:pPr algn="ctr"/>
            <a:r>
              <a:rPr lang="en-US" altLang="zh-CN" sz="1400" dirty="0" smtClean="0">
                <a:solidFill>
                  <a:srgbClr val="F02525"/>
                </a:solidFill>
                <a:latin typeface="微软雅黑" panose="020B0503020204020204" pitchFamily="34" charset="-122"/>
                <a:ea typeface="微软雅黑" panose="020B0503020204020204" pitchFamily="34" charset="-122"/>
              </a:rPr>
              <a:t>Thank you for your attention!</a:t>
            </a:r>
            <a:endParaRPr lang="zh-CN" altLang="en-US" sz="1400" dirty="0">
              <a:solidFill>
                <a:srgbClr val="F02525"/>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72763" y="671852"/>
            <a:ext cx="260144" cy="4283147"/>
          </a:xfrm>
          <a:prstGeom prst="rect">
            <a:avLst/>
          </a:prstGeom>
        </p:spPr>
      </p:pic>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72763" y="2470170"/>
            <a:ext cx="260144" cy="4283147"/>
          </a:xfrm>
          <a:prstGeom prst="rect">
            <a:avLst/>
          </a:prstGeom>
        </p:spPr>
      </p:pic>
      <p:grpSp>
        <p:nvGrpSpPr>
          <p:cNvPr id="17" name="Group 4"/>
          <p:cNvGrpSpPr>
            <a:grpSpLocks noChangeAspect="1"/>
          </p:cNvGrpSpPr>
          <p:nvPr/>
        </p:nvGrpSpPr>
        <p:grpSpPr bwMode="auto">
          <a:xfrm>
            <a:off x="5673878" y="-2424647"/>
            <a:ext cx="845692" cy="3199616"/>
            <a:chOff x="381" y="478"/>
            <a:chExt cx="531" cy="2009"/>
          </a:xfrm>
          <a:effectLst>
            <a:outerShdw blurRad="88900" dist="63500" dir="2700000" algn="tl" rotWithShape="0">
              <a:prstClr val="black">
                <a:alpha val="40000"/>
              </a:prstClr>
            </a:outerShdw>
          </a:effectLst>
        </p:grpSpPr>
        <p:sp>
          <p:nvSpPr>
            <p:cNvPr id="18"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文本框 20"/>
          <p:cNvSpPr txBox="1"/>
          <p:nvPr/>
        </p:nvSpPr>
        <p:spPr>
          <a:xfrm flipH="1">
            <a:off x="5675604" y="123082"/>
            <a:ext cx="884307" cy="307777"/>
          </a:xfrm>
          <a:prstGeom prst="rect">
            <a:avLst/>
          </a:prstGeom>
          <a:noFill/>
        </p:spPr>
        <p:txBody>
          <a:bodyPr wrap="square" rtlCol="0">
            <a:spAutoFit/>
          </a:bodyPr>
          <a:lstStyle/>
          <a:p>
            <a:pPr algn="ctr"/>
            <a:r>
              <a:rPr lang="en-US" altLang="zh-CN" sz="1400" dirty="0" smtClean="0">
                <a:solidFill>
                  <a:schemeClr val="bg1"/>
                </a:solidFill>
                <a:latin typeface="Stencil Std" panose="04020904080802020404" pitchFamily="82" charset="0"/>
              </a:rPr>
              <a:t>LOGO</a:t>
            </a:r>
            <a:endParaRPr lang="zh-CN" altLang="en-US" sz="1400" dirty="0">
              <a:solidFill>
                <a:schemeClr val="bg1"/>
              </a:solidFill>
              <a:latin typeface="Stencil Std" panose="04020904080802020404" pitchFamily="82" charset="0"/>
            </a:endParaRPr>
          </a:p>
        </p:txBody>
      </p:sp>
    </p:spTree>
    <p:extLst>
      <p:ext uri="{BB962C8B-B14F-4D97-AF65-F5344CB8AC3E}">
        <p14:creationId xmlns:p14="http://schemas.microsoft.com/office/powerpoint/2010/main" val="74054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flipH="1">
            <a:off x="4678719" y="2802570"/>
            <a:ext cx="2820229" cy="307777"/>
          </a:xfrm>
          <a:prstGeom prst="rect">
            <a:avLst/>
          </a:prstGeom>
          <a:noFill/>
        </p:spPr>
        <p:txBody>
          <a:bodyPr wrap="square" rtlCol="0">
            <a:spAutoFit/>
          </a:bodyPr>
          <a:lstStyle/>
          <a:p>
            <a:pPr algn="ctr"/>
            <a:r>
              <a:rPr lang="en-US" altLang="zh-CN" sz="1400" dirty="0" smtClean="0">
                <a:solidFill>
                  <a:srgbClr val="F02525"/>
                </a:solidFill>
                <a:latin typeface="微软雅黑" panose="020B0503020204020204" pitchFamily="34" charset="-122"/>
                <a:ea typeface="微软雅黑" panose="020B0503020204020204" pitchFamily="34" charset="-122"/>
              </a:rPr>
              <a:t>There is the illustration</a:t>
            </a:r>
            <a:endParaRPr lang="zh-CN" altLang="en-US" sz="1400" dirty="0">
              <a:solidFill>
                <a:srgbClr val="F02525"/>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72763" y="-419980"/>
            <a:ext cx="260144" cy="4283147"/>
          </a:xfrm>
          <a:prstGeom prst="rect">
            <a:avLst/>
          </a:prstGeom>
        </p:spPr>
      </p:pic>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72763" y="1378339"/>
            <a:ext cx="260144" cy="4283147"/>
          </a:xfrm>
          <a:prstGeom prst="rect">
            <a:avLst/>
          </a:prstGeom>
        </p:spPr>
      </p:pic>
      <p:sp>
        <p:nvSpPr>
          <p:cNvPr id="12" name="文本框 11"/>
          <p:cNvSpPr txBox="1"/>
          <p:nvPr/>
        </p:nvSpPr>
        <p:spPr>
          <a:xfrm flipH="1">
            <a:off x="4976111" y="2261465"/>
            <a:ext cx="2265664" cy="523220"/>
          </a:xfrm>
          <a:prstGeom prst="rect">
            <a:avLst/>
          </a:prstGeom>
          <a:noFill/>
        </p:spPr>
        <p:txBody>
          <a:bodyPr wrap="square" rtlCol="0">
            <a:spAutoFit/>
          </a:bodyPr>
          <a:lstStyle/>
          <a:p>
            <a:pPr algn="ctr"/>
            <a:r>
              <a:rPr lang="zh-CN" altLang="en-US" sz="2800" dirty="0" smtClean="0">
                <a:latin typeface="汉仪综艺体简" panose="02010609000101010101" pitchFamily="49" charset="-122"/>
                <a:ea typeface="汉仪综艺体简" panose="02010609000101010101" pitchFamily="49" charset="-122"/>
              </a:rPr>
              <a:t>说 明</a:t>
            </a:r>
            <a:endParaRPr lang="zh-CN" altLang="en-US" sz="2800" dirty="0">
              <a:latin typeface="汉仪综艺体简" panose="02010609000101010101" pitchFamily="49" charset="-122"/>
              <a:ea typeface="汉仪综艺体简" panose="02010609000101010101" pitchFamily="49" charset="-122"/>
            </a:endParaRPr>
          </a:p>
        </p:txBody>
      </p:sp>
      <p:sp>
        <p:nvSpPr>
          <p:cNvPr id="13" name="文本框 12"/>
          <p:cNvSpPr txBox="1"/>
          <p:nvPr/>
        </p:nvSpPr>
        <p:spPr>
          <a:xfrm flipH="1">
            <a:off x="1828573" y="3956776"/>
            <a:ext cx="8611959" cy="1754326"/>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本模板是</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动态</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红</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时尚简约大气微立体</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模板 </a:t>
            </a:r>
            <a:r>
              <a:rPr lang="zh-CN" altLang="en-US" dirty="0" smtClean="0">
                <a:latin typeface="微软雅黑" panose="020B0503020204020204" pitchFamily="34" charset="-122"/>
                <a:ea typeface="微软雅黑" panose="020B0503020204020204" pitchFamily="34" charset="-122"/>
              </a:rPr>
              <a:t>在制作完成后所剩余的页面，我将它们制作成副本，免费供大家下载使用。</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如果您喜欢这套模板，欢迎前往作者</a:t>
            </a:r>
            <a:r>
              <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ldd0924</a:t>
            </a:r>
            <a:r>
              <a:rPr lang="zh-CN" altLang="en-US" dirty="0" smtClean="0">
                <a:latin typeface="微软雅黑" panose="020B0503020204020204" pitchFamily="34" charset="-122"/>
                <a:ea typeface="微软雅黑" panose="020B0503020204020204" pitchFamily="34" charset="-122"/>
              </a:rPr>
              <a:t>的主页购买版式更丰富、制作更精美的</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动态</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红</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时尚简约大气微立体</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模板</a:t>
            </a:r>
            <a:r>
              <a:rPr lang="zh-CN" altLang="en-US" dirty="0" smtClean="0">
                <a:latin typeface="微软雅黑" panose="020B0503020204020204" pitchFamily="34" charset="-122"/>
                <a:ea typeface="微软雅黑" panose="020B0503020204020204" pitchFamily="34" charset="-122"/>
              </a:rPr>
              <a:t>正本，谢谢。</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617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flipH="1">
            <a:off x="4678719" y="2802570"/>
            <a:ext cx="2820229" cy="307777"/>
          </a:xfrm>
          <a:prstGeom prst="rect">
            <a:avLst/>
          </a:prstGeom>
          <a:noFill/>
        </p:spPr>
        <p:txBody>
          <a:bodyPr wrap="square" rtlCol="0">
            <a:spAutoFit/>
          </a:bodyPr>
          <a:lstStyle/>
          <a:p>
            <a:pPr algn="ctr"/>
            <a:r>
              <a:rPr lang="en-US" altLang="zh-CN" sz="1400" dirty="0" smtClean="0">
                <a:solidFill>
                  <a:srgbClr val="F02525"/>
                </a:solidFill>
                <a:latin typeface="微软雅黑" panose="020B0503020204020204" pitchFamily="34" charset="-122"/>
                <a:ea typeface="微软雅黑" panose="020B0503020204020204" pitchFamily="34" charset="-122"/>
              </a:rPr>
              <a:t>There is the illustration</a:t>
            </a:r>
            <a:endParaRPr lang="zh-CN" altLang="en-US" sz="1400" dirty="0">
              <a:solidFill>
                <a:srgbClr val="F02525"/>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72763" y="-419980"/>
            <a:ext cx="260144" cy="4283147"/>
          </a:xfrm>
          <a:prstGeom prst="rect">
            <a:avLst/>
          </a:prstGeom>
        </p:spPr>
      </p:pic>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72763" y="1378339"/>
            <a:ext cx="260144" cy="4283147"/>
          </a:xfrm>
          <a:prstGeom prst="rect">
            <a:avLst/>
          </a:prstGeom>
        </p:spPr>
      </p:pic>
      <p:sp>
        <p:nvSpPr>
          <p:cNvPr id="12" name="文本框 11"/>
          <p:cNvSpPr txBox="1"/>
          <p:nvPr/>
        </p:nvSpPr>
        <p:spPr>
          <a:xfrm flipH="1">
            <a:off x="4976111" y="2261465"/>
            <a:ext cx="2265664" cy="523220"/>
          </a:xfrm>
          <a:prstGeom prst="rect">
            <a:avLst/>
          </a:prstGeom>
          <a:noFill/>
        </p:spPr>
        <p:txBody>
          <a:bodyPr wrap="square" rtlCol="0">
            <a:spAutoFit/>
          </a:bodyPr>
          <a:lstStyle/>
          <a:p>
            <a:pPr algn="ctr"/>
            <a:r>
              <a:rPr lang="zh-CN" altLang="en-US" sz="2800" dirty="0" smtClean="0">
                <a:latin typeface="汉仪综艺体简" panose="02010609000101010101" pitchFamily="49" charset="-122"/>
                <a:ea typeface="汉仪综艺体简" panose="02010609000101010101" pitchFamily="49" charset="-122"/>
              </a:rPr>
              <a:t>字体说明</a:t>
            </a:r>
            <a:endParaRPr lang="zh-CN" altLang="en-US" sz="2800" dirty="0">
              <a:latin typeface="汉仪综艺体简" panose="02010609000101010101" pitchFamily="49" charset="-122"/>
              <a:ea typeface="汉仪综艺体简" panose="02010609000101010101" pitchFamily="49" charset="-122"/>
            </a:endParaRPr>
          </a:p>
        </p:txBody>
      </p:sp>
      <p:grpSp>
        <p:nvGrpSpPr>
          <p:cNvPr id="8" name="组合 7"/>
          <p:cNvGrpSpPr/>
          <p:nvPr/>
        </p:nvGrpSpPr>
        <p:grpSpPr>
          <a:xfrm>
            <a:off x="4769067" y="3929480"/>
            <a:ext cx="3502639" cy="857021"/>
            <a:chOff x="1895682" y="2844225"/>
            <a:chExt cx="7229267" cy="857021"/>
          </a:xfrm>
        </p:grpSpPr>
        <p:sp>
          <p:nvSpPr>
            <p:cNvPr id="9" name="文本框 8"/>
            <p:cNvSpPr txBox="1"/>
            <p:nvPr/>
          </p:nvSpPr>
          <p:spPr>
            <a:xfrm flipH="1">
              <a:off x="1895682" y="2844225"/>
              <a:ext cx="7229267"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英文</a:t>
              </a:r>
              <a:r>
                <a:rPr lang="en-US" altLang="zh-CN" sz="2000" dirty="0" smtClean="0">
                  <a:latin typeface="微软雅黑" panose="020B0503020204020204" pitchFamily="34" charset="-122"/>
                  <a:ea typeface="微软雅黑" panose="020B0503020204020204" pitchFamily="34" charset="-122"/>
                </a:rPr>
                <a:t>】Stencil </a:t>
              </a:r>
              <a:r>
                <a:rPr lang="en-US" altLang="zh-CN" sz="2000" dirty="0" err="1" smtClean="0">
                  <a:latin typeface="微软雅黑" panose="020B0503020204020204" pitchFamily="34" charset="-122"/>
                  <a:ea typeface="微软雅黑" panose="020B0503020204020204" pitchFamily="34" charset="-122"/>
                </a:rPr>
                <a:t>Std</a:t>
              </a:r>
              <a:r>
                <a:rPr lang="en-US" altLang="zh-CN"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flipH="1">
              <a:off x="1895682" y="3301136"/>
              <a:ext cx="7229267"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a:t>
              </a:r>
              <a:r>
                <a:rPr lang="zh-CN" altLang="en-US" sz="2000" dirty="0" smtClean="0">
                  <a:latin typeface="微软雅黑" panose="020B0503020204020204" pitchFamily="34" charset="-122"/>
                  <a:ea typeface="微软雅黑" panose="020B0503020204020204" pitchFamily="34" charset="-122"/>
                </a:rPr>
                <a:t>文</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汉仪综艺体简</a:t>
              </a:r>
              <a:endParaRPr lang="zh-CN" altLang="en-US" sz="20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5694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81100" y="4038693"/>
            <a:ext cx="5278689" cy="1477328"/>
          </a:xfrm>
          <a:prstGeom prst="rect">
            <a:avLst/>
          </a:prstGeom>
          <a:noFill/>
        </p:spPr>
        <p:txBody>
          <a:bodyPr wrap="none" rtlCol="0">
            <a:spAutoFit/>
          </a:bodyPr>
          <a:lstStyle/>
          <a:p>
            <a:pPr algn="ctr">
              <a:lnSpc>
                <a:spcPct val="150000"/>
              </a:lnSpc>
            </a:pPr>
            <a:r>
              <a:rPr lang="zh-CN" altLang="en-US" sz="2000" dirty="0" smtClean="0">
                <a:latin typeface="微软雅黑" panose="020B0503020204020204" pitchFamily="34" charset="-122"/>
                <a:ea typeface="微软雅黑" panose="020B0503020204020204" pitchFamily="34" charset="-122"/>
              </a:rPr>
              <a:t>更多作品尽在</a:t>
            </a:r>
            <a:r>
              <a:rPr lang="en-US" altLang="zh-CN" sz="2000" dirty="0" smtClean="0">
                <a:latin typeface="微软雅黑" panose="020B0503020204020204" pitchFamily="34" charset="-122"/>
                <a:ea typeface="微软雅黑" panose="020B0503020204020204" pitchFamily="34" charset="-122"/>
              </a:rPr>
              <a:t>PPT Store</a:t>
            </a:r>
          </a:p>
          <a:p>
            <a:pPr algn="ctr">
              <a:lnSpc>
                <a:spcPct val="150000"/>
              </a:lnSpc>
            </a:pPr>
            <a:r>
              <a:rPr lang="zh-CN" altLang="en-US" sz="2000" dirty="0">
                <a:latin typeface="微软雅黑" panose="020B0503020204020204" pitchFamily="34" charset="-122"/>
                <a:ea typeface="微软雅黑" panose="020B0503020204020204" pitchFamily="34" charset="-122"/>
              </a:rPr>
              <a:t>请</a:t>
            </a:r>
            <a:r>
              <a:rPr lang="zh-CN" altLang="en-US" sz="2000" dirty="0" smtClean="0">
                <a:latin typeface="微软雅黑" panose="020B0503020204020204" pitchFamily="34" charset="-122"/>
                <a:ea typeface="微软雅黑" panose="020B0503020204020204" pitchFamily="34" charset="-122"/>
              </a:rPr>
              <a:t>搜索作者</a:t>
            </a:r>
            <a:r>
              <a:rPr lang="en-US" altLang="zh-CN" sz="2000" dirty="0" smtClean="0">
                <a:latin typeface="微软雅黑" panose="020B0503020204020204" pitchFamily="34" charset="-122"/>
                <a:ea typeface="微软雅黑" panose="020B0503020204020204" pitchFamily="34" charset="-122"/>
              </a:rPr>
              <a:t>ldd0924</a:t>
            </a:r>
          </a:p>
          <a:p>
            <a:pPr algn="ctr">
              <a:lnSpc>
                <a:spcPct val="150000"/>
              </a:lnSpc>
            </a:pPr>
            <a:r>
              <a:rPr lang="en-US" altLang="zh-CN" sz="2000" dirty="0">
                <a:latin typeface="微软雅黑" panose="020B0503020204020204" pitchFamily="34" charset="-122"/>
                <a:ea typeface="微软雅黑" panose="020B0503020204020204" pitchFamily="34" charset="-122"/>
              </a:rPr>
              <a:t>http://www.pptstore.net/author/ldd0924/</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821" y="1887678"/>
            <a:ext cx="1959947" cy="1959947"/>
          </a:xfrm>
          <a:prstGeom prst="rect">
            <a:avLst/>
          </a:prstGeom>
        </p:spPr>
      </p:pic>
    </p:spTree>
    <p:extLst>
      <p:ext uri="{BB962C8B-B14F-4D97-AF65-F5344CB8AC3E}">
        <p14:creationId xmlns:p14="http://schemas.microsoft.com/office/powerpoint/2010/main" val="278039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463985" y="138480"/>
            <a:ext cx="2265664"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b="1" dirty="0" smtClean="0">
                <a:latin typeface="汉仪综艺体简" panose="02010609000101010101" pitchFamily="49" charset="-122"/>
                <a:ea typeface="汉仪综艺体简" panose="02010609000101010101" pitchFamily="49" charset="-122"/>
              </a:rPr>
              <a:t>的来历</a:t>
            </a:r>
            <a:endParaRPr lang="zh-CN" altLang="en-US" sz="2800" b="1" dirty="0">
              <a:latin typeface="汉仪综艺体简" panose="02010609000101010101" pitchFamily="49" charset="-122"/>
              <a:ea typeface="汉仪综艺体简" panose="02010609000101010101" pitchFamily="49" charset="-122"/>
            </a:endParaRPr>
          </a:p>
        </p:txBody>
      </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
        <p:nvSpPr>
          <p:cNvPr id="8" name="文本框 7"/>
          <p:cNvSpPr txBox="1"/>
          <p:nvPr/>
        </p:nvSpPr>
        <p:spPr>
          <a:xfrm>
            <a:off x="2431474" y="2550088"/>
            <a:ext cx="6213762" cy="2431435"/>
          </a:xfrm>
          <a:prstGeom prst="rect">
            <a:avLst/>
          </a:prstGeom>
          <a:noFill/>
        </p:spPr>
        <p:txBody>
          <a:bodyPr wrap="square" rtlCol="0">
            <a:spAutoFit/>
          </a:bodyPr>
          <a:lstStyle/>
          <a:p>
            <a:pPr fontAlgn="base"/>
            <a:r>
              <a:rPr lang="en-US" altLang="zh-CN" sz="2800" b="1" dirty="0"/>
              <a:t>EGP </a:t>
            </a:r>
            <a:r>
              <a:rPr lang="zh-CN" altLang="en-US" sz="2800" b="1" dirty="0"/>
              <a:t>外部网关协议有以下几个缺点</a:t>
            </a:r>
            <a:r>
              <a:rPr lang="zh-CN" altLang="en-US" sz="2800" b="1" dirty="0" smtClean="0"/>
              <a:t>：</a:t>
            </a:r>
            <a:endParaRPr lang="en-US" altLang="zh-CN" sz="2800" b="1" dirty="0" smtClean="0"/>
          </a:p>
          <a:p>
            <a:pPr fontAlgn="base"/>
            <a:endParaRPr lang="zh-CN" altLang="en-US" sz="2800" b="1" dirty="0"/>
          </a:p>
          <a:p>
            <a:pPr fontAlgn="base"/>
            <a:r>
              <a:rPr lang="en-US" altLang="zh-CN" sz="2400" dirty="0" smtClean="0"/>
              <a:t>1. </a:t>
            </a:r>
            <a:r>
              <a:rPr lang="zh-CN" altLang="en-US" sz="2400" dirty="0" smtClean="0"/>
              <a:t>没有</a:t>
            </a:r>
            <a:r>
              <a:rPr lang="zh-CN" altLang="en-US" sz="2400" dirty="0"/>
              <a:t>发现路由环路的能力</a:t>
            </a:r>
          </a:p>
          <a:p>
            <a:pPr fontAlgn="base"/>
            <a:r>
              <a:rPr lang="en-US" altLang="zh-CN" sz="2400" dirty="0" smtClean="0"/>
              <a:t>2. </a:t>
            </a:r>
            <a:r>
              <a:rPr lang="zh-CN" altLang="en-US" sz="2400" dirty="0" smtClean="0"/>
              <a:t>不</a:t>
            </a:r>
            <a:r>
              <a:rPr lang="zh-CN" altLang="en-US" sz="2400" dirty="0"/>
              <a:t>支持复杂的基于策略的路由</a:t>
            </a:r>
          </a:p>
          <a:p>
            <a:pPr fontAlgn="base"/>
            <a:r>
              <a:rPr lang="en-US" altLang="zh-CN" sz="2400" dirty="0" smtClean="0"/>
              <a:t>3. </a:t>
            </a:r>
            <a:r>
              <a:rPr lang="zh-CN" altLang="en-US" sz="2400" dirty="0" smtClean="0"/>
              <a:t>不能</a:t>
            </a:r>
            <a:r>
              <a:rPr lang="zh-CN" altLang="en-US" sz="2400" dirty="0"/>
              <a:t>充分地与</a:t>
            </a:r>
            <a:r>
              <a:rPr lang="en-US" altLang="zh-CN" sz="2400" dirty="0"/>
              <a:t>IGP</a:t>
            </a:r>
            <a:r>
              <a:rPr lang="zh-CN" altLang="en-US" sz="2400" dirty="0"/>
              <a:t>互相合作</a:t>
            </a:r>
          </a:p>
          <a:p>
            <a:pPr fontAlgn="base"/>
            <a:r>
              <a:rPr lang="en-US" altLang="zh-CN" sz="2400" dirty="0" smtClean="0"/>
              <a:t>4. </a:t>
            </a:r>
            <a:r>
              <a:rPr lang="zh-CN" altLang="en-US" sz="2400" dirty="0" smtClean="0"/>
              <a:t>公布</a:t>
            </a:r>
            <a:r>
              <a:rPr lang="zh-CN" altLang="en-US" sz="2400" dirty="0"/>
              <a:t>网络变化相当慢</a:t>
            </a:r>
          </a:p>
        </p:txBody>
      </p:sp>
    </p:spTree>
    <p:extLst>
      <p:ext uri="{BB962C8B-B14F-4D97-AF65-F5344CB8AC3E}">
        <p14:creationId xmlns:p14="http://schemas.microsoft.com/office/powerpoint/2010/main" val="322793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463985" y="138480"/>
            <a:ext cx="2265664"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b="1" dirty="0" smtClean="0">
                <a:latin typeface="汉仪综艺体简" panose="02010609000101010101" pitchFamily="49" charset="-122"/>
                <a:ea typeface="汉仪综艺体简" panose="02010609000101010101" pitchFamily="49" charset="-122"/>
              </a:rPr>
              <a:t>的来历</a:t>
            </a:r>
            <a:endParaRPr lang="zh-CN" altLang="en-US" sz="2800" b="1" dirty="0">
              <a:latin typeface="汉仪综艺体简" panose="02010609000101010101" pitchFamily="49" charset="-122"/>
              <a:ea typeface="汉仪综艺体简" panose="02010609000101010101" pitchFamily="49" charset="-122"/>
            </a:endParaRPr>
          </a:p>
        </p:txBody>
      </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
        <p:nvSpPr>
          <p:cNvPr id="8" name="文本框 7"/>
          <p:cNvSpPr txBox="1"/>
          <p:nvPr/>
        </p:nvSpPr>
        <p:spPr>
          <a:xfrm>
            <a:off x="2389911" y="2103279"/>
            <a:ext cx="6213762" cy="2862322"/>
          </a:xfrm>
          <a:prstGeom prst="rect">
            <a:avLst/>
          </a:prstGeom>
          <a:noFill/>
        </p:spPr>
        <p:txBody>
          <a:bodyPr wrap="square" rtlCol="0">
            <a:spAutoFit/>
          </a:bodyPr>
          <a:lstStyle/>
          <a:p>
            <a:pPr fontAlgn="base"/>
            <a:r>
              <a:rPr lang="en-US" altLang="zh-CN" sz="3200" dirty="0" smtClean="0">
                <a:latin typeface="华文新魏" panose="02010800040101010101" pitchFamily="2" charset="-122"/>
                <a:ea typeface="华文新魏" panose="02010800040101010101" pitchFamily="2" charset="-122"/>
              </a:rPr>
              <a:t>BGP</a:t>
            </a:r>
            <a:r>
              <a:rPr lang="zh-CN" altLang="en-US" sz="3200" dirty="0" smtClean="0">
                <a:latin typeface="华文新魏" panose="02010800040101010101" pitchFamily="2" charset="-122"/>
                <a:ea typeface="华文新魏" panose="02010800040101010101" pitchFamily="2" charset="-122"/>
              </a:rPr>
              <a:t>相对</a:t>
            </a:r>
            <a:r>
              <a:rPr lang="en-US" altLang="zh-CN" sz="3200" dirty="0" smtClean="0">
                <a:latin typeface="华文新魏" panose="02010800040101010101" pitchFamily="2" charset="-122"/>
                <a:ea typeface="华文新魏" panose="02010800040101010101" pitchFamily="2" charset="-122"/>
              </a:rPr>
              <a:t>EGP</a:t>
            </a:r>
            <a:r>
              <a:rPr lang="zh-CN" altLang="en-US" sz="3200" dirty="0" smtClean="0">
                <a:latin typeface="华文新魏" panose="02010800040101010101" pitchFamily="2" charset="-122"/>
                <a:ea typeface="华文新魏" panose="02010800040101010101" pitchFamily="2" charset="-122"/>
              </a:rPr>
              <a:t>的优点：</a:t>
            </a:r>
            <a:endParaRPr lang="en-US" altLang="zh-CN" sz="3200" dirty="0" smtClean="0">
              <a:latin typeface="华文新魏" panose="02010800040101010101" pitchFamily="2" charset="-122"/>
              <a:ea typeface="华文新魏" panose="02010800040101010101" pitchFamily="2" charset="-122"/>
            </a:endParaRPr>
          </a:p>
          <a:p>
            <a:pPr fontAlgn="base"/>
            <a:endParaRPr lang="zh-CN" altLang="en-US" sz="2800" dirty="0"/>
          </a:p>
          <a:p>
            <a:pPr fontAlgn="base"/>
            <a:r>
              <a:rPr lang="en-US" altLang="zh-CN" sz="2400" dirty="0" smtClean="0"/>
              <a:t>1. BGP</a:t>
            </a:r>
            <a:r>
              <a:rPr lang="zh-CN" altLang="en-US" sz="2400" dirty="0" smtClean="0"/>
              <a:t>使用</a:t>
            </a:r>
            <a:r>
              <a:rPr lang="en-US" altLang="zh-CN" sz="2400" dirty="0" smtClean="0"/>
              <a:t>AS_PATH</a:t>
            </a:r>
            <a:r>
              <a:rPr lang="zh-CN" altLang="en-US" sz="2400" dirty="0" smtClean="0"/>
              <a:t>属性来解决环路</a:t>
            </a:r>
            <a:r>
              <a:rPr lang="zh-CN" altLang="en-US" sz="2400" dirty="0"/>
              <a:t>问题</a:t>
            </a:r>
            <a:r>
              <a:rPr lang="en-US" altLang="zh-CN" sz="2400" dirty="0"/>
              <a:t>.</a:t>
            </a:r>
          </a:p>
          <a:p>
            <a:pPr fontAlgn="base"/>
            <a:r>
              <a:rPr lang="en-US" altLang="zh-CN" sz="2400" dirty="0" smtClean="0"/>
              <a:t>2.</a:t>
            </a:r>
            <a:r>
              <a:rPr lang="zh-CN" altLang="en-US" sz="2400" dirty="0" smtClean="0"/>
              <a:t>具备</a:t>
            </a:r>
            <a:r>
              <a:rPr lang="zh-CN" altLang="en-US" sz="2400" dirty="0"/>
              <a:t>一套路由优选和路由控制策略。</a:t>
            </a:r>
          </a:p>
          <a:p>
            <a:pPr fontAlgn="base"/>
            <a:r>
              <a:rPr lang="en-US" altLang="zh-CN" sz="2400" dirty="0" smtClean="0"/>
              <a:t>3. BGP</a:t>
            </a:r>
            <a:r>
              <a:rPr lang="zh-CN" altLang="en-US" sz="2400" dirty="0"/>
              <a:t>使用过程中，有个同步的概念。就是</a:t>
            </a:r>
            <a:r>
              <a:rPr lang="en-US" altLang="zh-CN" sz="2400" dirty="0"/>
              <a:t>IGP</a:t>
            </a:r>
            <a:r>
              <a:rPr lang="zh-CN" altLang="en-US" sz="2400" dirty="0"/>
              <a:t>必须与</a:t>
            </a:r>
            <a:r>
              <a:rPr lang="en-US" altLang="zh-CN" sz="2400" dirty="0"/>
              <a:t>BGP</a:t>
            </a:r>
            <a:r>
              <a:rPr lang="zh-CN" altLang="en-US" sz="2400" dirty="0"/>
              <a:t>路由同步。</a:t>
            </a:r>
          </a:p>
          <a:p>
            <a:pPr fontAlgn="base"/>
            <a:r>
              <a:rPr lang="en-US" altLang="zh-CN" sz="2400" dirty="0" smtClean="0"/>
              <a:t>4. </a:t>
            </a:r>
            <a:r>
              <a:rPr lang="zh-CN" altLang="en-US" sz="2400" dirty="0" smtClean="0"/>
              <a:t>具备</a:t>
            </a:r>
            <a:r>
              <a:rPr lang="zh-CN" altLang="en-US" sz="2400" dirty="0"/>
              <a:t>触发更新特征。</a:t>
            </a:r>
          </a:p>
        </p:txBody>
      </p:sp>
    </p:spTree>
    <p:extLst>
      <p:ext uri="{BB962C8B-B14F-4D97-AF65-F5344CB8AC3E}">
        <p14:creationId xmlns:p14="http://schemas.microsoft.com/office/powerpoint/2010/main" val="148947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3024888" cy="523220"/>
          </a:xfrm>
          <a:prstGeom prst="rect">
            <a:avLst/>
          </a:prstGeom>
          <a:noFill/>
        </p:spPr>
        <p:txBody>
          <a:bodyPr wrap="square" rtlCol="0">
            <a:spAutoFit/>
          </a:bodyPr>
          <a:lstStyle/>
          <a:p>
            <a:r>
              <a:rPr lang="en-US" altLang="zh-CN" sz="2800" b="1" dirty="0" smtClean="0">
                <a:latin typeface="汉仪综艺体简" panose="02010600030101010101" charset="-122"/>
                <a:ea typeface="汉仪综艺体简" panose="02010600030101010101" charset="-122"/>
              </a:rPr>
              <a:t>BGP</a:t>
            </a:r>
            <a:r>
              <a:rPr lang="zh-CN" altLang="en-US" sz="2800" b="1" dirty="0" smtClean="0">
                <a:latin typeface="汉仪综艺体简" panose="02010600030101010101" charset="-122"/>
                <a:ea typeface="汉仪综艺体简" panose="02010600030101010101" charset="-122"/>
              </a:rPr>
              <a:t>工作过程</a:t>
            </a:r>
            <a:endParaRPr lang="zh-CN" altLang="en-US" sz="2800" b="1" dirty="0">
              <a:latin typeface="汉仪综艺体简" panose="02010600030101010101" charset="-122"/>
              <a:ea typeface="汉仪综艺体简" panose="02010600030101010101" charset="-122"/>
            </a:endParaRPr>
          </a:p>
        </p:txBody>
      </p:sp>
      <p:sp>
        <p:nvSpPr>
          <p:cNvPr id="25" name="AutoShape 67"/>
          <p:cNvSpPr>
            <a:spLocks noChangeAspect="1" noChangeArrowheads="1" noTextEdit="1"/>
          </p:cNvSpPr>
          <p:nvPr/>
        </p:nvSpPr>
        <p:spPr bwMode="auto">
          <a:xfrm>
            <a:off x="5972152" y="735174"/>
            <a:ext cx="4151312"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圆角矩形 8"/>
          <p:cNvSpPr/>
          <p:nvPr/>
        </p:nvSpPr>
        <p:spPr>
          <a:xfrm>
            <a:off x="1331687" y="1354301"/>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557341" y="1532965"/>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529123" y="3076781"/>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flipH="1">
            <a:off x="1667863" y="1720309"/>
            <a:ext cx="2313913" cy="1569660"/>
          </a:xfrm>
          <a:prstGeom prst="rect">
            <a:avLst/>
          </a:prstGeom>
          <a:noFill/>
        </p:spPr>
        <p:txBody>
          <a:bodyPr wrap="square" rtlCol="0">
            <a:spAutoFit/>
          </a:bodyPr>
          <a:lstStyle/>
          <a:p>
            <a:pPr fontAlgn="base"/>
            <a:r>
              <a:rPr lang="zh-CN" altLang="en-US" sz="3200" dirty="0"/>
              <a:t>单台设备需要收集和存储哪些信息？</a:t>
            </a:r>
          </a:p>
        </p:txBody>
      </p:sp>
      <p:sp>
        <p:nvSpPr>
          <p:cNvPr id="16" name="圆角矩形 15"/>
          <p:cNvSpPr/>
          <p:nvPr/>
        </p:nvSpPr>
        <p:spPr>
          <a:xfrm>
            <a:off x="7733778" y="1354301"/>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959432" y="1532965"/>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931213" y="3076781"/>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flipH="1">
            <a:off x="8123742" y="1730286"/>
            <a:ext cx="2313913" cy="1569660"/>
          </a:xfrm>
          <a:prstGeom prst="rect">
            <a:avLst/>
          </a:prstGeom>
          <a:noFill/>
        </p:spPr>
        <p:txBody>
          <a:bodyPr wrap="square" rtlCol="0">
            <a:spAutoFit/>
          </a:bodyPr>
          <a:lstStyle/>
          <a:p>
            <a:pPr fontAlgn="base"/>
            <a:r>
              <a:rPr lang="zh-CN" altLang="en-US" sz="3200" dirty="0"/>
              <a:t>如何决策出最佳通信通道？</a:t>
            </a:r>
          </a:p>
        </p:txBody>
      </p:sp>
      <p:sp>
        <p:nvSpPr>
          <p:cNvPr id="22" name="圆角矩形 21"/>
          <p:cNvSpPr/>
          <p:nvPr/>
        </p:nvSpPr>
        <p:spPr>
          <a:xfrm>
            <a:off x="4892486" y="3634339"/>
            <a:ext cx="2841292" cy="2460133"/>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5118140" y="3813003"/>
            <a:ext cx="2424435" cy="2101372"/>
          </a:xfrm>
          <a:prstGeom prst="roundRect">
            <a:avLst/>
          </a:prstGeom>
          <a:noFill/>
          <a:ln>
            <a:solidFill>
              <a:srgbClr val="FC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089921" y="5356819"/>
            <a:ext cx="1222080" cy="1222080"/>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flipH="1">
            <a:off x="5256011" y="4016966"/>
            <a:ext cx="2313913" cy="1485407"/>
          </a:xfrm>
          <a:prstGeom prst="rect">
            <a:avLst/>
          </a:prstGeom>
          <a:noFill/>
        </p:spPr>
        <p:txBody>
          <a:bodyPr wrap="square" rtlCol="0">
            <a:spAutoFit/>
          </a:bodyPr>
          <a:lstStyle/>
          <a:p>
            <a:pPr>
              <a:lnSpc>
                <a:spcPct val="150000"/>
              </a:lnSpc>
            </a:pPr>
            <a:r>
              <a:rPr lang="zh-CN" altLang="en-US" sz="3200" dirty="0"/>
              <a:t>如何交互和通信</a:t>
            </a:r>
            <a:r>
              <a:rPr lang="zh-CN" altLang="en-US" sz="3200" dirty="0"/>
              <a:t>？</a:t>
            </a:r>
            <a:endParaRPr lang="zh-CN" altLang="en-US" sz="3200" dirty="0"/>
          </a:p>
        </p:txBody>
      </p:sp>
      <p:sp>
        <p:nvSpPr>
          <p:cNvPr id="31" name="文本框 30"/>
          <p:cNvSpPr txBox="1"/>
          <p:nvPr/>
        </p:nvSpPr>
        <p:spPr>
          <a:xfrm flipH="1">
            <a:off x="3602508" y="3179027"/>
            <a:ext cx="1194731" cy="1016576"/>
          </a:xfrm>
          <a:prstGeom prst="rect">
            <a:avLst/>
          </a:prstGeom>
          <a:noFill/>
        </p:spPr>
        <p:txBody>
          <a:bodyPr wrap="square" rtlCol="0">
            <a:spAutoFit/>
          </a:bodyPr>
          <a:lstStyle/>
          <a:p>
            <a:pPr algn="ctr"/>
            <a:r>
              <a:rPr lang="en-US" altLang="zh-CN" sz="6000" dirty="0" smtClean="0">
                <a:latin typeface="Stencil Std" panose="04020904080802020404" pitchFamily="82" charset="0"/>
              </a:rPr>
              <a:t>01</a:t>
            </a:r>
            <a:endParaRPr lang="zh-CN" altLang="en-US" sz="6000" dirty="0">
              <a:latin typeface="Stencil Std" panose="04020904080802020404" pitchFamily="82" charset="0"/>
            </a:endParaRPr>
          </a:p>
        </p:txBody>
      </p:sp>
      <p:sp>
        <p:nvSpPr>
          <p:cNvPr id="32" name="文本框 31"/>
          <p:cNvSpPr txBox="1"/>
          <p:nvPr/>
        </p:nvSpPr>
        <p:spPr>
          <a:xfrm flipH="1">
            <a:off x="7136412" y="5496592"/>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02</a:t>
            </a:r>
            <a:endParaRPr lang="zh-CN" altLang="en-US" sz="6000" dirty="0">
              <a:latin typeface="Stencil Std" panose="04020904080802020404" pitchFamily="82" charset="0"/>
            </a:endParaRPr>
          </a:p>
        </p:txBody>
      </p:sp>
      <p:sp>
        <p:nvSpPr>
          <p:cNvPr id="33" name="文本框 32"/>
          <p:cNvSpPr txBox="1"/>
          <p:nvPr/>
        </p:nvSpPr>
        <p:spPr>
          <a:xfrm flipH="1">
            <a:off x="9958562" y="3211428"/>
            <a:ext cx="1194731" cy="1015663"/>
          </a:xfrm>
          <a:prstGeom prst="rect">
            <a:avLst/>
          </a:prstGeom>
          <a:noFill/>
        </p:spPr>
        <p:txBody>
          <a:bodyPr wrap="square" rtlCol="0">
            <a:spAutoFit/>
          </a:bodyPr>
          <a:lstStyle/>
          <a:p>
            <a:pPr algn="ctr"/>
            <a:r>
              <a:rPr lang="en-US" altLang="zh-CN" sz="6000" dirty="0" smtClean="0">
                <a:latin typeface="Stencil Std" panose="04020904080802020404" pitchFamily="82" charset="0"/>
              </a:rPr>
              <a:t>03</a:t>
            </a:r>
            <a:endParaRPr lang="zh-CN" altLang="en-US" sz="6000" dirty="0">
              <a:latin typeface="Stencil Std" panose="04020904080802020404" pitchFamily="82" charset="0"/>
            </a:endParaRPr>
          </a:p>
        </p:txBody>
      </p:sp>
    </p:spTree>
    <p:extLst>
      <p:ext uri="{BB962C8B-B14F-4D97-AF65-F5344CB8AC3E}">
        <p14:creationId xmlns:p14="http://schemas.microsoft.com/office/powerpoint/2010/main" val="11433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par>
                          <p:cTn id="21" fill="hold">
                            <p:stCondLst>
                              <p:cond delay="500"/>
                            </p:stCondLst>
                            <p:childTnLst>
                              <p:par>
                                <p:cTn id="22" presetID="47"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7"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21"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4)">
                                      <p:cBhvr>
                                        <p:cTn id="36" dur="2000"/>
                                        <p:tgtEl>
                                          <p:spTgt spid="11"/>
                                        </p:tgtEl>
                                      </p:cBhvr>
                                    </p:animEffect>
                                  </p:childTnLst>
                                </p:cTn>
                              </p:par>
                            </p:childTnLst>
                          </p:cTn>
                        </p:par>
                        <p:par>
                          <p:cTn id="37" fill="hold">
                            <p:stCondLst>
                              <p:cond delay="4500"/>
                            </p:stCondLst>
                            <p:childTnLst>
                              <p:par>
                                <p:cTn id="38" presetID="14"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par>
                          <p:cTn id="46" fill="hold">
                            <p:stCondLst>
                              <p:cond delay="500"/>
                            </p:stCondLst>
                            <p:childTnLst>
                              <p:par>
                                <p:cTn id="47" presetID="42" presetClass="entr" presetSubtype="0"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par>
                          <p:cTn id="52" fill="hold">
                            <p:stCondLst>
                              <p:cond delay="1500"/>
                            </p:stCondLst>
                            <p:childTnLst>
                              <p:par>
                                <p:cTn id="53" presetID="42"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21" presetClass="entr" presetSubtype="4"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heel(4)">
                                      <p:cBhvr>
                                        <p:cTn id="61" dur="2000"/>
                                        <p:tgtEl>
                                          <p:spTgt spid="23"/>
                                        </p:tgtEl>
                                      </p:cBhvr>
                                    </p:animEffect>
                                  </p:childTnLst>
                                </p:cTn>
                              </p:par>
                            </p:childTnLst>
                          </p:cTn>
                        </p:par>
                        <p:par>
                          <p:cTn id="62" fill="hold">
                            <p:stCondLst>
                              <p:cond delay="4500"/>
                            </p:stCondLst>
                            <p:childTnLst>
                              <p:par>
                                <p:cTn id="63" presetID="14" presetClass="entr" presetSubtype="1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randombar(horizontal)">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par>
                          <p:cTn id="71" fill="hold">
                            <p:stCondLst>
                              <p:cond delay="500"/>
                            </p:stCondLst>
                            <p:childTnLst>
                              <p:par>
                                <p:cTn id="72" presetID="47" presetClass="entr" presetSubtype="0" fill="hold" grpId="0" nodeType="after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par>
                          <p:cTn id="77" fill="hold">
                            <p:stCondLst>
                              <p:cond delay="1500"/>
                            </p:stCondLst>
                            <p:childTnLst>
                              <p:par>
                                <p:cTn id="78" presetID="47" presetClass="entr" presetSubtype="0" fill="hold" grpId="0" nodeType="after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1000"/>
                                        <p:tgtEl>
                                          <p:spTgt spid="16"/>
                                        </p:tgtEl>
                                      </p:cBhvr>
                                    </p:animEffect>
                                    <p:anim calcmode="lin" valueType="num">
                                      <p:cBhvr>
                                        <p:cTn id="81" dur="1000" fill="hold"/>
                                        <p:tgtEl>
                                          <p:spTgt spid="16"/>
                                        </p:tgtEl>
                                        <p:attrNameLst>
                                          <p:attrName>ppt_x</p:attrName>
                                        </p:attrNameLst>
                                      </p:cBhvr>
                                      <p:tavLst>
                                        <p:tav tm="0">
                                          <p:val>
                                            <p:strVal val="#ppt_x"/>
                                          </p:val>
                                        </p:tav>
                                        <p:tav tm="100000">
                                          <p:val>
                                            <p:strVal val="#ppt_x"/>
                                          </p:val>
                                        </p:tav>
                                      </p:tavLst>
                                    </p:anim>
                                    <p:anim calcmode="lin" valueType="num">
                                      <p:cBhvr>
                                        <p:cTn id="82" dur="1000" fill="hold"/>
                                        <p:tgtEl>
                                          <p:spTgt spid="16"/>
                                        </p:tgtEl>
                                        <p:attrNameLst>
                                          <p:attrName>ppt_y</p:attrName>
                                        </p:attrNameLst>
                                      </p:cBhvr>
                                      <p:tavLst>
                                        <p:tav tm="0">
                                          <p:val>
                                            <p:strVal val="#ppt_y-.1"/>
                                          </p:val>
                                        </p:tav>
                                        <p:tav tm="100000">
                                          <p:val>
                                            <p:strVal val="#ppt_y"/>
                                          </p:val>
                                        </p:tav>
                                      </p:tavLst>
                                    </p:anim>
                                  </p:childTnLst>
                                </p:cTn>
                              </p:par>
                            </p:childTnLst>
                          </p:cTn>
                        </p:par>
                        <p:par>
                          <p:cTn id="83" fill="hold">
                            <p:stCondLst>
                              <p:cond delay="2500"/>
                            </p:stCondLst>
                            <p:childTnLst>
                              <p:par>
                                <p:cTn id="84" presetID="21" presetClass="entr" presetSubtype="4" fill="hold" grpId="0" nodeType="after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heel(4)">
                                      <p:cBhvr>
                                        <p:cTn id="86" dur="2000"/>
                                        <p:tgtEl>
                                          <p:spTgt spid="17"/>
                                        </p:tgtEl>
                                      </p:cBhvr>
                                    </p:animEffect>
                                  </p:childTnLst>
                                </p:cTn>
                              </p:par>
                            </p:childTnLst>
                          </p:cTn>
                        </p:par>
                        <p:par>
                          <p:cTn id="87" fill="hold">
                            <p:stCondLst>
                              <p:cond delay="4500"/>
                            </p:stCondLst>
                            <p:childTnLst>
                              <p:par>
                                <p:cTn id="88" presetID="14" presetClass="entr" presetSubtype="10" fill="hold" grpId="0"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randombar(horizontal)">
                                      <p:cBhvr>
                                        <p:cTn id="9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1" grpId="0" animBg="1"/>
      <p:bldP spid="10" grpId="0" animBg="1"/>
      <p:bldP spid="12" grpId="0"/>
      <p:bldP spid="16" grpId="0" animBg="1"/>
      <p:bldP spid="17" grpId="0" animBg="1"/>
      <p:bldP spid="18" grpId="0" animBg="1"/>
      <p:bldP spid="19" grpId="0"/>
      <p:bldP spid="22" grpId="0" animBg="1"/>
      <p:bldP spid="23" grpId="0" animBg="1"/>
      <p:bldP spid="24" grpId="0" animBg="1"/>
      <p:bldP spid="26" grpId="0"/>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2" y="171011"/>
            <a:ext cx="3024888"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dirty="0" smtClean="0">
                <a:latin typeface="汉仪综艺体简" panose="02010609000101010101" pitchFamily="49" charset="-122"/>
                <a:ea typeface="汉仪综艺体简" panose="02010609000101010101" pitchFamily="49" charset="-122"/>
              </a:rPr>
              <a:t>基本概念</a:t>
            </a:r>
            <a:endParaRPr lang="zh-CN" altLang="en-US" sz="2800" dirty="0">
              <a:latin typeface="汉仪综艺体简" panose="02010609000101010101" pitchFamily="49" charset="-122"/>
              <a:ea typeface="汉仪综艺体简" panose="02010609000101010101" pitchFamily="49" charset="-122"/>
            </a:endParaRPr>
          </a:p>
        </p:txBody>
      </p:sp>
      <p:sp>
        <p:nvSpPr>
          <p:cNvPr id="41" name="圆角矩形 40"/>
          <p:cNvSpPr/>
          <p:nvPr/>
        </p:nvSpPr>
        <p:spPr>
          <a:xfrm>
            <a:off x="4178820"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latin typeface="华文新魏" panose="02010800040101010101" pitchFamily="2" charset="-122"/>
                <a:ea typeface="华文新魏" panose="02010800040101010101" pitchFamily="2" charset="-122"/>
              </a:rPr>
              <a:t>AS</a:t>
            </a:r>
            <a:endParaRPr lang="zh-CN" altLang="en-US" sz="3200" dirty="0">
              <a:solidFill>
                <a:schemeClr val="tx1"/>
              </a:solidFill>
              <a:latin typeface="华文新魏" panose="02010800040101010101" pitchFamily="2" charset="-122"/>
              <a:ea typeface="华文新魏" panose="02010800040101010101" pitchFamily="2" charset="-122"/>
            </a:endParaRPr>
          </a:p>
        </p:txBody>
      </p:sp>
      <p:sp>
        <p:nvSpPr>
          <p:cNvPr id="42" name="圆角矩形 41"/>
          <p:cNvSpPr/>
          <p:nvPr/>
        </p:nvSpPr>
        <p:spPr>
          <a:xfrm>
            <a:off x="6307939" y="2312897"/>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华文新魏" panose="02010800040101010101" pitchFamily="2" charset="-122"/>
                <a:ea typeface="华文新魏" panose="02010800040101010101" pitchFamily="2" charset="-122"/>
              </a:rPr>
              <a:t>EBGP</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43" name="圆角矩形 42"/>
          <p:cNvSpPr/>
          <p:nvPr/>
        </p:nvSpPr>
        <p:spPr>
          <a:xfrm>
            <a:off x="4178820" y="4078944"/>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华文新魏" panose="02010800040101010101" pitchFamily="2" charset="-122"/>
                <a:ea typeface="华文新魏" panose="02010800040101010101" pitchFamily="2" charset="-122"/>
              </a:rPr>
              <a:t>IBGP</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44" name="圆角矩形 43"/>
          <p:cNvSpPr/>
          <p:nvPr/>
        </p:nvSpPr>
        <p:spPr>
          <a:xfrm>
            <a:off x="6313056" y="4078943"/>
            <a:ext cx="1684099" cy="14581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华文新魏" panose="02010800040101010101" pitchFamily="2" charset="-122"/>
                <a:ea typeface="华文新魏" panose="02010800040101010101" pitchFamily="2" charset="-122"/>
              </a:rPr>
              <a:t>BGP</a:t>
            </a:r>
            <a:r>
              <a:rPr lang="zh-CN" altLang="en-US" sz="2800" dirty="0">
                <a:solidFill>
                  <a:schemeClr val="tx1"/>
                </a:solidFill>
                <a:latin typeface="华文新魏" panose="02010800040101010101" pitchFamily="2" charset="-122"/>
                <a:ea typeface="华文新魏" panose="02010800040101010101" pitchFamily="2" charset="-122"/>
              </a:rPr>
              <a:t> </a:t>
            </a:r>
            <a:r>
              <a:rPr lang="en-US" altLang="zh-CN" sz="2800" dirty="0" smtClean="0">
                <a:solidFill>
                  <a:schemeClr val="tx1"/>
                </a:solidFill>
                <a:latin typeface="华文新魏" panose="02010800040101010101" pitchFamily="2" charset="-122"/>
                <a:ea typeface="华文新魏" panose="02010800040101010101" pitchFamily="2" charset="-122"/>
              </a:rPr>
              <a:t>speaker</a:t>
            </a:r>
            <a:endParaRPr lang="zh-CN" altLang="en-US" sz="2800" dirty="0">
              <a:solidFill>
                <a:schemeClr val="tx1"/>
              </a:solidFill>
              <a:latin typeface="华文新魏" panose="02010800040101010101" pitchFamily="2" charset="-122"/>
              <a:ea typeface="华文新魏" panose="02010800040101010101" pitchFamily="2" charset="-122"/>
            </a:endParaRPr>
          </a:p>
        </p:txBody>
      </p:sp>
      <p:grpSp>
        <p:nvGrpSpPr>
          <p:cNvPr id="12" name="组合 11"/>
          <p:cNvGrpSpPr/>
          <p:nvPr/>
        </p:nvGrpSpPr>
        <p:grpSpPr>
          <a:xfrm>
            <a:off x="883544" y="2554943"/>
            <a:ext cx="2926445" cy="1061829"/>
            <a:chOff x="883544" y="2554941"/>
            <a:chExt cx="2926445" cy="1061829"/>
          </a:xfrm>
        </p:grpSpPr>
        <p:sp>
          <p:nvSpPr>
            <p:cNvPr id="74" name="文本框 73"/>
            <p:cNvSpPr txBox="1"/>
            <p:nvPr/>
          </p:nvSpPr>
          <p:spPr>
            <a:xfrm flipH="1">
              <a:off x="883544" y="2554941"/>
              <a:ext cx="2623353" cy="1061829"/>
            </a:xfrm>
            <a:prstGeom prst="rect">
              <a:avLst/>
            </a:prstGeom>
            <a:noFill/>
          </p:spPr>
          <p:txBody>
            <a:bodyPr wrap="square" rtlCol="0">
              <a:spAutoFit/>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Autonomous </a:t>
              </a:r>
              <a:r>
                <a:rPr lang="en-US" altLang="zh-CN" sz="1400" dirty="0">
                  <a:latin typeface="微软雅黑" panose="020B0503020204020204" pitchFamily="34" charset="-122"/>
                  <a:ea typeface="微软雅黑" panose="020B0503020204020204" pitchFamily="34" charset="-122"/>
                </a:rPr>
                <a:t>System </a:t>
              </a:r>
              <a:r>
                <a:rPr lang="zh-CN" altLang="en-US" sz="1400" dirty="0">
                  <a:latin typeface="微软雅黑" panose="020B0503020204020204" pitchFamily="34" charset="-122"/>
                  <a:ea typeface="微软雅黑" panose="020B0503020204020204" pitchFamily="34" charset="-122"/>
                </a:rPr>
                <a:t>自治系统）。</a:t>
              </a:r>
              <a:r>
                <a:rPr lang="en-US" altLang="zh-CN" sz="1400" dirty="0">
                  <a:latin typeface="微软雅黑" panose="020B0503020204020204" pitchFamily="34" charset="-122"/>
                  <a:ea typeface="微软雅黑" panose="020B0503020204020204" pitchFamily="34" charset="-122"/>
                </a:rPr>
                <a:t>AS</a:t>
              </a:r>
              <a:r>
                <a:rPr lang="zh-CN" altLang="en-US" sz="1400" dirty="0">
                  <a:latin typeface="微软雅黑" panose="020B0503020204020204" pitchFamily="34" charset="-122"/>
                  <a:ea typeface="微软雅黑" panose="020B0503020204020204" pitchFamily="34" charset="-122"/>
                </a:rPr>
                <a:t>指的是在统一技术管理下的一系列</a:t>
              </a:r>
              <a:r>
                <a:rPr lang="zh-CN" altLang="en-US" sz="1400" dirty="0" smtClean="0">
                  <a:latin typeface="微软雅黑" panose="020B0503020204020204" pitchFamily="34" charset="-122"/>
                  <a:ea typeface="微软雅黑" panose="020B0503020204020204" pitchFamily="34" charset="-122"/>
                </a:rPr>
                <a:t>路由器。</a:t>
              </a:r>
              <a:endParaRPr lang="zh-CN" altLang="en-US" sz="1400" dirty="0">
                <a:latin typeface="微软雅黑" panose="020B0503020204020204" pitchFamily="34" charset="-122"/>
                <a:ea typeface="微软雅黑" panose="020B0503020204020204" pitchFamily="34" charset="-122"/>
              </a:endParaRPr>
            </a:p>
          </p:txBody>
        </p:sp>
        <p:sp>
          <p:nvSpPr>
            <p:cNvPr id="75" name="文本框 74"/>
            <p:cNvSpPr txBox="1"/>
            <p:nvPr/>
          </p:nvSpPr>
          <p:spPr>
            <a:xfrm flipH="1">
              <a:off x="3419722" y="2610743"/>
              <a:ext cx="390267" cy="369332"/>
            </a:xfrm>
            <a:prstGeom prst="rect">
              <a:avLst/>
            </a:prstGeom>
            <a:noFill/>
          </p:spPr>
          <p:txBody>
            <a:bodyPr wrap="square" rtlCol="0">
              <a:spAutoFit/>
            </a:bodyPr>
            <a:lstStyle/>
            <a:p>
              <a:endParaRPr lang="zh-CN" altLang="en-US" dirty="0">
                <a:latin typeface="汉仪综艺体简" panose="02010609000101010101" pitchFamily="49" charset="-122"/>
                <a:ea typeface="汉仪综艺体简" panose="02010609000101010101" pitchFamily="49" charset="-122"/>
              </a:endParaRPr>
            </a:p>
          </p:txBody>
        </p:sp>
        <p:cxnSp>
          <p:nvCxnSpPr>
            <p:cNvPr id="10" name="直接连接符 9"/>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884404" y="4357872"/>
            <a:ext cx="2623353" cy="992579"/>
            <a:chOff x="883544" y="2554941"/>
            <a:chExt cx="2623353" cy="992579"/>
          </a:xfrm>
        </p:grpSpPr>
        <p:sp>
          <p:nvSpPr>
            <p:cNvPr id="83" name="文本框 82"/>
            <p:cNvSpPr txBox="1"/>
            <p:nvPr/>
          </p:nvSpPr>
          <p:spPr>
            <a:xfrm flipH="1">
              <a:off x="883544" y="2554941"/>
              <a:ext cx="2623353" cy="70179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当</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运行于同一自治系统内部时，被称为</a:t>
              </a:r>
              <a:r>
                <a:rPr lang="en-US" altLang="zh-CN" sz="1400" dirty="0">
                  <a:latin typeface="微软雅黑" panose="020B0503020204020204" pitchFamily="34" charset="-122"/>
                  <a:ea typeface="微软雅黑" panose="020B0503020204020204" pitchFamily="34" charset="-122"/>
                </a:rPr>
                <a:t>IBGP</a:t>
              </a:r>
              <a:endParaRPr lang="zh-CN" altLang="en-US" sz="1400" dirty="0">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3392828"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8730336" y="2554943"/>
            <a:ext cx="2669005" cy="992579"/>
            <a:chOff x="824445" y="2554941"/>
            <a:chExt cx="2669005" cy="992579"/>
          </a:xfrm>
        </p:grpSpPr>
        <p:sp>
          <p:nvSpPr>
            <p:cNvPr id="87" name="文本框 86"/>
            <p:cNvSpPr txBox="1"/>
            <p:nvPr/>
          </p:nvSpPr>
          <p:spPr>
            <a:xfrm flipH="1">
              <a:off x="870097" y="2554941"/>
              <a:ext cx="2623353" cy="70179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当</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运行于不同自治系统之间时，称为</a:t>
              </a:r>
              <a:r>
                <a:rPr lang="en-US" altLang="zh-CN" sz="1400" dirty="0">
                  <a:latin typeface="微软雅黑" panose="020B0503020204020204" pitchFamily="34" charset="-122"/>
                  <a:ea typeface="微软雅黑" panose="020B0503020204020204" pitchFamily="34" charset="-122"/>
                </a:rPr>
                <a:t>EBGP</a:t>
              </a:r>
              <a:r>
                <a:rPr lang="zh-CN" altLang="en-US" sz="1400" dirty="0">
                  <a:latin typeface="微软雅黑" panose="020B0503020204020204" pitchFamily="34" charset="-122"/>
                  <a:ea typeface="微软雅黑" panose="020B0503020204020204" pitchFamily="34" charset="-122"/>
                </a:rPr>
                <a:t>。</a:t>
              </a:r>
            </a:p>
          </p:txBody>
        </p:sp>
        <p:cxnSp>
          <p:nvCxnSpPr>
            <p:cNvPr id="89" name="直接连接符 88"/>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8730336" y="4288622"/>
            <a:ext cx="2669005" cy="1384995"/>
            <a:chOff x="824445" y="2554941"/>
            <a:chExt cx="2669005" cy="1384995"/>
          </a:xfrm>
        </p:grpSpPr>
        <p:sp>
          <p:nvSpPr>
            <p:cNvPr id="91" name="文本框 90"/>
            <p:cNvSpPr txBox="1"/>
            <p:nvPr/>
          </p:nvSpPr>
          <p:spPr>
            <a:xfrm flipH="1">
              <a:off x="870097" y="2554941"/>
              <a:ext cx="2623353" cy="138499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发送</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消息的路由器称为</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发言</a:t>
              </a:r>
              <a:r>
                <a:rPr lang="zh-CN" altLang="en-US" sz="1400" dirty="0" smtClean="0">
                  <a:latin typeface="微软雅黑" panose="020B0503020204020204" pitchFamily="34" charset="-122"/>
                  <a:ea typeface="微软雅黑" panose="020B0503020204020204" pitchFamily="34" charset="-122"/>
                </a:rPr>
                <a:t>者，</a:t>
              </a:r>
              <a:r>
                <a:rPr lang="zh-CN" altLang="en-US" sz="1400" dirty="0">
                  <a:latin typeface="微软雅黑" panose="020B0503020204020204" pitchFamily="34" charset="-122"/>
                  <a:ea typeface="微软雅黑" panose="020B0503020204020204" pitchFamily="34" charset="-122"/>
                </a:rPr>
                <a:t>它接收或产生新的路由信息，并</a:t>
              </a:r>
              <a:r>
                <a:rPr lang="zh-CN" altLang="en-US" sz="1400" dirty="0" smtClean="0">
                  <a:latin typeface="微软雅黑" panose="020B0503020204020204" pitchFamily="34" charset="-122"/>
                  <a:ea typeface="微软雅黑" panose="020B0503020204020204" pitchFamily="34" charset="-122"/>
                </a:rPr>
                <a:t>发布给</a:t>
              </a:r>
              <a:r>
                <a:rPr lang="zh-CN" altLang="en-US" sz="1400" dirty="0">
                  <a:latin typeface="微软雅黑" panose="020B0503020204020204" pitchFamily="34" charset="-122"/>
                  <a:ea typeface="微软雅黑" panose="020B0503020204020204" pitchFamily="34" charset="-122"/>
                </a:rPr>
                <a:t>其它</a:t>
              </a:r>
              <a:r>
                <a:rPr lang="en-US" altLang="zh-CN" sz="1400" dirty="0">
                  <a:latin typeface="微软雅黑" panose="020B0503020204020204" pitchFamily="34" charset="-122"/>
                  <a:ea typeface="微软雅黑" panose="020B0503020204020204" pitchFamily="34" charset="-122"/>
                </a:rPr>
                <a:t>BGP</a:t>
              </a:r>
              <a:r>
                <a:rPr lang="zh-CN" altLang="en-US" sz="1400" dirty="0">
                  <a:latin typeface="微软雅黑" panose="020B0503020204020204" pitchFamily="34" charset="-122"/>
                  <a:ea typeface="微软雅黑" panose="020B0503020204020204" pitchFamily="34" charset="-122"/>
                </a:rPr>
                <a:t>发言者。</a:t>
              </a:r>
            </a:p>
          </p:txBody>
        </p:sp>
        <p:cxnSp>
          <p:nvCxnSpPr>
            <p:cNvPr id="93" name="直接连接符 92"/>
            <p:cNvCxnSpPr/>
            <p:nvPr/>
          </p:nvCxnSpPr>
          <p:spPr>
            <a:xfrm>
              <a:off x="824445" y="2624190"/>
              <a:ext cx="0" cy="923330"/>
            </a:xfrm>
            <a:prstGeom prst="line">
              <a:avLst/>
            </a:prstGeom>
            <a:ln>
              <a:solidFill>
                <a:srgbClr val="FD1616"/>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lumMod val="85000"/>
                  </a:schemeClr>
                </a:solidFill>
              </a:rPr>
              <a:t>PPT</a:t>
            </a:r>
            <a:r>
              <a:rPr lang="zh-CN" altLang="en-US" sz="100" dirty="0">
                <a:solidFill>
                  <a:schemeClr val="bg1">
                    <a:lumMod val="85000"/>
                  </a:schemeClr>
                </a:solidFill>
              </a:rPr>
              <a:t>模板下载：</a:t>
            </a:r>
            <a:r>
              <a:rPr lang="en-US" altLang="zh-CN" sz="100" dirty="0">
                <a:solidFill>
                  <a:schemeClr val="bg1">
                    <a:lumMod val="85000"/>
                  </a:schemeClr>
                </a:solidFill>
              </a:rPr>
              <a:t>www.1ppt.com/moban/     </a:t>
            </a:r>
            <a:r>
              <a:rPr lang="zh-CN" altLang="en-US" sz="100" dirty="0">
                <a:solidFill>
                  <a:schemeClr val="bg1">
                    <a:lumMod val="85000"/>
                  </a:schemeClr>
                </a:solidFill>
              </a:rPr>
              <a:t>行业</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www.1ppt.com/hangye/ </a:t>
            </a:r>
          </a:p>
          <a:p>
            <a:pPr lvl="0"/>
            <a:r>
              <a:rPr lang="zh-CN" altLang="en-US" sz="100" dirty="0">
                <a:solidFill>
                  <a:schemeClr val="bg1">
                    <a:lumMod val="85000"/>
                  </a:schemeClr>
                </a:solidFill>
              </a:rPr>
              <a:t>节日</a:t>
            </a:r>
            <a:r>
              <a:rPr lang="en-US" altLang="zh-CN" sz="100" dirty="0">
                <a:solidFill>
                  <a:schemeClr val="bg1">
                    <a:lumMod val="85000"/>
                  </a:schemeClr>
                </a:solidFill>
              </a:rPr>
              <a:t>PPT</a:t>
            </a:r>
            <a:r>
              <a:rPr lang="zh-CN" altLang="en-US" sz="100" dirty="0">
                <a:solidFill>
                  <a:schemeClr val="bg1">
                    <a:lumMod val="85000"/>
                  </a:schemeClr>
                </a:solidFill>
              </a:rPr>
              <a:t>模板：</a:t>
            </a:r>
            <a:r>
              <a:rPr lang="en-US" altLang="zh-CN" sz="100" dirty="0">
                <a:solidFill>
                  <a:schemeClr val="bg1">
                    <a:lumMod val="85000"/>
                  </a:schemeClr>
                </a:solidFill>
              </a:rPr>
              <a:t>www.1ppt.com/jieri/           PPT</a:t>
            </a:r>
            <a:r>
              <a:rPr lang="zh-CN" altLang="en-US" sz="100" dirty="0">
                <a:solidFill>
                  <a:schemeClr val="bg1">
                    <a:lumMod val="85000"/>
                  </a:schemeClr>
                </a:solidFill>
              </a:rPr>
              <a:t>素材下载：</a:t>
            </a:r>
            <a:r>
              <a:rPr lang="en-US" altLang="zh-CN" sz="100" dirty="0">
                <a:solidFill>
                  <a:schemeClr val="bg1">
                    <a:lumMod val="85000"/>
                  </a:schemeClr>
                </a:solidFill>
              </a:rPr>
              <a:t>www.1ppt.com/sucai/</a:t>
            </a:r>
          </a:p>
          <a:p>
            <a:pPr lvl="0"/>
            <a:r>
              <a:rPr lang="en-US" altLang="zh-CN" sz="100" dirty="0">
                <a:solidFill>
                  <a:schemeClr val="bg1">
                    <a:lumMod val="85000"/>
                  </a:schemeClr>
                </a:solidFill>
              </a:rPr>
              <a:t>PPT</a:t>
            </a:r>
            <a:r>
              <a:rPr lang="zh-CN" altLang="en-US" sz="100" dirty="0">
                <a:solidFill>
                  <a:schemeClr val="bg1">
                    <a:lumMod val="85000"/>
                  </a:schemeClr>
                </a:solidFill>
              </a:rPr>
              <a:t>背景图片：</a:t>
            </a:r>
            <a:r>
              <a:rPr lang="en-US" altLang="zh-CN" sz="100" dirty="0">
                <a:solidFill>
                  <a:schemeClr val="bg1">
                    <a:lumMod val="85000"/>
                  </a:schemeClr>
                </a:solidFill>
              </a:rPr>
              <a:t>www.1ppt.com/beijing/      PPT</a:t>
            </a:r>
            <a:r>
              <a:rPr lang="zh-CN" altLang="en-US" sz="100" dirty="0">
                <a:solidFill>
                  <a:schemeClr val="bg1">
                    <a:lumMod val="85000"/>
                  </a:schemeClr>
                </a:solidFill>
              </a:rPr>
              <a:t>图表下载：</a:t>
            </a:r>
            <a:r>
              <a:rPr lang="en-US" altLang="zh-CN" sz="100" dirty="0">
                <a:solidFill>
                  <a:schemeClr val="bg1">
                    <a:lumMod val="85000"/>
                  </a:schemeClr>
                </a:solidFill>
              </a:rPr>
              <a:t>www.1ppt.com/tubiao/      </a:t>
            </a:r>
          </a:p>
          <a:p>
            <a:pPr lvl="0"/>
            <a:r>
              <a:rPr lang="zh-CN" altLang="en-US" sz="100" dirty="0">
                <a:solidFill>
                  <a:schemeClr val="bg1">
                    <a:lumMod val="85000"/>
                  </a:schemeClr>
                </a:solidFill>
              </a:rPr>
              <a:t>优秀</a:t>
            </a:r>
            <a:r>
              <a:rPr lang="en-US" altLang="zh-CN" sz="100" dirty="0">
                <a:solidFill>
                  <a:schemeClr val="bg1">
                    <a:lumMod val="85000"/>
                  </a:schemeClr>
                </a:solidFill>
              </a:rPr>
              <a:t>PPT</a:t>
            </a:r>
            <a:r>
              <a:rPr lang="zh-CN" altLang="en-US" sz="100" dirty="0">
                <a:solidFill>
                  <a:schemeClr val="bg1">
                    <a:lumMod val="85000"/>
                  </a:schemeClr>
                </a:solidFill>
              </a:rPr>
              <a:t>下载：</a:t>
            </a:r>
            <a:r>
              <a:rPr lang="en-US" altLang="zh-CN" sz="100" dirty="0">
                <a:solidFill>
                  <a:schemeClr val="bg1">
                    <a:lumMod val="85000"/>
                  </a:schemeClr>
                </a:solidFill>
              </a:rPr>
              <a:t>www.1ppt.com/xiazai/        PPT</a:t>
            </a:r>
            <a:r>
              <a:rPr lang="zh-CN" altLang="en-US" sz="100" dirty="0">
                <a:solidFill>
                  <a:schemeClr val="bg1">
                    <a:lumMod val="85000"/>
                  </a:schemeClr>
                </a:solidFill>
              </a:rPr>
              <a:t>教程： </a:t>
            </a:r>
            <a:r>
              <a:rPr lang="en-US" altLang="zh-CN" sz="100" dirty="0">
                <a:solidFill>
                  <a:schemeClr val="bg1">
                    <a:lumMod val="85000"/>
                  </a:schemeClr>
                </a:solidFill>
              </a:rPr>
              <a:t>www.1ppt.com/powerpoint/      </a:t>
            </a:r>
          </a:p>
          <a:p>
            <a:pPr lvl="0"/>
            <a:r>
              <a:rPr lang="en-US" altLang="zh-CN" sz="100" dirty="0">
                <a:solidFill>
                  <a:schemeClr val="bg1">
                    <a:lumMod val="85000"/>
                  </a:schemeClr>
                </a:solidFill>
              </a:rPr>
              <a:t>Word</a:t>
            </a:r>
            <a:r>
              <a:rPr lang="zh-CN" altLang="en-US" sz="100" dirty="0">
                <a:solidFill>
                  <a:schemeClr val="bg1">
                    <a:lumMod val="85000"/>
                  </a:schemeClr>
                </a:solidFill>
              </a:rPr>
              <a:t>教程： </a:t>
            </a:r>
            <a:r>
              <a:rPr lang="en-US" altLang="zh-CN" sz="100" dirty="0">
                <a:solidFill>
                  <a:schemeClr val="bg1">
                    <a:lumMod val="85000"/>
                  </a:schemeClr>
                </a:solidFill>
              </a:rPr>
              <a:t>www.1ppt.com/word/              Excel</a:t>
            </a:r>
            <a:r>
              <a:rPr lang="zh-CN" altLang="en-US" sz="100" dirty="0">
                <a:solidFill>
                  <a:schemeClr val="bg1">
                    <a:lumMod val="85000"/>
                  </a:schemeClr>
                </a:solidFill>
              </a:rPr>
              <a:t>教程：</a:t>
            </a:r>
            <a:r>
              <a:rPr lang="en-US" altLang="zh-CN" sz="100" dirty="0">
                <a:solidFill>
                  <a:schemeClr val="bg1">
                    <a:lumMod val="85000"/>
                  </a:schemeClr>
                </a:solidFill>
              </a:rPr>
              <a:t>www.1ppt.com/excel/  </a:t>
            </a:r>
          </a:p>
          <a:p>
            <a:pPr lvl="0"/>
            <a:r>
              <a:rPr lang="zh-CN" altLang="en-US" sz="100" dirty="0">
                <a:solidFill>
                  <a:schemeClr val="bg1">
                    <a:lumMod val="85000"/>
                  </a:schemeClr>
                </a:solidFill>
              </a:rPr>
              <a:t>资料下载：</a:t>
            </a:r>
            <a:r>
              <a:rPr lang="en-US" altLang="zh-CN" sz="100" dirty="0">
                <a:solidFill>
                  <a:schemeClr val="bg1">
                    <a:lumMod val="85000"/>
                  </a:schemeClr>
                </a:solidFill>
              </a:rPr>
              <a:t>www.1ppt.com/ziliao/                PPT</a:t>
            </a:r>
            <a:r>
              <a:rPr lang="zh-CN" altLang="en-US" sz="100" dirty="0">
                <a:solidFill>
                  <a:schemeClr val="bg1">
                    <a:lumMod val="85000"/>
                  </a:schemeClr>
                </a:solidFill>
              </a:rPr>
              <a:t>课件下载：</a:t>
            </a:r>
            <a:r>
              <a:rPr lang="en-US" altLang="zh-CN" sz="100" dirty="0">
                <a:solidFill>
                  <a:schemeClr val="bg1">
                    <a:lumMod val="85000"/>
                  </a:schemeClr>
                </a:solidFill>
              </a:rPr>
              <a:t>www.1ppt.com/kejian/ </a:t>
            </a:r>
          </a:p>
          <a:p>
            <a:pPr lvl="0"/>
            <a:r>
              <a:rPr lang="zh-CN" altLang="en-US" sz="100" dirty="0">
                <a:solidFill>
                  <a:schemeClr val="bg1">
                    <a:lumMod val="85000"/>
                  </a:schemeClr>
                </a:solidFill>
              </a:rPr>
              <a:t>范文下载：</a:t>
            </a:r>
            <a:r>
              <a:rPr lang="en-US" altLang="zh-CN" sz="100" dirty="0">
                <a:solidFill>
                  <a:schemeClr val="bg1">
                    <a:lumMod val="85000"/>
                  </a:schemeClr>
                </a:solidFill>
              </a:rPr>
              <a:t>www.1ppt.com/fanwen/             </a:t>
            </a:r>
            <a:r>
              <a:rPr lang="zh-CN" altLang="en-US" sz="100" dirty="0">
                <a:solidFill>
                  <a:schemeClr val="bg1">
                    <a:lumMod val="85000"/>
                  </a:schemeClr>
                </a:solidFill>
              </a:rPr>
              <a:t>试卷下载：</a:t>
            </a:r>
            <a:r>
              <a:rPr lang="en-US" altLang="zh-CN" sz="100" dirty="0">
                <a:solidFill>
                  <a:schemeClr val="bg1">
                    <a:lumMod val="85000"/>
                  </a:schemeClr>
                </a:solidFill>
              </a:rPr>
              <a:t>www.1ppt.com/shiti/  </a:t>
            </a:r>
          </a:p>
          <a:p>
            <a:pPr lvl="0"/>
            <a:r>
              <a:rPr lang="zh-CN" altLang="en-US" sz="100" dirty="0">
                <a:solidFill>
                  <a:schemeClr val="bg1">
                    <a:lumMod val="85000"/>
                  </a:schemeClr>
                </a:solidFill>
              </a:rPr>
              <a:t>教案下载：</a:t>
            </a:r>
            <a:r>
              <a:rPr lang="en-US" altLang="zh-CN" sz="100" dirty="0">
                <a:solidFill>
                  <a:schemeClr val="bg1">
                    <a:lumMod val="85000"/>
                  </a:schemeClr>
                </a:solidFill>
              </a:rPr>
              <a:t>www.1ppt.com/jiaoan/  </a:t>
            </a:r>
            <a:r>
              <a:rPr lang="en-US" altLang="zh-CN" sz="100" dirty="0" smtClean="0">
                <a:solidFill>
                  <a:schemeClr val="bg1">
                    <a:lumMod val="85000"/>
                  </a:schemeClr>
                </a:solidFill>
              </a:rPr>
              <a:t>      PPT</a:t>
            </a:r>
            <a:r>
              <a:rPr lang="zh-CN" altLang="en-US" sz="100" dirty="0" smtClean="0">
                <a:solidFill>
                  <a:schemeClr val="bg1">
                    <a:lumMod val="85000"/>
                  </a:schemeClr>
                </a:solidFill>
              </a:rPr>
              <a:t>论坛：</a:t>
            </a:r>
            <a:r>
              <a:rPr lang="en-US" altLang="zh-CN" sz="100" dirty="0" smtClean="0">
                <a:solidFill>
                  <a:schemeClr val="bg1">
                    <a:lumMod val="85000"/>
                  </a:schemeClr>
                </a:solidFill>
              </a:rPr>
              <a:t>www.1ppt.cn</a:t>
            </a:r>
            <a:endParaRPr lang="en-US" altLang="zh-CN" sz="100" dirty="0">
              <a:solidFill>
                <a:schemeClr val="bg1">
                  <a:lumMod val="85000"/>
                </a:schemeClr>
              </a:solidFill>
            </a:endParaRPr>
          </a:p>
          <a:p>
            <a:pPr lvl="0"/>
            <a:r>
              <a:rPr lang="en-US" altLang="zh-CN" sz="100" dirty="0">
                <a:solidFill>
                  <a:schemeClr val="bg1">
                    <a:lumMod val="85000"/>
                  </a:schemeClr>
                </a:solidFill>
              </a:rPr>
              <a:t> </a:t>
            </a:r>
            <a:endParaRPr lang="zh-CN" altLang="en-US" sz="100" dirty="0">
              <a:solidFill>
                <a:schemeClr val="bg1">
                  <a:lumMod val="85000"/>
                </a:schemeClr>
              </a:solidFill>
            </a:endParaRPr>
          </a:p>
        </p:txBody>
      </p:sp>
    </p:spTree>
    <p:extLst>
      <p:ext uri="{BB962C8B-B14F-4D97-AF65-F5344CB8AC3E}">
        <p14:creationId xmlns:p14="http://schemas.microsoft.com/office/powerpoint/2010/main" val="405992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par>
                          <p:cTn id="32" fill="hold">
                            <p:stCondLst>
                              <p:cond delay="3500"/>
                            </p:stCondLst>
                            <p:childTnLst>
                              <p:par>
                                <p:cTn id="33" presetID="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2" presetClass="entr" presetSubtype="8" fill="hold" nodeType="afterEffect">
                                  <p:stCondLst>
                                    <p:cond delay="0"/>
                                  </p:stCondLst>
                                  <p:childTnLst>
                                    <p:set>
                                      <p:cBhvr>
                                        <p:cTn id="39" dur="1" fill="hold">
                                          <p:stCondLst>
                                            <p:cond delay="0"/>
                                          </p:stCondLst>
                                        </p:cTn>
                                        <p:tgtEl>
                                          <p:spTgt spid="82"/>
                                        </p:tgtEl>
                                        <p:attrNameLst>
                                          <p:attrName>style.visibility</p:attrName>
                                        </p:attrNameLst>
                                      </p:cBhvr>
                                      <p:to>
                                        <p:strVal val="visible"/>
                                      </p:to>
                                    </p:set>
                                    <p:anim calcmode="lin" valueType="num">
                                      <p:cBhvr additive="base">
                                        <p:cTn id="40" dur="500" fill="hold"/>
                                        <p:tgtEl>
                                          <p:spTgt spid="82"/>
                                        </p:tgtEl>
                                        <p:attrNameLst>
                                          <p:attrName>ppt_x</p:attrName>
                                        </p:attrNameLst>
                                      </p:cBhvr>
                                      <p:tavLst>
                                        <p:tav tm="0">
                                          <p:val>
                                            <p:strVal val="0-#ppt_w/2"/>
                                          </p:val>
                                        </p:tav>
                                        <p:tav tm="100000">
                                          <p:val>
                                            <p:strVal val="#ppt_x"/>
                                          </p:val>
                                        </p:tav>
                                      </p:tavLst>
                                    </p:anim>
                                    <p:anim calcmode="lin" valueType="num">
                                      <p:cBhvr additive="base">
                                        <p:cTn id="41" dur="500" fill="hold"/>
                                        <p:tgtEl>
                                          <p:spTgt spid="82"/>
                                        </p:tgtEl>
                                        <p:attrNameLst>
                                          <p:attrName>ppt_y</p:attrName>
                                        </p:attrNameLst>
                                      </p:cBhvr>
                                      <p:tavLst>
                                        <p:tav tm="0">
                                          <p:val>
                                            <p:strVal val="#ppt_y"/>
                                          </p:val>
                                        </p:tav>
                                        <p:tav tm="100000">
                                          <p:val>
                                            <p:strVal val="#ppt_y"/>
                                          </p:val>
                                        </p:tav>
                                      </p:tavLst>
                                    </p:anim>
                                  </p:childTnLst>
                                </p:cTn>
                              </p:par>
                            </p:childTnLst>
                          </p:cTn>
                        </p:par>
                        <p:par>
                          <p:cTn id="42" fill="hold">
                            <p:stCondLst>
                              <p:cond delay="4500"/>
                            </p:stCondLst>
                            <p:childTnLst>
                              <p:par>
                                <p:cTn id="43" presetID="2" presetClass="entr" presetSubtype="2" fill="hold" nodeType="afterEffect">
                                  <p:stCondLst>
                                    <p:cond delay="0"/>
                                  </p:stCondLst>
                                  <p:childTnLst>
                                    <p:set>
                                      <p:cBhvr>
                                        <p:cTn id="44" dur="1" fill="hold">
                                          <p:stCondLst>
                                            <p:cond delay="0"/>
                                          </p:stCondLst>
                                        </p:cTn>
                                        <p:tgtEl>
                                          <p:spTgt spid="86"/>
                                        </p:tgtEl>
                                        <p:attrNameLst>
                                          <p:attrName>style.visibility</p:attrName>
                                        </p:attrNameLst>
                                      </p:cBhvr>
                                      <p:to>
                                        <p:strVal val="visible"/>
                                      </p:to>
                                    </p:set>
                                    <p:anim calcmode="lin" valueType="num">
                                      <p:cBhvr additive="base">
                                        <p:cTn id="45" dur="500" fill="hold"/>
                                        <p:tgtEl>
                                          <p:spTgt spid="86"/>
                                        </p:tgtEl>
                                        <p:attrNameLst>
                                          <p:attrName>ppt_x</p:attrName>
                                        </p:attrNameLst>
                                      </p:cBhvr>
                                      <p:tavLst>
                                        <p:tav tm="0">
                                          <p:val>
                                            <p:strVal val="1+#ppt_w/2"/>
                                          </p:val>
                                        </p:tav>
                                        <p:tav tm="100000">
                                          <p:val>
                                            <p:strVal val="#ppt_x"/>
                                          </p:val>
                                        </p:tav>
                                      </p:tavLst>
                                    </p:anim>
                                    <p:anim calcmode="lin" valueType="num">
                                      <p:cBhvr additive="base">
                                        <p:cTn id="46" dur="500" fill="hold"/>
                                        <p:tgtEl>
                                          <p:spTgt spid="86"/>
                                        </p:tgtEl>
                                        <p:attrNameLst>
                                          <p:attrName>ppt_y</p:attrName>
                                        </p:attrNameLst>
                                      </p:cBhvr>
                                      <p:tavLst>
                                        <p:tav tm="0">
                                          <p:val>
                                            <p:strVal val="#ppt_y"/>
                                          </p:val>
                                        </p:tav>
                                        <p:tav tm="100000">
                                          <p:val>
                                            <p:strVal val="#ppt_y"/>
                                          </p:val>
                                        </p:tav>
                                      </p:tavLst>
                                    </p:anim>
                                  </p:childTnLst>
                                </p:cTn>
                              </p:par>
                            </p:childTnLst>
                          </p:cTn>
                        </p:par>
                        <p:par>
                          <p:cTn id="47" fill="hold">
                            <p:stCondLst>
                              <p:cond delay="5000"/>
                            </p:stCondLst>
                            <p:childTnLst>
                              <p:par>
                                <p:cTn id="48" presetID="2" presetClass="entr" presetSubtype="2" fill="hold" nodeType="afterEffect">
                                  <p:stCondLst>
                                    <p:cond delay="0"/>
                                  </p:stCondLst>
                                  <p:childTnLst>
                                    <p:set>
                                      <p:cBhvr>
                                        <p:cTn id="49" dur="1" fill="hold">
                                          <p:stCondLst>
                                            <p:cond delay="0"/>
                                          </p:stCondLst>
                                        </p:cTn>
                                        <p:tgtEl>
                                          <p:spTgt spid="90"/>
                                        </p:tgtEl>
                                        <p:attrNameLst>
                                          <p:attrName>style.visibility</p:attrName>
                                        </p:attrNameLst>
                                      </p:cBhvr>
                                      <p:to>
                                        <p:strVal val="visible"/>
                                      </p:to>
                                    </p:set>
                                    <p:anim calcmode="lin" valueType="num">
                                      <p:cBhvr additive="base">
                                        <p:cTn id="50" dur="500" fill="hold"/>
                                        <p:tgtEl>
                                          <p:spTgt spid="90"/>
                                        </p:tgtEl>
                                        <p:attrNameLst>
                                          <p:attrName>ppt_x</p:attrName>
                                        </p:attrNameLst>
                                      </p:cBhvr>
                                      <p:tavLst>
                                        <p:tav tm="0">
                                          <p:val>
                                            <p:strVal val="1+#ppt_w/2"/>
                                          </p:val>
                                        </p:tav>
                                        <p:tav tm="100000">
                                          <p:val>
                                            <p:strVal val="#ppt_x"/>
                                          </p:val>
                                        </p:tav>
                                      </p:tavLst>
                                    </p:anim>
                                    <p:anim calcmode="lin" valueType="num">
                                      <p:cBhvr additive="base">
                                        <p:cTn id="51"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1" grpId="0" animBg="1"/>
      <p:bldP spid="42" grpId="0" animBg="1"/>
      <p:bldP spid="43"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6</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1" y="171011"/>
            <a:ext cx="3773033"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dirty="0" smtClean="0">
                <a:latin typeface="汉仪综艺体简" panose="02010609000101010101" pitchFamily="49" charset="-122"/>
                <a:ea typeface="汉仪综艺体简" panose="02010609000101010101" pitchFamily="49" charset="-122"/>
              </a:rPr>
              <a:t>需要</a:t>
            </a:r>
            <a:r>
              <a:rPr lang="zh-CN" altLang="en-US" sz="2800" dirty="0" smtClean="0">
                <a:solidFill>
                  <a:schemeClr val="accent1">
                    <a:lumMod val="75000"/>
                  </a:schemeClr>
                </a:solidFill>
                <a:latin typeface="汉仪综艺体简" panose="02010609000101010101" pitchFamily="49" charset="-122"/>
                <a:ea typeface="汉仪综艺体简" panose="02010609000101010101" pitchFamily="49" charset="-122"/>
              </a:rPr>
              <a:t>收集</a:t>
            </a:r>
            <a:r>
              <a:rPr lang="zh-CN" altLang="en-US" sz="2800" dirty="0" smtClean="0">
                <a:latin typeface="汉仪综艺体简" panose="02010609000101010101" pitchFamily="49" charset="-122"/>
                <a:ea typeface="汉仪综艺体简" panose="02010609000101010101" pitchFamily="49" charset="-122"/>
              </a:rPr>
              <a:t>的信息</a:t>
            </a:r>
            <a:endParaRPr lang="zh-CN" altLang="en-US" sz="2800" dirty="0">
              <a:latin typeface="汉仪综艺体简" panose="02010609000101010101" pitchFamily="49" charset="-122"/>
              <a:ea typeface="汉仪综艺体简" panose="02010609000101010101" pitchFamily="49" charset="-122"/>
            </a:endParaRPr>
          </a:p>
        </p:txBody>
      </p:sp>
      <p:grpSp>
        <p:nvGrpSpPr>
          <p:cNvPr id="12" name="组合 11"/>
          <p:cNvGrpSpPr/>
          <p:nvPr/>
        </p:nvGrpSpPr>
        <p:grpSpPr>
          <a:xfrm rot="19957823">
            <a:off x="9986337" y="916672"/>
            <a:ext cx="946297" cy="802875"/>
            <a:chOff x="5968977" y="738349"/>
            <a:chExt cx="1762125" cy="1235075"/>
          </a:xfrm>
          <a:effectLst>
            <a:outerShdw blurRad="127000" dist="101600" dir="2700000" algn="tl" rotWithShape="0">
              <a:prstClr val="black">
                <a:alpha val="40000"/>
              </a:prstClr>
            </a:outerShdw>
          </a:effectLst>
        </p:grpSpPr>
        <p:sp>
          <p:nvSpPr>
            <p:cNvPr id="13"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椭圆 9"/>
          <p:cNvSpPr/>
          <p:nvPr/>
        </p:nvSpPr>
        <p:spPr>
          <a:xfrm>
            <a:off x="1318512" y="135470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08264" y="1341259"/>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flipH="1">
            <a:off x="2111544" y="1566150"/>
            <a:ext cx="696720" cy="1815882"/>
          </a:xfrm>
          <a:prstGeom prst="rect">
            <a:avLst/>
          </a:prstGeom>
          <a:noFill/>
        </p:spPr>
        <p:txBody>
          <a:bodyPr wrap="square" rtlCol="0">
            <a:spAutoFit/>
          </a:bodyPr>
          <a:lstStyle/>
          <a:p>
            <a:r>
              <a:rPr lang="zh-CN" altLang="en-US" sz="2800" b="1" dirty="0" smtClean="0">
                <a:latin typeface="汉仪综艺体简" panose="02010609000101010101" pitchFamily="49" charset="-122"/>
                <a:ea typeface="汉仪综艺体简" panose="02010609000101010101" pitchFamily="49" charset="-122"/>
              </a:rPr>
              <a:t>基本收集</a:t>
            </a:r>
            <a:endParaRPr lang="zh-CN" altLang="en-US" sz="2800" b="1" dirty="0">
              <a:latin typeface="汉仪综艺体简" panose="02010609000101010101" pitchFamily="49" charset="-122"/>
              <a:ea typeface="汉仪综艺体简" panose="02010609000101010101" pitchFamily="49" charset="-122"/>
            </a:endParaRPr>
          </a:p>
        </p:txBody>
      </p:sp>
      <p:sp>
        <p:nvSpPr>
          <p:cNvPr id="20" name="文本框 19"/>
          <p:cNvSpPr txBox="1"/>
          <p:nvPr/>
        </p:nvSpPr>
        <p:spPr>
          <a:xfrm flipH="1">
            <a:off x="3314907" y="1460020"/>
            <a:ext cx="6868544" cy="2120902"/>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最基本的是</a:t>
            </a:r>
            <a:r>
              <a:rPr lang="en-US" altLang="zh-CN" dirty="0">
                <a:solidFill>
                  <a:schemeClr val="accent1">
                    <a:lumMod val="75000"/>
                  </a:schemeClr>
                </a:solidFill>
                <a:latin typeface="微软雅黑" panose="020B0503020204020204" pitchFamily="34" charset="-122"/>
                <a:ea typeface="微软雅黑" panose="020B0503020204020204" pitchFamily="34" charset="-122"/>
              </a:rPr>
              <a:t>IP</a:t>
            </a:r>
            <a:r>
              <a:rPr lang="zh-CN" altLang="en-US" dirty="0">
                <a:solidFill>
                  <a:schemeClr val="accent1">
                    <a:lumMod val="75000"/>
                  </a:schemeClr>
                </a:solidFill>
                <a:latin typeface="微软雅黑" panose="020B0503020204020204" pitchFamily="34" charset="-122"/>
                <a:ea typeface="微软雅黑" panose="020B0503020204020204" pitchFamily="34" charset="-122"/>
              </a:rPr>
              <a:t>前缀</a:t>
            </a:r>
            <a:r>
              <a:rPr lang="zh-CN" altLang="en-US" dirty="0">
                <a:latin typeface="微软雅黑" panose="020B0503020204020204" pitchFamily="34" charset="-122"/>
                <a:ea typeface="微软雅黑" panose="020B0503020204020204" pitchFamily="34" charset="-122"/>
              </a:rPr>
              <a:t>和</a:t>
            </a:r>
            <a:r>
              <a:rPr lang="zh-CN" altLang="en-US" dirty="0">
                <a:solidFill>
                  <a:schemeClr val="accent1">
                    <a:lumMod val="75000"/>
                  </a:schemeClr>
                </a:solidFill>
                <a:latin typeface="微软雅黑" panose="020B0503020204020204" pitchFamily="34" charset="-122"/>
                <a:ea typeface="微软雅黑" panose="020B0503020204020204" pitchFamily="34" charset="-122"/>
              </a:rPr>
              <a:t>掩码</a:t>
            </a:r>
            <a:r>
              <a:rPr lang="zh-CN" altLang="en-US" dirty="0">
                <a:latin typeface="微软雅黑" panose="020B0503020204020204" pitchFamily="34" charset="-122"/>
                <a:ea typeface="微软雅黑" panose="020B0503020204020204" pitchFamily="34" charset="-122"/>
              </a:rPr>
              <a:t>、</a:t>
            </a:r>
            <a:r>
              <a:rPr lang="zh-CN" altLang="en-US" dirty="0">
                <a:solidFill>
                  <a:schemeClr val="accent1">
                    <a:lumMod val="75000"/>
                  </a:schemeClr>
                </a:solidFill>
                <a:latin typeface="微软雅黑" panose="020B0503020204020204" pitchFamily="34" charset="-122"/>
                <a:ea typeface="微软雅黑" panose="020B0503020204020204" pitchFamily="34" charset="-122"/>
              </a:rPr>
              <a:t>下一跳</a:t>
            </a:r>
            <a:r>
              <a:rPr lang="zh-CN" altLang="en-US" dirty="0">
                <a:latin typeface="微软雅黑" panose="020B0503020204020204" pitchFamily="34" charset="-122"/>
                <a:ea typeface="微软雅黑" panose="020B0503020204020204" pitchFamily="34" charset="-122"/>
              </a:rPr>
              <a:t>，这是一条路由的最简描述，任何一种路由协议都需要收集这些信息。为了支持路由优选，需要考虑路由的优先级（至少一种度量），并记录路由的来源（哪个</a:t>
            </a:r>
            <a:r>
              <a:rPr lang="en-US" altLang="zh-CN" dirty="0">
                <a:latin typeface="微软雅黑" panose="020B0503020204020204" pitchFamily="34" charset="-122"/>
                <a:ea typeface="微软雅黑" panose="020B0503020204020204" pitchFamily="34" charset="-122"/>
              </a:rPr>
              <a:t>AS</a:t>
            </a:r>
            <a:r>
              <a:rPr lang="zh-CN" altLang="en-US" dirty="0">
                <a:latin typeface="微软雅黑" panose="020B0503020204020204" pitchFamily="34" charset="-122"/>
                <a:ea typeface="微软雅黑" panose="020B0503020204020204" pitchFamily="34" charset="-122"/>
              </a:rPr>
              <a:t>发布，什么方式引入），这是我们需要收集的可供下一步决策的最小信息</a:t>
            </a:r>
            <a:r>
              <a:rPr lang="zh-CN" altLang="en-US" dirty="0" smtClean="0">
                <a:latin typeface="微软雅黑" panose="020B0503020204020204" pitchFamily="34" charset="-122"/>
                <a:ea typeface="微软雅黑" panose="020B0503020204020204" pitchFamily="34" charset="-122"/>
              </a:rPr>
              <a:t>集合。</a:t>
            </a:r>
            <a:endParaRPr lang="zh-CN" altLang="en-US"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rot="19957823">
            <a:off x="9986337" y="3689857"/>
            <a:ext cx="946297" cy="802875"/>
            <a:chOff x="5968977" y="738349"/>
            <a:chExt cx="1762125" cy="1235075"/>
          </a:xfrm>
          <a:effectLst>
            <a:outerShdw blurRad="127000" dist="101600" dir="2700000" algn="tl" rotWithShape="0">
              <a:prstClr val="black">
                <a:alpha val="40000"/>
              </a:prstClr>
            </a:outerShdw>
          </a:effectLst>
        </p:grpSpPr>
        <p:sp>
          <p:nvSpPr>
            <p:cNvPr id="29"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圆角矩形 25"/>
          <p:cNvSpPr/>
          <p:nvPr/>
        </p:nvSpPr>
        <p:spPr>
          <a:xfrm>
            <a:off x="2808264" y="4114445"/>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flipH="1">
            <a:off x="3314907" y="4318302"/>
            <a:ext cx="6868544" cy="1754326"/>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后面我们会看到，这些其实就是</a:t>
            </a:r>
            <a:r>
              <a:rPr lang="en-US" altLang="zh-CN" dirty="0">
                <a:latin typeface="微软雅黑" panose="020B0503020204020204" pitchFamily="34" charset="-122"/>
                <a:ea typeface="微软雅黑" panose="020B0503020204020204" pitchFamily="34" charset="-122"/>
              </a:rPr>
              <a:t>BGP UPDATE</a:t>
            </a:r>
            <a:r>
              <a:rPr lang="zh-CN" altLang="en-US" dirty="0">
                <a:latin typeface="微软雅黑" panose="020B0503020204020204" pitchFamily="34" charset="-122"/>
                <a:ea typeface="微软雅黑" panose="020B0503020204020204" pitchFamily="34" charset="-122"/>
              </a:rPr>
              <a:t>报文中的主要字段。</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前缀和掩码对应</a:t>
            </a:r>
            <a:r>
              <a:rPr lang="en-US" altLang="zh-CN" dirty="0">
                <a:latin typeface="微软雅黑" panose="020B0503020204020204" pitchFamily="34" charset="-122"/>
                <a:ea typeface="微软雅黑" panose="020B0503020204020204" pitchFamily="34" charset="-122"/>
              </a:rPr>
              <a:t>UPDATE</a:t>
            </a:r>
            <a:r>
              <a:rPr lang="zh-CN" altLang="en-US" dirty="0">
                <a:latin typeface="微软雅黑" panose="020B0503020204020204" pitchFamily="34" charset="-122"/>
                <a:ea typeface="微软雅黑" panose="020B0503020204020204" pitchFamily="34" charset="-122"/>
              </a:rPr>
              <a:t>中的</a:t>
            </a:r>
            <a:r>
              <a:rPr lang="en-US" altLang="zh-CN" dirty="0">
                <a:solidFill>
                  <a:schemeClr val="accent1">
                    <a:lumMod val="75000"/>
                  </a:schemeClr>
                </a:solidFill>
                <a:latin typeface="微软雅黑" panose="020B0503020204020204" pitchFamily="34" charset="-122"/>
                <a:ea typeface="微软雅黑" panose="020B0503020204020204" pitchFamily="34" charset="-122"/>
              </a:rPr>
              <a:t>NLRI</a:t>
            </a:r>
            <a:r>
              <a:rPr lang="zh-CN" altLang="en-US" dirty="0">
                <a:latin typeface="微软雅黑" panose="020B0503020204020204" pitchFamily="34" charset="-122"/>
                <a:ea typeface="微软雅黑" panose="020B0503020204020204" pitchFamily="34" charset="-122"/>
              </a:rPr>
              <a:t>，下一跳对应</a:t>
            </a:r>
            <a:r>
              <a:rPr lang="en-US" altLang="zh-CN" dirty="0">
                <a:solidFill>
                  <a:schemeClr val="accent1">
                    <a:lumMod val="75000"/>
                  </a:schemeClr>
                </a:solidFill>
                <a:latin typeface="微软雅黑" panose="020B0503020204020204" pitchFamily="34" charset="-122"/>
                <a:ea typeface="微软雅黑" panose="020B0503020204020204" pitchFamily="34" charset="-122"/>
              </a:rPr>
              <a:t>NEXT_HOP</a:t>
            </a:r>
            <a:r>
              <a:rPr lang="zh-CN" altLang="en-US" dirty="0">
                <a:latin typeface="微软雅黑" panose="020B0503020204020204" pitchFamily="34" charset="-122"/>
                <a:ea typeface="微软雅黑" panose="020B0503020204020204" pitchFamily="34" charset="-122"/>
              </a:rPr>
              <a:t>，优先级对应</a:t>
            </a:r>
            <a:r>
              <a:rPr lang="en-US" altLang="zh-CN" dirty="0">
                <a:solidFill>
                  <a:schemeClr val="accent1">
                    <a:lumMod val="75000"/>
                  </a:schemeClr>
                </a:solidFill>
                <a:latin typeface="微软雅黑" panose="020B0503020204020204" pitchFamily="34" charset="-122"/>
                <a:ea typeface="微软雅黑" panose="020B0503020204020204" pitchFamily="34" charset="-122"/>
              </a:rPr>
              <a:t>LOCAL_PREF</a:t>
            </a:r>
            <a:r>
              <a:rPr lang="zh-CN" altLang="en-US" dirty="0">
                <a:latin typeface="微软雅黑" panose="020B0503020204020204" pitchFamily="34" charset="-122"/>
                <a:ea typeface="微软雅黑" panose="020B0503020204020204" pitchFamily="34" charset="-122"/>
              </a:rPr>
              <a:t>和</a:t>
            </a:r>
            <a:r>
              <a:rPr lang="en-US" altLang="zh-CN" dirty="0">
                <a:solidFill>
                  <a:schemeClr val="accent1">
                    <a:lumMod val="75000"/>
                  </a:schemeClr>
                </a:solidFill>
                <a:latin typeface="微软雅黑" panose="020B0503020204020204" pitchFamily="34" charset="-122"/>
                <a:ea typeface="微软雅黑" panose="020B0503020204020204" pitchFamily="34" charset="-122"/>
              </a:rPr>
              <a:t>MED</a:t>
            </a:r>
            <a:r>
              <a:rPr lang="zh-CN" altLang="en-US" dirty="0">
                <a:latin typeface="微软雅黑" panose="020B0503020204020204" pitchFamily="34" charset="-122"/>
                <a:ea typeface="微软雅黑" panose="020B0503020204020204" pitchFamily="34" charset="-122"/>
              </a:rPr>
              <a:t>，路由来源对应</a:t>
            </a:r>
            <a:r>
              <a:rPr lang="en-US" altLang="zh-CN" dirty="0">
                <a:solidFill>
                  <a:schemeClr val="accent1">
                    <a:lumMod val="75000"/>
                  </a:schemeClr>
                </a:solidFill>
                <a:latin typeface="微软雅黑" panose="020B0503020204020204" pitchFamily="34" charset="-122"/>
                <a:ea typeface="微软雅黑" panose="020B0503020204020204" pitchFamily="34" charset="-122"/>
              </a:rPr>
              <a:t>AS_PATH</a:t>
            </a:r>
            <a:r>
              <a:rPr lang="zh-CN" altLang="en-US" dirty="0">
                <a:latin typeface="微软雅黑" panose="020B0503020204020204" pitchFamily="34" charset="-122"/>
                <a:ea typeface="微软雅黑" panose="020B0503020204020204" pitchFamily="34" charset="-122"/>
              </a:rPr>
              <a:t>和</a:t>
            </a:r>
            <a:r>
              <a:rPr lang="en-US" altLang="zh-CN" dirty="0">
                <a:solidFill>
                  <a:schemeClr val="accent1">
                    <a:lumMod val="75000"/>
                  </a:schemeClr>
                </a:solidFill>
                <a:latin typeface="微软雅黑" panose="020B0503020204020204" pitchFamily="34" charset="-122"/>
                <a:ea typeface="微软雅黑" panose="020B0503020204020204" pitchFamily="34" charset="-122"/>
              </a:rPr>
              <a:t>ORIGIN</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6331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3500"/>
                            </p:stCondLst>
                            <p:childTnLst>
                              <p:par>
                                <p:cTn id="46" presetID="14" presetClass="entr" presetSubtype="10"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9" grpId="0" animBg="1"/>
      <p:bldP spid="11" grpId="0"/>
      <p:bldP spid="20" grpId="0"/>
      <p:bldP spid="26"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318511" y="411304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7</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flipH="1">
            <a:off x="1318511" y="171011"/>
            <a:ext cx="3773033" cy="523220"/>
          </a:xfrm>
          <a:prstGeom prst="rect">
            <a:avLst/>
          </a:prstGeom>
          <a:noFill/>
        </p:spPr>
        <p:txBody>
          <a:bodyPr wrap="square" rtlCol="0">
            <a:spAutoFit/>
          </a:bodyPr>
          <a:lstStyle/>
          <a:p>
            <a:r>
              <a:rPr lang="en-US" altLang="zh-CN" sz="2800" dirty="0" smtClean="0">
                <a:latin typeface="汉仪综艺体简" panose="02010609000101010101" pitchFamily="49" charset="-122"/>
                <a:ea typeface="汉仪综艺体简" panose="02010609000101010101" pitchFamily="49" charset="-122"/>
              </a:rPr>
              <a:t>BGP</a:t>
            </a:r>
            <a:r>
              <a:rPr lang="zh-CN" altLang="en-US" sz="2800" dirty="0" smtClean="0">
                <a:latin typeface="汉仪综艺体简" panose="02010609000101010101" pitchFamily="49" charset="-122"/>
                <a:ea typeface="汉仪综艺体简" panose="02010609000101010101" pitchFamily="49" charset="-122"/>
              </a:rPr>
              <a:t>需要</a:t>
            </a:r>
            <a:r>
              <a:rPr lang="zh-CN" altLang="en-US" sz="2800" dirty="0" smtClean="0">
                <a:solidFill>
                  <a:schemeClr val="accent1">
                    <a:lumMod val="75000"/>
                  </a:schemeClr>
                </a:solidFill>
                <a:latin typeface="汉仪综艺体简" panose="02010609000101010101" pitchFamily="49" charset="-122"/>
                <a:ea typeface="汉仪综艺体简" panose="02010609000101010101" pitchFamily="49" charset="-122"/>
              </a:rPr>
              <a:t>存储</a:t>
            </a:r>
            <a:r>
              <a:rPr lang="zh-CN" altLang="en-US" sz="2800" dirty="0" smtClean="0">
                <a:latin typeface="汉仪综艺体简" panose="02010609000101010101" pitchFamily="49" charset="-122"/>
                <a:ea typeface="汉仪综艺体简" panose="02010609000101010101" pitchFamily="49" charset="-122"/>
              </a:rPr>
              <a:t>的信息</a:t>
            </a:r>
            <a:endParaRPr lang="zh-CN" altLang="en-US" sz="2800" dirty="0">
              <a:latin typeface="汉仪综艺体简" panose="02010609000101010101" pitchFamily="49" charset="-122"/>
              <a:ea typeface="汉仪综艺体简" panose="02010609000101010101" pitchFamily="49" charset="-122"/>
            </a:endParaRPr>
          </a:p>
        </p:txBody>
      </p:sp>
      <p:grpSp>
        <p:nvGrpSpPr>
          <p:cNvPr id="12" name="组合 11"/>
          <p:cNvGrpSpPr/>
          <p:nvPr/>
        </p:nvGrpSpPr>
        <p:grpSpPr>
          <a:xfrm rot="19957823">
            <a:off x="9986337" y="916672"/>
            <a:ext cx="946297" cy="802875"/>
            <a:chOff x="5968977" y="738349"/>
            <a:chExt cx="1762125" cy="1235075"/>
          </a:xfrm>
          <a:effectLst>
            <a:outerShdw blurRad="127000" dist="101600" dir="2700000" algn="tl" rotWithShape="0">
              <a:prstClr val="black">
                <a:alpha val="40000"/>
              </a:prstClr>
            </a:outerShdw>
          </a:effectLst>
        </p:grpSpPr>
        <p:sp>
          <p:nvSpPr>
            <p:cNvPr id="13"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椭圆 9"/>
          <p:cNvSpPr/>
          <p:nvPr/>
        </p:nvSpPr>
        <p:spPr>
          <a:xfrm>
            <a:off x="1318512" y="1354706"/>
            <a:ext cx="2265664" cy="2265664"/>
          </a:xfrm>
          <a:prstGeom prst="ellipse">
            <a:avLst/>
          </a:prstGeom>
          <a:noFill/>
          <a:ln>
            <a:solidFill>
              <a:srgbClr val="F2242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08264" y="1341259"/>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flipH="1">
            <a:off x="2111544" y="1783371"/>
            <a:ext cx="696720" cy="1384995"/>
          </a:xfrm>
          <a:prstGeom prst="rect">
            <a:avLst/>
          </a:prstGeom>
          <a:noFill/>
        </p:spPr>
        <p:txBody>
          <a:bodyPr wrap="square" rtlCol="0">
            <a:spAutoFit/>
          </a:bodyPr>
          <a:lstStyle/>
          <a:p>
            <a:r>
              <a:rPr lang="zh-CN" altLang="en-US" sz="2800" b="1" dirty="0" smtClean="0">
                <a:latin typeface="汉仪综艺体简" panose="02010609000101010101" pitchFamily="49" charset="-122"/>
                <a:ea typeface="汉仪综艺体简" panose="02010609000101010101" pitchFamily="49" charset="-122"/>
              </a:rPr>
              <a:t>存</a:t>
            </a:r>
            <a:endParaRPr lang="en-US" altLang="zh-CN" sz="2800" b="1" dirty="0" smtClean="0">
              <a:latin typeface="汉仪综艺体简" panose="02010609000101010101" pitchFamily="49" charset="-122"/>
              <a:ea typeface="汉仪综艺体简" panose="02010609000101010101" pitchFamily="49" charset="-122"/>
            </a:endParaRPr>
          </a:p>
          <a:p>
            <a:r>
              <a:rPr lang="en-US" altLang="zh-CN" sz="2800" b="1" dirty="0">
                <a:latin typeface="汉仪综艺体简" panose="02010609000101010101" pitchFamily="49" charset="-122"/>
                <a:ea typeface="汉仪综艺体简" panose="02010609000101010101" pitchFamily="49" charset="-122"/>
              </a:rPr>
              <a:t> </a:t>
            </a:r>
            <a:r>
              <a:rPr lang="zh-CN" altLang="en-US" sz="2800" b="1" dirty="0" smtClean="0">
                <a:latin typeface="汉仪综艺体简" panose="02010609000101010101" pitchFamily="49" charset="-122"/>
                <a:ea typeface="汉仪综艺体简" panose="02010609000101010101" pitchFamily="49" charset="-122"/>
              </a:rPr>
              <a:t>储</a:t>
            </a:r>
            <a:endParaRPr lang="zh-CN" altLang="en-US" sz="2800" b="1" dirty="0">
              <a:latin typeface="汉仪综艺体简" panose="02010609000101010101" pitchFamily="49" charset="-122"/>
              <a:ea typeface="汉仪综艺体简" panose="02010609000101010101" pitchFamily="49" charset="-122"/>
            </a:endParaRPr>
          </a:p>
        </p:txBody>
      </p:sp>
      <p:sp>
        <p:nvSpPr>
          <p:cNvPr id="20" name="文本框 19"/>
          <p:cNvSpPr txBox="1"/>
          <p:nvPr/>
        </p:nvSpPr>
        <p:spPr>
          <a:xfrm flipH="1">
            <a:off x="3314907" y="1460020"/>
            <a:ext cx="6868544" cy="1754326"/>
          </a:xfrm>
          <a:prstGeom prst="rect">
            <a:avLst/>
          </a:prstGeom>
          <a:noFill/>
        </p:spPr>
        <p:txBody>
          <a:bodyPr wrap="square" rtlCol="0">
            <a:spAutoFit/>
          </a:bodyPr>
          <a:lstStyle/>
          <a:p>
            <a:pPr>
              <a:lnSpc>
                <a:spcPct val="150000"/>
              </a:lnSpc>
            </a:pPr>
            <a:r>
              <a:rPr lang="en-US" altLang="zh-CN" sz="2400" dirty="0">
                <a:latin typeface="华文新魏" panose="02010800040101010101" pitchFamily="2" charset="-122"/>
                <a:ea typeface="华文新魏" panose="02010800040101010101" pitchFamily="2" charset="-122"/>
              </a:rPr>
              <a:t>BGP </a:t>
            </a:r>
            <a:r>
              <a:rPr lang="zh-CN" altLang="en-US" sz="2400" dirty="0">
                <a:latin typeface="华文新魏" panose="02010800040101010101" pitchFamily="2" charset="-122"/>
                <a:ea typeface="华文新魏" panose="02010800040101010101" pitchFamily="2" charset="-122"/>
              </a:rPr>
              <a:t>存储路由信息的数据库</a:t>
            </a:r>
            <a:r>
              <a:rPr lang="en-US" altLang="zh-CN" sz="2400" dirty="0">
                <a:latin typeface="华文新魏" panose="02010800040101010101" pitchFamily="2" charset="-122"/>
                <a:ea typeface="华文新魏" panose="02010800040101010101" pitchFamily="2" charset="-122"/>
              </a:rPr>
              <a:t>RIB</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Routing Information Base</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这个数据库还分为三个部分</a:t>
            </a:r>
            <a:r>
              <a:rPr lang="zh-CN" altLang="en-US" sz="2400" dirty="0" smtClean="0">
                <a:latin typeface="华文新魏" panose="02010800040101010101" pitchFamily="2" charset="-122"/>
                <a:ea typeface="华文新魏" panose="02010800040101010101" pitchFamily="2" charset="-122"/>
              </a:rPr>
              <a:t>：</a:t>
            </a:r>
            <a:r>
              <a:rPr lang="en-US" altLang="zh-CN" sz="2400" dirty="0" err="1" smtClean="0">
                <a:latin typeface="华文新魏" panose="02010800040101010101" pitchFamily="2" charset="-122"/>
                <a:ea typeface="华文新魏" panose="02010800040101010101" pitchFamily="2" charset="-122"/>
              </a:rPr>
              <a:t>Adj</a:t>
            </a:r>
            <a:r>
              <a:rPr lang="en-US" altLang="zh-CN" sz="2400" dirty="0" smtClean="0">
                <a:latin typeface="华文新魏" panose="02010800040101010101" pitchFamily="2" charset="-122"/>
                <a:ea typeface="华文新魏" panose="02010800040101010101" pitchFamily="2" charset="-122"/>
              </a:rPr>
              <a:t>-RIBs-In</a:t>
            </a:r>
            <a:r>
              <a:rPr lang="zh-CN" altLang="en-US" sz="2400" dirty="0" smtClean="0">
                <a:latin typeface="华文新魏" panose="02010800040101010101" pitchFamily="2" charset="-122"/>
                <a:ea typeface="华文新魏" panose="02010800040101010101" pitchFamily="2" charset="-122"/>
              </a:rPr>
              <a:t>、</a:t>
            </a:r>
            <a:r>
              <a:rPr lang="en-US" altLang="zh-CN" sz="2400" dirty="0" err="1" smtClean="0">
                <a:latin typeface="华文新魏" panose="02010800040101010101" pitchFamily="2" charset="-122"/>
                <a:ea typeface="华文新魏" panose="02010800040101010101" pitchFamily="2" charset="-122"/>
              </a:rPr>
              <a:t>Loc</a:t>
            </a:r>
            <a:r>
              <a:rPr lang="en-US" altLang="zh-CN" sz="2400" dirty="0" smtClean="0">
                <a:latin typeface="华文新魏" panose="02010800040101010101" pitchFamily="2" charset="-122"/>
                <a:ea typeface="华文新魏" panose="02010800040101010101" pitchFamily="2" charset="-122"/>
              </a:rPr>
              <a:t>-RIB</a:t>
            </a:r>
            <a:r>
              <a:rPr lang="zh-CN" altLang="en-US" sz="2400" dirty="0" smtClean="0">
                <a:latin typeface="华文新魏" panose="02010800040101010101" pitchFamily="2" charset="-122"/>
                <a:ea typeface="华文新魏" panose="02010800040101010101" pitchFamily="2" charset="-122"/>
              </a:rPr>
              <a:t>、</a:t>
            </a:r>
            <a:r>
              <a:rPr lang="en-US" altLang="zh-CN" sz="2400" dirty="0" err="1">
                <a:latin typeface="华文新魏" panose="02010800040101010101" pitchFamily="2" charset="-122"/>
                <a:ea typeface="华文新魏" panose="02010800040101010101" pitchFamily="2" charset="-122"/>
              </a:rPr>
              <a:t>Adj</a:t>
            </a:r>
            <a:r>
              <a:rPr lang="en-US" altLang="zh-CN" sz="2400" dirty="0">
                <a:latin typeface="华文新魏" panose="02010800040101010101" pitchFamily="2" charset="-122"/>
                <a:ea typeface="华文新魏" panose="02010800040101010101" pitchFamily="2" charset="-122"/>
              </a:rPr>
              <a:t>-RIBs-Out</a:t>
            </a:r>
            <a:endParaRPr lang="zh-CN" altLang="en-US" sz="2400" dirty="0">
              <a:latin typeface="华文新魏" panose="02010800040101010101" pitchFamily="2" charset="-122"/>
              <a:ea typeface="华文新魏" panose="02010800040101010101" pitchFamily="2" charset="-122"/>
            </a:endParaRPr>
          </a:p>
        </p:txBody>
      </p:sp>
      <p:grpSp>
        <p:nvGrpSpPr>
          <p:cNvPr id="23" name="组合 22"/>
          <p:cNvGrpSpPr/>
          <p:nvPr/>
        </p:nvGrpSpPr>
        <p:grpSpPr>
          <a:xfrm rot="19957823">
            <a:off x="9986337" y="3689857"/>
            <a:ext cx="946297" cy="802875"/>
            <a:chOff x="5968977" y="738349"/>
            <a:chExt cx="1762125" cy="1235075"/>
          </a:xfrm>
          <a:effectLst>
            <a:outerShdw blurRad="127000" dist="101600" dir="2700000" algn="tl" rotWithShape="0">
              <a:prstClr val="black">
                <a:alpha val="40000"/>
              </a:prstClr>
            </a:outerShdw>
          </a:effectLst>
        </p:grpSpPr>
        <p:sp>
          <p:nvSpPr>
            <p:cNvPr id="29"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圆角矩形 25"/>
          <p:cNvSpPr/>
          <p:nvPr/>
        </p:nvSpPr>
        <p:spPr>
          <a:xfrm>
            <a:off x="2808264" y="4114445"/>
            <a:ext cx="7734231" cy="226566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flipH="1">
            <a:off x="3285190" y="4488143"/>
            <a:ext cx="6868544" cy="1338828"/>
          </a:xfrm>
          <a:prstGeom prst="rect">
            <a:avLst/>
          </a:prstGeom>
          <a:noFill/>
        </p:spPr>
        <p:txBody>
          <a:bodyPr wrap="square" rtlCol="0">
            <a:spAutoFit/>
          </a:bodyPr>
          <a:lstStyle/>
          <a:p>
            <a:pPr>
              <a:lnSpc>
                <a:spcPct val="150000"/>
              </a:lnSpc>
            </a:pPr>
            <a:r>
              <a:rPr lang="en-US" altLang="zh-CN" dirty="0" err="1" smtClean="0">
                <a:solidFill>
                  <a:schemeClr val="accent1">
                    <a:lumMod val="75000"/>
                  </a:schemeClr>
                </a:solidFill>
                <a:latin typeface="华文新魏" panose="02010800040101010101" pitchFamily="2" charset="-122"/>
                <a:ea typeface="华文新魏" panose="02010800040101010101" pitchFamily="2" charset="-122"/>
              </a:rPr>
              <a:t>Adj</a:t>
            </a:r>
            <a:r>
              <a:rPr lang="en-US" altLang="zh-CN" dirty="0" smtClean="0">
                <a:solidFill>
                  <a:schemeClr val="accent1">
                    <a:lumMod val="75000"/>
                  </a:schemeClr>
                </a:solidFill>
                <a:latin typeface="华文新魏" panose="02010800040101010101" pitchFamily="2" charset="-122"/>
                <a:ea typeface="华文新魏" panose="02010800040101010101" pitchFamily="2" charset="-122"/>
              </a:rPr>
              <a:t>-RIBs-In</a:t>
            </a:r>
            <a:r>
              <a:rPr lang="en-US" altLang="zh-CN" dirty="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保存</a:t>
            </a:r>
            <a:r>
              <a:rPr lang="en-US" altLang="zh-CN" dirty="0">
                <a:latin typeface="华文新魏" panose="02010800040101010101" pitchFamily="2" charset="-122"/>
                <a:ea typeface="华文新魏" panose="02010800040101010101" pitchFamily="2" charset="-122"/>
              </a:rPr>
              <a:t>BGP Speaker</a:t>
            </a:r>
            <a:r>
              <a:rPr lang="zh-CN" altLang="en-US" dirty="0">
                <a:latin typeface="华文新魏" panose="02010800040101010101" pitchFamily="2" charset="-122"/>
                <a:ea typeface="华文新魏" panose="02010800040101010101" pitchFamily="2" charset="-122"/>
              </a:rPr>
              <a:t>从邻居学到的路由信息，即</a:t>
            </a:r>
            <a:r>
              <a:rPr lang="zh-CN" altLang="en-US" dirty="0">
                <a:solidFill>
                  <a:srgbClr val="C00000"/>
                </a:solidFill>
                <a:latin typeface="华文新魏" panose="02010800040101010101" pitchFamily="2" charset="-122"/>
                <a:ea typeface="华文新魏" panose="02010800040101010101" pitchFamily="2" charset="-122"/>
              </a:rPr>
              <a:t>初始路由</a:t>
            </a:r>
          </a:p>
          <a:p>
            <a:pPr>
              <a:lnSpc>
                <a:spcPct val="150000"/>
              </a:lnSpc>
            </a:pPr>
            <a:r>
              <a:rPr lang="en-US" altLang="zh-CN" dirty="0" err="1" smtClean="0">
                <a:solidFill>
                  <a:schemeClr val="accent1">
                    <a:lumMod val="75000"/>
                  </a:schemeClr>
                </a:solidFill>
                <a:latin typeface="华文新魏" panose="02010800040101010101" pitchFamily="2" charset="-122"/>
                <a:ea typeface="华文新魏" panose="02010800040101010101" pitchFamily="2" charset="-122"/>
              </a:rPr>
              <a:t>Loc</a:t>
            </a:r>
            <a:r>
              <a:rPr lang="en-US" altLang="zh-CN" dirty="0" smtClean="0">
                <a:solidFill>
                  <a:schemeClr val="accent1">
                    <a:lumMod val="75000"/>
                  </a:schemeClr>
                </a:solidFill>
                <a:latin typeface="华文新魏" panose="02010800040101010101" pitchFamily="2" charset="-122"/>
                <a:ea typeface="华文新魏" panose="02010800040101010101" pitchFamily="2" charset="-122"/>
              </a:rPr>
              <a:t>-RIB</a:t>
            </a:r>
            <a:r>
              <a:rPr lang="zh-CN" altLang="en-US" dirty="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保存</a:t>
            </a:r>
            <a:r>
              <a:rPr lang="zh-CN" altLang="en-US" dirty="0">
                <a:latin typeface="华文新魏" panose="02010800040101010101" pitchFamily="2" charset="-122"/>
                <a:ea typeface="华文新魏" panose="02010800040101010101" pitchFamily="2" charset="-122"/>
              </a:rPr>
              <a:t>经过决策从</a:t>
            </a:r>
            <a:r>
              <a:rPr lang="en-US" altLang="zh-CN" dirty="0" err="1">
                <a:latin typeface="华文新魏" panose="02010800040101010101" pitchFamily="2" charset="-122"/>
                <a:ea typeface="华文新魏" panose="02010800040101010101" pitchFamily="2" charset="-122"/>
              </a:rPr>
              <a:t>Adj</a:t>
            </a:r>
            <a:r>
              <a:rPr lang="en-US" altLang="zh-CN" dirty="0">
                <a:latin typeface="华文新魏" panose="02010800040101010101" pitchFamily="2" charset="-122"/>
                <a:ea typeface="华文新魏" panose="02010800040101010101" pitchFamily="2" charset="-122"/>
              </a:rPr>
              <a:t>-RIBs-In</a:t>
            </a:r>
            <a:r>
              <a:rPr lang="zh-CN" altLang="en-US" dirty="0">
                <a:latin typeface="华文新魏" panose="02010800040101010101" pitchFamily="2" charset="-122"/>
                <a:ea typeface="华文新魏" panose="02010800040101010101" pitchFamily="2" charset="-122"/>
              </a:rPr>
              <a:t>选取的路由信息，即</a:t>
            </a:r>
            <a:r>
              <a:rPr lang="zh-CN" altLang="en-US" dirty="0">
                <a:solidFill>
                  <a:srgbClr val="C00000"/>
                </a:solidFill>
                <a:latin typeface="华文新魏" panose="02010800040101010101" pitchFamily="2" charset="-122"/>
                <a:ea typeface="华文新魏" panose="02010800040101010101" pitchFamily="2" charset="-122"/>
              </a:rPr>
              <a:t>最优路由</a:t>
            </a:r>
          </a:p>
          <a:p>
            <a:pPr>
              <a:lnSpc>
                <a:spcPct val="150000"/>
              </a:lnSpc>
            </a:pPr>
            <a:r>
              <a:rPr lang="en-US" altLang="zh-CN" dirty="0" err="1" smtClean="0">
                <a:solidFill>
                  <a:schemeClr val="accent1">
                    <a:lumMod val="75000"/>
                  </a:schemeClr>
                </a:solidFill>
                <a:latin typeface="华文新魏" panose="02010800040101010101" pitchFamily="2" charset="-122"/>
                <a:ea typeface="华文新魏" panose="02010800040101010101" pitchFamily="2" charset="-122"/>
              </a:rPr>
              <a:t>Adj</a:t>
            </a:r>
            <a:r>
              <a:rPr lang="en-US" altLang="zh-CN" dirty="0" smtClean="0">
                <a:solidFill>
                  <a:schemeClr val="accent1">
                    <a:lumMod val="75000"/>
                  </a:schemeClr>
                </a:solidFill>
                <a:latin typeface="华文新魏" panose="02010800040101010101" pitchFamily="2" charset="-122"/>
                <a:ea typeface="华文新魏" panose="02010800040101010101" pitchFamily="2" charset="-122"/>
              </a:rPr>
              <a:t>-RIBs-Out</a:t>
            </a:r>
            <a:r>
              <a:rPr lang="zh-CN" altLang="en-US" dirty="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保存</a:t>
            </a:r>
            <a:r>
              <a:rPr lang="en-US" altLang="zh-CN" dirty="0">
                <a:latin typeface="华文新魏" panose="02010800040101010101" pitchFamily="2" charset="-122"/>
                <a:ea typeface="华文新魏" panose="02010800040101010101" pitchFamily="2" charset="-122"/>
              </a:rPr>
              <a:t>BGP Speaker</a:t>
            </a:r>
            <a:r>
              <a:rPr lang="zh-CN" altLang="en-US" dirty="0">
                <a:latin typeface="华文新魏" panose="02010800040101010101" pitchFamily="2" charset="-122"/>
                <a:ea typeface="华文新魏" panose="02010800040101010101" pitchFamily="2" charset="-122"/>
              </a:rPr>
              <a:t>发给邻居的路由信息，即</a:t>
            </a:r>
            <a:r>
              <a:rPr lang="zh-CN" altLang="en-US" dirty="0">
                <a:solidFill>
                  <a:srgbClr val="C00000"/>
                </a:solidFill>
                <a:latin typeface="华文新魏" panose="02010800040101010101" pitchFamily="2" charset="-122"/>
                <a:ea typeface="华文新魏" panose="02010800040101010101" pitchFamily="2" charset="-122"/>
              </a:rPr>
              <a:t>发布路由</a:t>
            </a:r>
          </a:p>
        </p:txBody>
      </p:sp>
      <p:sp>
        <p:nvSpPr>
          <p:cNvPr id="37" name="文本框 36"/>
          <p:cNvSpPr txBox="1"/>
          <p:nvPr/>
        </p:nvSpPr>
        <p:spPr>
          <a:xfrm flipH="1">
            <a:off x="2102984" y="4488143"/>
            <a:ext cx="696720" cy="1384995"/>
          </a:xfrm>
          <a:prstGeom prst="rect">
            <a:avLst/>
          </a:prstGeom>
          <a:noFill/>
        </p:spPr>
        <p:txBody>
          <a:bodyPr wrap="square" rtlCol="0">
            <a:spAutoFit/>
          </a:bodyPr>
          <a:lstStyle/>
          <a:p>
            <a:r>
              <a:rPr lang="zh-CN" altLang="en-US" sz="2800" b="1" dirty="0" smtClean="0">
                <a:latin typeface="汉仪综艺体简" panose="02010609000101010101" pitchFamily="49" charset="-122"/>
                <a:ea typeface="汉仪综艺体简" panose="02010609000101010101" pitchFamily="49" charset="-122"/>
              </a:rPr>
              <a:t>数据库</a:t>
            </a:r>
            <a:endParaRPr lang="zh-CN" altLang="en-US" sz="2800" b="1" dirty="0">
              <a:latin typeface="汉仪综艺体简" panose="02010609000101010101" pitchFamily="49" charset="-122"/>
              <a:ea typeface="汉仪综艺体简" panose="02010609000101010101" pitchFamily="49" charset="-122"/>
            </a:endParaRPr>
          </a:p>
        </p:txBody>
      </p:sp>
    </p:spTree>
    <p:extLst>
      <p:ext uri="{BB962C8B-B14F-4D97-AF65-F5344CB8AC3E}">
        <p14:creationId xmlns:p14="http://schemas.microsoft.com/office/powerpoint/2010/main" val="304801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3500"/>
                            </p:stCondLst>
                            <p:childTnLst>
                              <p:par>
                                <p:cTn id="46" presetID="14" presetClass="entr" presetSubtype="10"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up)">
                                      <p:cBhvr>
                                        <p:cTn id="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6" grpId="0"/>
      <p:bldP spid="7" grpId="0"/>
      <p:bldP spid="10" grpId="0" animBg="1"/>
      <p:bldP spid="9" grpId="0" animBg="1"/>
      <p:bldP spid="11" grpId="0"/>
      <p:bldP spid="20" grpId="0"/>
      <p:bldP spid="26" grpId="0" animBg="1"/>
      <p:bldP spid="28"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47134" y="-2177902"/>
            <a:ext cx="845692" cy="3199616"/>
            <a:chOff x="381" y="478"/>
            <a:chExt cx="531" cy="2009"/>
          </a:xfrm>
          <a:effectLst>
            <a:outerShdw blurRad="88900" dist="63500" dir="2700000" algn="tl" rotWithShape="0">
              <a:prstClr val="black">
                <a:alpha val="40000"/>
              </a:prstClr>
            </a:outerShdw>
          </a:effectLst>
        </p:grpSpPr>
        <p:sp>
          <p:nvSpPr>
            <p:cNvPr id="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框 5"/>
          <p:cNvSpPr txBox="1"/>
          <p:nvPr/>
        </p:nvSpPr>
        <p:spPr>
          <a:xfrm flipH="1">
            <a:off x="486434" y="200035"/>
            <a:ext cx="59611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8</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5910418" y="255429"/>
            <a:ext cx="260144" cy="4283147"/>
          </a:xfrm>
          <a:prstGeom prst="rect">
            <a:avLst/>
          </a:prstGeom>
        </p:spPr>
      </p:pic>
      <p:pic>
        <p:nvPicPr>
          <p:cNvPr id="46" name="图片 4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5910418" y="2053748"/>
            <a:ext cx="260144" cy="4283147"/>
          </a:xfrm>
          <a:prstGeom prst="rect">
            <a:avLst/>
          </a:prstGeom>
        </p:spPr>
      </p:pic>
      <p:sp>
        <p:nvSpPr>
          <p:cNvPr id="47" name="文本框 46"/>
          <p:cNvSpPr txBox="1"/>
          <p:nvPr/>
        </p:nvSpPr>
        <p:spPr>
          <a:xfrm flipH="1">
            <a:off x="3898915" y="3034552"/>
            <a:ext cx="4283148" cy="707886"/>
          </a:xfrm>
          <a:prstGeom prst="rect">
            <a:avLst/>
          </a:prstGeom>
          <a:noFill/>
        </p:spPr>
        <p:txBody>
          <a:bodyPr wrap="square" rtlCol="0">
            <a:spAutoFit/>
          </a:bodyPr>
          <a:lstStyle/>
          <a:p>
            <a:pPr algn="ctr"/>
            <a:r>
              <a:rPr lang="zh-CN" altLang="en-US" sz="4000" dirty="0" smtClean="0">
                <a:latin typeface="华文新魏" panose="02010800040101010101" pitchFamily="2" charset="-122"/>
                <a:ea typeface="华文新魏" panose="02010800040101010101" pitchFamily="2" charset="-122"/>
              </a:rPr>
              <a:t>如何交互通信？</a:t>
            </a:r>
            <a:endParaRPr lang="zh-CN" altLang="en-US"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2122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1000"/>
                                        <p:tgtEl>
                                          <p:spTgt spid="46"/>
                                        </p:tgtEl>
                                      </p:cBhvr>
                                    </p:animEffect>
                                    <p:anim calcmode="lin" valueType="num">
                                      <p:cBhvr>
                                        <p:cTn id="21" dur="1000" fill="hold"/>
                                        <p:tgtEl>
                                          <p:spTgt spid="46"/>
                                        </p:tgtEl>
                                        <p:attrNameLst>
                                          <p:attrName>ppt_x</p:attrName>
                                        </p:attrNameLst>
                                      </p:cBhvr>
                                      <p:tavLst>
                                        <p:tav tm="0">
                                          <p:val>
                                            <p:strVal val="#ppt_x"/>
                                          </p:val>
                                        </p:tav>
                                        <p:tav tm="100000">
                                          <p:val>
                                            <p:strVal val="#ppt_x"/>
                                          </p:val>
                                        </p:tav>
                                      </p:tavLst>
                                    </p:anim>
                                    <p:anim calcmode="lin" valueType="num">
                                      <p:cBhvr>
                                        <p:cTn id="22" dur="1000" fill="hold"/>
                                        <p:tgtEl>
                                          <p:spTgt spid="4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1711</TotalTime>
  <Words>1945</Words>
  <Application>Microsoft Office PowerPoint</Application>
  <PresentationFormat>宽屏</PresentationFormat>
  <Paragraphs>186</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Calibri</vt:lpstr>
      <vt:lpstr>Stencil Std</vt:lpstr>
      <vt:lpstr>微软雅黑</vt:lpstr>
      <vt:lpstr>华文新魏</vt:lpstr>
      <vt:lpstr>Arial</vt:lpstr>
      <vt:lpstr>Calibri Light</vt:lpstr>
      <vt:lpstr>宋体</vt:lpstr>
      <vt:lpstr>华文琥珀</vt:lpstr>
      <vt:lpstr>汉仪综艺体简</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第一PPT模板网-WWW.1PPT.COM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dc:description>第一PPT模板网-WWW.1PPT.COM</dc:description>
  <cp:lastModifiedBy>wanhl</cp:lastModifiedBy>
  <cp:revision>711</cp:revision>
  <dcterms:created xsi:type="dcterms:W3CDTF">2015-12-03T13:43:03Z</dcterms:created>
  <dcterms:modified xsi:type="dcterms:W3CDTF">2016-03-23T10:01:34Z</dcterms:modified>
</cp:coreProperties>
</file>