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6"/>
  </p:notesMasterIdLst>
  <p:sldIdLst>
    <p:sldId id="274" r:id="rId2"/>
    <p:sldId id="315" r:id="rId3"/>
    <p:sldId id="265" r:id="rId4"/>
    <p:sldId id="311" r:id="rId5"/>
    <p:sldId id="312" r:id="rId6"/>
    <p:sldId id="299" r:id="rId7"/>
    <p:sldId id="313" r:id="rId8"/>
    <p:sldId id="314" r:id="rId9"/>
    <p:sldId id="302" r:id="rId10"/>
    <p:sldId id="318" r:id="rId11"/>
    <p:sldId id="319" r:id="rId12"/>
    <p:sldId id="320" r:id="rId13"/>
    <p:sldId id="321" r:id="rId14"/>
    <p:sldId id="322" r:id="rId15"/>
    <p:sldId id="323" r:id="rId16"/>
    <p:sldId id="324" r:id="rId17"/>
    <p:sldId id="326" r:id="rId18"/>
    <p:sldId id="327" r:id="rId19"/>
    <p:sldId id="328" r:id="rId20"/>
    <p:sldId id="352" r:id="rId21"/>
    <p:sldId id="338" r:id="rId22"/>
    <p:sldId id="337" r:id="rId23"/>
    <p:sldId id="336" r:id="rId24"/>
    <p:sldId id="339" r:id="rId25"/>
    <p:sldId id="342" r:id="rId26"/>
    <p:sldId id="341" r:id="rId27"/>
    <p:sldId id="343" r:id="rId28"/>
    <p:sldId id="344" r:id="rId29"/>
    <p:sldId id="345" r:id="rId30"/>
    <p:sldId id="346" r:id="rId31"/>
    <p:sldId id="347" r:id="rId32"/>
    <p:sldId id="348" r:id="rId33"/>
    <p:sldId id="349" r:id="rId34"/>
    <p:sldId id="350" r:id="rId35"/>
    <p:sldId id="340" r:id="rId36"/>
    <p:sldId id="351" r:id="rId37"/>
    <p:sldId id="335" r:id="rId38"/>
    <p:sldId id="329" r:id="rId39"/>
    <p:sldId id="353" r:id="rId40"/>
    <p:sldId id="354" r:id="rId41"/>
    <p:sldId id="355" r:id="rId42"/>
    <p:sldId id="357" r:id="rId43"/>
    <p:sldId id="356" r:id="rId44"/>
    <p:sldId id="358" r:id="rId45"/>
    <p:sldId id="361" r:id="rId46"/>
    <p:sldId id="359" r:id="rId47"/>
    <p:sldId id="360" r:id="rId48"/>
    <p:sldId id="362" r:id="rId49"/>
    <p:sldId id="363" r:id="rId50"/>
    <p:sldId id="364" r:id="rId51"/>
    <p:sldId id="365" r:id="rId52"/>
    <p:sldId id="366" r:id="rId53"/>
    <p:sldId id="367" r:id="rId54"/>
    <p:sldId id="368" r:id="rId55"/>
    <p:sldId id="371" r:id="rId56"/>
    <p:sldId id="330" r:id="rId57"/>
    <p:sldId id="370" r:id="rId58"/>
    <p:sldId id="372" r:id="rId59"/>
    <p:sldId id="373" r:id="rId60"/>
    <p:sldId id="331" r:id="rId61"/>
    <p:sldId id="375" r:id="rId62"/>
    <p:sldId id="376" r:id="rId63"/>
    <p:sldId id="377" r:id="rId64"/>
    <p:sldId id="374" r:id="rId65"/>
  </p:sldIdLst>
  <p:sldSz cx="12192000" cy="6858000"/>
  <p:notesSz cx="6858000" cy="9144000"/>
  <p:embeddedFontLst>
    <p:embeddedFont>
      <p:font typeface="华文琥珀" panose="02010800040101010101" pitchFamily="2" charset="-122"/>
      <p:regular r:id="rId67"/>
    </p:embeddedFont>
    <p:embeddedFont>
      <p:font typeface="Calibri" panose="020F0502020204030204" pitchFamily="34" charset="0"/>
      <p:regular r:id="rId68"/>
      <p:bold r:id="rId69"/>
      <p:italic r:id="rId70"/>
      <p:boldItalic r:id="rId71"/>
    </p:embeddedFont>
    <p:embeddedFont>
      <p:font typeface="微软雅黑" panose="020B0503020204020204" pitchFamily="34" charset="-122"/>
      <p:regular r:id="rId72"/>
      <p:bold r:id="rId73"/>
    </p:embeddedFont>
    <p:embeddedFont>
      <p:font typeface="汉仪综艺体简" panose="02010600030101010101" charset="-122"/>
      <p:regular r:id="rId74"/>
    </p:embeddedFont>
    <p:embeddedFont>
      <p:font typeface="华文新魏" panose="02010800040101010101" pitchFamily="2" charset="-122"/>
      <p:regular r:id="rId75"/>
    </p:embeddedFont>
    <p:embeddedFont>
      <p:font typeface="Calibri Light" panose="020F0302020204030204" pitchFamily="34" charset="0"/>
      <p:regular r:id="rId76"/>
      <p:italic r:id="rId7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91515"/>
    <a:srgbClr val="FD1616"/>
    <a:srgbClr val="D00F0F"/>
    <a:srgbClr val="A60A0A"/>
    <a:srgbClr val="FA1515"/>
    <a:srgbClr val="FC1515"/>
    <a:srgbClr val="C60E0E"/>
    <a:srgbClr val="C50E0E"/>
    <a:srgbClr val="FB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t>2016/3/25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t>‹#›</a:t>
            </a:fld>
            <a:endParaRPr lang="zh-CN" altLang="en-US"/>
          </a:p>
        </p:txBody>
      </p:sp>
    </p:spTree>
    <p:extLst>
      <p:ext uri="{BB962C8B-B14F-4D97-AF65-F5344CB8AC3E}">
        <p14:creationId xmlns:p14="http://schemas.microsoft.com/office/powerpoint/2010/main"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77293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31003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2564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68960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540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459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13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84484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77727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96498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43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t>2016/3/25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556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7812851">
            <a:off x="10945707" y="-157917"/>
            <a:ext cx="351864" cy="2505832"/>
          </a:xfrm>
          <a:prstGeom prst="rect">
            <a:avLst/>
          </a:prstGeom>
        </p:spPr>
      </p:pic>
      <p:sp>
        <p:nvSpPr>
          <p:cNvPr id="34" name="Freeform 23"/>
          <p:cNvSpPr>
            <a:spLocks/>
          </p:cNvSpPr>
          <p:nvPr/>
        </p:nvSpPr>
        <p:spPr bwMode="auto">
          <a:xfrm>
            <a:off x="7234497" y="3256697"/>
            <a:ext cx="1062339" cy="715967"/>
          </a:xfrm>
          <a:custGeom>
            <a:avLst/>
            <a:gdLst>
              <a:gd name="T0" fmla="*/ 0 w 549"/>
              <a:gd name="T1" fmla="*/ 107 h 370"/>
              <a:gd name="T2" fmla="*/ 495 w 549"/>
              <a:gd name="T3" fmla="*/ 0 h 370"/>
              <a:gd name="T4" fmla="*/ 443 w 549"/>
              <a:gd name="T5" fmla="*/ 148 h 370"/>
              <a:gd name="T6" fmla="*/ 549 w 549"/>
              <a:gd name="T7" fmla="*/ 262 h 370"/>
              <a:gd name="T8" fmla="*/ 54 w 549"/>
              <a:gd name="T9" fmla="*/ 370 h 370"/>
              <a:gd name="T10" fmla="*/ 0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0" y="107"/>
                </a:moveTo>
                <a:lnTo>
                  <a:pt x="495" y="0"/>
                </a:lnTo>
                <a:lnTo>
                  <a:pt x="443" y="148"/>
                </a:lnTo>
                <a:lnTo>
                  <a:pt x="549" y="262"/>
                </a:lnTo>
                <a:lnTo>
                  <a:pt x="54" y="370"/>
                </a:lnTo>
                <a:lnTo>
                  <a:pt x="0"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lin ang="18900000" scaled="1"/>
            <a:tileRect/>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p:cNvSpPr>
            <a:spLocks/>
          </p:cNvSpPr>
          <p:nvPr/>
        </p:nvSpPr>
        <p:spPr bwMode="auto">
          <a:xfrm>
            <a:off x="7228691" y="3430849"/>
            <a:ext cx="615344" cy="348308"/>
          </a:xfrm>
          <a:custGeom>
            <a:avLst/>
            <a:gdLst>
              <a:gd name="T0" fmla="*/ 318 w 318"/>
              <a:gd name="T1" fmla="*/ 0 h 180"/>
              <a:gd name="T2" fmla="*/ 0 w 318"/>
              <a:gd name="T3" fmla="*/ 17 h 180"/>
              <a:gd name="T4" fmla="*/ 31 w 318"/>
              <a:gd name="T5" fmla="*/ 180 h 180"/>
              <a:gd name="T6" fmla="*/ 318 w 318"/>
              <a:gd name="T7" fmla="*/ 0 h 180"/>
            </a:gdLst>
            <a:ahLst/>
            <a:cxnLst>
              <a:cxn ang="0">
                <a:pos x="T0" y="T1"/>
              </a:cxn>
              <a:cxn ang="0">
                <a:pos x="T2" y="T3"/>
              </a:cxn>
              <a:cxn ang="0">
                <a:pos x="T4" y="T5"/>
              </a:cxn>
              <a:cxn ang="0">
                <a:pos x="T6" y="T7"/>
              </a:cxn>
            </a:cxnLst>
            <a:rect l="0" t="0" r="r" b="b"/>
            <a:pathLst>
              <a:path w="318" h="180">
                <a:moveTo>
                  <a:pt x="318" y="0"/>
                </a:moveTo>
                <a:lnTo>
                  <a:pt x="0" y="17"/>
                </a:lnTo>
                <a:lnTo>
                  <a:pt x="31" y="180"/>
                </a:lnTo>
                <a:lnTo>
                  <a:pt x="318"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3886869" y="3256697"/>
            <a:ext cx="1062339" cy="715967"/>
          </a:xfrm>
          <a:custGeom>
            <a:avLst/>
            <a:gdLst>
              <a:gd name="T0" fmla="*/ 549 w 549"/>
              <a:gd name="T1" fmla="*/ 107 h 370"/>
              <a:gd name="T2" fmla="*/ 54 w 549"/>
              <a:gd name="T3" fmla="*/ 0 h 370"/>
              <a:gd name="T4" fmla="*/ 104 w 549"/>
              <a:gd name="T5" fmla="*/ 148 h 370"/>
              <a:gd name="T6" fmla="*/ 0 w 549"/>
              <a:gd name="T7" fmla="*/ 262 h 370"/>
              <a:gd name="T8" fmla="*/ 495 w 549"/>
              <a:gd name="T9" fmla="*/ 370 h 370"/>
              <a:gd name="T10" fmla="*/ 549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549" y="107"/>
                </a:moveTo>
                <a:lnTo>
                  <a:pt x="54" y="0"/>
                </a:lnTo>
                <a:lnTo>
                  <a:pt x="104" y="148"/>
                </a:lnTo>
                <a:lnTo>
                  <a:pt x="0" y="262"/>
                </a:lnTo>
                <a:lnTo>
                  <a:pt x="495" y="370"/>
                </a:lnTo>
                <a:lnTo>
                  <a:pt x="549"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path path="circle">
              <a:fillToRect l="100000" t="100000"/>
            </a:path>
            <a:tileRect r="-100000" b="-100000"/>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4339669" y="3430849"/>
            <a:ext cx="609539" cy="348308"/>
          </a:xfrm>
          <a:custGeom>
            <a:avLst/>
            <a:gdLst>
              <a:gd name="T0" fmla="*/ 0 w 315"/>
              <a:gd name="T1" fmla="*/ 0 h 180"/>
              <a:gd name="T2" fmla="*/ 315 w 315"/>
              <a:gd name="T3" fmla="*/ 17 h 180"/>
              <a:gd name="T4" fmla="*/ 287 w 315"/>
              <a:gd name="T5" fmla="*/ 180 h 180"/>
              <a:gd name="T6" fmla="*/ 0 w 315"/>
              <a:gd name="T7" fmla="*/ 0 h 180"/>
            </a:gdLst>
            <a:ahLst/>
            <a:cxnLst>
              <a:cxn ang="0">
                <a:pos x="T0" y="T1"/>
              </a:cxn>
              <a:cxn ang="0">
                <a:pos x="T2" y="T3"/>
              </a:cxn>
              <a:cxn ang="0">
                <a:pos x="T4" y="T5"/>
              </a:cxn>
              <a:cxn ang="0">
                <a:pos x="T6" y="T7"/>
              </a:cxn>
            </a:cxnLst>
            <a:rect l="0" t="0" r="r" b="b"/>
            <a:pathLst>
              <a:path w="315" h="180">
                <a:moveTo>
                  <a:pt x="0" y="0"/>
                </a:moveTo>
                <a:lnTo>
                  <a:pt x="315" y="17"/>
                </a:lnTo>
                <a:lnTo>
                  <a:pt x="287" y="180"/>
                </a:lnTo>
                <a:lnTo>
                  <a:pt x="0"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椭圆 37"/>
          <p:cNvSpPr/>
          <p:nvPr/>
        </p:nvSpPr>
        <p:spPr>
          <a:xfrm>
            <a:off x="4488795" y="1452954"/>
            <a:ext cx="3206117" cy="3206117"/>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9"/>
          <p:cNvSpPr>
            <a:spLocks noChangeAspect="1" noChangeArrowheads="1" noTextEdit="1"/>
          </p:cNvSpPr>
          <p:nvPr/>
        </p:nvSpPr>
        <p:spPr bwMode="auto">
          <a:xfrm>
            <a:off x="3890739" y="3260565"/>
            <a:ext cx="4402227" cy="115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5"/>
          <p:cNvSpPr>
            <a:spLocks/>
          </p:cNvSpPr>
          <p:nvPr/>
        </p:nvSpPr>
        <p:spPr bwMode="auto">
          <a:xfrm>
            <a:off x="4335799" y="3430849"/>
            <a:ext cx="3502431" cy="1097170"/>
          </a:xfrm>
          <a:custGeom>
            <a:avLst/>
            <a:gdLst>
              <a:gd name="T0" fmla="*/ 764 w 764"/>
              <a:gd name="T1" fmla="*/ 0 h 237"/>
              <a:gd name="T2" fmla="*/ 0 w 764"/>
              <a:gd name="T3" fmla="*/ 0 h 237"/>
              <a:gd name="T4" fmla="*/ 0 w 764"/>
              <a:gd name="T5" fmla="*/ 140 h 237"/>
              <a:gd name="T6" fmla="*/ 764 w 764"/>
              <a:gd name="T7" fmla="*/ 140 h 237"/>
              <a:gd name="T8" fmla="*/ 764 w 764"/>
              <a:gd name="T9" fmla="*/ 0 h 237"/>
            </a:gdLst>
            <a:ahLst/>
            <a:cxnLst>
              <a:cxn ang="0">
                <a:pos x="T0" y="T1"/>
              </a:cxn>
              <a:cxn ang="0">
                <a:pos x="T2" y="T3"/>
              </a:cxn>
              <a:cxn ang="0">
                <a:pos x="T4" y="T5"/>
              </a:cxn>
              <a:cxn ang="0">
                <a:pos x="T6" y="T7"/>
              </a:cxn>
              <a:cxn ang="0">
                <a:pos x="T8" y="T9"/>
              </a:cxn>
            </a:cxnLst>
            <a:rect l="0" t="0" r="r" b="b"/>
            <a:pathLst>
              <a:path w="764" h="237">
                <a:moveTo>
                  <a:pt x="764" y="0"/>
                </a:moveTo>
                <a:cubicBezTo>
                  <a:pt x="511" y="97"/>
                  <a:pt x="254" y="97"/>
                  <a:pt x="0" y="0"/>
                </a:cubicBezTo>
                <a:cubicBezTo>
                  <a:pt x="0" y="47"/>
                  <a:pt x="0" y="93"/>
                  <a:pt x="0" y="140"/>
                </a:cubicBezTo>
                <a:cubicBezTo>
                  <a:pt x="254" y="237"/>
                  <a:pt x="511" y="237"/>
                  <a:pt x="764" y="140"/>
                </a:cubicBezTo>
                <a:cubicBezTo>
                  <a:pt x="764" y="93"/>
                  <a:pt x="764" y="47"/>
                  <a:pt x="764" y="0"/>
                </a:cubicBezTo>
                <a:close/>
              </a:path>
            </a:pathLst>
          </a:custGeom>
          <a:solidFill>
            <a:srgbClr val="F91515"/>
          </a:soli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flipH="1">
            <a:off x="4746586" y="2465728"/>
            <a:ext cx="2680855" cy="830997"/>
          </a:xfrm>
          <a:prstGeom prst="rect">
            <a:avLst/>
          </a:prstGeom>
          <a:noFill/>
        </p:spPr>
        <p:txBody>
          <a:bodyPr wrap="square" rtlCol="0">
            <a:spAutoFit/>
          </a:bodyPr>
          <a:lstStyle/>
          <a:p>
            <a:pPr algn="ctr"/>
            <a:r>
              <a:rPr lang="en-US" altLang="zh-CN" sz="4800" dirty="0">
                <a:effectLst>
                  <a:outerShdw blurRad="50800" dist="38100" dir="2700000" algn="tl" rotWithShape="0">
                    <a:prstClr val="black">
                      <a:alpha val="40000"/>
                    </a:prstClr>
                  </a:outerShdw>
                </a:effectLst>
                <a:latin typeface="汉仪综艺体简" panose="02010609000101010101" pitchFamily="49" charset="-122"/>
                <a:ea typeface="汉仪综艺体简" panose="02010609000101010101" pitchFamily="49" charset="-122"/>
              </a:rPr>
              <a:t>BGP</a:t>
            </a:r>
            <a:endParaRPr lang="zh-CN" altLang="en-US" sz="4800" dirty="0">
              <a:effectLst>
                <a:outerShdw blurRad="50800" dist="38100" dir="2700000" algn="tl" rotWithShape="0">
                  <a:prstClr val="black">
                    <a:alpha val="40000"/>
                  </a:prstClr>
                </a:outerShdw>
              </a:effectLst>
              <a:latin typeface="汉仪综艺体简" panose="02010609000101010101" pitchFamily="49" charset="-122"/>
              <a:ea typeface="汉仪综艺体简" panose="02010609000101010101" pitchFamily="49" charset="-122"/>
            </a:endParaRPr>
          </a:p>
        </p:txBody>
      </p:sp>
      <p:sp>
        <p:nvSpPr>
          <p:cNvPr id="44" name="文本框 43"/>
          <p:cNvSpPr txBox="1"/>
          <p:nvPr/>
        </p:nvSpPr>
        <p:spPr>
          <a:xfrm flipH="1">
            <a:off x="3192867" y="5392898"/>
            <a:ext cx="5788291" cy="769441"/>
          </a:xfrm>
          <a:prstGeom prst="rect">
            <a:avLst/>
          </a:prstGeom>
          <a:noFill/>
        </p:spPr>
        <p:txBody>
          <a:bodyPr wrap="square" rtlCol="0">
            <a:spAutoFit/>
          </a:bodyPr>
          <a:lstStyle/>
          <a:p>
            <a:pPr algn="ctr"/>
            <a:r>
              <a:rPr lang="zh-CN" altLang="en-US" sz="4400" dirty="0" smtClean="0">
                <a:latin typeface="华文琥珀" panose="02010800040101010101" pitchFamily="2" charset="-122"/>
                <a:ea typeface="华文琥珀" panose="02010800040101010101" pitchFamily="2" charset="-122"/>
              </a:rPr>
              <a:t>基 础 篇</a:t>
            </a:r>
            <a:endParaRPr lang="zh-CN" altLang="en-US" sz="44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4961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P spid="33" grpId="0" animBg="1"/>
      <p:bldP spid="38" grpId="0" animBg="1"/>
      <p:bldP spid="20" grpId="0"/>
      <p:bldP spid="37" grpId="0" animBg="1"/>
      <p:bldP spid="39"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1" name="Freeform 46"/>
          <p:cNvSpPr>
            <a:spLocks/>
          </p:cNvSpPr>
          <p:nvPr/>
        </p:nvSpPr>
        <p:spPr bwMode="auto">
          <a:xfrm>
            <a:off x="7358915" y="5207097"/>
            <a:ext cx="876136" cy="486467"/>
          </a:xfrm>
          <a:custGeom>
            <a:avLst/>
            <a:gdLst>
              <a:gd name="T0" fmla="*/ 0 w 149"/>
              <a:gd name="T1" fmla="*/ 11 h 82"/>
              <a:gd name="T2" fmla="*/ 149 w 149"/>
              <a:gd name="T3" fmla="*/ 11 h 82"/>
              <a:gd name="T4" fmla="*/ 126 w 149"/>
              <a:gd name="T5" fmla="*/ 42 h 82"/>
              <a:gd name="T6" fmla="*/ 149 w 149"/>
              <a:gd name="T7" fmla="*/ 82 h 82"/>
              <a:gd name="T8" fmla="*/ 0 w 149"/>
              <a:gd name="T9" fmla="*/ 82 h 82"/>
              <a:gd name="T10" fmla="*/ 0 w 149"/>
              <a:gd name="T11" fmla="*/ 11 h 82"/>
            </a:gdLst>
            <a:ahLst/>
            <a:cxnLst>
              <a:cxn ang="0">
                <a:pos x="T0" y="T1"/>
              </a:cxn>
              <a:cxn ang="0">
                <a:pos x="T2" y="T3"/>
              </a:cxn>
              <a:cxn ang="0">
                <a:pos x="T4" y="T5"/>
              </a:cxn>
              <a:cxn ang="0">
                <a:pos x="T6" y="T7"/>
              </a:cxn>
              <a:cxn ang="0">
                <a:pos x="T8" y="T9"/>
              </a:cxn>
              <a:cxn ang="0">
                <a:pos x="T10" y="T11"/>
              </a:cxn>
            </a:cxnLst>
            <a:rect l="0" t="0" r="r" b="b"/>
            <a:pathLst>
              <a:path w="149" h="82">
                <a:moveTo>
                  <a:pt x="0" y="11"/>
                </a:moveTo>
                <a:cubicBezTo>
                  <a:pt x="49" y="0"/>
                  <a:pt x="100" y="0"/>
                  <a:pt x="149" y="11"/>
                </a:cubicBezTo>
                <a:cubicBezTo>
                  <a:pt x="140" y="23"/>
                  <a:pt x="135" y="29"/>
                  <a:pt x="126" y="42"/>
                </a:cubicBezTo>
                <a:cubicBezTo>
                  <a:pt x="135" y="58"/>
                  <a:pt x="140" y="66"/>
                  <a:pt x="149" y="82"/>
                </a:cubicBezTo>
                <a:cubicBezTo>
                  <a:pt x="100" y="71"/>
                  <a:pt x="49" y="71"/>
                  <a:pt x="0" y="82"/>
                </a:cubicBezTo>
                <a:cubicBezTo>
                  <a:pt x="0" y="54"/>
                  <a:pt x="0" y="39"/>
                  <a:pt x="0" y="11"/>
                </a:cubicBezTo>
                <a:close/>
              </a:path>
            </a:pathLst>
          </a:custGeom>
          <a:gradFill flip="none" rotWithShape="1">
            <a:gsLst>
              <a:gs pos="0">
                <a:srgbClr val="CB2323">
                  <a:shade val="30000"/>
                  <a:satMod val="115000"/>
                </a:srgbClr>
              </a:gs>
              <a:gs pos="50000">
                <a:srgbClr val="CB2323">
                  <a:shade val="67500"/>
                  <a:satMod val="115000"/>
                </a:srgbClr>
              </a:gs>
              <a:gs pos="100000">
                <a:srgbClr val="FA1515"/>
              </a:gs>
            </a:gsLst>
            <a:path path="circle">
              <a:fillToRect r="100000" b="100000"/>
            </a:path>
            <a:tileRect l="-100000" t="-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7358915" y="5266665"/>
            <a:ext cx="518732" cy="295355"/>
          </a:xfrm>
          <a:custGeom>
            <a:avLst/>
            <a:gdLst>
              <a:gd name="T0" fmla="*/ 88 w 88"/>
              <a:gd name="T1" fmla="*/ 11 h 50"/>
              <a:gd name="T2" fmla="*/ 39 w 88"/>
              <a:gd name="T3" fmla="*/ 2 h 50"/>
              <a:gd name="T4" fmla="*/ 0 w 88"/>
              <a:gd name="T5" fmla="*/ 1 h 50"/>
              <a:gd name="T6" fmla="*/ 0 w 88"/>
              <a:gd name="T7" fmla="*/ 50 h 50"/>
              <a:gd name="T8" fmla="*/ 88 w 88"/>
              <a:gd name="T9" fmla="*/ 11 h 50"/>
            </a:gdLst>
            <a:ahLst/>
            <a:cxnLst>
              <a:cxn ang="0">
                <a:pos x="T0" y="T1"/>
              </a:cxn>
              <a:cxn ang="0">
                <a:pos x="T2" y="T3"/>
              </a:cxn>
              <a:cxn ang="0">
                <a:pos x="T4" y="T5"/>
              </a:cxn>
              <a:cxn ang="0">
                <a:pos x="T6" y="T7"/>
              </a:cxn>
              <a:cxn ang="0">
                <a:pos x="T8" y="T9"/>
              </a:cxn>
            </a:cxnLst>
            <a:rect l="0" t="0" r="r" b="b"/>
            <a:pathLst>
              <a:path w="88" h="50">
                <a:moveTo>
                  <a:pt x="88" y="11"/>
                </a:moveTo>
                <a:cubicBezTo>
                  <a:pt x="88" y="11"/>
                  <a:pt x="56" y="4"/>
                  <a:pt x="39" y="2"/>
                </a:cubicBezTo>
                <a:cubicBezTo>
                  <a:pt x="23" y="0"/>
                  <a:pt x="0" y="1"/>
                  <a:pt x="0" y="1"/>
                </a:cubicBezTo>
                <a:cubicBezTo>
                  <a:pt x="0" y="50"/>
                  <a:pt x="0" y="50"/>
                  <a:pt x="0" y="50"/>
                </a:cubicBezTo>
                <a:lnTo>
                  <a:pt x="88" y="11"/>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4325946" y="4494770"/>
            <a:ext cx="3551703" cy="1340267"/>
          </a:xfrm>
          <a:custGeom>
            <a:avLst/>
            <a:gdLst>
              <a:gd name="T0" fmla="*/ 0 w 603"/>
              <a:gd name="T1" fmla="*/ 226 h 226"/>
              <a:gd name="T2" fmla="*/ 0 w 603"/>
              <a:gd name="T3" fmla="*/ 141 h 226"/>
              <a:gd name="T4" fmla="*/ 603 w 603"/>
              <a:gd name="T5" fmla="*/ 0 h 226"/>
              <a:gd name="T6" fmla="*/ 603 w 603"/>
              <a:gd name="T7" fmla="*/ 84 h 226"/>
              <a:gd name="T8" fmla="*/ 0 w 603"/>
              <a:gd name="T9" fmla="*/ 226 h 226"/>
            </a:gdLst>
            <a:ahLst/>
            <a:cxnLst>
              <a:cxn ang="0">
                <a:pos x="T0" y="T1"/>
              </a:cxn>
              <a:cxn ang="0">
                <a:pos x="T2" y="T3"/>
              </a:cxn>
              <a:cxn ang="0">
                <a:pos x="T4" y="T5"/>
              </a:cxn>
              <a:cxn ang="0">
                <a:pos x="T6" y="T7"/>
              </a:cxn>
              <a:cxn ang="0">
                <a:pos x="T8" y="T9"/>
              </a:cxn>
            </a:cxnLst>
            <a:rect l="0" t="0" r="r" b="b"/>
            <a:pathLst>
              <a:path w="603" h="226">
                <a:moveTo>
                  <a:pt x="0" y="226"/>
                </a:moveTo>
                <a:cubicBezTo>
                  <a:pt x="0" y="141"/>
                  <a:pt x="0" y="141"/>
                  <a:pt x="0" y="141"/>
                </a:cubicBezTo>
                <a:cubicBezTo>
                  <a:pt x="0" y="141"/>
                  <a:pt x="333" y="166"/>
                  <a:pt x="603" y="0"/>
                </a:cubicBezTo>
                <a:cubicBezTo>
                  <a:pt x="603" y="84"/>
                  <a:pt x="603" y="84"/>
                  <a:pt x="603" y="84"/>
                </a:cubicBezTo>
                <a:cubicBezTo>
                  <a:pt x="603" y="84"/>
                  <a:pt x="444" y="189"/>
                  <a:pt x="0" y="226"/>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p:cNvSpPr>
            <a:spLocks/>
          </p:cNvSpPr>
          <p:nvPr/>
        </p:nvSpPr>
        <p:spPr bwMode="auto">
          <a:xfrm>
            <a:off x="4325945" y="4378115"/>
            <a:ext cx="518732" cy="419454"/>
          </a:xfrm>
          <a:custGeom>
            <a:avLst/>
            <a:gdLst>
              <a:gd name="T0" fmla="*/ 0 w 88"/>
              <a:gd name="T1" fmla="*/ 20 h 71"/>
              <a:gd name="T2" fmla="*/ 45 w 88"/>
              <a:gd name="T3" fmla="*/ 64 h 71"/>
              <a:gd name="T4" fmla="*/ 88 w 88"/>
              <a:gd name="T5" fmla="*/ 71 h 71"/>
              <a:gd name="T6" fmla="*/ 88 w 88"/>
              <a:gd name="T7" fmla="*/ 0 h 71"/>
              <a:gd name="T8" fmla="*/ 42 w 88"/>
              <a:gd name="T9" fmla="*/ 17 h 71"/>
              <a:gd name="T10" fmla="*/ 0 w 88"/>
              <a:gd name="T11" fmla="*/ 20 h 71"/>
            </a:gdLst>
            <a:ahLst/>
            <a:cxnLst>
              <a:cxn ang="0">
                <a:pos x="T0" y="T1"/>
              </a:cxn>
              <a:cxn ang="0">
                <a:pos x="T2" y="T3"/>
              </a:cxn>
              <a:cxn ang="0">
                <a:pos x="T4" y="T5"/>
              </a:cxn>
              <a:cxn ang="0">
                <a:pos x="T6" y="T7"/>
              </a:cxn>
              <a:cxn ang="0">
                <a:pos x="T8" y="T9"/>
              </a:cxn>
              <a:cxn ang="0">
                <a:pos x="T10" y="T11"/>
              </a:cxn>
            </a:cxnLst>
            <a:rect l="0" t="0" r="r" b="b"/>
            <a:pathLst>
              <a:path w="88" h="71">
                <a:moveTo>
                  <a:pt x="0" y="20"/>
                </a:moveTo>
                <a:cubicBezTo>
                  <a:pt x="0" y="20"/>
                  <a:pt x="25" y="58"/>
                  <a:pt x="45" y="64"/>
                </a:cubicBezTo>
                <a:cubicBezTo>
                  <a:pt x="70" y="71"/>
                  <a:pt x="88" y="71"/>
                  <a:pt x="88" y="71"/>
                </a:cubicBezTo>
                <a:cubicBezTo>
                  <a:pt x="88" y="0"/>
                  <a:pt x="88" y="0"/>
                  <a:pt x="88" y="0"/>
                </a:cubicBezTo>
                <a:cubicBezTo>
                  <a:pt x="88" y="0"/>
                  <a:pt x="74" y="11"/>
                  <a:pt x="42" y="17"/>
                </a:cubicBezTo>
                <a:cubicBezTo>
                  <a:pt x="14" y="23"/>
                  <a:pt x="0" y="20"/>
                  <a:pt x="0" y="20"/>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3968540" y="4378117"/>
            <a:ext cx="876136" cy="483985"/>
          </a:xfrm>
          <a:custGeom>
            <a:avLst/>
            <a:gdLst>
              <a:gd name="T0" fmla="*/ 149 w 149"/>
              <a:gd name="T1" fmla="*/ 71 h 82"/>
              <a:gd name="T2" fmla="*/ 0 w 149"/>
              <a:gd name="T3" fmla="*/ 71 h 82"/>
              <a:gd name="T4" fmla="*/ 24 w 149"/>
              <a:gd name="T5" fmla="*/ 40 h 82"/>
              <a:gd name="T6" fmla="*/ 0 w 149"/>
              <a:gd name="T7" fmla="*/ 0 h 82"/>
              <a:gd name="T8" fmla="*/ 149 w 149"/>
              <a:gd name="T9" fmla="*/ 0 h 82"/>
              <a:gd name="T10" fmla="*/ 149 w 149"/>
              <a:gd name="T11" fmla="*/ 71 h 82"/>
            </a:gdLst>
            <a:ahLst/>
            <a:cxnLst>
              <a:cxn ang="0">
                <a:pos x="T0" y="T1"/>
              </a:cxn>
              <a:cxn ang="0">
                <a:pos x="T2" y="T3"/>
              </a:cxn>
              <a:cxn ang="0">
                <a:pos x="T4" y="T5"/>
              </a:cxn>
              <a:cxn ang="0">
                <a:pos x="T6" y="T7"/>
              </a:cxn>
              <a:cxn ang="0">
                <a:pos x="T8" y="T9"/>
              </a:cxn>
              <a:cxn ang="0">
                <a:pos x="T10" y="T11"/>
              </a:cxn>
            </a:cxnLst>
            <a:rect l="0" t="0" r="r" b="b"/>
            <a:pathLst>
              <a:path w="149" h="82">
                <a:moveTo>
                  <a:pt x="149" y="71"/>
                </a:moveTo>
                <a:cubicBezTo>
                  <a:pt x="100" y="82"/>
                  <a:pt x="49" y="82"/>
                  <a:pt x="0" y="71"/>
                </a:cubicBezTo>
                <a:cubicBezTo>
                  <a:pt x="10" y="59"/>
                  <a:pt x="14" y="53"/>
                  <a:pt x="24" y="40"/>
                </a:cubicBezTo>
                <a:cubicBezTo>
                  <a:pt x="14" y="24"/>
                  <a:pt x="9" y="16"/>
                  <a:pt x="0" y="0"/>
                </a:cubicBezTo>
                <a:cubicBezTo>
                  <a:pt x="49" y="11"/>
                  <a:pt x="100" y="10"/>
                  <a:pt x="149" y="0"/>
                </a:cubicBezTo>
                <a:cubicBezTo>
                  <a:pt x="149" y="28"/>
                  <a:pt x="149" y="42"/>
                  <a:pt x="149" y="71"/>
                </a:cubicBezTo>
                <a:close/>
              </a:path>
            </a:pathLst>
          </a:custGeom>
          <a:gradFill flip="none" rotWithShape="1">
            <a:gsLst>
              <a:gs pos="0">
                <a:srgbClr val="CB2323">
                  <a:shade val="30000"/>
                  <a:satMod val="115000"/>
                </a:srgbClr>
              </a:gs>
              <a:gs pos="50000">
                <a:srgbClr val="CB2323">
                  <a:shade val="67500"/>
                  <a:satMod val="115000"/>
                </a:srgbClr>
              </a:gs>
              <a:gs pos="100000">
                <a:srgbClr val="FD1616"/>
              </a:gs>
            </a:gsLst>
            <a:path path="circle">
              <a:fillToRect l="100000" b="100000"/>
            </a:path>
            <a:tileRect t="-100000" r="-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6" name="椭圆 45"/>
          <p:cNvSpPr/>
          <p:nvPr/>
        </p:nvSpPr>
        <p:spPr>
          <a:xfrm>
            <a:off x="4488885" y="2834033"/>
            <a:ext cx="3270929" cy="3270929"/>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43"/>
          <p:cNvSpPr>
            <a:spLocks noChangeAspect="1" noChangeArrowheads="1" noTextEdit="1"/>
          </p:cNvSpPr>
          <p:nvPr/>
        </p:nvSpPr>
        <p:spPr bwMode="auto">
          <a:xfrm>
            <a:off x="3973504" y="4383079"/>
            <a:ext cx="4256584" cy="163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4325946" y="5331194"/>
            <a:ext cx="3551703" cy="752038"/>
          </a:xfrm>
          <a:custGeom>
            <a:avLst/>
            <a:gdLst>
              <a:gd name="T0" fmla="*/ 0 w 603"/>
              <a:gd name="T1" fmla="*/ 0 h 127"/>
              <a:gd name="T2" fmla="*/ 603 w 603"/>
              <a:gd name="T3" fmla="*/ 0 h 127"/>
              <a:gd name="T4" fmla="*/ 603 w 603"/>
              <a:gd name="T5" fmla="*/ 85 h 127"/>
              <a:gd name="T6" fmla="*/ 0 w 603"/>
              <a:gd name="T7" fmla="*/ 85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5"/>
                </a:cubicBezTo>
                <a:cubicBezTo>
                  <a:pt x="401" y="127"/>
                  <a:pt x="202" y="127"/>
                  <a:pt x="0" y="85"/>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p:cNvSpPr>
          <p:nvPr/>
        </p:nvSpPr>
        <p:spPr bwMode="auto">
          <a:xfrm>
            <a:off x="4325946" y="4494768"/>
            <a:ext cx="3551703" cy="752038"/>
          </a:xfrm>
          <a:custGeom>
            <a:avLst/>
            <a:gdLst>
              <a:gd name="T0" fmla="*/ 0 w 603"/>
              <a:gd name="T1" fmla="*/ 0 h 127"/>
              <a:gd name="T2" fmla="*/ 603 w 603"/>
              <a:gd name="T3" fmla="*/ 0 h 127"/>
              <a:gd name="T4" fmla="*/ 603 w 603"/>
              <a:gd name="T5" fmla="*/ 84 h 127"/>
              <a:gd name="T6" fmla="*/ 0 w 603"/>
              <a:gd name="T7" fmla="*/ 84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4"/>
                </a:cubicBezTo>
                <a:cubicBezTo>
                  <a:pt x="401" y="127"/>
                  <a:pt x="202" y="127"/>
                  <a:pt x="0" y="84"/>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flipH="1">
            <a:off x="4971517" y="3794599"/>
            <a:ext cx="2387398" cy="461665"/>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采用</a:t>
            </a:r>
            <a:r>
              <a:rPr lang="zh-CN" altLang="en-US" sz="2400" dirty="0" smtClean="0">
                <a:solidFill>
                  <a:srgbClr val="0070C0"/>
                </a:solidFill>
                <a:latin typeface="华文新魏" panose="02010800040101010101" pitchFamily="2" charset="-122"/>
                <a:ea typeface="华文新魏" panose="02010800040101010101" pitchFamily="2" charset="-122"/>
              </a:rPr>
              <a:t>手动配置</a:t>
            </a:r>
            <a:endParaRPr lang="zh-CN" altLang="en-US" sz="2400" dirty="0">
              <a:solidFill>
                <a:srgbClr val="0070C0"/>
              </a:solidFill>
              <a:latin typeface="华文新魏" panose="02010800040101010101" pitchFamily="2" charset="-122"/>
              <a:ea typeface="华文新魏" panose="02010800040101010101" pitchFamily="2" charset="-122"/>
            </a:endParaRPr>
          </a:p>
        </p:txBody>
      </p:sp>
      <p:sp>
        <p:nvSpPr>
          <p:cNvPr id="53" name="圆角矩形标注 52"/>
          <p:cNvSpPr/>
          <p:nvPr/>
        </p:nvSpPr>
        <p:spPr>
          <a:xfrm>
            <a:off x="1082553" y="2080903"/>
            <a:ext cx="3092403" cy="1729528"/>
          </a:xfrm>
          <a:prstGeom prst="wedgeRoundRectCallout">
            <a:avLst>
              <a:gd name="adj1" fmla="val -8201"/>
              <a:gd name="adj2" fmla="val 64648"/>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标注 53"/>
          <p:cNvSpPr/>
          <p:nvPr/>
        </p:nvSpPr>
        <p:spPr>
          <a:xfrm flipH="1">
            <a:off x="8033145" y="2080903"/>
            <a:ext cx="3092403" cy="1729528"/>
          </a:xfrm>
          <a:prstGeom prst="wedgeRoundRectCallout">
            <a:avLst>
              <a:gd name="adj1" fmla="val -7760"/>
              <a:gd name="adj2" fmla="val 65437"/>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261551" y="2234925"/>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1481299" y="2275833"/>
            <a:ext cx="2429379" cy="1200329"/>
          </a:xfrm>
          <a:prstGeom prst="rect">
            <a:avLst/>
          </a:prstGeom>
          <a:noFill/>
        </p:spPr>
        <p:txBody>
          <a:bodyPr wrap="square" rtlCol="0">
            <a:spAutoFit/>
          </a:bodyPr>
          <a:lstStyle/>
          <a:p>
            <a:pPr>
              <a:lnSpc>
                <a:spcPct val="150000"/>
              </a:lnSpc>
            </a:pPr>
            <a:r>
              <a:rPr lang="zh-CN" altLang="en-US" sz="1600" dirty="0">
                <a:latin typeface="华文新魏" panose="02010800040101010101" pitchFamily="2" charset="-122"/>
                <a:ea typeface="华文新魏" panose="02010800040101010101" pitchFamily="2" charset="-122"/>
              </a:rPr>
              <a:t>可以与对端设备用任何</a:t>
            </a:r>
            <a:r>
              <a:rPr lang="en-US" altLang="zh-CN" sz="1600" dirty="0">
                <a:latin typeface="华文新魏" panose="02010800040101010101" pitchFamily="2" charset="-122"/>
                <a:ea typeface="华文新魏" panose="02010800040101010101" pitchFamily="2" charset="-122"/>
              </a:rPr>
              <a:t>IP</a:t>
            </a:r>
            <a:r>
              <a:rPr lang="zh-CN" altLang="en-US" sz="1600" dirty="0">
                <a:latin typeface="华文新魏" panose="02010800040101010101" pitchFamily="2" charset="-122"/>
                <a:ea typeface="华文新魏" panose="02010800040101010101" pitchFamily="2" charset="-122"/>
              </a:rPr>
              <a:t>地址建立邻居，而不限于某个固定的接口</a:t>
            </a:r>
            <a:r>
              <a:rPr lang="en-US" altLang="zh-CN" sz="1600" dirty="0">
                <a:latin typeface="华文新魏" panose="02010800040101010101" pitchFamily="2" charset="-122"/>
                <a:ea typeface="华文新魏" panose="02010800040101010101" pitchFamily="2" charset="-122"/>
              </a:rPr>
              <a:t>IP</a:t>
            </a:r>
            <a:r>
              <a:rPr lang="zh-CN" altLang="en-US" sz="1600" dirty="0">
                <a:latin typeface="华文新魏" panose="02010800040101010101" pitchFamily="2" charset="-122"/>
                <a:ea typeface="华文新魏" panose="02010800040101010101" pitchFamily="2" charset="-122"/>
              </a:rPr>
              <a:t>。</a:t>
            </a:r>
          </a:p>
        </p:txBody>
      </p:sp>
      <p:sp>
        <p:nvSpPr>
          <p:cNvPr id="57" name="圆角矩形 56"/>
          <p:cNvSpPr/>
          <p:nvPr/>
        </p:nvSpPr>
        <p:spPr>
          <a:xfrm>
            <a:off x="8214225" y="2261398"/>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flipH="1">
            <a:off x="8443909" y="2300245"/>
            <a:ext cx="2429379" cy="1200329"/>
          </a:xfrm>
          <a:prstGeom prst="rect">
            <a:avLst/>
          </a:prstGeom>
          <a:noFill/>
        </p:spPr>
        <p:txBody>
          <a:bodyPr wrap="square" rtlCol="0">
            <a:spAutoFit/>
          </a:bodyPr>
          <a:lstStyle/>
          <a:p>
            <a:pPr>
              <a:lnSpc>
                <a:spcPct val="150000"/>
              </a:lnSpc>
            </a:pPr>
            <a:r>
              <a:rPr lang="zh-CN" altLang="en-US" sz="1600" dirty="0">
                <a:latin typeface="华文新魏" panose="02010800040101010101" pitchFamily="2" charset="-122"/>
                <a:ea typeface="华文新魏" panose="02010800040101010101" pitchFamily="2" charset="-122"/>
              </a:rPr>
              <a:t>可以</a:t>
            </a:r>
            <a:r>
              <a:rPr lang="zh-CN" altLang="en-US" sz="1600" dirty="0" smtClean="0">
                <a:latin typeface="华文新魏" panose="02010800040101010101" pitchFamily="2" charset="-122"/>
                <a:ea typeface="华文新魏" panose="02010800040101010101" pitchFamily="2" charset="-122"/>
              </a:rPr>
              <a:t>跨越设备</a:t>
            </a:r>
            <a:r>
              <a:rPr lang="zh-CN" altLang="en-US" sz="1600" dirty="0">
                <a:latin typeface="华文新魏" panose="02010800040101010101" pitchFamily="2" charset="-122"/>
                <a:ea typeface="华文新魏" panose="02010800040101010101" pitchFamily="2" charset="-122"/>
              </a:rPr>
              <a:t>建立邻居。不必每台设备物理直连，</a:t>
            </a:r>
            <a:r>
              <a:rPr lang="zh-CN" altLang="en-US" sz="1600" dirty="0" smtClean="0">
                <a:latin typeface="华文新魏" panose="02010800040101010101" pitchFamily="2" charset="-122"/>
                <a:ea typeface="华文新魏" panose="02010800040101010101" pitchFamily="2" charset="-122"/>
              </a:rPr>
              <a:t>只需保证</a:t>
            </a:r>
            <a:r>
              <a:rPr lang="zh-CN" altLang="en-US" sz="1600" dirty="0">
                <a:latin typeface="华文新魏" panose="02010800040101010101" pitchFamily="2" charset="-122"/>
                <a:ea typeface="华文新魏" panose="02010800040101010101" pitchFamily="2" charset="-122"/>
              </a:rPr>
              <a:t>邻居的地址可</a:t>
            </a:r>
            <a:r>
              <a:rPr lang="zh-CN" altLang="en-US" sz="1600" dirty="0" smtClean="0">
                <a:latin typeface="华文新魏" panose="02010800040101010101" pitchFamily="2" charset="-122"/>
                <a:ea typeface="华文新魏" panose="02010800040101010101" pitchFamily="2" charset="-122"/>
              </a:rPr>
              <a:t>达</a:t>
            </a:r>
            <a:endParaRPr lang="zh-CN" altLang="en-US" sz="1600" dirty="0">
              <a:latin typeface="华文新魏" panose="02010800040101010101" pitchFamily="2" charset="-122"/>
              <a:ea typeface="华文新魏" panose="02010800040101010101" pitchFamily="2" charset="-122"/>
            </a:endParaRPr>
          </a:p>
        </p:txBody>
      </p:sp>
      <p:grpSp>
        <p:nvGrpSpPr>
          <p:cNvPr id="66" name="组合 65"/>
          <p:cNvGrpSpPr/>
          <p:nvPr/>
        </p:nvGrpSpPr>
        <p:grpSpPr>
          <a:xfrm>
            <a:off x="1224219" y="4087038"/>
            <a:ext cx="2505832" cy="970225"/>
            <a:chOff x="1224218" y="4087036"/>
            <a:chExt cx="2505832" cy="970225"/>
          </a:xfrm>
        </p:grpSpPr>
        <p:pic>
          <p:nvPicPr>
            <p:cNvPr id="59" name="图片 58"/>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2372448" y="3699660"/>
              <a:ext cx="209371" cy="2505832"/>
            </a:xfrm>
            <a:prstGeom prst="rect">
              <a:avLst/>
            </a:prstGeom>
          </p:spPr>
        </p:pic>
        <p:sp>
          <p:nvSpPr>
            <p:cNvPr id="60" name="文本框 59"/>
            <p:cNvSpPr txBox="1"/>
            <p:nvPr/>
          </p:nvSpPr>
          <p:spPr>
            <a:xfrm flipH="1">
              <a:off x="1329741" y="4335902"/>
              <a:ext cx="2354351" cy="461665"/>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好处一</a:t>
              </a:r>
              <a:endParaRPr lang="zh-CN" altLang="en-US" sz="2400" dirty="0">
                <a:latin typeface="华文新魏" panose="02010800040101010101" pitchFamily="2" charset="-122"/>
                <a:ea typeface="华文新魏" panose="02010800040101010101" pitchFamily="2" charset="-122"/>
              </a:endParaRPr>
            </a:p>
          </p:txBody>
        </p:sp>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2372448" y="2938806"/>
              <a:ext cx="209371" cy="2505832"/>
            </a:xfrm>
            <a:prstGeom prst="rect">
              <a:avLst/>
            </a:prstGeom>
          </p:spPr>
        </p:pic>
      </p:grpSp>
      <p:grpSp>
        <p:nvGrpSpPr>
          <p:cNvPr id="67" name="组合 66"/>
          <p:cNvGrpSpPr/>
          <p:nvPr/>
        </p:nvGrpSpPr>
        <p:grpSpPr>
          <a:xfrm>
            <a:off x="8339843" y="4087038"/>
            <a:ext cx="2505832" cy="970225"/>
            <a:chOff x="8339843" y="4087036"/>
            <a:chExt cx="2505832" cy="970225"/>
          </a:xfrm>
        </p:grpSpPr>
        <p:pic>
          <p:nvPicPr>
            <p:cNvPr id="62" name="图片 61"/>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9488073" y="3699660"/>
              <a:ext cx="209371" cy="2505832"/>
            </a:xfrm>
            <a:prstGeom prst="rect">
              <a:avLst/>
            </a:prstGeom>
          </p:spPr>
        </p:pic>
        <p:sp>
          <p:nvSpPr>
            <p:cNvPr id="63" name="文本框 62"/>
            <p:cNvSpPr txBox="1"/>
            <p:nvPr/>
          </p:nvSpPr>
          <p:spPr>
            <a:xfrm flipH="1">
              <a:off x="8443909" y="4335902"/>
              <a:ext cx="2354351" cy="461665"/>
            </a:xfrm>
            <a:prstGeom prst="rect">
              <a:avLst/>
            </a:prstGeom>
            <a:noFill/>
          </p:spPr>
          <p:txBody>
            <a:bodyPr wrap="square" rtlCol="0">
              <a:spAutoFit/>
            </a:bodyPr>
            <a:lstStyle/>
            <a:p>
              <a:pPr algn="ctr"/>
              <a:r>
                <a:rPr lang="zh-CN" altLang="en-US" sz="2400" dirty="0">
                  <a:latin typeface="华文新魏" panose="02010800040101010101" pitchFamily="2" charset="-122"/>
                  <a:ea typeface="华文新魏" panose="02010800040101010101" pitchFamily="2" charset="-122"/>
                </a:rPr>
                <a:t>好处二</a:t>
              </a:r>
            </a:p>
          </p:txBody>
        </p:sp>
        <p:pic>
          <p:nvPicPr>
            <p:cNvPr id="64" name="图片 63"/>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9488073" y="2938806"/>
              <a:ext cx="209371" cy="2505832"/>
            </a:xfrm>
            <a:prstGeom prst="rect">
              <a:avLst/>
            </a:prstGeom>
          </p:spPr>
        </p:pic>
      </p:grpSp>
      <p:sp>
        <p:nvSpPr>
          <p:cNvPr id="8" name="文本框 7"/>
          <p:cNvSpPr txBox="1"/>
          <p:nvPr/>
        </p:nvSpPr>
        <p:spPr>
          <a:xfrm>
            <a:off x="1481299" y="200035"/>
            <a:ext cx="1620957" cy="523220"/>
          </a:xfrm>
          <a:prstGeom prst="rect">
            <a:avLst/>
          </a:prstGeom>
          <a:noFill/>
        </p:spPr>
        <p:txBody>
          <a:bodyPr wrap="none" rtlCol="0">
            <a:spAutoFit/>
          </a:bodyPr>
          <a:lstStyle/>
          <a:p>
            <a:pPr algn="ctr"/>
            <a:r>
              <a:rPr lang="zh-CN" altLang="en-US" sz="2800" dirty="0" smtClean="0">
                <a:latin typeface="汉仪综艺体简" panose="02010600030101010101" charset="-122"/>
                <a:ea typeface="汉仪综艺体简" panose="02010600030101010101" charset="-122"/>
              </a:rPr>
              <a:t>配置方式</a:t>
            </a:r>
            <a:endParaRPr lang="zh-CN" altLang="en-US" sz="2800" dirty="0">
              <a:latin typeface="汉仪综艺体简" panose="02010600030101010101" charset="-122"/>
              <a:ea typeface="汉仪综艺体简" panose="02010600030101010101" charset="-122"/>
            </a:endParaRPr>
          </a:p>
        </p:txBody>
      </p:sp>
    </p:spTree>
    <p:extLst>
      <p:ext uri="{BB962C8B-B14F-4D97-AF65-F5344CB8AC3E}">
        <p14:creationId xmlns:p14="http://schemas.microsoft.com/office/powerpoint/2010/main" val="38704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childTnLst>
                          </p:cTn>
                        </p:par>
                        <p:par>
                          <p:cTn id="61" fill="hold">
                            <p:stCondLst>
                              <p:cond delay="1500"/>
                            </p:stCondLst>
                            <p:childTnLst>
                              <p:par>
                                <p:cTn id="62" presetID="14" presetClass="entr" presetSubtype="1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randombar(horizontal)">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down)">
                                      <p:cBhvr>
                                        <p:cTn id="73" dur="500"/>
                                        <p:tgtEl>
                                          <p:spTgt spid="54"/>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childTnLst>
                          </p:cTn>
                        </p:par>
                        <p:par>
                          <p:cTn id="78" fill="hold">
                            <p:stCondLst>
                              <p:cond delay="1500"/>
                            </p:stCondLst>
                            <p:childTnLst>
                              <p:par>
                                <p:cTn id="79" presetID="14" presetClass="entr" presetSubtype="10" fill="hold" grpId="0" nodeType="after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randombar(horizontal)">
                                      <p:cBhvr>
                                        <p:cTn id="8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animBg="1"/>
      <p:bldP spid="42" grpId="0" animBg="1"/>
      <p:bldP spid="43" grpId="0" animBg="1"/>
      <p:bldP spid="44" grpId="0" animBg="1"/>
      <p:bldP spid="45" grpId="0" animBg="1"/>
      <p:bldP spid="46" grpId="0" animBg="1"/>
      <p:bldP spid="47" grpId="0"/>
      <p:bldP spid="48" grpId="0" animBg="1"/>
      <p:bldP spid="49" grpId="0" animBg="1"/>
      <p:bldP spid="50" grpId="0"/>
      <p:bldP spid="53" grpId="0" animBg="1"/>
      <p:bldP spid="54" grpId="0" animBg="1"/>
      <p:bldP spid="55" grpId="0" animBg="1"/>
      <p:bldP spid="56" grpId="0"/>
      <p:bldP spid="57"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zh-CN" altLang="en-US" sz="2800" b="1" dirty="0"/>
              <a:t>交互通信</a:t>
            </a:r>
          </a:p>
        </p:txBody>
      </p:sp>
      <p:sp>
        <p:nvSpPr>
          <p:cNvPr id="8" name="矩形 7"/>
          <p:cNvSpPr/>
          <p:nvPr/>
        </p:nvSpPr>
        <p:spPr>
          <a:xfrm>
            <a:off x="2373918" y="1398307"/>
            <a:ext cx="7632219" cy="769441"/>
          </a:xfrm>
          <a:prstGeom prst="rect">
            <a:avLst/>
          </a:prstGeom>
          <a:noFill/>
        </p:spPr>
        <p:txBody>
          <a:bodyPr wrap="none" lIns="91440" tIns="45720" rIns="91440" bIns="45720">
            <a:spAutoFit/>
          </a:bodyPr>
          <a:lstStyle/>
          <a:p>
            <a:pPr algn="ctr"/>
            <a:r>
              <a:rPr lang="en-US" altLang="zh-CN" sz="4400" b="0" cap="none" spc="0" dirty="0" smtClean="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BGP</a:t>
            </a:r>
            <a:r>
              <a:rPr lang="zh-CN" altLang="en-US" sz="4400" b="0" cap="none" spc="0" dirty="0" smtClean="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采用</a:t>
            </a:r>
            <a:r>
              <a:rPr lang="en-US" altLang="zh-CN" sz="4400" b="0" cap="none" spc="0" dirty="0" smtClean="0">
                <a:ln w="0"/>
                <a:solidFill>
                  <a:srgbClr val="0070C0"/>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TCP</a:t>
            </a:r>
            <a:r>
              <a:rPr lang="zh-CN" altLang="en-US" sz="4400" b="0" cap="none" spc="0" dirty="0" smtClean="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协议，端口：</a:t>
            </a:r>
            <a:r>
              <a:rPr lang="en-US" altLang="zh-CN" sz="4400" b="0" cap="none" spc="0" dirty="0" smtClean="0">
                <a:ln w="0"/>
                <a:solidFill>
                  <a:srgbClr val="0070C0"/>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179</a:t>
            </a:r>
            <a:endParaRPr lang="zh-CN" altLang="en-US" sz="4400" b="0" cap="none" spc="0" dirty="0">
              <a:ln w="0"/>
              <a:solidFill>
                <a:srgbClr val="0070C0"/>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pic>
        <p:nvPicPr>
          <p:cNvPr id="2050" name="Picture 2" descr="D:\nodeppt\publish\img\bgp_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128" y="2636724"/>
            <a:ext cx="7365798" cy="296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zh-CN" altLang="en-US" sz="2800" b="1" dirty="0" smtClean="0"/>
              <a:t>报文头格式</a:t>
            </a:r>
            <a:endParaRPr lang="zh-CN" altLang="en-US" sz="2800" b="1" dirty="0"/>
          </a:p>
        </p:txBody>
      </p:sp>
      <p:sp>
        <p:nvSpPr>
          <p:cNvPr id="9" name="矩形 8"/>
          <p:cNvSpPr/>
          <p:nvPr/>
        </p:nvSpPr>
        <p:spPr>
          <a:xfrm>
            <a:off x="1192826" y="1647689"/>
            <a:ext cx="10999174" cy="584775"/>
          </a:xfrm>
          <a:prstGeom prst="rect">
            <a:avLst/>
          </a:prstGeom>
          <a:noFill/>
        </p:spPr>
        <p:txBody>
          <a:bodyPr wrap="square" lIns="91440" tIns="45720" rIns="91440" bIns="45720">
            <a:spAutoFit/>
          </a:bodyPr>
          <a:lstStyle/>
          <a:p>
            <a:pPr fontAlgn="base"/>
            <a:r>
              <a:rPr lang="en-US" altLang="zh-CN" sz="3200" dirty="0">
                <a:latin typeface="华文新魏" panose="02010800040101010101" pitchFamily="2" charset="-122"/>
                <a:ea typeface="华文新魏" panose="02010800040101010101" pitchFamily="2" charset="-122"/>
              </a:rPr>
              <a:t>Marker(16</a:t>
            </a:r>
            <a:r>
              <a:rPr lang="zh-CN" altLang="en-US" sz="3200" dirty="0">
                <a:latin typeface="华文新魏" panose="02010800040101010101" pitchFamily="2" charset="-122"/>
                <a:ea typeface="华文新魏" panose="02010800040101010101" pitchFamily="2" charset="-122"/>
              </a:rPr>
              <a:t>字节</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：用于</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认证，不使用认证时所有比特为</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p>
        </p:txBody>
      </p:sp>
      <p:sp>
        <p:nvSpPr>
          <p:cNvPr id="10" name="矩形 9"/>
          <p:cNvSpPr/>
          <p:nvPr/>
        </p:nvSpPr>
        <p:spPr>
          <a:xfrm>
            <a:off x="1192826" y="2295343"/>
            <a:ext cx="9574978" cy="584775"/>
          </a:xfrm>
          <a:prstGeom prst="rect">
            <a:avLst/>
          </a:prstGeom>
        </p:spPr>
        <p:txBody>
          <a:bodyPr wrap="square">
            <a:spAutoFit/>
          </a:bodyPr>
          <a:lstStyle/>
          <a:p>
            <a:pPr fontAlgn="base"/>
            <a:r>
              <a:rPr lang="en-US" altLang="zh-CN" sz="3200" dirty="0">
                <a:latin typeface="华文新魏" panose="02010800040101010101" pitchFamily="2" charset="-122"/>
                <a:ea typeface="华文新魏" panose="02010800040101010101" pitchFamily="2" charset="-122"/>
              </a:rPr>
              <a:t>L</a:t>
            </a:r>
            <a:r>
              <a:rPr lang="en-US" altLang="zh-CN" sz="3200" dirty="0" smtClean="0">
                <a:latin typeface="华文新魏" panose="02010800040101010101" pitchFamily="2" charset="-122"/>
                <a:ea typeface="华文新魏" panose="02010800040101010101" pitchFamily="2" charset="-122"/>
              </a:rPr>
              <a:t>ength</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长度</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2</a:t>
            </a:r>
            <a:r>
              <a:rPr lang="zh-CN" altLang="en-US" sz="3200" dirty="0">
                <a:latin typeface="华文新魏" panose="02010800040101010101" pitchFamily="2" charset="-122"/>
                <a:ea typeface="华文新魏" panose="02010800040101010101" pitchFamily="2" charset="-122"/>
              </a:rPr>
              <a:t>字节　</a:t>
            </a:r>
            <a:r>
              <a:rPr lang="zh-CN" altLang="en-US" sz="3200" dirty="0" smtClean="0">
                <a:latin typeface="华文新魏" panose="02010800040101010101" pitchFamily="2" charset="-122"/>
                <a:ea typeface="华文新魏" panose="02010800040101010101" pitchFamily="2" charset="-122"/>
              </a:rPr>
              <a:t> 范围：</a:t>
            </a:r>
            <a:r>
              <a:rPr lang="en-US" altLang="zh-CN" sz="3200" dirty="0" smtClean="0">
                <a:latin typeface="华文新魏" panose="02010800040101010101" pitchFamily="2" charset="-122"/>
                <a:ea typeface="华文新魏" panose="02010800040101010101" pitchFamily="2" charset="-122"/>
              </a:rPr>
              <a:t>19 - 4096</a:t>
            </a:r>
            <a:endParaRPr lang="zh-CN" altLang="en-US" sz="3200" dirty="0">
              <a:latin typeface="华文新魏" panose="02010800040101010101" pitchFamily="2" charset="-122"/>
              <a:ea typeface="华文新魏" panose="02010800040101010101" pitchFamily="2" charset="-122"/>
            </a:endParaRPr>
          </a:p>
        </p:txBody>
      </p:sp>
      <p:sp>
        <p:nvSpPr>
          <p:cNvPr id="12" name="矩形 11"/>
          <p:cNvSpPr/>
          <p:nvPr/>
        </p:nvSpPr>
        <p:spPr>
          <a:xfrm>
            <a:off x="1192825" y="2942997"/>
            <a:ext cx="9315205" cy="584775"/>
          </a:xfrm>
          <a:prstGeom prst="rect">
            <a:avLst/>
          </a:prstGeom>
        </p:spPr>
        <p:txBody>
          <a:bodyPr wrap="square">
            <a:spAutoFit/>
          </a:bodyPr>
          <a:lstStyle/>
          <a:p>
            <a:pPr fontAlgn="base"/>
            <a:r>
              <a:rPr lang="en-US" altLang="zh-CN" sz="3200" dirty="0">
                <a:latin typeface="华文新魏" panose="02010800040101010101" pitchFamily="2" charset="-122"/>
                <a:ea typeface="华文新魏" panose="02010800040101010101" pitchFamily="2" charset="-122"/>
              </a:rPr>
              <a:t>T</a:t>
            </a:r>
            <a:r>
              <a:rPr lang="en-US" altLang="zh-CN" sz="3200" dirty="0" smtClean="0">
                <a:latin typeface="华文新魏" panose="02010800040101010101" pitchFamily="2" charset="-122"/>
                <a:ea typeface="华文新魏" panose="02010800040101010101" pitchFamily="2" charset="-122"/>
              </a:rPr>
              <a:t>ype</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类型</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字节</a:t>
            </a:r>
          </a:p>
        </p:txBody>
      </p:sp>
      <p:sp>
        <p:nvSpPr>
          <p:cNvPr id="14" name="矩形 13"/>
          <p:cNvSpPr>
            <a:spLocks noChangeAspect="1"/>
          </p:cNvSpPr>
          <p:nvPr/>
        </p:nvSpPr>
        <p:spPr>
          <a:xfrm>
            <a:off x="1124343" y="3799804"/>
            <a:ext cx="8758730" cy="707886"/>
          </a:xfrm>
          <a:prstGeom prst="rect">
            <a:avLst/>
          </a:prstGeom>
          <a:noFill/>
        </p:spPr>
        <p:txBody>
          <a:bodyPr wrap="square" lIns="91440" tIns="45720" rIns="91440" bIns="45720">
            <a:spAutoFit/>
          </a:bodyPr>
          <a:lstStyle/>
          <a:p>
            <a:r>
              <a:rPr lang="zh-CN" altLang="en-US" sz="4000" b="0" cap="none" spc="0" dirty="0" smtClean="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消息头抓包实例：</a:t>
            </a:r>
            <a:endParaRPr lang="zh-CN" altLang="en-US" sz="4000" b="0" cap="none" spc="0" dirty="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318512" y="4612874"/>
            <a:ext cx="7368288" cy="1987345"/>
          </a:xfrm>
          <a:prstGeom prst="rect">
            <a:avLst/>
          </a:prstGeom>
        </p:spPr>
      </p:pic>
    </p:spTree>
    <p:extLst>
      <p:ext uri="{BB962C8B-B14F-4D97-AF65-F5344CB8AC3E}">
        <p14:creationId xmlns:p14="http://schemas.microsoft.com/office/powerpoint/2010/main" val="262773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en-US" altLang="zh-CN" sz="2800" b="1" dirty="0" smtClean="0"/>
              <a:t>Type </a:t>
            </a:r>
            <a:r>
              <a:rPr lang="zh-CN" altLang="en-US" sz="2800" b="1" dirty="0" smtClean="0"/>
              <a:t>类型</a:t>
            </a:r>
            <a:endParaRPr lang="zh-CN" altLang="en-US" sz="2800" b="1" dirty="0"/>
          </a:p>
        </p:txBody>
      </p:sp>
      <p:sp>
        <p:nvSpPr>
          <p:cNvPr id="9" name="矩形 8"/>
          <p:cNvSpPr/>
          <p:nvPr/>
        </p:nvSpPr>
        <p:spPr>
          <a:xfrm>
            <a:off x="1958931" y="1888733"/>
            <a:ext cx="7779694" cy="584775"/>
          </a:xfrm>
          <a:prstGeom prst="rect">
            <a:avLst/>
          </a:prstGeom>
          <a:noFill/>
        </p:spPr>
        <p:txBody>
          <a:bodyPr wrap="none" lIns="91440" tIns="45720" rIns="91440" bIns="45720">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open</a:t>
            </a:r>
            <a:r>
              <a:rPr lang="zh-CN" altLang="en-US" sz="3200" dirty="0">
                <a:latin typeface="华文新魏" panose="02010800040101010101" pitchFamily="2" charset="-122"/>
                <a:ea typeface="华文新魏" panose="02010800040101010101" pitchFamily="2" charset="-122"/>
              </a:rPr>
              <a:t>协商</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参数，建立邻居关系</a:t>
            </a:r>
          </a:p>
        </p:txBody>
      </p:sp>
      <p:sp>
        <p:nvSpPr>
          <p:cNvPr id="10" name="矩形 9"/>
          <p:cNvSpPr/>
          <p:nvPr/>
        </p:nvSpPr>
        <p:spPr>
          <a:xfrm>
            <a:off x="1958931" y="2710979"/>
            <a:ext cx="6096000" cy="584775"/>
          </a:xfrm>
          <a:prstGeom prst="rect">
            <a:avLst/>
          </a:prstGeom>
        </p:spPr>
        <p:txBody>
          <a:bodyPr>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2</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update</a:t>
            </a:r>
            <a:r>
              <a:rPr lang="zh-CN" altLang="en-US" sz="3200" dirty="0">
                <a:latin typeface="华文新魏" panose="02010800040101010101" pitchFamily="2" charset="-122"/>
                <a:ea typeface="华文新魏" panose="02010800040101010101" pitchFamily="2" charset="-122"/>
              </a:rPr>
              <a:t>传播</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路由</a:t>
            </a:r>
          </a:p>
        </p:txBody>
      </p:sp>
      <p:sp>
        <p:nvSpPr>
          <p:cNvPr id="12" name="矩形 11"/>
          <p:cNvSpPr/>
          <p:nvPr/>
        </p:nvSpPr>
        <p:spPr>
          <a:xfrm>
            <a:off x="1958931" y="3528048"/>
            <a:ext cx="8619014" cy="584775"/>
          </a:xfrm>
          <a:prstGeom prst="rect">
            <a:avLst/>
          </a:prstGeom>
        </p:spPr>
        <p:txBody>
          <a:bodyPr wrap="square">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3</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notification</a:t>
            </a:r>
            <a:r>
              <a:rPr lang="zh-CN" altLang="en-US" sz="3200" dirty="0">
                <a:latin typeface="华文新魏" panose="02010800040101010101" pitchFamily="2" charset="-122"/>
                <a:ea typeface="华文新魏" panose="02010800040101010101" pitchFamily="2" charset="-122"/>
              </a:rPr>
              <a:t>报告错误，中止邻居关系</a:t>
            </a:r>
          </a:p>
        </p:txBody>
      </p:sp>
      <p:sp>
        <p:nvSpPr>
          <p:cNvPr id="13" name="矩形 12"/>
          <p:cNvSpPr/>
          <p:nvPr/>
        </p:nvSpPr>
        <p:spPr>
          <a:xfrm>
            <a:off x="1958931" y="4345117"/>
            <a:ext cx="6096000" cy="584775"/>
          </a:xfrm>
          <a:prstGeom prst="rect">
            <a:avLst/>
          </a:prstGeom>
        </p:spPr>
        <p:txBody>
          <a:bodyPr>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4</a:t>
            </a:r>
            <a:r>
              <a:rPr lang="zh-CN" altLang="en-US" sz="3200" dirty="0">
                <a:latin typeface="华文新魏" panose="02010800040101010101" pitchFamily="2" charset="-122"/>
                <a:ea typeface="华文新魏" panose="02010800040101010101" pitchFamily="2" charset="-122"/>
              </a:rPr>
              <a:t>：</a:t>
            </a:r>
            <a:r>
              <a:rPr lang="en-US" altLang="zh-CN" sz="3200" dirty="0" err="1">
                <a:latin typeface="华文新魏" panose="02010800040101010101" pitchFamily="2" charset="-122"/>
                <a:ea typeface="华文新魏" panose="02010800040101010101" pitchFamily="2" charset="-122"/>
              </a:rPr>
              <a:t>keepalive</a:t>
            </a:r>
            <a:r>
              <a:rPr lang="zh-CN" altLang="en-US" sz="3200" dirty="0">
                <a:latin typeface="华文新魏" panose="02010800040101010101" pitchFamily="2" charset="-122"/>
                <a:ea typeface="华文新魏" panose="02010800040101010101" pitchFamily="2" charset="-122"/>
              </a:rPr>
              <a:t>维持邻居</a:t>
            </a:r>
            <a:r>
              <a:rPr lang="zh-CN" altLang="en-US" sz="3200" dirty="0" smtClean="0">
                <a:latin typeface="华文新魏" panose="02010800040101010101" pitchFamily="2" charset="-122"/>
                <a:ea typeface="华文新魏" panose="02010800040101010101" pitchFamily="2" charset="-122"/>
              </a:rPr>
              <a:t>关系</a:t>
            </a:r>
            <a:endParaRPr lang="en-US" altLang="zh-CN"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985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449687" y="1580446"/>
            <a:ext cx="7466400"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Open</a:t>
            </a:r>
            <a:r>
              <a:rPr lang="zh-CN" altLang="en-US" sz="2800" dirty="0">
                <a:latin typeface="华文新魏" panose="02010800040101010101" pitchFamily="2" charset="-122"/>
                <a:ea typeface="华文新魏" panose="02010800040101010101" pitchFamily="2" charset="-122"/>
              </a:rPr>
              <a:t>消息是</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协议在</a:t>
            </a:r>
            <a:r>
              <a:rPr lang="en-US" altLang="zh-CN" sz="2800" dirty="0">
                <a:latin typeface="华文新魏" panose="02010800040101010101" pitchFamily="2" charset="-122"/>
                <a:ea typeface="华文新魏" panose="02010800040101010101" pitchFamily="2" charset="-122"/>
              </a:rPr>
              <a:t>TCP</a:t>
            </a:r>
            <a:r>
              <a:rPr lang="zh-CN" altLang="en-US" sz="2800" dirty="0">
                <a:latin typeface="华文新魏" panose="02010800040101010101" pitchFamily="2" charset="-122"/>
                <a:ea typeface="华文新魏" panose="02010800040101010101" pitchFamily="2" charset="-122"/>
              </a:rPr>
              <a:t>建立完成后的第一个消息，用于建立</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对等体之间的连接关系</a:t>
            </a:r>
            <a:r>
              <a:rPr lang="zh-CN" altLang="en-US" sz="2800" dirty="0" smtClean="0">
                <a:latin typeface="华文新魏" panose="02010800040101010101" pitchFamily="2" charset="-122"/>
                <a:ea typeface="华文新魏" panose="02010800040101010101" pitchFamily="2" charset="-122"/>
              </a:rPr>
              <a:t>。    消息格式如图：</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026" name="Picture 2" descr="D:\nodeppt\publish\img\bgp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96" y="3233435"/>
            <a:ext cx="6878782" cy="354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8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7" y="1351846"/>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Version </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1 </a:t>
            </a:r>
            <a:r>
              <a:rPr lang="zh-CN" altLang="en-US" sz="2400" dirty="0" smtClean="0">
                <a:latin typeface="华文新魏" panose="02010800040101010101" pitchFamily="2" charset="-122"/>
                <a:ea typeface="华文新魏" panose="02010800040101010101" pitchFamily="2" charset="-122"/>
              </a:rPr>
              <a:t>字节，标明当前使用的版本号。</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1462497" y="1948822"/>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My AS   </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2</a:t>
            </a:r>
            <a:r>
              <a:rPr lang="zh-CN" altLang="en-US" sz="2400" dirty="0" smtClean="0">
                <a:latin typeface="华文新魏" panose="02010800040101010101" pitchFamily="2" charset="-122"/>
                <a:ea typeface="华文新魏" panose="02010800040101010101" pitchFamily="2" charset="-122"/>
              </a:rPr>
              <a:t>字节，标明自己的</a:t>
            </a:r>
            <a:r>
              <a:rPr lang="en-US" altLang="zh-CN" sz="2400" dirty="0" smtClean="0">
                <a:latin typeface="华文新魏" panose="02010800040101010101" pitchFamily="2" charset="-122"/>
                <a:ea typeface="华文新魏" panose="02010800040101010101" pitchFamily="2" charset="-122"/>
              </a:rPr>
              <a:t>AS</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1-65535</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1462497" y="2550289"/>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 Time </a:t>
            </a:r>
            <a:r>
              <a:rPr lang="zh-CN" altLang="en-US" sz="2400" dirty="0" smtClean="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2</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字节，</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7" name="矩形 16"/>
          <p:cNvSpPr>
            <a:spLocks noChangeAspect="1"/>
          </p:cNvSpPr>
          <p:nvPr/>
        </p:nvSpPr>
        <p:spPr>
          <a:xfrm>
            <a:off x="1462497" y="3151756"/>
            <a:ext cx="7466400"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Identiffer </a:t>
            </a: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4</a:t>
            </a:r>
            <a:r>
              <a:rPr lang="zh-CN" altLang="en-US" sz="2400" dirty="0" smtClean="0">
                <a:latin typeface="华文新魏" panose="02010800040101010101" pitchFamily="2" charset="-122"/>
                <a:ea typeface="华文新魏" panose="02010800040101010101" pitchFamily="2" charset="-122"/>
              </a:rPr>
              <a:t>字节，本地的</a:t>
            </a:r>
            <a:r>
              <a:rPr lang="en-US" altLang="zh-CN" sz="2400" dirty="0" smtClean="0">
                <a:latin typeface="华文新魏" panose="02010800040101010101" pitchFamily="2" charset="-122"/>
                <a:ea typeface="华文新魏" panose="02010800040101010101" pitchFamily="2" charset="-122"/>
              </a:rPr>
              <a:t>IP</a:t>
            </a:r>
            <a:r>
              <a:rPr lang="zh-CN" altLang="en-US" sz="2400" dirty="0" smtClean="0">
                <a:latin typeface="华文新魏" panose="02010800040101010101" pitchFamily="2" charset="-122"/>
                <a:ea typeface="华文新魏" panose="02010800040101010101" pitchFamily="2" charset="-122"/>
              </a:rPr>
              <a:t>地址。</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8" name="矩形 17"/>
          <p:cNvSpPr>
            <a:spLocks noChangeAspect="1"/>
          </p:cNvSpPr>
          <p:nvPr/>
        </p:nvSpPr>
        <p:spPr>
          <a:xfrm>
            <a:off x="1462497" y="3753223"/>
            <a:ext cx="8616631"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Optional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 可选参数和长度，根据需要进行填写</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2" name="图片 11"/>
          <p:cNvPicPr>
            <a:picLocks noChangeAspect="1"/>
          </p:cNvPicPr>
          <p:nvPr/>
        </p:nvPicPr>
        <p:blipFill>
          <a:blip r:embed="rId2"/>
          <a:stretch>
            <a:fillRect/>
          </a:stretch>
        </p:blipFill>
        <p:spPr>
          <a:xfrm>
            <a:off x="1462497" y="4657658"/>
            <a:ext cx="9640645" cy="1790950"/>
          </a:xfrm>
          <a:prstGeom prst="rect">
            <a:avLst/>
          </a:prstGeom>
        </p:spPr>
      </p:pic>
    </p:spTree>
    <p:extLst>
      <p:ext uri="{BB962C8B-B14F-4D97-AF65-F5344CB8AC3E}">
        <p14:creationId xmlns:p14="http://schemas.microsoft.com/office/powerpoint/2010/main" val="1824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-Open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Open </a:t>
            </a:r>
            <a:r>
              <a:rPr lang="zh-CN" altLang="en-US" sz="3200" dirty="0" smtClean="0">
                <a:latin typeface="华文新魏" panose="02010800040101010101" pitchFamily="2" charset="-122"/>
                <a:ea typeface="华文新魏" panose="02010800040101010101" pitchFamily="2" charset="-122"/>
              </a:rPr>
              <a:t>消息抓包实例：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3074" name="Picture 2" descr="D:\nodeppt\publish\img\bgp_open_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26" y="2526000"/>
            <a:ext cx="9949592" cy="393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75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449687" y="1580446"/>
            <a:ext cx="7466400"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用于对等体之间的路由信息交换。可以发布可达路由消息，也可以撤销不可达路由</a:t>
            </a:r>
            <a:r>
              <a:rPr lang="zh-CN" altLang="en-US" sz="2800" dirty="0" smtClean="0">
                <a:latin typeface="华文新魏" panose="02010800040101010101" pitchFamily="2" charset="-122"/>
                <a:ea typeface="华文新魏" panose="02010800040101010101" pitchFamily="2" charset="-122"/>
              </a:rPr>
              <a:t>信息。    消息格式如图：</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2290" name="Picture 2" descr="D:\nodeppt\publish\img\bgp_upd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87" y="3362758"/>
            <a:ext cx="7286595" cy="28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2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486434" y="1590837"/>
            <a:ext cx="10898863" cy="523220"/>
          </a:xfrm>
          <a:prstGeom prst="rect">
            <a:avLst/>
          </a:prstGeom>
          <a:noFill/>
        </p:spPr>
        <p:txBody>
          <a:bodyPr wrap="square" lIns="91440" tIns="45720" rIns="91440" bIns="45720">
            <a:spAutoFit/>
          </a:bodyPr>
          <a:lstStyle/>
          <a:p>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Unfeasible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routes length </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2 </a:t>
            </a:r>
            <a:r>
              <a:rPr lang="zh-CN" altLang="en-US" sz="2800" dirty="0" smtClean="0">
                <a:latin typeface="华文新魏" panose="02010800040101010101" pitchFamily="2" charset="-122"/>
                <a:ea typeface="华文新魏" panose="02010800040101010101" pitchFamily="2" charset="-122"/>
              </a:rPr>
              <a:t>字节；不可达路由长度</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486435" y="2418646"/>
            <a:ext cx="11099618" cy="523220"/>
          </a:xfrm>
          <a:prstGeom prst="rect">
            <a:avLst/>
          </a:prstGeom>
          <a:noFill/>
        </p:spPr>
        <p:txBody>
          <a:bodyPr wrap="square" lIns="91440" tIns="45720" rIns="91440" bIns="45720">
            <a:spAutoFit/>
          </a:bodyPr>
          <a:lstStyle/>
          <a:p>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Withdraw Route</a:t>
            </a:r>
            <a:r>
              <a:rPr lang="zh-CN" altLang="en-US" sz="2800" dirty="0" smtClean="0">
                <a:latin typeface="华文新魏" panose="02010800040101010101" pitchFamily="2" charset="-122"/>
                <a:ea typeface="华文新魏" panose="02010800040101010101" pitchFamily="2" charset="-122"/>
              </a:rPr>
              <a:t>： 不定</a:t>
            </a:r>
            <a:r>
              <a:rPr lang="zh-CN" altLang="en-US" sz="2800" dirty="0">
                <a:latin typeface="华文新魏" panose="02010800040101010101" pitchFamily="2" charset="-122"/>
                <a:ea typeface="华文新魏" panose="02010800040101010101" pitchFamily="2" charset="-122"/>
              </a:rPr>
              <a:t>长度；撤消路由条目，包括前缀长度和网络号</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486434" y="3246455"/>
            <a:ext cx="10018533" cy="523220"/>
          </a:xfrm>
          <a:prstGeom prst="rect">
            <a:avLst/>
          </a:prstGeom>
          <a:noFill/>
        </p:spPr>
        <p:txBody>
          <a:bodyPr wrap="square" lIns="91440" tIns="45720" rIns="91440" bIns="45720">
            <a:spAutoFit/>
          </a:bodyPr>
          <a:lstStyle/>
          <a:p>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Total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path attribute length</a:t>
            </a:r>
            <a:r>
              <a:rPr lang="zh-CN" altLang="en-US" sz="2800" dirty="0" smtClean="0">
                <a:latin typeface="华文新魏" panose="02010800040101010101" pitchFamily="2" charset="-122"/>
                <a:ea typeface="华文新魏" panose="02010800040101010101" pitchFamily="2" charset="-122"/>
              </a:rPr>
              <a:t>： </a:t>
            </a:r>
            <a:r>
              <a:rPr lang="en-US" altLang="zh-CN" sz="2800" dirty="0">
                <a:latin typeface="华文新魏" panose="02010800040101010101" pitchFamily="2" charset="-122"/>
                <a:ea typeface="华文新魏" panose="02010800040101010101" pitchFamily="2" charset="-122"/>
              </a:rPr>
              <a:t>2</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字节；</a:t>
            </a:r>
            <a:r>
              <a:rPr lang="en-US" altLang="zh-CN" sz="2800" dirty="0" smtClean="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属性长度</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7" name="矩形 16"/>
          <p:cNvSpPr>
            <a:spLocks noChangeAspect="1"/>
          </p:cNvSpPr>
          <p:nvPr/>
        </p:nvSpPr>
        <p:spPr>
          <a:xfrm>
            <a:off x="486434" y="4074264"/>
            <a:ext cx="9571966" cy="523220"/>
          </a:xfrm>
          <a:prstGeom prst="rect">
            <a:avLst/>
          </a:prstGeom>
          <a:noFill/>
        </p:spPr>
        <p:txBody>
          <a:bodyPr wrap="square" lIns="91440" tIns="45720" rIns="91440" bIns="45720">
            <a:spAutoFit/>
          </a:bodyPr>
          <a:lstStyle/>
          <a:p>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Path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attributes</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4</a:t>
            </a:r>
            <a:r>
              <a:rPr lang="zh-CN" altLang="en-US" sz="2800" dirty="0" smtClean="0">
                <a:latin typeface="华文新魏" panose="02010800040101010101" pitchFamily="2" charset="-122"/>
                <a:ea typeface="华文新魏" panose="02010800040101010101" pitchFamily="2" charset="-122"/>
              </a:rPr>
              <a:t>字节；</a:t>
            </a:r>
            <a:r>
              <a:rPr lang="en-US" altLang="zh-CN" sz="2800" dirty="0" smtClean="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属性值；采用</a:t>
            </a:r>
            <a:r>
              <a:rPr lang="en-US" altLang="zh-CN" sz="2800" dirty="0" smtClean="0">
                <a:latin typeface="华文新魏" panose="02010800040101010101" pitchFamily="2" charset="-122"/>
                <a:ea typeface="华文新魏" panose="02010800040101010101" pitchFamily="2" charset="-122"/>
              </a:rPr>
              <a:t>TLV</a:t>
            </a:r>
            <a:r>
              <a:rPr lang="zh-CN" altLang="en-US" sz="2800" dirty="0" smtClean="0">
                <a:latin typeface="华文新魏" panose="02010800040101010101" pitchFamily="2" charset="-122"/>
                <a:ea typeface="华文新魏" panose="02010800040101010101" pitchFamily="2" charset="-122"/>
              </a:rPr>
              <a:t>格式</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8" name="矩形 17"/>
          <p:cNvSpPr>
            <a:spLocks noChangeAspect="1"/>
          </p:cNvSpPr>
          <p:nvPr/>
        </p:nvSpPr>
        <p:spPr>
          <a:xfrm>
            <a:off x="486434" y="4902073"/>
            <a:ext cx="11445365" cy="954107"/>
          </a:xfrm>
          <a:prstGeom prst="rect">
            <a:avLst/>
          </a:prstGeom>
          <a:noFill/>
        </p:spPr>
        <p:txBody>
          <a:bodyPr wrap="square" lIns="91440" tIns="45720" rIns="91440" bIns="45720">
            <a:spAutoFit/>
          </a:bodyPr>
          <a:lstStyle/>
          <a:p>
            <a:r>
              <a:rPr lang="en-US" altLang="zh-CN" sz="2800" dirty="0" err="1"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Nework</a:t>
            </a:r>
            <a:r>
              <a:rPr lang="en-US" altLang="zh-CN" sz="2800"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2800"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layer reachability information  </a:t>
            </a:r>
            <a:r>
              <a:rPr lang="zh-CN" altLang="en-US" sz="2800" dirty="0" smtClean="0">
                <a:latin typeface="华文新魏" panose="02010800040101010101" pitchFamily="2" charset="-122"/>
                <a:ea typeface="华文新魏" panose="02010800040101010101" pitchFamily="2" charset="-122"/>
              </a:rPr>
              <a:t>： 不定长度；可</a:t>
            </a:r>
            <a:r>
              <a:rPr lang="zh-CN" altLang="en-US" sz="2800" dirty="0">
                <a:latin typeface="华文新魏" panose="02010800040101010101" pitchFamily="2" charset="-122"/>
                <a:ea typeface="华文新魏" panose="02010800040101010101" pitchFamily="2" charset="-122"/>
              </a:rPr>
              <a:t>达路由信息，里面包含前缀长度和网络号</a:t>
            </a:r>
            <a:endParaRPr lang="zh-CN" altLang="en-US"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98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584775"/>
          </a:xfrm>
          <a:prstGeom prst="rect">
            <a:avLst/>
          </a:prstGeom>
          <a:noFill/>
        </p:spPr>
        <p:txBody>
          <a:bodyPr wrap="square" lIns="91440" tIns="45720" rIns="91440" bIns="45720">
            <a:spAutoFit/>
          </a:bodyPr>
          <a:lstStyle/>
          <a:p>
            <a:r>
              <a:rPr lang="en-US" altLang="zh-CN" sz="3200" dirty="0">
                <a:latin typeface="华文新魏" panose="02010800040101010101" pitchFamily="2" charset="-122"/>
                <a:ea typeface="华文新魏" panose="02010800040101010101" pitchFamily="2" charset="-122"/>
              </a:rPr>
              <a:t>Update</a:t>
            </a:r>
            <a:r>
              <a:rPr lang="en-US" altLang="zh-CN"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发布路由抓包实例：</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10242" name="Picture 2" descr="D:\nodeppt\publish\img\bgp_update_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26" y="2787037"/>
            <a:ext cx="9374729" cy="363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89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6" y="2788330"/>
            <a:ext cx="4283148" cy="1015663"/>
          </a:xfrm>
          <a:prstGeom prst="rect">
            <a:avLst/>
          </a:prstGeom>
          <a:noFill/>
        </p:spPr>
        <p:txBody>
          <a:bodyPr wrap="square" rtlCol="0">
            <a:spAutoFit/>
          </a:bodyPr>
          <a:lstStyle/>
          <a:p>
            <a:pPr algn="ctr"/>
            <a:r>
              <a:rPr lang="en-US" altLang="zh-CN" sz="6000" dirty="0" smtClean="0">
                <a:latin typeface="华文新魏" panose="02010800040101010101" pitchFamily="2" charset="-122"/>
                <a:ea typeface="华文新魏" panose="02010800040101010101" pitchFamily="2" charset="-122"/>
              </a:rPr>
              <a:t>BGP</a:t>
            </a:r>
            <a:r>
              <a:rPr lang="zh-CN" altLang="en-US" sz="6000" dirty="0" smtClean="0">
                <a:latin typeface="华文新魏" panose="02010800040101010101" pitchFamily="2" charset="-122"/>
                <a:ea typeface="华文新魏" panose="02010800040101010101" pitchFamily="2" charset="-122"/>
              </a:rPr>
              <a:t>的来历</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8883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24343" y="1611988"/>
            <a:ext cx="7466400" cy="646331"/>
          </a:xfrm>
          <a:prstGeom prst="rect">
            <a:avLst/>
          </a:prstGeom>
          <a:noFill/>
        </p:spPr>
        <p:txBody>
          <a:bodyPr wrap="square" lIns="91440" tIns="45720" rIns="91440" bIns="45720">
            <a:spAutoFit/>
          </a:bodyPr>
          <a:lstStyle/>
          <a:p>
            <a:r>
              <a:rPr lang="en-US" altLang="zh-CN" sz="3600" dirty="0">
                <a:latin typeface="华文新魏" panose="02010800040101010101" pitchFamily="2" charset="-122"/>
                <a:ea typeface="华文新魏" panose="02010800040101010101" pitchFamily="2" charset="-122"/>
              </a:rPr>
              <a:t>Update</a:t>
            </a:r>
            <a:r>
              <a:rPr lang="en-US" altLang="zh-CN" sz="3600" dirty="0" smtClean="0">
                <a:latin typeface="华文新魏" panose="02010800040101010101" pitchFamily="2" charset="-122"/>
                <a:ea typeface="华文新魏" panose="02010800040101010101" pitchFamily="2" charset="-122"/>
              </a:rPr>
              <a:t> </a:t>
            </a:r>
            <a:r>
              <a:rPr lang="zh-CN" altLang="en-US" sz="3600" dirty="0">
                <a:latin typeface="华文新魏" panose="02010800040101010101" pitchFamily="2" charset="-122"/>
                <a:ea typeface="华文新魏" panose="02010800040101010101" pitchFamily="2" charset="-122"/>
              </a:rPr>
              <a:t>撤销</a:t>
            </a:r>
            <a:r>
              <a:rPr lang="zh-CN" altLang="en-US" sz="3600" dirty="0" smtClean="0">
                <a:latin typeface="华文新魏" panose="02010800040101010101" pitchFamily="2" charset="-122"/>
                <a:ea typeface="华文新魏" panose="02010800040101010101" pitchFamily="2" charset="-122"/>
              </a:rPr>
              <a:t>路由抓包实例：</a:t>
            </a:r>
            <a:endParaRPr lang="zh-CN" altLang="en-US" sz="36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124343" y="2787037"/>
            <a:ext cx="10096500" cy="3257550"/>
          </a:xfrm>
          <a:prstGeom prst="rect">
            <a:avLst/>
          </a:prstGeom>
        </p:spPr>
      </p:pic>
    </p:spTree>
    <p:extLst>
      <p:ext uri="{BB962C8B-B14F-4D97-AF65-F5344CB8AC3E}">
        <p14:creationId xmlns:p14="http://schemas.microsoft.com/office/powerpoint/2010/main" val="424165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路径属性（</a:t>
            </a:r>
            <a:r>
              <a:rPr lang="en-US" altLang="zh-CN" sz="2800" b="1" dirty="0">
                <a:latin typeface="汉仪综艺体简" panose="02010600030101010101" charset="-122"/>
                <a:ea typeface="汉仪综艺体简" panose="02010600030101010101" charset="-122"/>
              </a:rPr>
              <a:t>path attributes</a:t>
            </a:r>
            <a:r>
              <a:rPr lang="zh-CN" altLang="en-US" sz="2800" b="1" dirty="0">
                <a:latin typeface="汉仪综艺体简" panose="02010600030101010101" charset="-122"/>
                <a:ea typeface="汉仪综艺体简" panose="02010600030101010101" charset="-122"/>
              </a:rPr>
              <a:t>）</a:t>
            </a:r>
          </a:p>
        </p:txBody>
      </p:sp>
      <p:sp>
        <p:nvSpPr>
          <p:cNvPr id="7" name="矩形 6"/>
          <p:cNvSpPr/>
          <p:nvPr/>
        </p:nvSpPr>
        <p:spPr>
          <a:xfrm>
            <a:off x="1462493" y="1516026"/>
            <a:ext cx="10123371" cy="1077218"/>
          </a:xfrm>
          <a:prstGeom prst="rect">
            <a:avLst/>
          </a:prstGeom>
        </p:spPr>
        <p:txBody>
          <a:bodyPr wrap="square">
            <a:spAutoFit/>
          </a:bodyPr>
          <a:lstStyle/>
          <a:p>
            <a:r>
              <a:rPr lang="zh-CN" altLang="en-US" sz="3200" dirty="0" smtClean="0">
                <a:latin typeface="华文新魏" panose="02010800040101010101" pitchFamily="2" charset="-122"/>
                <a:ea typeface="华文新魏" panose="02010800040101010101" pitchFamily="2" charset="-122"/>
              </a:rPr>
              <a:t>路径属性下的每个属性，还分为</a:t>
            </a:r>
            <a:r>
              <a:rPr lang="en-US" altLang="zh-CN" sz="3200" dirty="0" smtClean="0">
                <a:latin typeface="华文新魏" panose="02010800040101010101" pitchFamily="2" charset="-122"/>
                <a:ea typeface="华文新魏" panose="02010800040101010101" pitchFamily="2" charset="-122"/>
              </a:rPr>
              <a:t>Flag</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Type</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Length</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Value</a:t>
            </a:r>
            <a:r>
              <a:rPr lang="zh-CN" altLang="en-US" sz="3200" dirty="0" smtClean="0">
                <a:latin typeface="华文新魏" panose="02010800040101010101" pitchFamily="2" charset="-122"/>
                <a:ea typeface="华文新魏" panose="02010800040101010101" pitchFamily="2" charset="-122"/>
              </a:rPr>
              <a:t>。</a:t>
            </a:r>
            <a:endParaRPr lang="zh-CN" altLang="en-US" sz="3200"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462493" y="3115456"/>
            <a:ext cx="8201052" cy="3420225"/>
          </a:xfrm>
          <a:prstGeom prst="rect">
            <a:avLst/>
          </a:prstGeom>
        </p:spPr>
      </p:pic>
    </p:spTree>
    <p:extLst>
      <p:ext uri="{BB962C8B-B14F-4D97-AF65-F5344CB8AC3E}">
        <p14:creationId xmlns:p14="http://schemas.microsoft.com/office/powerpoint/2010/main" val="191656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-Type</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744626"/>
            <a:ext cx="9780470" cy="1323439"/>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属性类型是</a:t>
            </a:r>
            <a:r>
              <a:rPr lang="en-US" altLang="zh-CN" sz="4000" dirty="0">
                <a:latin typeface="华文新魏" panose="02010800040101010101" pitchFamily="2" charset="-122"/>
                <a:ea typeface="华文新魏" panose="02010800040101010101" pitchFamily="2" charset="-122"/>
              </a:rPr>
              <a:t>2</a:t>
            </a:r>
            <a:r>
              <a:rPr lang="zh-CN" altLang="en-US" sz="4000" dirty="0">
                <a:latin typeface="华文新魏" panose="02010800040101010101" pitchFamily="2" charset="-122"/>
                <a:ea typeface="华文新魏" panose="02010800040101010101" pitchFamily="2" charset="-122"/>
              </a:rPr>
              <a:t>字节</a:t>
            </a:r>
            <a:r>
              <a:rPr lang="zh-CN" altLang="en-US" sz="4000" dirty="0" smtClean="0">
                <a:latin typeface="华文新魏" panose="02010800040101010101" pitchFamily="2" charset="-122"/>
                <a:ea typeface="华文新魏" panose="02010800040101010101" pitchFamily="2" charset="-122"/>
              </a:rPr>
              <a:t>字段，包括</a:t>
            </a:r>
            <a:r>
              <a:rPr lang="zh-CN" altLang="en-US" sz="4000" dirty="0">
                <a:latin typeface="华文新魏" panose="02010800040101010101" pitchFamily="2" charset="-122"/>
                <a:ea typeface="华文新魏" panose="02010800040101010101" pitchFamily="2" charset="-122"/>
              </a:rPr>
              <a:t>了</a:t>
            </a:r>
            <a:r>
              <a:rPr lang="zh-CN" altLang="en-US" sz="4000" dirty="0">
                <a:solidFill>
                  <a:srgbClr val="C00000"/>
                </a:solidFill>
                <a:latin typeface="华文新魏" panose="02010800040101010101" pitchFamily="2" charset="-122"/>
                <a:ea typeface="华文新魏" panose="02010800040101010101" pitchFamily="2" charset="-122"/>
              </a:rPr>
              <a:t>属性标志</a:t>
            </a:r>
            <a:r>
              <a:rPr lang="zh-CN" altLang="en-US" sz="4000" dirty="0">
                <a:latin typeface="华文新魏" panose="02010800040101010101" pitchFamily="2" charset="-122"/>
                <a:ea typeface="华文新魏" panose="02010800040101010101" pitchFamily="2" charset="-122"/>
              </a:rPr>
              <a:t>字节和</a:t>
            </a:r>
            <a:r>
              <a:rPr lang="zh-CN" altLang="en-US" sz="4000" dirty="0">
                <a:solidFill>
                  <a:srgbClr val="C00000"/>
                </a:solidFill>
                <a:latin typeface="华文新魏" panose="02010800040101010101" pitchFamily="2" charset="-122"/>
                <a:ea typeface="华文新魏" panose="02010800040101010101" pitchFamily="2" charset="-122"/>
              </a:rPr>
              <a:t>属性类型</a:t>
            </a:r>
            <a:r>
              <a:rPr lang="zh-CN" altLang="en-US" sz="4000" dirty="0" smtClean="0">
                <a:solidFill>
                  <a:srgbClr val="C00000"/>
                </a:solidFill>
                <a:latin typeface="华文新魏" panose="02010800040101010101" pitchFamily="2" charset="-122"/>
                <a:ea typeface="华文新魏" panose="02010800040101010101" pitchFamily="2" charset="-122"/>
              </a:rPr>
              <a:t>码</a:t>
            </a:r>
            <a:r>
              <a:rPr lang="zh-CN" altLang="en-US" sz="4000" dirty="0" smtClean="0">
                <a:latin typeface="华文新魏" panose="02010800040101010101" pitchFamily="2" charset="-122"/>
                <a:ea typeface="华文新魏" panose="02010800040101010101" pitchFamily="2" charset="-122"/>
              </a:rPr>
              <a:t>字节</a:t>
            </a:r>
            <a:r>
              <a:rPr lang="zh-CN" altLang="en-US" sz="4000" dirty="0">
                <a:latin typeface="华文新魏" panose="02010800040101010101" pitchFamily="2" charset="-122"/>
                <a:ea typeface="华文新魏" panose="02010800040101010101" pitchFamily="2" charset="-122"/>
              </a:rPr>
              <a:t>。</a:t>
            </a:r>
          </a:p>
        </p:txBody>
      </p:sp>
      <p:sp>
        <p:nvSpPr>
          <p:cNvPr id="12" name="矩形 11"/>
          <p:cNvSpPr/>
          <p:nvPr/>
        </p:nvSpPr>
        <p:spPr>
          <a:xfrm>
            <a:off x="1462494" y="3522282"/>
            <a:ext cx="7764633" cy="1815882"/>
          </a:xfrm>
          <a:prstGeom prst="rect">
            <a:avLst/>
          </a:prstGeom>
        </p:spPr>
        <p:txBody>
          <a:bodyPr wrap="square">
            <a:spAutoFit/>
          </a:bodyPr>
          <a:lstStyle/>
          <a:p>
            <a:r>
              <a:rPr lang="en-US" altLang="zh-CN" sz="2800" dirty="0">
                <a:latin typeface="华文新魏" panose="02010800040101010101" pitchFamily="2" charset="-122"/>
                <a:ea typeface="华文新魏" panose="02010800040101010101" pitchFamily="2" charset="-122"/>
              </a:rPr>
              <a:t>0 </a:t>
            </a:r>
            <a:r>
              <a:rPr lang="en-US" altLang="zh-CN" sz="2800" dirty="0" smtClean="0">
                <a:latin typeface="华文新魏" panose="02010800040101010101" pitchFamily="2" charset="-122"/>
                <a:ea typeface="华文新魏" panose="02010800040101010101" pitchFamily="2" charset="-122"/>
              </a:rPr>
              <a:t> 1  2  3  </a:t>
            </a:r>
            <a:r>
              <a:rPr lang="en-US" altLang="zh-CN" sz="2800" dirty="0">
                <a:latin typeface="华文新魏" panose="02010800040101010101" pitchFamily="2" charset="-122"/>
                <a:ea typeface="华文新魏" panose="02010800040101010101" pitchFamily="2" charset="-122"/>
              </a:rPr>
              <a:t>4 </a:t>
            </a:r>
            <a:r>
              <a:rPr lang="en-US" altLang="zh-CN" sz="2800" dirty="0" smtClean="0">
                <a:latin typeface="华文新魏" panose="02010800040101010101" pitchFamily="2" charset="-122"/>
                <a:ea typeface="华文新魏" panose="02010800040101010101" pitchFamily="2" charset="-122"/>
              </a:rPr>
              <a:t> 5  6 7  8  </a:t>
            </a:r>
            <a:r>
              <a:rPr lang="en-US" altLang="zh-CN" sz="2800" dirty="0">
                <a:latin typeface="华文新魏" panose="02010800040101010101" pitchFamily="2" charset="-122"/>
                <a:ea typeface="华文新魏" panose="02010800040101010101" pitchFamily="2" charset="-122"/>
              </a:rPr>
              <a:t>9 </a:t>
            </a:r>
            <a:r>
              <a:rPr lang="en-US" altLang="zh-CN" sz="2800" dirty="0" smtClean="0">
                <a:latin typeface="华文新魏" panose="02010800040101010101" pitchFamily="2" charset="-122"/>
                <a:ea typeface="华文新魏" panose="02010800040101010101" pitchFamily="2" charset="-122"/>
              </a:rPr>
              <a:t> 0  1  </a:t>
            </a:r>
            <a:r>
              <a:rPr lang="en-US" altLang="zh-CN" sz="2800" dirty="0">
                <a:latin typeface="华文新魏" panose="02010800040101010101" pitchFamily="2" charset="-122"/>
                <a:ea typeface="华文新魏" panose="02010800040101010101" pitchFamily="2" charset="-122"/>
              </a:rPr>
              <a:t>2 </a:t>
            </a:r>
            <a:r>
              <a:rPr lang="en-US" altLang="zh-CN" sz="2800" dirty="0" smtClean="0">
                <a:latin typeface="华文新魏" panose="02010800040101010101" pitchFamily="2" charset="-122"/>
                <a:ea typeface="华文新魏" panose="02010800040101010101" pitchFamily="2" charset="-122"/>
              </a:rPr>
              <a:t> 3  </a:t>
            </a:r>
            <a:r>
              <a:rPr lang="en-US" altLang="zh-CN" sz="2800" dirty="0">
                <a:latin typeface="华文新魏" panose="02010800040101010101" pitchFamily="2" charset="-122"/>
                <a:ea typeface="华文新魏" panose="02010800040101010101" pitchFamily="2" charset="-122"/>
              </a:rPr>
              <a:t>4 </a:t>
            </a:r>
            <a:r>
              <a:rPr lang="en-US" altLang="zh-CN" sz="2800" dirty="0" smtClean="0">
                <a:latin typeface="华文新魏" panose="02010800040101010101" pitchFamily="2" charset="-122"/>
                <a:ea typeface="华文新魏" panose="02010800040101010101" pitchFamily="2" charset="-122"/>
              </a:rPr>
              <a:t> 5</a:t>
            </a:r>
            <a:endParaRPr lang="en-US" altLang="zh-CN"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Attr</a:t>
            </a:r>
            <a:r>
              <a:rPr lang="en-US" altLang="zh-CN" sz="2800" dirty="0">
                <a:latin typeface="华文新魏" panose="02010800040101010101" pitchFamily="2" charset="-122"/>
                <a:ea typeface="华文新魏" panose="02010800040101010101" pitchFamily="2" charset="-122"/>
              </a:rPr>
              <a:t>. Flags </a:t>
            </a:r>
            <a:r>
              <a:rPr lang="en-US" altLang="zh-CN" sz="2800" dirty="0" smtClean="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Attr</a:t>
            </a:r>
            <a:r>
              <a:rPr lang="en-US" altLang="zh-CN" sz="2800" dirty="0">
                <a:latin typeface="华文新魏" panose="02010800040101010101" pitchFamily="2" charset="-122"/>
                <a:ea typeface="华文新魏" panose="02010800040101010101" pitchFamily="2" charset="-122"/>
              </a:rPr>
              <a:t>. Type </a:t>
            </a:r>
            <a:r>
              <a:rPr lang="en-US" altLang="zh-CN" sz="2800" dirty="0" smtClean="0">
                <a:latin typeface="华文新魏" panose="02010800040101010101" pitchFamily="2" charset="-122"/>
                <a:ea typeface="华文新魏" panose="02010800040101010101" pitchFamily="2" charset="-122"/>
              </a:rPr>
              <a:t>Code   |</a:t>
            </a:r>
            <a:endParaRPr lang="en-US" altLang="zh-CN"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3329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属性标志</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389758" y="1640717"/>
            <a:ext cx="10206498"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a:t>
            </a:r>
            <a:r>
              <a:rPr lang="zh-CN" altLang="en-US" sz="2000" dirty="0">
                <a:solidFill>
                  <a:srgbClr val="C00000"/>
                </a:solidFill>
                <a:latin typeface="华文新魏" panose="02010800040101010101" pitchFamily="2" charset="-122"/>
                <a:ea typeface="华文新魏" panose="02010800040101010101" pitchFamily="2" charset="-122"/>
              </a:rPr>
              <a:t>第一</a:t>
            </a:r>
            <a:r>
              <a:rPr lang="zh-CN" altLang="en-US" sz="2000" dirty="0">
                <a:latin typeface="华文新魏" panose="02010800040101010101" pitchFamily="2" charset="-122"/>
                <a:ea typeface="华文新魏" panose="02010800040101010101" pitchFamily="2" charset="-122"/>
              </a:rPr>
              <a:t>高位比特（</a:t>
            </a:r>
            <a:r>
              <a:rPr lang="en-US" altLang="zh-CN" sz="2000" dirty="0">
                <a:solidFill>
                  <a:srgbClr val="C00000"/>
                </a:solidFill>
                <a:latin typeface="华文新魏" panose="02010800040101010101" pitchFamily="2" charset="-122"/>
                <a:ea typeface="华文新魏" panose="02010800040101010101" pitchFamily="2" charset="-122"/>
              </a:rPr>
              <a:t>Bit0</a:t>
            </a:r>
            <a:r>
              <a:rPr lang="zh-CN" altLang="en-US" sz="2000" dirty="0">
                <a:latin typeface="华文新魏" panose="02010800040101010101" pitchFamily="2" charset="-122"/>
                <a:ea typeface="华文新魏" panose="02010800040101010101" pitchFamily="2" charset="-122"/>
              </a:rPr>
              <a:t>）是可选比特。定义了属性是否是可选的（设为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）或者是公认的（设为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a:t>
            </a:r>
          </a:p>
        </p:txBody>
      </p:sp>
      <p:sp>
        <p:nvSpPr>
          <p:cNvPr id="13" name="矩形 12"/>
          <p:cNvSpPr/>
          <p:nvPr/>
        </p:nvSpPr>
        <p:spPr>
          <a:xfrm>
            <a:off x="1389758" y="2604721"/>
            <a:ext cx="10206498"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a:t>
            </a:r>
            <a:r>
              <a:rPr lang="zh-CN" altLang="en-US" sz="2000" dirty="0">
                <a:solidFill>
                  <a:srgbClr val="C00000"/>
                </a:solidFill>
                <a:latin typeface="华文新魏" panose="02010800040101010101" pitchFamily="2" charset="-122"/>
                <a:ea typeface="华文新魏" panose="02010800040101010101" pitchFamily="2" charset="-122"/>
              </a:rPr>
              <a:t>第二</a:t>
            </a:r>
            <a:r>
              <a:rPr lang="zh-CN" altLang="en-US" sz="2000" dirty="0">
                <a:latin typeface="华文新魏" panose="02010800040101010101" pitchFamily="2" charset="-122"/>
                <a:ea typeface="华文新魏" panose="02010800040101010101" pitchFamily="2" charset="-122"/>
              </a:rPr>
              <a:t>高位比特（</a:t>
            </a:r>
            <a:r>
              <a:rPr lang="en-US" altLang="zh-CN" sz="2000" dirty="0">
                <a:solidFill>
                  <a:srgbClr val="C00000"/>
                </a:solidFill>
                <a:latin typeface="华文新魏" panose="02010800040101010101" pitchFamily="2" charset="-122"/>
                <a:ea typeface="华文新魏" panose="02010800040101010101" pitchFamily="2" charset="-122"/>
              </a:rPr>
              <a:t>Bit1</a:t>
            </a:r>
            <a:r>
              <a:rPr lang="zh-CN" altLang="en-US" sz="2000" dirty="0">
                <a:latin typeface="华文新魏" panose="02010800040101010101" pitchFamily="2" charset="-122"/>
                <a:ea typeface="华文新魏" panose="02010800040101010101" pitchFamily="2" charset="-122"/>
              </a:rPr>
              <a:t>）是转发比特。定义一个可选的属性是否是转发的（如果设置为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）或者不是转发的（设为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）。公认属性的转发位必须设为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a:t>
            </a:r>
          </a:p>
        </p:txBody>
      </p:sp>
      <p:sp>
        <p:nvSpPr>
          <p:cNvPr id="15" name="矩形 14"/>
          <p:cNvSpPr/>
          <p:nvPr/>
        </p:nvSpPr>
        <p:spPr>
          <a:xfrm>
            <a:off x="1462494" y="3534035"/>
            <a:ext cx="10206498" cy="1015663"/>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属性标志字节的</a:t>
            </a:r>
            <a:r>
              <a:rPr lang="zh-CN" altLang="en-US" sz="2000" dirty="0">
                <a:solidFill>
                  <a:srgbClr val="C00000"/>
                </a:solidFill>
                <a:latin typeface="华文新魏" panose="02010800040101010101" pitchFamily="2" charset="-122"/>
                <a:ea typeface="华文新魏" panose="02010800040101010101" pitchFamily="2" charset="-122"/>
              </a:rPr>
              <a:t>第三</a:t>
            </a:r>
            <a:r>
              <a:rPr lang="zh-CN" altLang="en-US" sz="2000" dirty="0">
                <a:latin typeface="华文新魏" panose="02010800040101010101" pitchFamily="2" charset="-122"/>
                <a:ea typeface="华文新魏" panose="02010800040101010101" pitchFamily="2" charset="-122"/>
              </a:rPr>
              <a:t>比特（</a:t>
            </a:r>
            <a:r>
              <a:rPr lang="en-US" altLang="zh-CN" sz="2000" dirty="0">
                <a:solidFill>
                  <a:srgbClr val="C00000"/>
                </a:solidFill>
                <a:latin typeface="华文新魏" panose="02010800040101010101" pitchFamily="2" charset="-122"/>
                <a:ea typeface="华文新魏" panose="02010800040101010101" pitchFamily="2" charset="-122"/>
              </a:rPr>
              <a:t>Bit2</a:t>
            </a:r>
            <a:r>
              <a:rPr lang="zh-CN" altLang="en-US" sz="2000" dirty="0">
                <a:latin typeface="华文新魏" panose="02010800040101010101" pitchFamily="2" charset="-122"/>
                <a:ea typeface="华文新魏" panose="02010800040101010101" pitchFamily="2" charset="-122"/>
              </a:rPr>
              <a:t>）是部分比特。它定义了包括在可选转发属性内的信息是部分的（设置为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）还是完整的（设置为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）。（公认属性和可选非转发属性的部分位必须是</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a:t>
            </a:r>
          </a:p>
        </p:txBody>
      </p:sp>
      <p:sp>
        <p:nvSpPr>
          <p:cNvPr id="16" name="矩形 15"/>
          <p:cNvSpPr/>
          <p:nvPr/>
        </p:nvSpPr>
        <p:spPr>
          <a:xfrm>
            <a:off x="1462494" y="4788471"/>
            <a:ext cx="10206498"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属性标志字节的</a:t>
            </a:r>
            <a:r>
              <a:rPr lang="zh-CN" altLang="en-US" sz="2000" dirty="0">
                <a:solidFill>
                  <a:srgbClr val="C00000"/>
                </a:solidFill>
                <a:latin typeface="华文新魏" panose="02010800040101010101" pitchFamily="2" charset="-122"/>
                <a:ea typeface="华文新魏" panose="02010800040101010101" pitchFamily="2" charset="-122"/>
              </a:rPr>
              <a:t>第四</a:t>
            </a:r>
            <a:r>
              <a:rPr lang="zh-CN" altLang="en-US" sz="2000" dirty="0">
                <a:latin typeface="华文新魏" panose="02010800040101010101" pitchFamily="2" charset="-122"/>
                <a:ea typeface="华文新魏" panose="02010800040101010101" pitchFamily="2" charset="-122"/>
              </a:rPr>
              <a:t>比特（</a:t>
            </a:r>
            <a:r>
              <a:rPr lang="en-US" altLang="zh-CN" sz="2000" dirty="0">
                <a:solidFill>
                  <a:srgbClr val="C00000"/>
                </a:solidFill>
                <a:latin typeface="华文新魏" panose="02010800040101010101" pitchFamily="2" charset="-122"/>
                <a:ea typeface="华文新魏" panose="02010800040101010101" pitchFamily="2" charset="-122"/>
              </a:rPr>
              <a:t>Bit3</a:t>
            </a:r>
            <a:r>
              <a:rPr lang="zh-CN" altLang="en-US" sz="2000" dirty="0">
                <a:latin typeface="华文新魏" panose="02010800040101010101" pitchFamily="2" charset="-122"/>
                <a:ea typeface="华文新魏" panose="02010800040101010101" pitchFamily="2" charset="-122"/>
              </a:rPr>
              <a:t>）是扩展长度比特。定义了属性长度是</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字节（如果设置为</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）还是</a:t>
            </a:r>
            <a:r>
              <a:rPr lang="en-US" altLang="zh-CN" sz="2000" dirty="0">
                <a:latin typeface="华文新魏" panose="02010800040101010101" pitchFamily="2" charset="-122"/>
                <a:ea typeface="华文新魏" panose="02010800040101010101" pitchFamily="2" charset="-122"/>
              </a:rPr>
              <a:t>2</a:t>
            </a:r>
            <a:r>
              <a:rPr lang="zh-CN" altLang="en-US" sz="2000" dirty="0">
                <a:latin typeface="华文新魏" panose="02010800040101010101" pitchFamily="2" charset="-122"/>
                <a:ea typeface="华文新魏" panose="02010800040101010101" pitchFamily="2" charset="-122"/>
              </a:rPr>
              <a:t>字节（如果设置为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）。仅仅当属性值超过</a:t>
            </a:r>
            <a:r>
              <a:rPr lang="en-US" altLang="zh-CN" sz="2000" dirty="0">
                <a:latin typeface="华文新魏" panose="02010800040101010101" pitchFamily="2" charset="-122"/>
                <a:ea typeface="华文新魏" panose="02010800040101010101" pitchFamily="2" charset="-122"/>
              </a:rPr>
              <a:t>255</a:t>
            </a:r>
            <a:r>
              <a:rPr lang="zh-CN" altLang="en-US" sz="2000" dirty="0">
                <a:latin typeface="华文新魏" panose="02010800040101010101" pitchFamily="2" charset="-122"/>
                <a:ea typeface="华文新魏" panose="02010800040101010101" pitchFamily="2" charset="-122"/>
              </a:rPr>
              <a:t>字节的时候，扩展长度可以使用。</a:t>
            </a:r>
          </a:p>
        </p:txBody>
      </p:sp>
      <p:sp>
        <p:nvSpPr>
          <p:cNvPr id="17" name="矩形 16"/>
          <p:cNvSpPr/>
          <p:nvPr/>
        </p:nvSpPr>
        <p:spPr>
          <a:xfrm>
            <a:off x="1462494" y="5735130"/>
            <a:ext cx="10206498" cy="400110"/>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属性标志字节低字节顺序</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比特没有被使用。必须填</a:t>
            </a:r>
            <a:r>
              <a:rPr lang="en-US" altLang="zh-CN" sz="2000" dirty="0">
                <a:latin typeface="华文新魏" panose="02010800040101010101" pitchFamily="2" charset="-122"/>
                <a:ea typeface="华文新魏" panose="02010800040101010101" pitchFamily="2" charset="-122"/>
              </a:rPr>
              <a:t>0</a:t>
            </a:r>
            <a:r>
              <a:rPr lang="zh-CN" altLang="en-US" sz="2000" dirty="0">
                <a:latin typeface="华文新魏" panose="02010800040101010101" pitchFamily="2" charset="-122"/>
                <a:ea typeface="华文新魏" panose="02010800040101010101" pitchFamily="2" charset="-122"/>
              </a:rPr>
              <a:t>（接收时不处理）。</a:t>
            </a:r>
          </a:p>
        </p:txBody>
      </p:sp>
    </p:spTree>
    <p:extLst>
      <p:ext uri="{BB962C8B-B14F-4D97-AF65-F5344CB8AC3E}">
        <p14:creationId xmlns:p14="http://schemas.microsoft.com/office/powerpoint/2010/main" val="86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属性标志</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7764633" cy="584775"/>
          </a:xfrm>
          <a:prstGeom prst="rect">
            <a:avLst/>
          </a:prstGeom>
        </p:spPr>
        <p:txBody>
          <a:bodyPr wrap="square">
            <a:spAutoFit/>
          </a:bodyPr>
          <a:lstStyle/>
          <a:p>
            <a:r>
              <a:rPr lang="zh-CN" altLang="en-US" sz="3200" dirty="0" smtClean="0">
                <a:latin typeface="华文新魏" panose="02010800040101010101" pitchFamily="2" charset="-122"/>
                <a:ea typeface="华文新魏" panose="02010800040101010101" pitchFamily="2" charset="-122"/>
              </a:rPr>
              <a:t>属性标志抓包实例：</a:t>
            </a:r>
            <a:endParaRPr lang="zh-CN" altLang="en-US" sz="32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1462493" y="2538665"/>
            <a:ext cx="7764633" cy="3214582"/>
          </a:xfrm>
          <a:prstGeom prst="rect">
            <a:avLst/>
          </a:prstGeom>
        </p:spPr>
      </p:pic>
    </p:spTree>
    <p:extLst>
      <p:ext uri="{BB962C8B-B14F-4D97-AF65-F5344CB8AC3E}">
        <p14:creationId xmlns:p14="http://schemas.microsoft.com/office/powerpoint/2010/main" val="70255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属性类型</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9468743" cy="584775"/>
          </a:xfrm>
          <a:prstGeom prst="rect">
            <a:avLst/>
          </a:prstGeom>
        </p:spPr>
        <p:txBody>
          <a:bodyPr wrap="square">
            <a:spAutoFit/>
          </a:bodyPr>
          <a:lstStyle/>
          <a:p>
            <a:r>
              <a:rPr lang="zh-CN" altLang="en-US" sz="3200" dirty="0" smtClean="0">
                <a:latin typeface="华文新魏" panose="02010800040101010101" pitchFamily="2" charset="-122"/>
                <a:ea typeface="华文新魏" panose="02010800040101010101" pitchFamily="2" charset="-122"/>
              </a:rPr>
              <a:t>因此归纳出，属性类型分为两大类，四小类</a:t>
            </a:r>
            <a:endParaRPr lang="zh-CN" altLang="en-US" sz="3200" dirty="0">
              <a:latin typeface="华文新魏" panose="02010800040101010101" pitchFamily="2" charset="-122"/>
              <a:ea typeface="华文新魏" panose="02010800040101010101" pitchFamily="2" charset="-122"/>
            </a:endParaRPr>
          </a:p>
        </p:txBody>
      </p:sp>
      <p:sp>
        <p:nvSpPr>
          <p:cNvPr id="10" name="矩形 9"/>
          <p:cNvSpPr/>
          <p:nvPr/>
        </p:nvSpPr>
        <p:spPr>
          <a:xfrm>
            <a:off x="1462492" y="2307769"/>
            <a:ext cx="9468743" cy="584775"/>
          </a:xfrm>
          <a:prstGeom prst="rect">
            <a:avLst/>
          </a:prstGeom>
        </p:spPr>
        <p:txBody>
          <a:bodyPr wrap="square">
            <a:spAutoFit/>
          </a:bodyPr>
          <a:lstStyle/>
          <a:p>
            <a:r>
              <a:rPr lang="en-US" altLang="zh-CN" sz="3200" dirty="0">
                <a:latin typeface="华文新魏" panose="02010800040101010101" pitchFamily="2" charset="-122"/>
                <a:ea typeface="华文新魏" panose="02010800040101010101" pitchFamily="2" charset="-122"/>
              </a:rPr>
              <a:t>1. </a:t>
            </a:r>
            <a:r>
              <a:rPr lang="en-US" altLang="zh-CN" sz="3200" dirty="0">
                <a:solidFill>
                  <a:srgbClr val="C00000"/>
                </a:solidFill>
                <a:latin typeface="华文新魏" panose="02010800040101010101" pitchFamily="2" charset="-122"/>
                <a:ea typeface="华文新魏" panose="02010800040101010101" pitchFamily="2" charset="-122"/>
              </a:rPr>
              <a:t>Well-known</a:t>
            </a:r>
            <a:r>
              <a:rPr lang="en-US" altLang="zh-CN" sz="3200" dirty="0">
                <a:latin typeface="华文新魏" panose="02010800040101010101" pitchFamily="2" charset="-122"/>
                <a:ea typeface="华文新魏" panose="02010800040101010101" pitchFamily="2" charset="-122"/>
              </a:rPr>
              <a:t> mandatory.</a:t>
            </a:r>
            <a:r>
              <a:rPr lang="zh-CN" altLang="en-US" sz="3200" dirty="0">
                <a:latin typeface="华文新魏" panose="02010800040101010101" pitchFamily="2" charset="-122"/>
                <a:ea typeface="华文新魏" panose="02010800040101010101" pitchFamily="2" charset="-122"/>
              </a:rPr>
              <a:t>（公认强制）</a:t>
            </a:r>
          </a:p>
        </p:txBody>
      </p:sp>
      <p:sp>
        <p:nvSpPr>
          <p:cNvPr id="16" name="矩形 15"/>
          <p:cNvSpPr/>
          <p:nvPr/>
        </p:nvSpPr>
        <p:spPr>
          <a:xfrm>
            <a:off x="1462492" y="3099512"/>
            <a:ext cx="946874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2</a:t>
            </a:r>
            <a:r>
              <a:rPr lang="en-US" altLang="zh-CN" sz="3200" dirty="0">
                <a:latin typeface="华文新魏" panose="02010800040101010101" pitchFamily="2" charset="-122"/>
                <a:ea typeface="华文新魏" panose="02010800040101010101" pitchFamily="2" charset="-122"/>
              </a:rPr>
              <a:t>. </a:t>
            </a:r>
            <a:r>
              <a:rPr lang="en-US" altLang="zh-CN" sz="3200" dirty="0">
                <a:solidFill>
                  <a:srgbClr val="C00000"/>
                </a:solidFill>
                <a:latin typeface="华文新魏" panose="02010800040101010101" pitchFamily="2" charset="-122"/>
                <a:ea typeface="华文新魏" panose="02010800040101010101" pitchFamily="2" charset="-122"/>
              </a:rPr>
              <a:t>Well-known</a:t>
            </a:r>
            <a:r>
              <a:rPr lang="en-US" altLang="zh-CN" sz="3200" dirty="0">
                <a:latin typeface="华文新魏" panose="02010800040101010101" pitchFamily="2" charset="-122"/>
                <a:ea typeface="华文新魏" panose="02010800040101010101" pitchFamily="2" charset="-122"/>
              </a:rPr>
              <a:t> discretionary.</a:t>
            </a:r>
            <a:r>
              <a:rPr lang="zh-CN" altLang="en-US" sz="3200" dirty="0">
                <a:latin typeface="华文新魏" panose="02010800040101010101" pitchFamily="2" charset="-122"/>
                <a:ea typeface="华文新魏" panose="02010800040101010101" pitchFamily="2" charset="-122"/>
              </a:rPr>
              <a:t>（公认自决）</a:t>
            </a:r>
          </a:p>
        </p:txBody>
      </p:sp>
      <p:sp>
        <p:nvSpPr>
          <p:cNvPr id="17" name="矩形 16"/>
          <p:cNvSpPr/>
          <p:nvPr/>
        </p:nvSpPr>
        <p:spPr>
          <a:xfrm>
            <a:off x="1462492" y="3923061"/>
            <a:ext cx="946874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3</a:t>
            </a:r>
            <a:r>
              <a:rPr lang="en-US" altLang="zh-CN" sz="3200" dirty="0">
                <a:latin typeface="华文新魏" panose="02010800040101010101" pitchFamily="2" charset="-122"/>
                <a:ea typeface="华文新魏" panose="02010800040101010101" pitchFamily="2" charset="-122"/>
              </a:rPr>
              <a:t>. </a:t>
            </a:r>
            <a:r>
              <a:rPr lang="en-US" altLang="zh-CN" sz="3200" dirty="0">
                <a:solidFill>
                  <a:srgbClr val="CC0099"/>
                </a:solidFill>
                <a:latin typeface="华文新魏" panose="02010800040101010101" pitchFamily="2" charset="-122"/>
                <a:ea typeface="华文新魏" panose="02010800040101010101" pitchFamily="2" charset="-122"/>
              </a:rPr>
              <a:t>Optional</a:t>
            </a:r>
            <a:r>
              <a:rPr lang="en-US" altLang="zh-CN" sz="3200" dirty="0">
                <a:latin typeface="华文新魏" panose="02010800040101010101" pitchFamily="2" charset="-122"/>
                <a:ea typeface="华文新魏" panose="02010800040101010101" pitchFamily="2" charset="-122"/>
              </a:rPr>
              <a:t> transitive.</a:t>
            </a:r>
            <a:r>
              <a:rPr lang="zh-CN" altLang="en-US" sz="3200" dirty="0">
                <a:latin typeface="华文新魏" panose="02010800040101010101" pitchFamily="2" charset="-122"/>
                <a:ea typeface="华文新魏" panose="02010800040101010101" pitchFamily="2" charset="-122"/>
              </a:rPr>
              <a:t>（可选转发）</a:t>
            </a:r>
          </a:p>
        </p:txBody>
      </p:sp>
      <p:sp>
        <p:nvSpPr>
          <p:cNvPr id="18" name="矩形 17"/>
          <p:cNvSpPr/>
          <p:nvPr/>
        </p:nvSpPr>
        <p:spPr>
          <a:xfrm>
            <a:off x="1462492" y="4746610"/>
            <a:ext cx="946874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4</a:t>
            </a:r>
            <a:r>
              <a:rPr lang="en-US" altLang="zh-CN" sz="3200" dirty="0">
                <a:latin typeface="华文新魏" panose="02010800040101010101" pitchFamily="2" charset="-122"/>
                <a:ea typeface="华文新魏" panose="02010800040101010101" pitchFamily="2" charset="-122"/>
              </a:rPr>
              <a:t>. </a:t>
            </a:r>
            <a:r>
              <a:rPr lang="en-US" altLang="zh-CN" sz="3200" dirty="0">
                <a:solidFill>
                  <a:srgbClr val="CC0099"/>
                </a:solidFill>
                <a:latin typeface="华文新魏" panose="02010800040101010101" pitchFamily="2" charset="-122"/>
                <a:ea typeface="华文新魏" panose="02010800040101010101" pitchFamily="2" charset="-122"/>
              </a:rPr>
              <a:t>Optional</a:t>
            </a:r>
            <a:r>
              <a:rPr lang="en-US" altLang="zh-CN" sz="3200" dirty="0">
                <a:latin typeface="华文新魏" panose="02010800040101010101" pitchFamily="2" charset="-122"/>
                <a:ea typeface="华文新魏" panose="02010800040101010101" pitchFamily="2" charset="-122"/>
              </a:rPr>
              <a:t> non-transitive.</a:t>
            </a:r>
            <a:r>
              <a:rPr lang="zh-CN" altLang="en-US" sz="3200" dirty="0">
                <a:latin typeface="华文新魏" panose="02010800040101010101" pitchFamily="2" charset="-122"/>
                <a:ea typeface="华文新魏" panose="02010800040101010101" pitchFamily="2" charset="-122"/>
              </a:rPr>
              <a:t>（可选非转发）</a:t>
            </a:r>
          </a:p>
        </p:txBody>
      </p:sp>
    </p:spTree>
    <p:extLst>
      <p:ext uri="{BB962C8B-B14F-4D97-AF65-F5344CB8AC3E}">
        <p14:creationId xmlns:p14="http://schemas.microsoft.com/office/powerpoint/2010/main" val="415601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en-US" altLang="zh-CN" sz="2800" b="1" dirty="0">
                <a:latin typeface="汉仪综艺体简" panose="02010600030101010101" charset="-122"/>
                <a:ea typeface="汉仪综艺体简" panose="02010600030101010101" charset="-122"/>
              </a:rPr>
              <a:t>Origin</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516026"/>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1 </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solidFill>
                  <a:schemeClr val="accent4">
                    <a:lumMod val="75000"/>
                  </a:schemeClr>
                </a:solidFill>
                <a:latin typeface="华文新魏" panose="02010800040101010101" pitchFamily="2" charset="-122"/>
                <a:ea typeface="华文新魏" panose="02010800040101010101" pitchFamily="2" charset="-122"/>
              </a:rPr>
              <a:t>公认强制</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2742153"/>
            <a:ext cx="968695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0	IGP	</a:t>
            </a:r>
            <a:r>
              <a:rPr lang="zh-CN" altLang="en-US" sz="3200" dirty="0" smtClean="0">
                <a:latin typeface="华文新魏" panose="02010800040101010101" pitchFamily="2" charset="-122"/>
                <a:ea typeface="华文新魏" panose="02010800040101010101" pitchFamily="2" charset="-122"/>
              </a:rPr>
              <a:t>网络层</a:t>
            </a:r>
            <a:r>
              <a:rPr lang="zh-CN" altLang="en-US" sz="3200" dirty="0">
                <a:latin typeface="华文新魏" panose="02010800040101010101" pitchFamily="2" charset="-122"/>
                <a:ea typeface="华文新魏" panose="02010800040101010101" pitchFamily="2" charset="-122"/>
              </a:rPr>
              <a:t>可达信息和来源</a:t>
            </a:r>
            <a:r>
              <a:rPr lang="en-US" altLang="zh-CN" sz="3200" dirty="0">
                <a:latin typeface="华文新魏" panose="02010800040101010101" pitchFamily="2" charset="-122"/>
                <a:ea typeface="华文新魏" panose="02010800040101010101" pitchFamily="2" charset="-122"/>
              </a:rPr>
              <a:t>AS</a:t>
            </a:r>
            <a:r>
              <a:rPr lang="zh-CN" altLang="en-US" sz="3200" dirty="0">
                <a:latin typeface="华文新魏" panose="02010800040101010101" pitchFamily="2" charset="-122"/>
                <a:ea typeface="华文新魏" panose="02010800040101010101" pitchFamily="2" charset="-122"/>
              </a:rPr>
              <a:t>同内部</a:t>
            </a:r>
          </a:p>
        </p:txBody>
      </p:sp>
      <p:sp>
        <p:nvSpPr>
          <p:cNvPr id="11" name="矩形 10"/>
          <p:cNvSpPr/>
          <p:nvPr/>
        </p:nvSpPr>
        <p:spPr>
          <a:xfrm>
            <a:off x="1462492" y="3687725"/>
            <a:ext cx="968695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1	EGP	</a:t>
            </a:r>
            <a:r>
              <a:rPr lang="zh-CN" altLang="en-US" sz="3200" dirty="0" smtClean="0">
                <a:latin typeface="华文新魏" panose="02010800040101010101" pitchFamily="2" charset="-122"/>
                <a:ea typeface="华文新魏" panose="02010800040101010101" pitchFamily="2" charset="-122"/>
              </a:rPr>
              <a:t>网络层</a:t>
            </a:r>
            <a:r>
              <a:rPr lang="zh-CN" altLang="en-US" sz="3200" dirty="0">
                <a:latin typeface="华文新魏" panose="02010800040101010101" pitchFamily="2" charset="-122"/>
                <a:ea typeface="华文新魏" panose="02010800040101010101" pitchFamily="2" charset="-122"/>
              </a:rPr>
              <a:t>可达信息通过</a:t>
            </a:r>
            <a:r>
              <a:rPr lang="en-US" altLang="zh-CN" sz="3200" dirty="0">
                <a:latin typeface="华文新魏" panose="02010800040101010101" pitchFamily="2" charset="-122"/>
                <a:ea typeface="华文新魏" panose="02010800040101010101" pitchFamily="2" charset="-122"/>
              </a:rPr>
              <a:t>EGP</a:t>
            </a:r>
            <a:r>
              <a:rPr lang="zh-CN" altLang="en-US" sz="3200" dirty="0">
                <a:latin typeface="华文新魏" panose="02010800040101010101" pitchFamily="2" charset="-122"/>
                <a:ea typeface="华文新魏" panose="02010800040101010101" pitchFamily="2" charset="-122"/>
              </a:rPr>
              <a:t>学习</a:t>
            </a:r>
          </a:p>
        </p:txBody>
      </p:sp>
      <p:sp>
        <p:nvSpPr>
          <p:cNvPr id="13" name="矩形 12"/>
          <p:cNvSpPr/>
          <p:nvPr/>
        </p:nvSpPr>
        <p:spPr>
          <a:xfrm>
            <a:off x="1462491" y="4633297"/>
            <a:ext cx="10341583" cy="584775"/>
          </a:xfrm>
          <a:prstGeom prst="rect">
            <a:avLst/>
          </a:prstGeom>
        </p:spPr>
        <p:txBody>
          <a:bodyPr wrap="square">
            <a:spAutoFit/>
          </a:bodyPr>
          <a:lstStyle/>
          <a:p>
            <a:r>
              <a:rPr lang="en-US" altLang="zh-CN" sz="3200" dirty="0" smtClean="0">
                <a:latin typeface="华文新魏" panose="02010800040101010101" pitchFamily="2" charset="-122"/>
                <a:ea typeface="华文新魏" panose="02010800040101010101" pitchFamily="2" charset="-122"/>
              </a:rPr>
              <a:t>2	INCOMPLETE	</a:t>
            </a:r>
            <a:r>
              <a:rPr lang="zh-CN" altLang="en-US" sz="3200" dirty="0" smtClean="0">
                <a:latin typeface="华文新魏" panose="02010800040101010101" pitchFamily="2" charset="-122"/>
                <a:ea typeface="华文新魏" panose="02010800040101010101" pitchFamily="2" charset="-122"/>
              </a:rPr>
              <a:t>网络层</a:t>
            </a:r>
            <a:r>
              <a:rPr lang="zh-CN" altLang="en-US" sz="3200" dirty="0">
                <a:latin typeface="华文新魏" panose="02010800040101010101" pitchFamily="2" charset="-122"/>
                <a:ea typeface="华文新魏" panose="02010800040101010101" pitchFamily="2" charset="-122"/>
              </a:rPr>
              <a:t>可达信息通过别的方式学习</a:t>
            </a:r>
          </a:p>
        </p:txBody>
      </p:sp>
    </p:spTree>
    <p:extLst>
      <p:ext uri="{BB962C8B-B14F-4D97-AF65-F5344CB8AC3E}">
        <p14:creationId xmlns:p14="http://schemas.microsoft.com/office/powerpoint/2010/main" val="9699667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-Origin</a:t>
            </a:r>
            <a:endParaRPr lang="zh-CN" altLang="en-US" sz="2800" b="1" dirty="0">
              <a:latin typeface="汉仪综艺体简" panose="02010600030101010101" charset="-122"/>
              <a:ea typeface="汉仪综艺体简" panose="02010600030101010101" charset="-122"/>
            </a:endParaRPr>
          </a:p>
        </p:txBody>
      </p:sp>
      <p:pic>
        <p:nvPicPr>
          <p:cNvPr id="8" name="图片 7"/>
          <p:cNvPicPr>
            <a:picLocks noChangeAspect="1"/>
          </p:cNvPicPr>
          <p:nvPr/>
        </p:nvPicPr>
        <p:blipFill>
          <a:blip r:embed="rId2"/>
          <a:stretch>
            <a:fillRect/>
          </a:stretch>
        </p:blipFill>
        <p:spPr>
          <a:xfrm>
            <a:off x="1462493" y="2691537"/>
            <a:ext cx="8603735" cy="2981899"/>
          </a:xfrm>
          <a:prstGeom prst="rect">
            <a:avLst/>
          </a:prstGeom>
        </p:spPr>
      </p:pic>
      <p:sp>
        <p:nvSpPr>
          <p:cNvPr id="15" name="矩形 14"/>
          <p:cNvSpPr/>
          <p:nvPr/>
        </p:nvSpPr>
        <p:spPr>
          <a:xfrm>
            <a:off x="1462493" y="1516026"/>
            <a:ext cx="7764633" cy="707886"/>
          </a:xfrm>
          <a:prstGeom prst="rect">
            <a:avLst/>
          </a:prstGeom>
        </p:spPr>
        <p:txBody>
          <a:bodyPr wrap="square">
            <a:spAutoFit/>
          </a:bodyPr>
          <a:lstStyle/>
          <a:p>
            <a:r>
              <a:rPr lang="en-US" altLang="zh-CN" sz="4000" dirty="0" smtClean="0">
                <a:latin typeface="华文新魏" panose="02010800040101010101" pitchFamily="2" charset="-122"/>
                <a:ea typeface="华文新魏" panose="02010800040101010101" pitchFamily="2" charset="-122"/>
              </a:rPr>
              <a:t>Origin </a:t>
            </a:r>
            <a:r>
              <a:rPr lang="zh-CN" altLang="en-US" sz="4000" dirty="0" smtClean="0">
                <a:latin typeface="华文新魏" panose="02010800040101010101" pitchFamily="2" charset="-122"/>
                <a:ea typeface="华文新魏" panose="02010800040101010101" pitchFamily="2" charset="-122"/>
              </a:rPr>
              <a:t>抓包实例：</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214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-As Path</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204299"/>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a:solidFill>
                  <a:srgbClr val="C00000"/>
                </a:solidFill>
                <a:latin typeface="华文新魏" panose="02010800040101010101" pitchFamily="2" charset="-122"/>
                <a:ea typeface="华文新魏" panose="02010800040101010101" pitchFamily="2" charset="-122"/>
              </a:rPr>
              <a:t>2</a:t>
            </a:r>
            <a:r>
              <a:rPr lang="en-US" altLang="zh-CN" sz="4000" dirty="0" smtClean="0">
                <a:solidFill>
                  <a:srgbClr val="C00000"/>
                </a:solidFill>
                <a:latin typeface="华文新魏" panose="02010800040101010101" pitchFamily="2" charset="-122"/>
                <a:ea typeface="华文新魏" panose="02010800040101010101" pitchFamily="2" charset="-122"/>
              </a:rPr>
              <a:t> </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solidFill>
                  <a:schemeClr val="accent4">
                    <a:lumMod val="75000"/>
                  </a:schemeClr>
                </a:solidFill>
                <a:latin typeface="华文新魏" panose="02010800040101010101" pitchFamily="2" charset="-122"/>
                <a:ea typeface="华文新魏" panose="02010800040101010101" pitchFamily="2" charset="-122"/>
              </a:rPr>
              <a:t>公认强制</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1" y="2149912"/>
            <a:ext cx="9686953" cy="523220"/>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由一系列</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路径段组成。每一个</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路径段表示为</a:t>
            </a:r>
            <a:r>
              <a:rPr lang="en-US" altLang="zh-CN" sz="2800" dirty="0">
                <a:latin typeface="华文新魏" panose="02010800040101010101" pitchFamily="2" charset="-122"/>
                <a:ea typeface="华文新魏" panose="02010800040101010101" pitchFamily="2" charset="-122"/>
              </a:rPr>
              <a:t>TVL</a:t>
            </a:r>
            <a:r>
              <a:rPr lang="zh-CN" altLang="en-US" sz="2800" dirty="0">
                <a:latin typeface="华文新魏" panose="02010800040101010101" pitchFamily="2" charset="-122"/>
                <a:ea typeface="华文新魏" panose="02010800040101010101" pitchFamily="2" charset="-122"/>
              </a:rPr>
              <a:t>。</a:t>
            </a:r>
          </a:p>
        </p:txBody>
      </p:sp>
      <p:sp>
        <p:nvSpPr>
          <p:cNvPr id="11" name="矩形 10"/>
          <p:cNvSpPr/>
          <p:nvPr/>
        </p:nvSpPr>
        <p:spPr>
          <a:xfrm>
            <a:off x="1462491" y="2912415"/>
            <a:ext cx="9686953" cy="523220"/>
          </a:xfrm>
          <a:prstGeom prst="rect">
            <a:avLst/>
          </a:prstGeom>
        </p:spPr>
        <p:txBody>
          <a:bodyPr wrap="square">
            <a:spAutoFit/>
          </a:bodyPr>
          <a:lstStyle/>
          <a:p>
            <a:r>
              <a:rPr lang="en-US" altLang="zh-CN" sz="2800" dirty="0" smtClean="0">
                <a:solidFill>
                  <a:srgbClr val="C00000"/>
                </a:solidFill>
                <a:latin typeface="华文新魏" panose="02010800040101010101" pitchFamily="2" charset="-122"/>
                <a:ea typeface="华文新魏" panose="02010800040101010101" pitchFamily="2" charset="-122"/>
              </a:rPr>
              <a:t>Type</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
        <p:nvSpPr>
          <p:cNvPr id="13" name="矩形 12"/>
          <p:cNvSpPr/>
          <p:nvPr/>
        </p:nvSpPr>
        <p:spPr>
          <a:xfrm>
            <a:off x="2397673" y="3521865"/>
            <a:ext cx="10341583" cy="461665"/>
          </a:xfrm>
          <a:prstGeom prst="rect">
            <a:avLst/>
          </a:prstGeom>
        </p:spPr>
        <p:txBody>
          <a:bodyPr wrap="square">
            <a:spAutoFit/>
          </a:bodyPr>
          <a:lstStyle/>
          <a:p>
            <a:r>
              <a:rPr lang="en-US" altLang="zh-CN" sz="2400" dirty="0">
                <a:latin typeface="华文新魏" panose="02010800040101010101" pitchFamily="2" charset="-122"/>
                <a:ea typeface="华文新魏" panose="02010800040101010101" pitchFamily="2" charset="-122"/>
              </a:rPr>
              <a:t>1  </a:t>
            </a:r>
            <a:r>
              <a:rPr lang="en-US" altLang="zh-CN" sz="2400" dirty="0">
                <a:solidFill>
                  <a:schemeClr val="accent5">
                    <a:lumMod val="50000"/>
                  </a:schemeClr>
                </a:solidFill>
                <a:latin typeface="华文新魏" panose="02010800040101010101" pitchFamily="2" charset="-122"/>
                <a:ea typeface="华文新魏" panose="02010800040101010101" pitchFamily="2" charset="-122"/>
              </a:rPr>
              <a:t>AS_SET</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在</a:t>
            </a:r>
            <a:r>
              <a:rPr lang="en-US" altLang="zh-CN" sz="2400" dirty="0">
                <a:latin typeface="华文新魏" panose="02010800040101010101" pitchFamily="2" charset="-122"/>
                <a:ea typeface="华文新魏" panose="02010800040101010101" pitchFamily="2" charset="-122"/>
              </a:rPr>
              <a:t>UPDATE</a:t>
            </a:r>
            <a:r>
              <a:rPr lang="zh-CN" altLang="en-US" sz="2400" dirty="0">
                <a:latin typeface="华文新魏" panose="02010800040101010101" pitchFamily="2" charset="-122"/>
                <a:ea typeface="华文新魏" panose="02010800040101010101" pitchFamily="2" charset="-122"/>
              </a:rPr>
              <a:t>消息中的路由经过的</a:t>
            </a:r>
            <a:r>
              <a:rPr lang="en-US" altLang="zh-CN" sz="2400" dirty="0">
                <a:latin typeface="华文新魏" panose="02010800040101010101" pitchFamily="2" charset="-122"/>
                <a:ea typeface="华文新魏" panose="02010800040101010101" pitchFamily="2" charset="-122"/>
              </a:rPr>
              <a:t>AS</a:t>
            </a:r>
            <a:r>
              <a:rPr lang="zh-CN" altLang="en-US" sz="2400" dirty="0">
                <a:latin typeface="华文新魏" panose="02010800040101010101" pitchFamily="2" charset="-122"/>
                <a:ea typeface="华文新魏" panose="02010800040101010101" pitchFamily="2" charset="-122"/>
              </a:rPr>
              <a:t>的无序集</a:t>
            </a:r>
          </a:p>
        </p:txBody>
      </p:sp>
      <p:sp>
        <p:nvSpPr>
          <p:cNvPr id="12" name="矩形 11"/>
          <p:cNvSpPr/>
          <p:nvPr/>
        </p:nvSpPr>
        <p:spPr>
          <a:xfrm>
            <a:off x="1462491" y="4736630"/>
            <a:ext cx="10341583" cy="523220"/>
          </a:xfrm>
          <a:prstGeom prst="rect">
            <a:avLst/>
          </a:prstGeom>
        </p:spPr>
        <p:txBody>
          <a:bodyPr wrap="square">
            <a:spAutoFit/>
          </a:bodyPr>
          <a:lstStyle/>
          <a:p>
            <a:r>
              <a:rPr lang="en-US" altLang="zh-CN" sz="2800" dirty="0">
                <a:solidFill>
                  <a:srgbClr val="C00000"/>
                </a:solidFill>
                <a:latin typeface="华文新魏" panose="02010800040101010101" pitchFamily="2" charset="-122"/>
                <a:ea typeface="华文新魏" panose="02010800040101010101" pitchFamily="2" charset="-122"/>
              </a:rPr>
              <a:t>Length</a:t>
            </a: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1</a:t>
            </a:r>
            <a:r>
              <a:rPr lang="zh-CN" altLang="en-US" sz="2800" dirty="0">
                <a:latin typeface="华文新魏" panose="02010800040101010101" pitchFamily="2" charset="-122"/>
                <a:ea typeface="华文新魏" panose="02010800040101010101" pitchFamily="2" charset="-122"/>
              </a:rPr>
              <a:t>字节长度的字段， 包含了在路径段值字段的</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的数量</a:t>
            </a:r>
          </a:p>
        </p:txBody>
      </p:sp>
      <p:sp>
        <p:nvSpPr>
          <p:cNvPr id="16" name="矩形 15"/>
          <p:cNvSpPr/>
          <p:nvPr/>
        </p:nvSpPr>
        <p:spPr>
          <a:xfrm>
            <a:off x="2397673" y="4053084"/>
            <a:ext cx="10341583" cy="461665"/>
          </a:xfrm>
          <a:prstGeom prst="rect">
            <a:avLst/>
          </a:prstGeom>
        </p:spPr>
        <p:txBody>
          <a:bodyPr wrap="square">
            <a:spAutoFit/>
          </a:bodyPr>
          <a:lstStyle/>
          <a:p>
            <a:r>
              <a:rPr lang="en-US" altLang="zh-CN" sz="2400" dirty="0" smtClean="0">
                <a:latin typeface="华文新魏" panose="02010800040101010101" pitchFamily="2" charset="-122"/>
                <a:ea typeface="华文新魏" panose="02010800040101010101" pitchFamily="2" charset="-122"/>
              </a:rPr>
              <a:t>2  </a:t>
            </a:r>
            <a:r>
              <a:rPr lang="en-US" altLang="zh-CN" sz="2400" dirty="0">
                <a:solidFill>
                  <a:schemeClr val="accent5">
                    <a:lumMod val="50000"/>
                  </a:schemeClr>
                </a:solidFill>
                <a:latin typeface="华文新魏" panose="02010800040101010101" pitchFamily="2" charset="-122"/>
                <a:ea typeface="华文新魏" panose="02010800040101010101" pitchFamily="2" charset="-122"/>
              </a:rPr>
              <a:t>AS_SEQUENCE</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在</a:t>
            </a:r>
            <a:r>
              <a:rPr lang="en-US" altLang="zh-CN" sz="2400" dirty="0">
                <a:latin typeface="华文新魏" panose="02010800040101010101" pitchFamily="2" charset="-122"/>
                <a:ea typeface="华文新魏" panose="02010800040101010101" pitchFamily="2" charset="-122"/>
              </a:rPr>
              <a:t>UPDATE</a:t>
            </a:r>
            <a:r>
              <a:rPr lang="zh-CN" altLang="en-US" sz="2400" dirty="0">
                <a:latin typeface="华文新魏" panose="02010800040101010101" pitchFamily="2" charset="-122"/>
                <a:ea typeface="华文新魏" panose="02010800040101010101" pitchFamily="2" charset="-122"/>
              </a:rPr>
              <a:t>消息中的路由经过的</a:t>
            </a:r>
            <a:r>
              <a:rPr lang="en-US" altLang="zh-CN" sz="2400" dirty="0">
                <a:latin typeface="华文新魏" panose="02010800040101010101" pitchFamily="2" charset="-122"/>
                <a:ea typeface="华文新魏" panose="02010800040101010101" pitchFamily="2" charset="-122"/>
              </a:rPr>
              <a:t>AS</a:t>
            </a:r>
            <a:r>
              <a:rPr lang="zh-CN" altLang="en-US" sz="2400" dirty="0">
                <a:latin typeface="华文新魏" panose="02010800040101010101" pitchFamily="2" charset="-122"/>
                <a:ea typeface="华文新魏" panose="02010800040101010101" pitchFamily="2" charset="-122"/>
              </a:rPr>
              <a:t>的有序集</a:t>
            </a:r>
          </a:p>
        </p:txBody>
      </p:sp>
      <p:sp>
        <p:nvSpPr>
          <p:cNvPr id="17" name="矩形 16"/>
          <p:cNvSpPr/>
          <p:nvPr/>
        </p:nvSpPr>
        <p:spPr>
          <a:xfrm>
            <a:off x="1462490" y="5481731"/>
            <a:ext cx="10341583" cy="954107"/>
          </a:xfrm>
          <a:prstGeom prst="rect">
            <a:avLst/>
          </a:prstGeom>
        </p:spPr>
        <p:txBody>
          <a:bodyPr wrap="square">
            <a:spAutoFit/>
          </a:bodyPr>
          <a:lstStyle/>
          <a:p>
            <a:r>
              <a:rPr lang="en-US" altLang="zh-CN" sz="2800" dirty="0">
                <a:solidFill>
                  <a:srgbClr val="C00000"/>
                </a:solidFill>
                <a:latin typeface="华文新魏" panose="02010800040101010101" pitchFamily="2" charset="-122"/>
                <a:ea typeface="华文新魏" panose="02010800040101010101" pitchFamily="2" charset="-122"/>
              </a:rPr>
              <a:t> </a:t>
            </a:r>
            <a:r>
              <a:rPr lang="en-US" altLang="zh-CN" sz="2800" dirty="0" smtClean="0">
                <a:solidFill>
                  <a:srgbClr val="C00000"/>
                </a:solidFill>
                <a:latin typeface="华文新魏" panose="02010800040101010101" pitchFamily="2" charset="-122"/>
                <a:ea typeface="华文新魏" panose="02010800040101010101" pitchFamily="2" charset="-122"/>
              </a:rPr>
              <a:t>Value     </a:t>
            </a:r>
            <a:r>
              <a:rPr lang="zh-CN" altLang="en-US" sz="2800" dirty="0" smtClean="0">
                <a:latin typeface="华文新魏" panose="02010800040101010101" pitchFamily="2" charset="-122"/>
                <a:ea typeface="华文新魏" panose="02010800040101010101" pitchFamily="2" charset="-122"/>
              </a:rPr>
              <a:t>路径</a:t>
            </a:r>
            <a:r>
              <a:rPr lang="zh-CN" altLang="en-US" sz="2800" dirty="0">
                <a:latin typeface="华文新魏" panose="02010800040101010101" pitchFamily="2" charset="-122"/>
                <a:ea typeface="华文新魏" panose="02010800040101010101" pitchFamily="2" charset="-122"/>
              </a:rPr>
              <a:t>段值字段包含了一个或者多个</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号，每一个编码为</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字节长度的字段。</a:t>
            </a:r>
          </a:p>
        </p:txBody>
      </p:sp>
    </p:spTree>
    <p:extLst>
      <p:ext uri="{BB962C8B-B14F-4D97-AF65-F5344CB8AC3E}">
        <p14:creationId xmlns:p14="http://schemas.microsoft.com/office/powerpoint/2010/main" val="2797295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-As Path</a:t>
            </a:r>
            <a:endParaRPr lang="zh-CN" altLang="en-US" sz="2800" b="1" dirty="0">
              <a:latin typeface="汉仪综艺体简" panose="02010600030101010101" charset="-122"/>
              <a:ea typeface="汉仪综艺体简" panose="02010600030101010101" charset="-122"/>
            </a:endParaRPr>
          </a:p>
        </p:txBody>
      </p:sp>
      <p:sp>
        <p:nvSpPr>
          <p:cNvPr id="15" name="矩形 14"/>
          <p:cNvSpPr/>
          <p:nvPr/>
        </p:nvSpPr>
        <p:spPr>
          <a:xfrm>
            <a:off x="1462493" y="1516026"/>
            <a:ext cx="7764633" cy="707886"/>
          </a:xfrm>
          <a:prstGeom prst="rect">
            <a:avLst/>
          </a:prstGeom>
        </p:spPr>
        <p:txBody>
          <a:bodyPr wrap="square">
            <a:spAutoFit/>
          </a:bodyPr>
          <a:lstStyle/>
          <a:p>
            <a:r>
              <a:rPr lang="en-US" altLang="zh-CN" sz="4000" dirty="0" smtClean="0">
                <a:latin typeface="华文新魏" panose="02010800040101010101" pitchFamily="2" charset="-122"/>
                <a:ea typeface="华文新魏" panose="02010800040101010101" pitchFamily="2" charset="-122"/>
              </a:rPr>
              <a:t>As Path </a:t>
            </a:r>
            <a:r>
              <a:rPr lang="zh-CN" altLang="en-US" sz="4000" dirty="0" smtClean="0">
                <a:latin typeface="华文新魏" panose="02010800040101010101" pitchFamily="2" charset="-122"/>
                <a:ea typeface="华文新魏" panose="02010800040101010101" pitchFamily="2" charset="-122"/>
              </a:rPr>
              <a:t>抓包实例：</a:t>
            </a:r>
            <a:endParaRPr lang="zh-CN" altLang="en-US" sz="4000"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462492" y="2608350"/>
            <a:ext cx="7660725" cy="3798811"/>
          </a:xfrm>
          <a:prstGeom prst="rect">
            <a:avLst/>
          </a:prstGeom>
        </p:spPr>
      </p:pic>
    </p:spTree>
    <p:extLst>
      <p:ext uri="{BB962C8B-B14F-4D97-AF65-F5344CB8AC3E}">
        <p14:creationId xmlns:p14="http://schemas.microsoft.com/office/powerpoint/2010/main" val="1812150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463985" y="138480"/>
            <a:ext cx="2265664"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b="1" dirty="0" smtClean="0">
                <a:latin typeface="汉仪综艺体简" panose="02010609000101010101" pitchFamily="49" charset="-122"/>
                <a:ea typeface="汉仪综艺体简" panose="02010609000101010101" pitchFamily="49" charset="-122"/>
              </a:rPr>
              <a:t>的来历</a:t>
            </a:r>
            <a:endParaRPr lang="zh-CN" altLang="en-US" sz="2800" b="1" dirty="0">
              <a:latin typeface="汉仪综艺体简" panose="02010609000101010101" pitchFamily="49" charset="-122"/>
              <a:ea typeface="汉仪综艺体简" panose="02010609000101010101" pitchFamily="49" charset="-122"/>
            </a:endParaRPr>
          </a:p>
        </p:txBody>
      </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
        <p:nvSpPr>
          <p:cNvPr id="8" name="文本框 7"/>
          <p:cNvSpPr txBox="1"/>
          <p:nvPr/>
        </p:nvSpPr>
        <p:spPr>
          <a:xfrm>
            <a:off x="2431474" y="2550088"/>
            <a:ext cx="6213762" cy="2431435"/>
          </a:xfrm>
          <a:prstGeom prst="rect">
            <a:avLst/>
          </a:prstGeom>
          <a:noFill/>
        </p:spPr>
        <p:txBody>
          <a:bodyPr wrap="square" rtlCol="0">
            <a:spAutoFit/>
          </a:bodyPr>
          <a:lstStyle/>
          <a:p>
            <a:pPr fontAlgn="base"/>
            <a:r>
              <a:rPr lang="en-US" altLang="zh-CN" sz="2800" b="1" dirty="0"/>
              <a:t>EGP </a:t>
            </a:r>
            <a:r>
              <a:rPr lang="zh-CN" altLang="en-US" sz="2800" b="1" dirty="0"/>
              <a:t>外部网关协议有以下几个缺点</a:t>
            </a:r>
            <a:r>
              <a:rPr lang="zh-CN" altLang="en-US" sz="2800" b="1" dirty="0" smtClean="0"/>
              <a:t>：</a:t>
            </a:r>
            <a:endParaRPr lang="en-US" altLang="zh-CN" sz="2800" b="1" dirty="0" smtClean="0"/>
          </a:p>
          <a:p>
            <a:pPr fontAlgn="base"/>
            <a:endParaRPr lang="zh-CN" altLang="en-US" sz="2800" b="1" dirty="0"/>
          </a:p>
          <a:p>
            <a:pPr fontAlgn="base"/>
            <a:r>
              <a:rPr lang="en-US" altLang="zh-CN" sz="2400" dirty="0" smtClean="0"/>
              <a:t>1. </a:t>
            </a:r>
            <a:r>
              <a:rPr lang="zh-CN" altLang="en-US" sz="2400" dirty="0" smtClean="0"/>
              <a:t>没有</a:t>
            </a:r>
            <a:r>
              <a:rPr lang="zh-CN" altLang="en-US" sz="2400" dirty="0"/>
              <a:t>发现路由环路的能力</a:t>
            </a:r>
          </a:p>
          <a:p>
            <a:pPr fontAlgn="base"/>
            <a:r>
              <a:rPr lang="en-US" altLang="zh-CN" sz="2400" dirty="0" smtClean="0"/>
              <a:t>2. </a:t>
            </a:r>
            <a:r>
              <a:rPr lang="zh-CN" altLang="en-US" sz="2400" dirty="0" smtClean="0"/>
              <a:t>不</a:t>
            </a:r>
            <a:r>
              <a:rPr lang="zh-CN" altLang="en-US" sz="2400" dirty="0"/>
              <a:t>支持复杂的基于策略的路由</a:t>
            </a:r>
          </a:p>
          <a:p>
            <a:pPr fontAlgn="base"/>
            <a:r>
              <a:rPr lang="en-US" altLang="zh-CN" sz="2400" dirty="0" smtClean="0"/>
              <a:t>3. </a:t>
            </a:r>
            <a:r>
              <a:rPr lang="zh-CN" altLang="en-US" sz="2400" dirty="0" smtClean="0"/>
              <a:t>不能</a:t>
            </a:r>
            <a:r>
              <a:rPr lang="zh-CN" altLang="en-US" sz="2400" dirty="0"/>
              <a:t>充分地与</a:t>
            </a:r>
            <a:r>
              <a:rPr lang="en-US" altLang="zh-CN" sz="2400" dirty="0"/>
              <a:t>IGP</a:t>
            </a:r>
            <a:r>
              <a:rPr lang="zh-CN" altLang="en-US" sz="2400" dirty="0"/>
              <a:t>互相合作</a:t>
            </a:r>
          </a:p>
          <a:p>
            <a:pPr fontAlgn="base"/>
            <a:r>
              <a:rPr lang="en-US" altLang="zh-CN" sz="2400" dirty="0" smtClean="0"/>
              <a:t>4. </a:t>
            </a:r>
            <a:r>
              <a:rPr lang="zh-CN" altLang="en-US" sz="2400" dirty="0" smtClean="0"/>
              <a:t>公布</a:t>
            </a:r>
            <a:r>
              <a:rPr lang="zh-CN" altLang="en-US" sz="2400" dirty="0"/>
              <a:t>网络变化相当慢</a:t>
            </a:r>
          </a:p>
        </p:txBody>
      </p:sp>
    </p:spTree>
    <p:extLst>
      <p:ext uri="{BB962C8B-B14F-4D97-AF65-F5344CB8AC3E}">
        <p14:creationId xmlns:p14="http://schemas.microsoft.com/office/powerpoint/2010/main" val="322793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-Next Hop</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204299"/>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3 </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solidFill>
                  <a:schemeClr val="accent4">
                    <a:lumMod val="75000"/>
                  </a:schemeClr>
                </a:solidFill>
                <a:latin typeface="华文新魏" panose="02010800040101010101" pitchFamily="2" charset="-122"/>
                <a:ea typeface="华文新魏" panose="02010800040101010101" pitchFamily="2" charset="-122"/>
              </a:rPr>
              <a:t>公认强制</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4" y="2212257"/>
            <a:ext cx="9686953" cy="954107"/>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它定义了作为到达目的地作为下一跳的边界路由器的</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地址，目的地列表于</a:t>
            </a:r>
            <a:r>
              <a:rPr lang="en-US" altLang="zh-CN" sz="2800" dirty="0">
                <a:latin typeface="华文新魏" panose="02010800040101010101" pitchFamily="2" charset="-122"/>
                <a:ea typeface="华文新魏" panose="02010800040101010101" pitchFamily="2" charset="-122"/>
              </a:rPr>
              <a:t>UPDATE</a:t>
            </a:r>
            <a:r>
              <a:rPr lang="zh-CN" altLang="en-US" sz="2800" dirty="0">
                <a:latin typeface="华文新魏" panose="02010800040101010101" pitchFamily="2" charset="-122"/>
                <a:ea typeface="华文新魏" panose="02010800040101010101" pitchFamily="2" charset="-122"/>
              </a:rPr>
              <a:t>消息的网络层可达</a:t>
            </a:r>
            <a:r>
              <a:rPr lang="zh-CN" altLang="en-US" sz="2800" dirty="0" smtClean="0">
                <a:latin typeface="华文新魏" panose="02010800040101010101" pitchFamily="2" charset="-122"/>
                <a:ea typeface="华文新魏" panose="02010800040101010101" pitchFamily="2" charset="-122"/>
              </a:rPr>
              <a:t>字段（</a:t>
            </a:r>
            <a:r>
              <a:rPr lang="en-US" altLang="zh-CN" sz="2800" dirty="0" smtClean="0">
                <a:latin typeface="华文新魏" panose="02010800040101010101" pitchFamily="2" charset="-122"/>
                <a:ea typeface="华文新魏" panose="02010800040101010101" pitchFamily="2" charset="-122"/>
              </a:rPr>
              <a:t>NLRI</a:t>
            </a:r>
            <a:r>
              <a:rPr lang="zh-CN" altLang="en-US"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462493" y="4218999"/>
            <a:ext cx="7110006" cy="2392901"/>
          </a:xfrm>
          <a:prstGeom prst="rect">
            <a:avLst/>
          </a:prstGeom>
        </p:spPr>
      </p:pic>
      <p:sp>
        <p:nvSpPr>
          <p:cNvPr id="18" name="矩形 17"/>
          <p:cNvSpPr/>
          <p:nvPr/>
        </p:nvSpPr>
        <p:spPr>
          <a:xfrm>
            <a:off x="1462493" y="3369594"/>
            <a:ext cx="9686953" cy="646331"/>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Next Hop </a:t>
            </a:r>
            <a:r>
              <a:rPr lang="zh-CN" altLang="en-US" sz="3600" dirty="0" smtClean="0">
                <a:latin typeface="华文新魏" panose="02010800040101010101" pitchFamily="2" charset="-122"/>
                <a:ea typeface="华文新魏" panose="02010800040101010101" pitchFamily="2" charset="-122"/>
              </a:rPr>
              <a:t>装包实例：</a:t>
            </a:r>
            <a:endParaRPr lang="zh-CN" altLang="en-US"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7794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8"/>
            <a:ext cx="968695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a:latin typeface="汉仪综艺体简" panose="02010600030101010101" charset="-122"/>
                <a:ea typeface="汉仪综艺体简" panose="02010600030101010101" charset="-122"/>
              </a:rPr>
              <a:t>-</a:t>
            </a:r>
            <a:r>
              <a:rPr lang="en-US" altLang="zh-CN" sz="2800" b="1" dirty="0" smtClean="0">
                <a:latin typeface="汉仪综艺体简" panose="02010600030101010101" charset="-122"/>
                <a:ea typeface="汉仪综艺体简" panose="02010600030101010101" charset="-122"/>
              </a:rPr>
              <a:t>MULTI EXIT DISC</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4" y="1204299"/>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4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可选非转发</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4" y="2212257"/>
            <a:ext cx="9686953" cy="954107"/>
          </a:xfrm>
          <a:prstGeom prst="rect">
            <a:avLst/>
          </a:prstGeom>
        </p:spPr>
        <p:txBody>
          <a:bodyPr wrap="square">
            <a:spAutoFit/>
          </a:bodyPr>
          <a:lstStyle/>
          <a:p>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字节非负整数</a:t>
            </a:r>
            <a:r>
              <a:rPr lang="zh-CN" altLang="en-US" sz="2800" dirty="0" smtClean="0">
                <a:latin typeface="华文新魏" panose="02010800040101010101" pitchFamily="2" charset="-122"/>
                <a:ea typeface="华文新魏" panose="02010800040101010101" pitchFamily="2" charset="-122"/>
              </a:rPr>
              <a:t>。这个属性值表示到达一个邻居</a:t>
            </a:r>
            <a:r>
              <a:rPr lang="en-US" altLang="zh-CN" sz="2800" dirty="0" smtClean="0">
                <a:latin typeface="华文新魏" panose="02010800040101010101" pitchFamily="2" charset="-122"/>
                <a:ea typeface="华文新魏" panose="02010800040101010101" pitchFamily="2" charset="-122"/>
              </a:rPr>
              <a:t>AS</a:t>
            </a:r>
            <a:r>
              <a:rPr lang="zh-CN" altLang="en-US" sz="2800" dirty="0" smtClean="0">
                <a:latin typeface="华文新魏" panose="02010800040101010101" pitchFamily="2" charset="-122"/>
                <a:ea typeface="华文新魏" panose="02010800040101010101" pitchFamily="2" charset="-122"/>
              </a:rPr>
              <a:t>的多个出口值，</a:t>
            </a:r>
            <a:r>
              <a:rPr lang="en-US" altLang="zh-CN" sz="2800" dirty="0" smtClean="0">
                <a:latin typeface="华文新魏" panose="02010800040101010101" pitchFamily="2" charset="-122"/>
                <a:ea typeface="华文新魏" panose="02010800040101010101" pitchFamily="2" charset="-122"/>
              </a:rPr>
              <a:t>BGP </a:t>
            </a:r>
            <a:r>
              <a:rPr lang="zh-CN" altLang="en-US" sz="2800" dirty="0" smtClean="0">
                <a:latin typeface="华文新魏" panose="02010800040101010101" pitchFamily="2" charset="-122"/>
                <a:ea typeface="华文新魏" panose="02010800040101010101" pitchFamily="2" charset="-122"/>
              </a:rPr>
              <a:t>发言者用此值来进行路由决策。</a:t>
            </a:r>
            <a:endParaRPr lang="zh-CN" altLang="en-US" sz="2800" dirty="0">
              <a:latin typeface="华文新魏" panose="02010800040101010101" pitchFamily="2" charset="-122"/>
              <a:ea typeface="华文新魏" panose="02010800040101010101" pitchFamily="2" charset="-122"/>
            </a:endParaRPr>
          </a:p>
        </p:txBody>
      </p:sp>
      <p:sp>
        <p:nvSpPr>
          <p:cNvPr id="18" name="矩形 17"/>
          <p:cNvSpPr/>
          <p:nvPr/>
        </p:nvSpPr>
        <p:spPr>
          <a:xfrm>
            <a:off x="1462493" y="3369594"/>
            <a:ext cx="9686953" cy="646331"/>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MED </a:t>
            </a:r>
            <a:r>
              <a:rPr lang="zh-CN" altLang="en-US" sz="3600" dirty="0" smtClean="0">
                <a:latin typeface="华文新魏" panose="02010800040101010101" pitchFamily="2" charset="-122"/>
                <a:ea typeface="华文新魏" panose="02010800040101010101" pitchFamily="2" charset="-122"/>
              </a:rPr>
              <a:t>装包实例：</a:t>
            </a:r>
            <a:endParaRPr lang="zh-CN" altLang="en-US" sz="36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1462493" y="4015925"/>
            <a:ext cx="5772956" cy="2715004"/>
          </a:xfrm>
          <a:prstGeom prst="rect">
            <a:avLst/>
          </a:prstGeom>
        </p:spPr>
      </p:pic>
    </p:spTree>
    <p:extLst>
      <p:ext uri="{BB962C8B-B14F-4D97-AF65-F5344CB8AC3E}">
        <p14:creationId xmlns:p14="http://schemas.microsoft.com/office/powerpoint/2010/main" val="3941306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8"/>
            <a:ext cx="968695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-LOCAL PREF</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869318"/>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5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公认自决</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3754044"/>
            <a:ext cx="9686953" cy="1384995"/>
          </a:xfrm>
          <a:prstGeom prst="rect">
            <a:avLst/>
          </a:prstGeom>
        </p:spPr>
        <p:txBody>
          <a:bodyPr wrap="square">
            <a:spAutoFit/>
          </a:bodyPr>
          <a:lstStyle/>
          <a:p>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字节非负整数。</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发言者使用它通知别的</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在自己的自治系统中源发言者通告路由的优先程度。用于</a:t>
            </a:r>
            <a:r>
              <a:rPr lang="en-US" altLang="zh-CN" sz="2800" dirty="0">
                <a:latin typeface="华文新魏" panose="02010800040101010101" pitchFamily="2" charset="-122"/>
                <a:ea typeface="华文新魏" panose="02010800040101010101" pitchFamily="2" charset="-122"/>
              </a:rPr>
              <a:t>IBGP</a:t>
            </a:r>
            <a:r>
              <a:rPr lang="zh-CN" altLang="en-US" sz="2800" dirty="0">
                <a:latin typeface="华文新魏" panose="02010800040101010101" pitchFamily="2" charset="-122"/>
                <a:ea typeface="华文新魏" panose="02010800040101010101" pitchFamily="2" charset="-122"/>
              </a:rPr>
              <a:t>中，不转发给</a:t>
            </a:r>
            <a:r>
              <a:rPr lang="en-US" altLang="zh-CN" sz="2800" dirty="0">
                <a:latin typeface="华文新魏" panose="02010800040101010101" pitchFamily="2" charset="-122"/>
                <a:ea typeface="华文新魏" panose="02010800040101010101" pitchFamily="2" charset="-122"/>
              </a:rPr>
              <a:t>EBGP</a:t>
            </a:r>
            <a:r>
              <a:rPr lang="zh-CN" altLang="en-US" sz="28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5562091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8"/>
            <a:ext cx="9998679"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a:latin typeface="汉仪综艺体简" panose="02010600030101010101" charset="-122"/>
                <a:ea typeface="汉仪综艺体简" panose="02010600030101010101" charset="-122"/>
              </a:rPr>
              <a:t>-ATOMIC AGGREGATE</a:t>
            </a:r>
          </a:p>
        </p:txBody>
      </p:sp>
      <p:sp>
        <p:nvSpPr>
          <p:cNvPr id="7" name="矩形 6"/>
          <p:cNvSpPr/>
          <p:nvPr/>
        </p:nvSpPr>
        <p:spPr>
          <a:xfrm>
            <a:off x="1462493" y="1869318"/>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6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公认自决</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3463099"/>
            <a:ext cx="9686953" cy="1815882"/>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如果</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发言者收到两条重叠的路由，其中一条是另一条的子集。在对外发布的时候，如果它选择了更粗略的哪条路由时，传递消息时需携带 </a:t>
            </a:r>
            <a:r>
              <a:rPr lang="en-US" altLang="zh-CN" sz="2800" dirty="0">
                <a:solidFill>
                  <a:srgbClr val="CC0099"/>
                </a:solidFill>
                <a:latin typeface="华文新魏" panose="02010800040101010101" pitchFamily="2" charset="-122"/>
                <a:ea typeface="华文新魏" panose="02010800040101010101" pitchFamily="2" charset="-122"/>
              </a:rPr>
              <a:t>ATOMIC_AGGREGATE</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属性，以告知邻居。它实际上是一种</a:t>
            </a:r>
            <a:r>
              <a:rPr lang="zh-CN" altLang="en-US" sz="2800" dirty="0">
                <a:solidFill>
                  <a:srgbClr val="C00000"/>
                </a:solidFill>
                <a:latin typeface="华文新魏" panose="02010800040101010101" pitchFamily="2" charset="-122"/>
                <a:ea typeface="华文新魏" panose="02010800040101010101" pitchFamily="2" charset="-122"/>
              </a:rPr>
              <a:t>警告</a:t>
            </a:r>
            <a:r>
              <a:rPr lang="zh-CN" altLang="en-US" sz="2800" dirty="0">
                <a:latin typeface="华文新魏" panose="02010800040101010101" pitchFamily="2" charset="-122"/>
                <a:ea typeface="华文新魏" panose="02010800040101010101" pitchFamily="2" charset="-122"/>
              </a:rPr>
              <a:t>信息。</a:t>
            </a:r>
          </a:p>
        </p:txBody>
      </p:sp>
    </p:spTree>
    <p:extLst>
      <p:ext uri="{BB962C8B-B14F-4D97-AF65-F5344CB8AC3E}">
        <p14:creationId xmlns:p14="http://schemas.microsoft.com/office/powerpoint/2010/main" val="4290748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8"/>
            <a:ext cx="10123370"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a:latin typeface="汉仪综艺体简" panose="02010600030101010101" charset="-122"/>
                <a:ea typeface="汉仪综艺体简" panose="02010600030101010101" charset="-122"/>
              </a:rPr>
              <a:t>-AGGREGATOR</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3" y="1869318"/>
            <a:ext cx="7764633" cy="707886"/>
          </a:xfrm>
          <a:prstGeom prst="rect">
            <a:avLst/>
          </a:prstGeom>
        </p:spPr>
        <p:txBody>
          <a:bodyPr wrap="square">
            <a:spAutoFit/>
          </a:bodyPr>
          <a:lstStyle/>
          <a:p>
            <a:r>
              <a:rPr lang="zh-CN" altLang="en-US" sz="4000" dirty="0" smtClean="0">
                <a:latin typeface="华文新魏" panose="02010800040101010101" pitchFamily="2" charset="-122"/>
                <a:ea typeface="华文新魏" panose="02010800040101010101" pitchFamily="2" charset="-122"/>
              </a:rPr>
              <a:t>类型码： </a:t>
            </a:r>
            <a:r>
              <a:rPr lang="en-US" altLang="zh-CN" sz="4000" dirty="0" smtClean="0">
                <a:solidFill>
                  <a:srgbClr val="C00000"/>
                </a:solidFill>
                <a:latin typeface="华文新魏" panose="02010800040101010101" pitchFamily="2" charset="-122"/>
                <a:ea typeface="华文新魏" panose="02010800040101010101" pitchFamily="2" charset="-122"/>
              </a:rPr>
              <a:t>7 </a:t>
            </a:r>
            <a:r>
              <a:rPr lang="en-US" altLang="zh-CN" sz="4000" dirty="0" smtClean="0">
                <a:latin typeface="华文新魏" panose="02010800040101010101" pitchFamily="2" charset="-122"/>
                <a:ea typeface="华文新魏" panose="02010800040101010101" pitchFamily="2" charset="-122"/>
              </a:rPr>
              <a:t>	</a:t>
            </a:r>
            <a:r>
              <a:rPr lang="zh-CN" altLang="en-US" sz="4000" dirty="0">
                <a:solidFill>
                  <a:schemeClr val="accent4">
                    <a:lumMod val="75000"/>
                  </a:schemeClr>
                </a:solidFill>
                <a:latin typeface="华文新魏" panose="02010800040101010101" pitchFamily="2" charset="-122"/>
                <a:ea typeface="华文新魏" panose="02010800040101010101" pitchFamily="2" charset="-122"/>
              </a:rPr>
              <a:t>可选转发</a:t>
            </a:r>
            <a:r>
              <a:rPr lang="zh-CN" altLang="en-US" sz="4000" dirty="0" smtClean="0">
                <a:latin typeface="华文新魏" panose="02010800040101010101" pitchFamily="2" charset="-122"/>
                <a:ea typeface="华文新魏" panose="02010800040101010101" pitchFamily="2" charset="-122"/>
              </a:rPr>
              <a:t>属性</a:t>
            </a:r>
            <a:endParaRPr lang="zh-CN" altLang="en-US" sz="4000" dirty="0">
              <a:latin typeface="华文新魏" panose="02010800040101010101" pitchFamily="2" charset="-122"/>
              <a:ea typeface="华文新魏" panose="02010800040101010101" pitchFamily="2" charset="-122"/>
            </a:endParaRPr>
          </a:p>
        </p:txBody>
      </p:sp>
      <p:sp>
        <p:nvSpPr>
          <p:cNvPr id="10" name="矩形 9"/>
          <p:cNvSpPr/>
          <p:nvPr/>
        </p:nvSpPr>
        <p:spPr>
          <a:xfrm>
            <a:off x="1462493" y="3754044"/>
            <a:ext cx="9686953" cy="1815882"/>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它是</a:t>
            </a:r>
            <a:r>
              <a:rPr lang="en-US" altLang="zh-CN" sz="2800" dirty="0">
                <a:latin typeface="华文新魏" panose="02010800040101010101" pitchFamily="2" charset="-122"/>
                <a:ea typeface="华文新魏" panose="02010800040101010101" pitchFamily="2" charset="-122"/>
              </a:rPr>
              <a:t>ATOMIC_AGGREGATE</a:t>
            </a:r>
            <a:r>
              <a:rPr lang="zh-CN" altLang="en-US" sz="2800" dirty="0">
                <a:latin typeface="华文新魏" panose="02010800040101010101" pitchFamily="2" charset="-122"/>
                <a:ea typeface="华文新魏" panose="02010800040101010101" pitchFamily="2" charset="-122"/>
              </a:rPr>
              <a:t>属性的补充。如上一张所述，</a:t>
            </a:r>
            <a:r>
              <a:rPr lang="en-US" altLang="zh-CN" sz="2800" dirty="0">
                <a:latin typeface="华文新魏" panose="02010800040101010101" pitchFamily="2" charset="-122"/>
                <a:ea typeface="华文新魏" panose="02010800040101010101" pitchFamily="2" charset="-122"/>
              </a:rPr>
              <a:t>ATOMIC_AGGREGATE</a:t>
            </a:r>
            <a:r>
              <a:rPr lang="zh-CN" altLang="en-US" sz="2800" dirty="0">
                <a:latin typeface="华文新魏" panose="02010800040101010101" pitchFamily="2" charset="-122"/>
                <a:ea typeface="华文新魏" panose="02010800040101010101" pitchFamily="2" charset="-122"/>
              </a:rPr>
              <a:t>是路有消息丢失的警告，那么</a:t>
            </a:r>
            <a:r>
              <a:rPr lang="en-US" altLang="zh-CN" sz="2800" dirty="0">
                <a:latin typeface="华文新魏" panose="02010800040101010101" pitchFamily="2" charset="-122"/>
                <a:ea typeface="华文新魏" panose="02010800040101010101" pitchFamily="2" charset="-122"/>
              </a:rPr>
              <a:t>AGGREGATOR </a:t>
            </a:r>
            <a:r>
              <a:rPr lang="zh-CN" altLang="en-US" sz="2800" dirty="0">
                <a:latin typeface="华文新魏" panose="02010800040101010101" pitchFamily="2" charset="-122"/>
                <a:ea typeface="华文新魏" panose="02010800040101010101" pitchFamily="2" charset="-122"/>
              </a:rPr>
              <a:t>属性补充了路由信息在哪丢失了。 它保护了路由聚合的</a:t>
            </a:r>
            <a:r>
              <a:rPr lang="en-US" altLang="zh-CN" sz="2800" dirty="0">
                <a:latin typeface="华文新魏" panose="02010800040101010101" pitchFamily="2" charset="-122"/>
                <a:ea typeface="华文新魏" panose="02010800040101010101" pitchFamily="2" charset="-122"/>
              </a:rPr>
              <a:t>AS</a:t>
            </a:r>
            <a:r>
              <a:rPr lang="zh-CN" altLang="en-US" sz="2800" dirty="0">
                <a:latin typeface="华文新魏" panose="02010800040101010101" pitchFamily="2" charset="-122"/>
                <a:ea typeface="华文新魏" panose="02010800040101010101" pitchFamily="2" charset="-122"/>
              </a:rPr>
              <a:t>号码和形成聚合路由的</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发言者的</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a:t>
            </a:r>
          </a:p>
        </p:txBody>
      </p:sp>
    </p:spTree>
    <p:extLst>
      <p:ext uri="{BB962C8B-B14F-4D97-AF65-F5344CB8AC3E}">
        <p14:creationId xmlns:p14="http://schemas.microsoft.com/office/powerpoint/2010/main" val="17586603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3</a:t>
            </a: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网络层</a:t>
            </a:r>
            <a:r>
              <a:rPr lang="zh-CN" altLang="en-US" sz="2800" b="1" dirty="0">
                <a:latin typeface="汉仪综艺体简" panose="02010600030101010101" charset="-122"/>
                <a:ea typeface="汉仪综艺体简" panose="02010600030101010101" charset="-122"/>
              </a:rPr>
              <a:t>可达信息</a:t>
            </a:r>
          </a:p>
        </p:txBody>
      </p:sp>
      <p:sp>
        <p:nvSpPr>
          <p:cNvPr id="7" name="矩形 6"/>
          <p:cNvSpPr/>
          <p:nvPr/>
        </p:nvSpPr>
        <p:spPr>
          <a:xfrm>
            <a:off x="1462493" y="1277035"/>
            <a:ext cx="7764633" cy="2062103"/>
          </a:xfrm>
          <a:prstGeom prst="rect">
            <a:avLst/>
          </a:prstGeom>
        </p:spPr>
        <p:txBody>
          <a:bodyPr wrap="square">
            <a:spAutoFit/>
          </a:bodyPr>
          <a:lstStyle/>
          <a:p>
            <a:r>
              <a:rPr lang="en-US" altLang="zh-CN" sz="3200" dirty="0">
                <a:solidFill>
                  <a:srgbClr val="C00000"/>
                </a:solidFill>
                <a:latin typeface="华文新魏" panose="02010800040101010101" pitchFamily="2" charset="-122"/>
                <a:ea typeface="华文新魏" panose="02010800040101010101" pitchFamily="2" charset="-122"/>
              </a:rPr>
              <a:t>Network Layer Reachability </a:t>
            </a:r>
            <a:r>
              <a:rPr lang="en-US" altLang="zh-CN" sz="3200" dirty="0" smtClean="0">
                <a:solidFill>
                  <a:srgbClr val="C00000"/>
                </a:solidFill>
                <a:latin typeface="华文新魏" panose="02010800040101010101" pitchFamily="2" charset="-122"/>
                <a:ea typeface="华文新魏" panose="02010800040101010101" pitchFamily="2" charset="-122"/>
              </a:rPr>
              <a:t>Information</a:t>
            </a:r>
            <a:r>
              <a:rPr lang="zh-CN" altLang="en-US" sz="3200" dirty="0" smtClean="0">
                <a:latin typeface="华文新魏" panose="02010800040101010101" pitchFamily="2" charset="-122"/>
                <a:ea typeface="华文新魏" panose="02010800040101010101" pitchFamily="2" charset="-122"/>
              </a:rPr>
              <a:t>， 网络可达信息编码时作为一个或者多个二元组格式为</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长度，前缀</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，它们的字段描述如下：</a:t>
            </a:r>
            <a:endParaRPr lang="zh-CN" altLang="en-US" sz="3200" dirty="0">
              <a:latin typeface="华文新魏" panose="02010800040101010101" pitchFamily="2" charset="-122"/>
              <a:ea typeface="华文新魏" panose="02010800040101010101" pitchFamily="2" charset="-122"/>
            </a:endParaRPr>
          </a:p>
        </p:txBody>
      </p:sp>
      <p:sp>
        <p:nvSpPr>
          <p:cNvPr id="12" name="矩形 11"/>
          <p:cNvSpPr/>
          <p:nvPr/>
        </p:nvSpPr>
        <p:spPr>
          <a:xfrm>
            <a:off x="1462492" y="3686957"/>
            <a:ext cx="7764633" cy="2677656"/>
          </a:xfrm>
          <a:prstGeom prst="rect">
            <a:avLst/>
          </a:prstGeom>
        </p:spPr>
        <p:txBody>
          <a:bodyPr wrap="square">
            <a:spAutoFit/>
          </a:bodyPr>
          <a:lstStyle/>
          <a:p>
            <a:r>
              <a:rPr lang="en-US" altLang="zh-CN" sz="2800" dirty="0" smtClean="0">
                <a:latin typeface="华文新魏" panose="02010800040101010101" pitchFamily="2" charset="-122"/>
                <a:ea typeface="华文新魏" panose="02010800040101010101" pitchFamily="2" charset="-122"/>
              </a:rPr>
              <a:t>0   1   2   3   4   5   6   7</a:t>
            </a:r>
          </a:p>
          <a:p>
            <a:r>
              <a:rPr lang="en-US" altLang="zh-CN" sz="2800" dirty="0" smtClean="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 Length (</a:t>
            </a:r>
            <a:r>
              <a:rPr lang="zh-CN" altLang="en-US" sz="2800" dirty="0">
                <a:latin typeface="华文新魏" panose="02010800040101010101" pitchFamily="2" charset="-122"/>
                <a:ea typeface="华文新魏" panose="02010800040101010101" pitchFamily="2" charset="-122"/>
              </a:rPr>
              <a:t>长度，</a:t>
            </a:r>
            <a:r>
              <a:rPr lang="en-US" altLang="zh-CN" sz="2800" dirty="0">
                <a:latin typeface="华文新魏" panose="02010800040101010101" pitchFamily="2" charset="-122"/>
                <a:ea typeface="华文新魏" panose="02010800040101010101" pitchFamily="2" charset="-122"/>
              </a:rPr>
              <a:t>1</a:t>
            </a:r>
            <a:r>
              <a:rPr lang="zh-CN" altLang="en-US" sz="2800" dirty="0" smtClean="0">
                <a:latin typeface="华文新魏" panose="02010800040101010101" pitchFamily="2" charset="-122"/>
                <a:ea typeface="华文新魏" panose="02010800040101010101" pitchFamily="2" charset="-122"/>
              </a:rPr>
              <a:t>字节</a:t>
            </a:r>
            <a:r>
              <a:rPr lang="en-US" altLang="zh-CN" sz="2800" dirty="0" smtClean="0">
                <a:latin typeface="华文新魏" panose="02010800040101010101" pitchFamily="2" charset="-122"/>
                <a:ea typeface="华文新魏" panose="02010800040101010101" pitchFamily="2" charset="-122"/>
              </a:rPr>
              <a:t>) </a:t>
            </a:r>
            <a:r>
              <a:rPr lang="en-US" altLang="zh-CN" sz="2800" dirty="0">
                <a:latin typeface="华文新魏" panose="02010800040101010101" pitchFamily="2" charset="-122"/>
                <a:ea typeface="华文新魏" panose="02010800040101010101" pitchFamily="2" charset="-122"/>
              </a:rPr>
              <a:t>|</a:t>
            </a:r>
          </a:p>
          <a:p>
            <a:r>
              <a:rPr lang="en-US" altLang="zh-CN" sz="2800" dirty="0" smtClean="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 Prefix (</a:t>
            </a:r>
            <a:r>
              <a:rPr lang="zh-CN" altLang="en-US" sz="2800" dirty="0">
                <a:latin typeface="华文新魏" panose="02010800040101010101" pitchFamily="2" charset="-122"/>
                <a:ea typeface="华文新魏" panose="02010800040101010101" pitchFamily="2" charset="-122"/>
              </a:rPr>
              <a:t>变量</a:t>
            </a: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endParaRPr lang="en-US" altLang="zh-CN"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326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3</a:t>
            </a: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4" y="169257"/>
            <a:ext cx="8949196"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r>
              <a:rPr lang="zh-CN" altLang="en-US" sz="2800" b="1" dirty="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属性</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网络层</a:t>
            </a:r>
            <a:r>
              <a:rPr lang="zh-CN" altLang="en-US" sz="2800" b="1" dirty="0">
                <a:latin typeface="汉仪综艺体简" panose="02010600030101010101" charset="-122"/>
                <a:ea typeface="汉仪综艺体简" panose="02010600030101010101" charset="-122"/>
              </a:rPr>
              <a:t>可达信息</a:t>
            </a:r>
          </a:p>
        </p:txBody>
      </p:sp>
      <p:sp>
        <p:nvSpPr>
          <p:cNvPr id="7" name="矩形 6"/>
          <p:cNvSpPr/>
          <p:nvPr/>
        </p:nvSpPr>
        <p:spPr>
          <a:xfrm>
            <a:off x="1462491" y="1027872"/>
            <a:ext cx="10081809" cy="954107"/>
          </a:xfrm>
          <a:prstGeom prst="rect">
            <a:avLst/>
          </a:prstGeom>
        </p:spPr>
        <p:txBody>
          <a:bodyPr wrap="square">
            <a:spAutoFit/>
          </a:bodyPr>
          <a:lstStyle/>
          <a:p>
            <a:r>
              <a:rPr lang="zh-CN" altLang="en-US" sz="2800" dirty="0" smtClean="0">
                <a:solidFill>
                  <a:srgbClr val="C00000"/>
                </a:solidFill>
                <a:latin typeface="华文新魏" panose="02010800040101010101" pitchFamily="2" charset="-122"/>
                <a:ea typeface="华文新魏" panose="02010800040101010101" pitchFamily="2" charset="-122"/>
              </a:rPr>
              <a:t>长度</a:t>
            </a:r>
            <a:r>
              <a:rPr lang="zh-CN" altLang="en-US" sz="2800" dirty="0">
                <a:latin typeface="华文新魏" panose="02010800040101010101" pitchFamily="2" charset="-122"/>
                <a:ea typeface="华文新魏" panose="02010800040101010101" pitchFamily="2" charset="-122"/>
              </a:rPr>
              <a:t>：长度字段指示了</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地址前缀的比特长度。</a:t>
            </a:r>
            <a:r>
              <a:rPr lang="en-US" altLang="zh-CN" sz="2800" dirty="0">
                <a:latin typeface="华文新魏" panose="02010800040101010101" pitchFamily="2" charset="-122"/>
                <a:ea typeface="华文新魏" panose="02010800040101010101" pitchFamily="2" charset="-122"/>
              </a:rPr>
              <a:t>0</a:t>
            </a:r>
            <a:r>
              <a:rPr lang="zh-CN" altLang="en-US" sz="2800" dirty="0">
                <a:latin typeface="华文新魏" panose="02010800040101010101" pitchFamily="2" charset="-122"/>
                <a:ea typeface="华文新魏" panose="02010800040101010101" pitchFamily="2" charset="-122"/>
              </a:rPr>
              <a:t>指示一个匹配了所有</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地址的</a:t>
            </a:r>
            <a:r>
              <a:rPr lang="zh-CN" altLang="en-US" sz="2800" dirty="0" smtClean="0">
                <a:latin typeface="华文新魏" panose="02010800040101010101" pitchFamily="2" charset="-122"/>
                <a:ea typeface="华文新魏" panose="02010800040101010101" pitchFamily="2" charset="-122"/>
              </a:rPr>
              <a:t>前缀</a:t>
            </a:r>
            <a:endParaRPr lang="zh-CN" altLang="en-US" sz="2800" dirty="0">
              <a:latin typeface="华文新魏" panose="02010800040101010101" pitchFamily="2" charset="-122"/>
              <a:ea typeface="华文新魏" panose="02010800040101010101" pitchFamily="2" charset="-122"/>
            </a:endParaRPr>
          </a:p>
        </p:txBody>
      </p:sp>
      <p:sp>
        <p:nvSpPr>
          <p:cNvPr id="10" name="矩形 9"/>
          <p:cNvSpPr/>
          <p:nvPr/>
        </p:nvSpPr>
        <p:spPr>
          <a:xfrm>
            <a:off x="1462491" y="1981979"/>
            <a:ext cx="10081809" cy="954107"/>
          </a:xfrm>
          <a:prstGeom prst="rect">
            <a:avLst/>
          </a:prstGeom>
        </p:spPr>
        <p:txBody>
          <a:bodyPr wrap="square">
            <a:spAutoFit/>
          </a:bodyPr>
          <a:lstStyle/>
          <a:p>
            <a:r>
              <a:rPr lang="zh-CN" altLang="en-US" sz="2800" dirty="0">
                <a:solidFill>
                  <a:srgbClr val="C00000"/>
                </a:solidFill>
                <a:latin typeface="华文新魏" panose="02010800040101010101" pitchFamily="2" charset="-122"/>
                <a:ea typeface="华文新魏" panose="02010800040101010101" pitchFamily="2" charset="-122"/>
              </a:rPr>
              <a:t>前缀</a:t>
            </a:r>
            <a:r>
              <a:rPr lang="zh-CN" altLang="en-US" sz="2800" dirty="0">
                <a:latin typeface="华文新魏" panose="02010800040101010101" pitchFamily="2" charset="-122"/>
                <a:ea typeface="华文新魏" panose="02010800040101010101" pitchFamily="2" charset="-122"/>
              </a:rPr>
              <a:t>：前缀区字段包含了</a:t>
            </a:r>
            <a:r>
              <a:rPr lang="en-US" altLang="zh-CN" sz="2800" dirty="0">
                <a:latin typeface="华文新魏" panose="02010800040101010101" pitchFamily="2" charset="-122"/>
                <a:ea typeface="华文新魏" panose="02010800040101010101" pitchFamily="2" charset="-122"/>
              </a:rPr>
              <a:t>IP</a:t>
            </a:r>
            <a:r>
              <a:rPr lang="zh-CN" altLang="en-US" sz="2800" dirty="0">
                <a:latin typeface="华文新魏" panose="02010800040101010101" pitchFamily="2" charset="-122"/>
                <a:ea typeface="华文新魏" panose="02010800040101010101" pitchFamily="2" charset="-122"/>
              </a:rPr>
              <a:t>地址前缀并跟随足够的填充比特使该区字段的结尾能够落在字节边界</a:t>
            </a:r>
          </a:p>
        </p:txBody>
      </p:sp>
      <p:sp>
        <p:nvSpPr>
          <p:cNvPr id="11" name="矩形 10"/>
          <p:cNvSpPr/>
          <p:nvPr/>
        </p:nvSpPr>
        <p:spPr>
          <a:xfrm>
            <a:off x="1462490" y="3574565"/>
            <a:ext cx="7764633" cy="646331"/>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NLRI </a:t>
            </a:r>
            <a:r>
              <a:rPr lang="zh-CN" altLang="en-US" sz="3600" dirty="0" smtClean="0">
                <a:latin typeface="华文新魏" panose="02010800040101010101" pitchFamily="2" charset="-122"/>
                <a:ea typeface="华文新魏" panose="02010800040101010101" pitchFamily="2" charset="-122"/>
              </a:rPr>
              <a:t>抓包实例：</a:t>
            </a:r>
            <a:endParaRPr lang="zh-CN" altLang="en-US" sz="3600"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2"/>
          <a:stretch>
            <a:fillRect/>
          </a:stretch>
        </p:blipFill>
        <p:spPr>
          <a:xfrm>
            <a:off x="1617542" y="4336155"/>
            <a:ext cx="7048475" cy="2161686"/>
          </a:xfrm>
          <a:prstGeom prst="rect">
            <a:avLst/>
          </a:prstGeom>
        </p:spPr>
      </p:pic>
      <p:sp>
        <p:nvSpPr>
          <p:cNvPr id="13" name="矩形 12"/>
          <p:cNvSpPr/>
          <p:nvPr/>
        </p:nvSpPr>
        <p:spPr>
          <a:xfrm>
            <a:off x="2647057" y="2936086"/>
            <a:ext cx="7764633" cy="523220"/>
          </a:xfrm>
          <a:prstGeom prst="rect">
            <a:avLst/>
          </a:prstGeom>
        </p:spPr>
        <p:txBody>
          <a:bodyPr wrap="square">
            <a:spAutoFit/>
          </a:bodyPr>
          <a:lstStyle/>
          <a:p>
            <a:r>
              <a:rPr lang="en-US" altLang="zh-CN" sz="2800" dirty="0" err="1" smtClean="0">
                <a:solidFill>
                  <a:schemeClr val="accent4">
                    <a:lumMod val="75000"/>
                  </a:schemeClr>
                </a:solidFill>
                <a:latin typeface="华文新魏" panose="02010800040101010101" pitchFamily="2" charset="-122"/>
                <a:ea typeface="华文新魏" panose="02010800040101010101" pitchFamily="2" charset="-122"/>
              </a:rPr>
              <a:t>Eg</a:t>
            </a:r>
            <a:r>
              <a:rPr lang="en-US" altLang="zh-CN" sz="2800" dirty="0" smtClean="0">
                <a:latin typeface="华文新魏" panose="02010800040101010101" pitchFamily="2" charset="-122"/>
                <a:ea typeface="华文新魏" panose="02010800040101010101" pitchFamily="2" charset="-122"/>
              </a:rPr>
              <a:t>.	192.168.10.0 / 24</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565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-Update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194607" y="1475455"/>
            <a:ext cx="7466400" cy="923330"/>
          </a:xfrm>
          <a:prstGeom prst="rect">
            <a:avLst/>
          </a:prstGeom>
          <a:noFill/>
        </p:spPr>
        <p:txBody>
          <a:bodyPr wrap="square" lIns="91440" tIns="45720" rIns="91440" bIns="45720">
            <a:spAutoFit/>
          </a:bodyPr>
          <a:lstStyle/>
          <a:p>
            <a:pPr algn="ctr"/>
            <a:r>
              <a:rPr lang="en-US" altLang="zh-CN" sz="5400" dirty="0">
                <a:latin typeface="华文新魏" panose="02010800040101010101" pitchFamily="2" charset="-122"/>
                <a:ea typeface="华文新魏" panose="02010800040101010101" pitchFamily="2" charset="-122"/>
              </a:rPr>
              <a:t>Update</a:t>
            </a:r>
            <a:r>
              <a:rPr lang="en-US" altLang="zh-CN" sz="5400" dirty="0" smtClean="0">
                <a:latin typeface="华文新魏" panose="02010800040101010101" pitchFamily="2" charset="-122"/>
                <a:ea typeface="华文新魏" panose="02010800040101010101" pitchFamily="2" charset="-122"/>
              </a:rPr>
              <a:t> </a:t>
            </a:r>
            <a:r>
              <a:rPr lang="zh-CN" altLang="en-US" sz="5400" dirty="0" smtClean="0">
                <a:latin typeface="华文新魏" panose="02010800040101010101" pitchFamily="2" charset="-122"/>
                <a:ea typeface="华文新魏" panose="02010800040101010101" pitchFamily="2" charset="-122"/>
              </a:rPr>
              <a:t>消息总结：</a:t>
            </a:r>
            <a:endParaRPr lang="zh-CN" altLang="en-US" sz="5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1082553" y="2976448"/>
            <a:ext cx="10122874" cy="2308324"/>
          </a:xfrm>
          <a:prstGeom prst="rect">
            <a:avLst/>
          </a:prstGeom>
          <a:noFill/>
        </p:spPr>
        <p:txBody>
          <a:bodyPr wrap="square" lIns="91440" tIns="45720" rIns="91440" bIns="45720">
            <a:spAutoFit/>
          </a:bodyPr>
          <a:lstStyle/>
          <a:p>
            <a:r>
              <a:rPr lang="zh-CN" altLang="en-US" sz="3600" dirty="0" smtClean="0">
                <a:latin typeface="华文新魏" panose="02010800040101010101" pitchFamily="2" charset="-122"/>
                <a:ea typeface="华文新魏" panose="02010800040101010101" pitchFamily="2" charset="-122"/>
              </a:rPr>
              <a:t>一</a:t>
            </a:r>
            <a:r>
              <a:rPr lang="zh-CN" altLang="en-US" sz="3600" dirty="0">
                <a:latin typeface="华文新魏" panose="02010800040101010101" pitchFamily="2" charset="-122"/>
                <a:ea typeface="华文新魏" panose="02010800040101010101" pitchFamily="2" charset="-122"/>
              </a:rPr>
              <a:t>个</a:t>
            </a:r>
            <a:r>
              <a:rPr lang="en-US" altLang="zh-CN" sz="3600" dirty="0">
                <a:latin typeface="华文新魏" panose="02010800040101010101" pitchFamily="2" charset="-122"/>
                <a:ea typeface="华文新魏" panose="02010800040101010101" pitchFamily="2" charset="-122"/>
              </a:rPr>
              <a:t>UPDATE</a:t>
            </a:r>
            <a:r>
              <a:rPr lang="zh-CN" altLang="en-US" sz="3600" dirty="0">
                <a:latin typeface="华文新魏" panose="02010800040101010101" pitchFamily="2" charset="-122"/>
                <a:ea typeface="华文新魏" panose="02010800040101010101" pitchFamily="2" charset="-122"/>
              </a:rPr>
              <a:t>消息可以仅仅撤销路由，这样就不需要包括路径属性或者网络层可达信息。相反，也可以仅仅通告可达路由，这样</a:t>
            </a:r>
            <a:r>
              <a:rPr lang="en-US" altLang="zh-CN" sz="3600" dirty="0">
                <a:latin typeface="华文新魏" panose="02010800040101010101" pitchFamily="2" charset="-122"/>
                <a:ea typeface="华文新魏" panose="02010800040101010101" pitchFamily="2" charset="-122"/>
              </a:rPr>
              <a:t>WITHDRAWN ROUTES</a:t>
            </a:r>
            <a:r>
              <a:rPr lang="zh-CN" altLang="en-US" sz="3600" dirty="0">
                <a:latin typeface="华文新魏" panose="02010800040101010101" pitchFamily="2" charset="-122"/>
                <a:ea typeface="华文新魏" panose="02010800040101010101" pitchFamily="2" charset="-122"/>
              </a:rPr>
              <a:t>不需要了。</a:t>
            </a:r>
            <a:endParaRPr lang="zh-CN" altLang="en-US" sz="36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8535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6" y="169257"/>
            <a:ext cx="4023903"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en-US" altLang="zh-CN" sz="2800" b="1" dirty="0" err="1" smtClean="0">
                <a:latin typeface="汉仪综艺体简" panose="02010600030101010101" charset="-122"/>
                <a:ea typeface="汉仪综艺体简" panose="02010600030101010101" charset="-122"/>
              </a:rPr>
              <a:t>Keepalive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192826" y="1455755"/>
            <a:ext cx="10829456" cy="2800767"/>
          </a:xfrm>
          <a:prstGeom prst="rect">
            <a:avLst/>
          </a:prstGeom>
          <a:noFill/>
        </p:spPr>
        <p:txBody>
          <a:bodyPr wrap="square" lIns="91440" tIns="45720" rIns="91440" bIns="45720">
            <a:spAutoFit/>
          </a:bodyPr>
          <a:lstStyle/>
          <a:p>
            <a:r>
              <a:rPr lang="en-US" altLang="zh-CN" sz="3600" b="0" cap="none" spc="0" dirty="0" err="1"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是来往于两个对等体之间，起到嗅探功能的一个消息。在</a:t>
            </a:r>
            <a:r>
              <a:rPr lang="en-US" altLang="zh-CN" sz="2800" dirty="0" smtClean="0">
                <a:latin typeface="华文新魏" panose="02010800040101010101" pitchFamily="2" charset="-122"/>
                <a:ea typeface="华文新魏" panose="02010800040101010101" pitchFamily="2" charset="-122"/>
              </a:rPr>
              <a:t>Hold Timer </a:t>
            </a:r>
            <a:r>
              <a:rPr lang="zh-CN" altLang="en-US" sz="2800" dirty="0" smtClean="0">
                <a:latin typeface="华文新魏" panose="02010800040101010101" pitchFamily="2" charset="-122"/>
                <a:ea typeface="华文新魏" panose="02010800040101010101" pitchFamily="2" charset="-122"/>
              </a:rPr>
              <a:t>到期之前，发送与接收该消息，证明对等体还“活着”。</a:t>
            </a:r>
            <a:r>
              <a:rPr lang="en-US" altLang="zh-CN" sz="2800" dirty="0" err="1" smtClean="0">
                <a:latin typeface="华文新魏" panose="02010800040101010101" pitchFamily="2" charset="-122"/>
                <a:ea typeface="华文新魏" panose="02010800040101010101" pitchFamily="2" charset="-122"/>
              </a:rPr>
              <a:t>Keepalive</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的周期是</a:t>
            </a:r>
            <a:r>
              <a:rPr lang="en-US" altLang="zh-CN" sz="2800" dirty="0" smtClean="0">
                <a:latin typeface="华文新魏" panose="02010800040101010101" pitchFamily="2" charset="-122"/>
                <a:ea typeface="华文新魏" panose="02010800040101010101" pitchFamily="2" charset="-122"/>
              </a:rPr>
              <a:t>Hold Time </a:t>
            </a:r>
            <a:r>
              <a:rPr lang="zh-CN" altLang="en-US" sz="2800" dirty="0" smtClean="0">
                <a:latin typeface="华文新魏" panose="02010800040101010101" pitchFamily="2" charset="-122"/>
                <a:ea typeface="华文新魏" panose="02010800040101010101" pitchFamily="2" charset="-122"/>
              </a:rPr>
              <a:t>的三分之一，频率一定要比</a:t>
            </a:r>
            <a:r>
              <a:rPr lang="en-US" altLang="zh-CN" sz="2800" dirty="0" smtClean="0">
                <a:latin typeface="华文新魏" panose="02010800040101010101" pitchFamily="2" charset="-122"/>
                <a:ea typeface="华文新魏" panose="02010800040101010101" pitchFamily="2" charset="-122"/>
              </a:rPr>
              <a:t>1s</a:t>
            </a:r>
            <a:r>
              <a:rPr lang="zh-CN" altLang="en-US" sz="2800" dirty="0" smtClean="0">
                <a:latin typeface="华文新魏" panose="02010800040101010101" pitchFamily="2" charset="-122"/>
                <a:ea typeface="华文新魏" panose="02010800040101010101" pitchFamily="2" charset="-122"/>
              </a:rPr>
              <a:t>高。如果</a:t>
            </a:r>
            <a:r>
              <a:rPr lang="en-US" altLang="zh-CN" sz="2800" dirty="0" smtClean="0">
                <a:latin typeface="华文新魏" panose="02010800040101010101" pitchFamily="2" charset="-122"/>
                <a:ea typeface="华文新魏" panose="02010800040101010101" pitchFamily="2" charset="-122"/>
              </a:rPr>
              <a:t>Hold Time </a:t>
            </a:r>
            <a:r>
              <a:rPr lang="zh-CN" altLang="en-US" sz="2800" dirty="0" smtClean="0">
                <a:latin typeface="华文新魏" panose="02010800040101010101" pitchFamily="2" charset="-122"/>
                <a:ea typeface="华文新魏" panose="02010800040101010101" pitchFamily="2" charset="-122"/>
              </a:rPr>
              <a:t>取值为</a:t>
            </a:r>
            <a:r>
              <a:rPr lang="en-US" altLang="zh-CN" sz="2800" dirty="0" smtClean="0">
                <a:latin typeface="华文新魏" panose="02010800040101010101" pitchFamily="2" charset="-122"/>
                <a:ea typeface="华文新魏" panose="02010800040101010101" pitchFamily="2" charset="-122"/>
              </a:rPr>
              <a:t>0</a:t>
            </a:r>
            <a:r>
              <a:rPr lang="zh-CN" altLang="en-US" sz="2800" dirty="0" smtClean="0">
                <a:latin typeface="华文新魏" panose="02010800040101010101" pitchFamily="2" charset="-122"/>
                <a:ea typeface="华文新魏" panose="02010800040101010101" pitchFamily="2" charset="-122"/>
              </a:rPr>
              <a:t>， 那么</a:t>
            </a:r>
            <a:r>
              <a:rPr lang="en-US" altLang="zh-CN" sz="2800" dirty="0" err="1" smtClean="0">
                <a:latin typeface="华文新魏" panose="02010800040101010101" pitchFamily="2" charset="-122"/>
                <a:ea typeface="华文新魏" panose="02010800040101010101" pitchFamily="2" charset="-122"/>
              </a:rPr>
              <a:t>Keepalive</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消息不发送。</a:t>
            </a:r>
            <a:endParaRPr lang="en-US" altLang="zh-CN" sz="2800" dirty="0" smtClean="0">
              <a:latin typeface="华文新魏" panose="02010800040101010101" pitchFamily="2" charset="-122"/>
              <a:ea typeface="华文新魏" panose="02010800040101010101" pitchFamily="2" charset="-122"/>
            </a:endParaRPr>
          </a:p>
          <a:p>
            <a:endParaRPr lang="en-US" altLang="zh-CN" sz="28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a:p>
            <a:r>
              <a:rPr lang="en-US" altLang="zh-CN" sz="2800" dirty="0" err="1">
                <a:latin typeface="华文新魏" panose="02010800040101010101" pitchFamily="2" charset="-122"/>
                <a:ea typeface="华文新魏" panose="02010800040101010101" pitchFamily="2" charset="-122"/>
              </a:rPr>
              <a:t>Keepalive</a:t>
            </a:r>
            <a:r>
              <a:rPr lang="zh-CN" altLang="en-US" sz="2800" dirty="0">
                <a:latin typeface="华文新魏" panose="02010800040101010101" pitchFamily="2" charset="-122"/>
                <a:ea typeface="华文新魏" panose="02010800040101010101" pitchFamily="2" charset="-122"/>
              </a:rPr>
              <a:t>仅包含消息头，没有信息内容。长度一定为</a:t>
            </a:r>
            <a:r>
              <a:rPr lang="en-US" altLang="zh-CN" sz="2800" dirty="0">
                <a:latin typeface="华文新魏" panose="02010800040101010101" pitchFamily="2" charset="-122"/>
                <a:ea typeface="华文新魏" panose="02010800040101010101" pitchFamily="2" charset="-122"/>
              </a:rPr>
              <a:t>19</a:t>
            </a:r>
            <a:r>
              <a:rPr lang="zh-CN" altLang="en-US" sz="2800" dirty="0">
                <a:latin typeface="华文新魏" panose="02010800040101010101" pitchFamily="2" charset="-122"/>
                <a:ea typeface="华文新魏" panose="02010800040101010101" pitchFamily="2" charset="-122"/>
              </a:rPr>
              <a:t>字节。</a:t>
            </a:r>
          </a:p>
        </p:txBody>
      </p:sp>
      <p:pic>
        <p:nvPicPr>
          <p:cNvPr id="7" name="图片 6"/>
          <p:cNvPicPr>
            <a:picLocks noChangeAspect="1"/>
          </p:cNvPicPr>
          <p:nvPr/>
        </p:nvPicPr>
        <p:blipFill>
          <a:blip r:embed="rId2"/>
          <a:stretch>
            <a:fillRect/>
          </a:stretch>
        </p:blipFill>
        <p:spPr>
          <a:xfrm>
            <a:off x="1192826" y="4433772"/>
            <a:ext cx="5992061" cy="1648055"/>
          </a:xfrm>
          <a:prstGeom prst="rect">
            <a:avLst/>
          </a:prstGeom>
        </p:spPr>
      </p:pic>
    </p:spTree>
    <p:extLst>
      <p:ext uri="{BB962C8B-B14F-4D97-AF65-F5344CB8AC3E}">
        <p14:creationId xmlns:p14="http://schemas.microsoft.com/office/powerpoint/2010/main" val="429471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5" y="169257"/>
            <a:ext cx="480322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974617" y="1381070"/>
            <a:ext cx="10091701" cy="1508105"/>
          </a:xfrm>
          <a:prstGeom prst="rect">
            <a:avLst/>
          </a:prstGeom>
          <a:noFill/>
        </p:spPr>
        <p:txBody>
          <a:bodyPr wrap="square" lIns="91440" tIns="45720" rIns="91440" bIns="45720">
            <a:spAutoFit/>
          </a:bodyPr>
          <a:lstStyle/>
          <a:p>
            <a:r>
              <a:rPr lang="en-US" altLang="zh-CN"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600" b="0" cap="none" spc="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即当</a:t>
            </a:r>
            <a:r>
              <a:rPr lang="en-US" altLang="zh-CN" sz="2800" dirty="0">
                <a:latin typeface="华文新魏" panose="02010800040101010101" pitchFamily="2" charset="-122"/>
                <a:ea typeface="华文新魏" panose="02010800040101010101" pitchFamily="2" charset="-122"/>
              </a:rPr>
              <a:t>BGP</a:t>
            </a:r>
            <a:r>
              <a:rPr lang="zh-CN" altLang="en-US" sz="2800" dirty="0">
                <a:latin typeface="华文新魏" panose="02010800040101010101" pitchFamily="2" charset="-122"/>
                <a:ea typeface="华文新魏" panose="02010800040101010101" pitchFamily="2" charset="-122"/>
              </a:rPr>
              <a:t>检测到有错误状态时，向对等体发送该消息，通知本身有误，然后断开</a:t>
            </a:r>
            <a:r>
              <a:rPr lang="en-US" altLang="zh-CN" sz="2800" dirty="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连接，释放</a:t>
            </a:r>
            <a:r>
              <a:rPr lang="en-US" altLang="zh-CN" sz="2800" dirty="0" smtClean="0">
                <a:latin typeface="华文新魏" panose="02010800040101010101" pitchFamily="2" charset="-122"/>
                <a:ea typeface="华文新魏" panose="02010800040101010101" pitchFamily="2" charset="-122"/>
              </a:rPr>
              <a:t>BGP</a:t>
            </a:r>
            <a:r>
              <a:rPr lang="zh-CN" altLang="en-US" sz="2800" dirty="0" smtClean="0">
                <a:latin typeface="华文新魏" panose="02010800040101010101" pitchFamily="2" charset="-122"/>
                <a:ea typeface="华文新魏" panose="02010800040101010101" pitchFamily="2" charset="-122"/>
              </a:rPr>
              <a:t>资源，回到</a:t>
            </a:r>
            <a:r>
              <a:rPr lang="en-US" altLang="zh-CN" sz="2800" dirty="0" smtClean="0">
                <a:latin typeface="华文新魏" panose="02010800040101010101" pitchFamily="2" charset="-122"/>
                <a:ea typeface="华文新魏" panose="02010800040101010101" pitchFamily="2" charset="-122"/>
              </a:rPr>
              <a:t>Idle</a:t>
            </a:r>
            <a:r>
              <a:rPr lang="zh-CN" altLang="en-US" sz="2800" dirty="0" smtClean="0">
                <a:latin typeface="华文新魏" panose="02010800040101010101" pitchFamily="2" charset="-122"/>
                <a:ea typeface="华文新魏" panose="02010800040101010101" pitchFamily="2" charset="-122"/>
              </a:rPr>
              <a:t>状态。</a:t>
            </a:r>
            <a:endParaRPr lang="zh-CN" altLang="en-US" sz="2800" dirty="0">
              <a:latin typeface="华文新魏" panose="02010800040101010101" pitchFamily="2" charset="-122"/>
              <a:ea typeface="华文新魏" panose="02010800040101010101" pitchFamily="2" charset="-122"/>
            </a:endParaRPr>
          </a:p>
        </p:txBody>
      </p:sp>
      <p:sp>
        <p:nvSpPr>
          <p:cNvPr id="10" name="矩形 9"/>
          <p:cNvSpPr>
            <a:spLocks noChangeAspect="1"/>
          </p:cNvSpPr>
          <p:nvPr/>
        </p:nvSpPr>
        <p:spPr>
          <a:xfrm>
            <a:off x="1082553" y="2976448"/>
            <a:ext cx="11016492" cy="769441"/>
          </a:xfrm>
          <a:prstGeom prst="rect">
            <a:avLst/>
          </a:prstGeom>
          <a:noFill/>
        </p:spPr>
        <p:txBody>
          <a:bodyPr wrap="square" lIns="91440" tIns="45720" rIns="91440" bIns="45720">
            <a:spAutoFit/>
          </a:bodyPr>
          <a:lstStyle/>
          <a:p>
            <a:r>
              <a:rPr lang="zh-CN" altLang="en-US" sz="4400" dirty="0" smtClean="0">
                <a:latin typeface="华文新魏" panose="02010800040101010101" pitchFamily="2" charset="-122"/>
                <a:ea typeface="华文新魏" panose="02010800040101010101" pitchFamily="2" charset="-122"/>
              </a:rPr>
              <a:t>报文格式如图：</a:t>
            </a:r>
            <a:endParaRPr lang="zh-CN" altLang="en-US" sz="44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974617" y="4020416"/>
            <a:ext cx="6976400" cy="1538720"/>
          </a:xfrm>
          <a:prstGeom prst="rect">
            <a:avLst/>
          </a:prstGeom>
        </p:spPr>
      </p:pic>
    </p:spTree>
    <p:extLst>
      <p:ext uri="{BB962C8B-B14F-4D97-AF65-F5344CB8AC3E}">
        <p14:creationId xmlns:p14="http://schemas.microsoft.com/office/powerpoint/2010/main" val="79087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463985" y="138480"/>
            <a:ext cx="2265664"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b="1" dirty="0" smtClean="0">
                <a:latin typeface="汉仪综艺体简" panose="02010609000101010101" pitchFamily="49" charset="-122"/>
                <a:ea typeface="汉仪综艺体简" panose="02010609000101010101" pitchFamily="49" charset="-122"/>
              </a:rPr>
              <a:t>的来历</a:t>
            </a:r>
            <a:endParaRPr lang="zh-CN" altLang="en-US" sz="2800" b="1" dirty="0">
              <a:latin typeface="汉仪综艺体简" panose="02010609000101010101" pitchFamily="49" charset="-122"/>
              <a:ea typeface="汉仪综艺体简" panose="02010609000101010101" pitchFamily="49" charset="-122"/>
            </a:endParaRPr>
          </a:p>
        </p:txBody>
      </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
        <p:nvSpPr>
          <p:cNvPr id="8" name="文本框 7"/>
          <p:cNvSpPr txBox="1"/>
          <p:nvPr/>
        </p:nvSpPr>
        <p:spPr>
          <a:xfrm>
            <a:off x="2389911" y="2103279"/>
            <a:ext cx="6213762" cy="2862322"/>
          </a:xfrm>
          <a:prstGeom prst="rect">
            <a:avLst/>
          </a:prstGeom>
          <a:noFill/>
        </p:spPr>
        <p:txBody>
          <a:bodyPr wrap="square" rtlCol="0">
            <a:spAutoFit/>
          </a:bodyPr>
          <a:lstStyle/>
          <a:p>
            <a:pPr fontAlgn="base"/>
            <a:r>
              <a:rPr lang="en-US" altLang="zh-CN" sz="3200" dirty="0" smtClean="0">
                <a:latin typeface="华文新魏" panose="02010800040101010101" pitchFamily="2" charset="-122"/>
                <a:ea typeface="华文新魏" panose="02010800040101010101" pitchFamily="2" charset="-122"/>
              </a:rPr>
              <a:t>BGP</a:t>
            </a:r>
            <a:r>
              <a:rPr lang="zh-CN" altLang="en-US" sz="3200" dirty="0" smtClean="0">
                <a:latin typeface="华文新魏" panose="02010800040101010101" pitchFamily="2" charset="-122"/>
                <a:ea typeface="华文新魏" panose="02010800040101010101" pitchFamily="2" charset="-122"/>
              </a:rPr>
              <a:t>相对</a:t>
            </a:r>
            <a:r>
              <a:rPr lang="en-US" altLang="zh-CN" sz="3200" dirty="0" smtClean="0">
                <a:latin typeface="华文新魏" panose="02010800040101010101" pitchFamily="2" charset="-122"/>
                <a:ea typeface="华文新魏" panose="02010800040101010101" pitchFamily="2" charset="-122"/>
              </a:rPr>
              <a:t>EGP</a:t>
            </a:r>
            <a:r>
              <a:rPr lang="zh-CN" altLang="en-US" sz="3200" dirty="0" smtClean="0">
                <a:latin typeface="华文新魏" panose="02010800040101010101" pitchFamily="2" charset="-122"/>
                <a:ea typeface="华文新魏" panose="02010800040101010101" pitchFamily="2" charset="-122"/>
              </a:rPr>
              <a:t>的优点：</a:t>
            </a:r>
            <a:endParaRPr lang="en-US" altLang="zh-CN" sz="3200" dirty="0" smtClean="0">
              <a:latin typeface="华文新魏" panose="02010800040101010101" pitchFamily="2" charset="-122"/>
              <a:ea typeface="华文新魏" panose="02010800040101010101" pitchFamily="2" charset="-122"/>
            </a:endParaRPr>
          </a:p>
          <a:p>
            <a:pPr fontAlgn="base"/>
            <a:endParaRPr lang="zh-CN" altLang="en-US" sz="2800" dirty="0"/>
          </a:p>
          <a:p>
            <a:pPr fontAlgn="base"/>
            <a:r>
              <a:rPr lang="en-US" altLang="zh-CN" sz="2400" dirty="0" smtClean="0"/>
              <a:t>1. BGP</a:t>
            </a:r>
            <a:r>
              <a:rPr lang="zh-CN" altLang="en-US" sz="2400" dirty="0" smtClean="0"/>
              <a:t>使用</a:t>
            </a:r>
            <a:r>
              <a:rPr lang="en-US" altLang="zh-CN" sz="2400" dirty="0" smtClean="0"/>
              <a:t>AS_PATH</a:t>
            </a:r>
            <a:r>
              <a:rPr lang="zh-CN" altLang="en-US" sz="2400" dirty="0" smtClean="0"/>
              <a:t>属性来解决环路</a:t>
            </a:r>
            <a:r>
              <a:rPr lang="zh-CN" altLang="en-US" sz="2400" dirty="0"/>
              <a:t>问题</a:t>
            </a:r>
            <a:r>
              <a:rPr lang="en-US" altLang="zh-CN" sz="2400" dirty="0"/>
              <a:t>.</a:t>
            </a:r>
          </a:p>
          <a:p>
            <a:pPr fontAlgn="base"/>
            <a:r>
              <a:rPr lang="en-US" altLang="zh-CN" sz="2400" dirty="0" smtClean="0"/>
              <a:t>2.</a:t>
            </a:r>
            <a:r>
              <a:rPr lang="zh-CN" altLang="en-US" sz="2400" dirty="0" smtClean="0"/>
              <a:t>具备</a:t>
            </a:r>
            <a:r>
              <a:rPr lang="zh-CN" altLang="en-US" sz="2400" dirty="0"/>
              <a:t>一套路由优选和路由控制策略。</a:t>
            </a:r>
          </a:p>
          <a:p>
            <a:pPr fontAlgn="base"/>
            <a:r>
              <a:rPr lang="en-US" altLang="zh-CN" sz="2400" dirty="0" smtClean="0"/>
              <a:t>3. BGP</a:t>
            </a:r>
            <a:r>
              <a:rPr lang="zh-CN" altLang="en-US" sz="2400" dirty="0"/>
              <a:t>使用过程中，有个同步的概念。就是</a:t>
            </a:r>
            <a:r>
              <a:rPr lang="en-US" altLang="zh-CN" sz="2400" dirty="0"/>
              <a:t>IGP</a:t>
            </a:r>
            <a:r>
              <a:rPr lang="zh-CN" altLang="en-US" sz="2400" dirty="0"/>
              <a:t>必须与</a:t>
            </a:r>
            <a:r>
              <a:rPr lang="en-US" altLang="zh-CN" sz="2400" dirty="0"/>
              <a:t>BGP</a:t>
            </a:r>
            <a:r>
              <a:rPr lang="zh-CN" altLang="en-US" sz="2400" dirty="0"/>
              <a:t>路由同步。</a:t>
            </a:r>
          </a:p>
          <a:p>
            <a:pPr fontAlgn="base"/>
            <a:r>
              <a:rPr lang="en-US" altLang="zh-CN" sz="2400" dirty="0" smtClean="0"/>
              <a:t>4. </a:t>
            </a:r>
            <a:r>
              <a:rPr lang="zh-CN" altLang="en-US" sz="2400" dirty="0" smtClean="0"/>
              <a:t>具备</a:t>
            </a:r>
            <a:r>
              <a:rPr lang="zh-CN" altLang="en-US" sz="2400" dirty="0"/>
              <a:t>触发更新特征。</a:t>
            </a:r>
          </a:p>
        </p:txBody>
      </p:sp>
    </p:spTree>
    <p:extLst>
      <p:ext uri="{BB962C8B-B14F-4D97-AF65-F5344CB8AC3E}">
        <p14:creationId xmlns:p14="http://schemas.microsoft.com/office/powerpoint/2010/main" val="148947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39</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-Notification-Error Code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30680" y="1412243"/>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消息头错误</a:t>
            </a:r>
            <a:endParaRPr lang="zh-CN" altLang="en-US" sz="28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30680" y="2181170"/>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消息错误</a:t>
            </a:r>
            <a:endParaRPr lang="zh-CN" altLang="en-US" sz="28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30680" y="300762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消息错误</a:t>
            </a:r>
            <a:endParaRPr lang="zh-CN" altLang="en-US" sz="2800" dirty="0">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2730680" y="383407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 Timer</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超时</a:t>
            </a:r>
            <a:endParaRPr lang="zh-CN" altLang="en-US" sz="2800" dirty="0">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2730679" y="459905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有限状态机</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a:t>
            </a:r>
            <a:endParaRPr lang="zh-CN" altLang="en-US" sz="2800" dirty="0">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2730679" y="542550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终止</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7024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a:t>
            </a:r>
            <a:r>
              <a:rPr lang="zh-CN" altLang="en-US" sz="2800" b="1" dirty="0" smtClean="0">
                <a:latin typeface="汉仪综艺体简" panose="02010600030101010101" charset="-122"/>
                <a:ea typeface="汉仪综艺体简" panose="02010600030101010101" charset="-122"/>
              </a:rPr>
              <a:t>消息头错误子码</a:t>
            </a:r>
            <a:r>
              <a:rPr lang="en-US" altLang="zh-CN" sz="2800" b="1" dirty="0" smtClean="0">
                <a:latin typeface="汉仪综艺体简" panose="02010600030101010101" charset="-122"/>
                <a:ea typeface="汉仪综艺体简" panose="02010600030101010101" charset="-122"/>
              </a:rPr>
              <a:t>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51462" y="1682722"/>
            <a:ext cx="7722575" cy="830997"/>
          </a:xfrm>
          <a:prstGeom prst="rect">
            <a:avLst/>
          </a:prstGeom>
          <a:noFill/>
        </p:spPr>
        <p:txBody>
          <a:bodyPr wrap="square" lIns="91440" tIns="45720" rIns="91440" bIns="45720">
            <a:spAutoFit/>
          </a:bodyPr>
          <a:lstStyle/>
          <a:p>
            <a:r>
              <a:rPr lang="en-US" altLang="zh-CN" sz="48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zh-CN" altLang="en-US" sz="48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连接未同步</a:t>
            </a:r>
            <a:endParaRPr lang="zh-CN" altLang="en-US" sz="48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51461" y="2984212"/>
            <a:ext cx="7722575" cy="830997"/>
          </a:xfrm>
          <a:prstGeom prst="rect">
            <a:avLst/>
          </a:prstGeom>
          <a:noFill/>
        </p:spPr>
        <p:txBody>
          <a:bodyPr wrap="square" lIns="91440" tIns="45720" rIns="91440" bIns="45720">
            <a:spAutoFit/>
          </a:bodyPr>
          <a:lstStyle/>
          <a:p>
            <a:r>
              <a:rPr lang="en-US" altLang="zh-CN" sz="48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48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48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错误消息长度</a:t>
            </a:r>
            <a:endParaRPr lang="zh-CN" altLang="en-US" sz="48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51461" y="4285702"/>
            <a:ext cx="7722575" cy="830997"/>
          </a:xfrm>
          <a:prstGeom prst="rect">
            <a:avLst/>
          </a:prstGeom>
          <a:noFill/>
        </p:spPr>
        <p:txBody>
          <a:bodyPr wrap="square" lIns="91440" tIns="45720" rIns="91440" bIns="45720">
            <a:spAutoFit/>
          </a:bodyPr>
          <a:lstStyle/>
          <a:p>
            <a:r>
              <a:rPr lang="en-US" altLang="zh-CN" sz="48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48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48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错误消息类型</a:t>
            </a:r>
            <a:endParaRPr lang="zh-CN" altLang="en-US" sz="4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7436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-Notification-Open</a:t>
            </a:r>
            <a:r>
              <a:rPr lang="zh-CN" altLang="en-US" sz="2800" b="1" dirty="0" smtClean="0">
                <a:latin typeface="汉仪综艺体简" panose="02010600030101010101" charset="-122"/>
                <a:ea typeface="汉仪综艺体简" panose="02010600030101010101" charset="-122"/>
              </a:rPr>
              <a:t>消息错误子码</a:t>
            </a:r>
            <a:r>
              <a:rPr lang="en-US" altLang="zh-CN" sz="2800" b="1" dirty="0" smtClean="0">
                <a:latin typeface="汉仪综艺体简" panose="02010600030101010101" charset="-122"/>
                <a:ea typeface="汉仪综艺体简" panose="02010600030101010101" charset="-122"/>
              </a:rPr>
              <a:t> </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30680" y="1412243"/>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不支持版本号</a:t>
            </a:r>
            <a:r>
              <a:rPr lang="en-US" altLang="zh-CN"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30680" y="2181170"/>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错误对端</a:t>
            </a:r>
            <a:r>
              <a:rPr lang="en-US" altLang="zh-CN"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AS</a:t>
            </a:r>
            <a:endParaRPr lang="zh-CN" altLang="en-US" sz="28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30680" y="300762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错误的</a:t>
            </a:r>
            <a:r>
              <a:rPr lang="en-US" altLang="zh-CN"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标示</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符</a:t>
            </a:r>
            <a:endParaRPr lang="zh-CN" altLang="en-US" sz="2800" dirty="0">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2730680" y="383407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不支持的选项</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参数</a:t>
            </a:r>
            <a:endParaRPr lang="zh-CN" altLang="en-US" sz="2800" dirty="0">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2730679" y="4599051"/>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u="sng"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认证</a:t>
            </a:r>
            <a:r>
              <a:rPr lang="zh-CN" altLang="en-US" sz="36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失败（</a:t>
            </a:r>
            <a:r>
              <a:rPr lang="en-US" altLang="zh-CN" sz="36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RFC4271</a:t>
            </a:r>
            <a:r>
              <a:rPr lang="zh-CN" altLang="en-US" sz="36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中弃用）</a:t>
            </a:r>
            <a:endParaRPr lang="zh-CN" altLang="en-US" sz="2800" u="sng" dirty="0">
              <a:solidFill>
                <a:srgbClr val="C00000"/>
              </a:solidFill>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2730679" y="5425502"/>
            <a:ext cx="7722575" cy="646331"/>
          </a:xfrm>
          <a:prstGeom prst="rect">
            <a:avLst/>
          </a:prstGeom>
          <a:noFill/>
        </p:spPr>
        <p:txBody>
          <a:bodyPr wrap="square" lIns="91440" tIns="45720" rIns="91440" bIns="45720">
            <a:spAutoFit/>
          </a:bodyPr>
          <a:lstStyle/>
          <a:p>
            <a:r>
              <a:rPr lang="en-US" altLang="zh-CN" sz="36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a:t>
            </a:r>
            <a:r>
              <a:rPr lang="en-US" altLang="zh-CN" sz="36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不支持的</a:t>
            </a:r>
            <a:r>
              <a:rPr lang="en-US" altLang="zh-CN" sz="36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a:t>
            </a:r>
            <a:r>
              <a:rPr lang="zh-CN" altLang="en-US" sz="36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时间</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381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-Notification-Update</a:t>
            </a:r>
            <a:r>
              <a:rPr lang="zh-CN" altLang="en-US" sz="2800" b="1" dirty="0" smtClean="0">
                <a:latin typeface="汉仪综艺体简" panose="02010600030101010101" charset="-122"/>
                <a:ea typeface="汉仪综艺体简" panose="02010600030101010101" charset="-122"/>
              </a:rPr>
              <a:t>消息错误子码</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2761853" y="1121298"/>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畸形</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属性表</a:t>
            </a:r>
            <a:endParaRPr lang="zh-CN" altLang="en-US" sz="2400" dirty="0">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2761852" y="159140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未识别的公认属性</a:t>
            </a:r>
            <a:endParaRPr lang="zh-CN" altLang="en-US" sz="2400" dirty="0">
              <a:latin typeface="华文新魏" panose="02010800040101010101" pitchFamily="2" charset="-122"/>
              <a:ea typeface="华文新魏" panose="02010800040101010101" pitchFamily="2" charset="-122"/>
            </a:endParaRPr>
          </a:p>
        </p:txBody>
      </p:sp>
      <p:sp>
        <p:nvSpPr>
          <p:cNvPr id="12" name="矩形 11"/>
          <p:cNvSpPr>
            <a:spLocks noChangeAspect="1"/>
          </p:cNvSpPr>
          <p:nvPr/>
        </p:nvSpPr>
        <p:spPr>
          <a:xfrm>
            <a:off x="2761852" y="206586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缺少公认属性</a:t>
            </a:r>
            <a:endParaRPr lang="zh-CN" altLang="en-US" sz="2400" dirty="0">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2761852" y="254032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属性标志错误</a:t>
            </a:r>
            <a:endParaRPr lang="zh-CN" altLang="en-US" sz="2400" dirty="0">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2761851" y="3014789"/>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属性长度错误</a:t>
            </a:r>
            <a:endParaRPr lang="zh-CN" altLang="en-US" sz="2400" dirty="0">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2761850" y="3476454"/>
            <a:ext cx="7722575" cy="461665"/>
          </a:xfrm>
          <a:prstGeom prst="rect">
            <a:avLst/>
          </a:prstGeom>
          <a:noFill/>
        </p:spPr>
        <p:txBody>
          <a:bodyPr wrap="square" lIns="91440" tIns="45720" rIns="91440" bIns="45720">
            <a:spAutoFit/>
          </a:bodyPr>
          <a:lstStyle/>
          <a:p>
            <a:r>
              <a:rPr lang="en-US" altLang="zh-CN" sz="240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a:t>
            </a:r>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无效</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ORIGION</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a:t>
            </a:r>
            <a:endParaRPr lang="zh-CN" altLang="en-US" sz="2400" dirty="0">
              <a:latin typeface="华文新魏" panose="02010800040101010101" pitchFamily="2" charset="-122"/>
              <a:ea typeface="华文新魏" panose="02010800040101010101" pitchFamily="2" charset="-122"/>
            </a:endParaRPr>
          </a:p>
        </p:txBody>
      </p:sp>
      <p:sp>
        <p:nvSpPr>
          <p:cNvPr id="17" name="矩形 16"/>
          <p:cNvSpPr>
            <a:spLocks noChangeAspect="1"/>
          </p:cNvSpPr>
          <p:nvPr/>
        </p:nvSpPr>
        <p:spPr>
          <a:xfrm>
            <a:off x="2761853" y="3959360"/>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7	</a:t>
            </a:r>
            <a:r>
              <a:rPr lang="en-US" altLang="zh-CN" sz="2400" u="sng"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AS</a:t>
            </a:r>
            <a:r>
              <a:rPr lang="zh-CN" altLang="en-US" sz="2400" u="sng" dirty="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路由</a:t>
            </a:r>
            <a:r>
              <a:rPr lang="zh-CN" altLang="en-US" sz="24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环路（</a:t>
            </a:r>
            <a:r>
              <a:rPr lang="en-US" altLang="zh-CN" sz="24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RFC4271 </a:t>
            </a:r>
            <a:r>
              <a:rPr lang="zh-CN" altLang="en-US" sz="2400" u="sng" dirty="0" smtClean="0">
                <a:ln w="0"/>
                <a:solidFill>
                  <a:srgbClr val="C00000"/>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中已弃用）</a:t>
            </a:r>
            <a:endParaRPr lang="zh-CN" altLang="en-US" sz="2400" u="sng" dirty="0">
              <a:solidFill>
                <a:srgbClr val="C00000"/>
              </a:solidFill>
              <a:latin typeface="华文新魏" panose="02010800040101010101" pitchFamily="2" charset="-122"/>
              <a:ea typeface="华文新魏" panose="02010800040101010101" pitchFamily="2" charset="-122"/>
            </a:endParaRPr>
          </a:p>
        </p:txBody>
      </p:sp>
      <p:sp>
        <p:nvSpPr>
          <p:cNvPr id="18" name="矩形 17"/>
          <p:cNvSpPr>
            <a:spLocks noChangeAspect="1"/>
          </p:cNvSpPr>
          <p:nvPr/>
        </p:nvSpPr>
        <p:spPr>
          <a:xfrm>
            <a:off x="2761852" y="442947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8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无效的</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NEXT-HOP</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属性</a:t>
            </a:r>
            <a:endParaRPr lang="zh-CN" altLang="en-US" sz="2400" dirty="0">
              <a:latin typeface="华文新魏" panose="02010800040101010101" pitchFamily="2" charset="-122"/>
              <a:ea typeface="华文新魏" panose="02010800040101010101" pitchFamily="2" charset="-122"/>
            </a:endParaRPr>
          </a:p>
        </p:txBody>
      </p:sp>
      <p:sp>
        <p:nvSpPr>
          <p:cNvPr id="19" name="矩形 18"/>
          <p:cNvSpPr>
            <a:spLocks noChangeAspect="1"/>
          </p:cNvSpPr>
          <p:nvPr/>
        </p:nvSpPr>
        <p:spPr>
          <a:xfrm>
            <a:off x="2761852" y="490393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9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可选参数错误</a:t>
            </a:r>
            <a:endParaRPr lang="zh-CN" altLang="en-US" sz="2400" dirty="0">
              <a:latin typeface="华文新魏" panose="02010800040101010101" pitchFamily="2" charset="-122"/>
              <a:ea typeface="华文新魏" panose="02010800040101010101" pitchFamily="2" charset="-122"/>
            </a:endParaRPr>
          </a:p>
        </p:txBody>
      </p:sp>
      <p:sp>
        <p:nvSpPr>
          <p:cNvPr id="20" name="矩形 19"/>
          <p:cNvSpPr>
            <a:spLocks noChangeAspect="1"/>
          </p:cNvSpPr>
          <p:nvPr/>
        </p:nvSpPr>
        <p:spPr>
          <a:xfrm>
            <a:off x="2761852" y="537839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10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无效网络字段</a:t>
            </a:r>
            <a:endParaRPr lang="zh-CN" altLang="en-US" sz="2400" dirty="0">
              <a:latin typeface="华文新魏" panose="02010800040101010101" pitchFamily="2" charset="-122"/>
              <a:ea typeface="华文新魏" panose="02010800040101010101" pitchFamily="2" charset="-122"/>
            </a:endParaRPr>
          </a:p>
        </p:txBody>
      </p:sp>
      <p:sp>
        <p:nvSpPr>
          <p:cNvPr id="21" name="矩形 20"/>
          <p:cNvSpPr>
            <a:spLocks noChangeAspect="1"/>
          </p:cNvSpPr>
          <p:nvPr/>
        </p:nvSpPr>
        <p:spPr>
          <a:xfrm>
            <a:off x="2761851" y="5852851"/>
            <a:ext cx="7722575" cy="461665"/>
          </a:xfrm>
          <a:prstGeom prst="rect">
            <a:avLst/>
          </a:prstGeom>
          <a:noFill/>
        </p:spPr>
        <p:txBody>
          <a:bodyPr wrap="square" lIns="91440" tIns="45720" rIns="91440" bIns="45720">
            <a:spAutoFit/>
          </a:bodyPr>
          <a:lstStyle/>
          <a:p>
            <a:r>
              <a:rPr lang="en-US" altLang="zh-CN" sz="2400" dirty="0" smtClean="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11 	</a:t>
            </a:r>
            <a:r>
              <a:rPr lang="zh-CN" altLang="en-US"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畸形</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AS_PATH</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4294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958429"/>
            <a:ext cx="9021935" cy="3785652"/>
          </a:xfrm>
          <a:prstGeom prst="rect">
            <a:avLst/>
          </a:prstGeom>
          <a:noFill/>
        </p:spPr>
        <p:txBody>
          <a:bodyPr wrap="square" lIns="91440" tIns="45720" rIns="91440" bIns="45720">
            <a:spAutoFit/>
          </a:bodyPr>
          <a:lstStyle/>
          <a:p>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建立邻居采用</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有限状态机（</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Finite State Machine</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共有</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的运行流程就是在这</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种状态之间根据资源和事件的要求作转换。它们分别是</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4000" dirty="0">
                <a:solidFill>
                  <a:schemeClr val="accent4">
                    <a:lumMod val="75000"/>
                  </a:schemeClr>
                </a:solidFill>
              </a:rPr>
              <a:t>Idle</a:t>
            </a:r>
            <a:r>
              <a:rPr lang="zh-CN" altLang="en-US" sz="4000" dirty="0"/>
              <a:t>、</a:t>
            </a:r>
            <a:r>
              <a:rPr lang="en-US" altLang="zh-CN" sz="4000" dirty="0">
                <a:solidFill>
                  <a:schemeClr val="accent4">
                    <a:lumMod val="75000"/>
                  </a:schemeClr>
                </a:solidFill>
              </a:rPr>
              <a:t>Connect</a:t>
            </a:r>
            <a:r>
              <a:rPr lang="zh-CN" altLang="en-US" sz="4000" dirty="0"/>
              <a:t>、</a:t>
            </a:r>
            <a:r>
              <a:rPr lang="en-US" altLang="zh-CN" sz="4000" dirty="0">
                <a:solidFill>
                  <a:schemeClr val="accent4">
                    <a:lumMod val="75000"/>
                  </a:schemeClr>
                </a:solidFill>
              </a:rPr>
              <a:t>Active</a:t>
            </a:r>
            <a:r>
              <a:rPr lang="zh-CN" altLang="en-US" sz="4000" dirty="0"/>
              <a:t>、</a:t>
            </a:r>
            <a:r>
              <a:rPr lang="en-US" altLang="zh-CN" sz="4000" dirty="0" err="1">
                <a:solidFill>
                  <a:schemeClr val="accent4">
                    <a:lumMod val="75000"/>
                  </a:schemeClr>
                </a:solidFill>
              </a:rPr>
              <a:t>OpenSent</a:t>
            </a:r>
            <a:r>
              <a:rPr lang="zh-CN" altLang="en-US" sz="4000" dirty="0"/>
              <a:t>、</a:t>
            </a:r>
            <a:r>
              <a:rPr lang="en-US" altLang="zh-CN" sz="4000" dirty="0" err="1">
                <a:solidFill>
                  <a:schemeClr val="accent4">
                    <a:lumMod val="75000"/>
                  </a:schemeClr>
                </a:solidFill>
              </a:rPr>
              <a:t>OpenConfirm</a:t>
            </a:r>
            <a:r>
              <a:rPr lang="zh-CN" altLang="en-US" sz="4000" dirty="0"/>
              <a:t>、</a:t>
            </a:r>
            <a:r>
              <a:rPr lang="en-US" altLang="zh-CN" sz="4000" dirty="0">
                <a:solidFill>
                  <a:schemeClr val="accent4">
                    <a:lumMod val="75000"/>
                  </a:schemeClr>
                </a:solidFill>
              </a:rPr>
              <a:t>Established</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3625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-Notification</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707886"/>
          </a:xfrm>
          <a:prstGeom prst="rect">
            <a:avLst/>
          </a:prstGeom>
          <a:noFill/>
        </p:spPr>
        <p:txBody>
          <a:bodyPr wrap="square" lIns="91440" tIns="45720" rIns="91440" bIns="45720">
            <a:spAutoFit/>
          </a:bodyPr>
          <a:lstStyle/>
          <a:p>
            <a:r>
              <a:rPr lang="en-US" altLang="zh-CN" sz="4000" dirty="0" smtClean="0">
                <a:solidFill>
                  <a:schemeClr val="accent4">
                    <a:lumMod val="75000"/>
                  </a:schemeClr>
                </a:solidFill>
                <a:latin typeface="华文新魏" panose="02010800040101010101" pitchFamily="2" charset="-122"/>
                <a:ea typeface="华文新魏" panose="02010800040101010101" pitchFamily="2" charset="-122"/>
              </a:rPr>
              <a:t>Notification</a:t>
            </a:r>
            <a:r>
              <a:rPr lang="en-US" altLang="zh-CN" sz="4000" dirty="0" smtClean="0">
                <a:latin typeface="华文新魏" panose="02010800040101010101" pitchFamily="2" charset="-122"/>
                <a:ea typeface="华文新魏" panose="02010800040101010101" pitchFamily="2" charset="-122"/>
              </a:rPr>
              <a:t> </a:t>
            </a:r>
            <a:r>
              <a:rPr lang="zh-CN" altLang="en-US" sz="4000" dirty="0" smtClean="0">
                <a:latin typeface="华文新魏" panose="02010800040101010101" pitchFamily="2" charset="-122"/>
                <a:ea typeface="华文新魏" panose="02010800040101010101" pitchFamily="2" charset="-122"/>
              </a:rPr>
              <a:t>抓包实例：</a:t>
            </a:r>
            <a:endParaRPr lang="zh-CN" altLang="en-US" sz="4000"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2"/>
          <a:stretch>
            <a:fillRect/>
          </a:stretch>
        </p:blipFill>
        <p:spPr>
          <a:xfrm>
            <a:off x="1462493" y="2438399"/>
            <a:ext cx="8524875" cy="3352800"/>
          </a:xfrm>
          <a:prstGeom prst="rect">
            <a:avLst/>
          </a:prstGeom>
        </p:spPr>
      </p:pic>
    </p:spTree>
    <p:extLst>
      <p:ext uri="{BB962C8B-B14F-4D97-AF65-F5344CB8AC3E}">
        <p14:creationId xmlns:p14="http://schemas.microsoft.com/office/powerpoint/2010/main" val="226959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958429"/>
            <a:ext cx="9021935" cy="3785652"/>
          </a:xfrm>
          <a:prstGeom prst="rect">
            <a:avLst/>
          </a:prstGeom>
          <a:noFill/>
        </p:spPr>
        <p:txBody>
          <a:bodyPr wrap="square" lIns="91440" tIns="45720" rIns="91440" bIns="45720">
            <a:spAutoFit/>
          </a:bodyPr>
          <a:lstStyle/>
          <a:p>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建立邻居采用</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有限状态机（</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Finite State Machine</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共有</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的运行流程就是在这</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种状态之间根据资源和事件的要求作转换。它们分别是</a:t>
            </a:r>
            <a:r>
              <a:rPr lang="zh-CN" altLang="en-US" sz="40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4000" dirty="0">
                <a:solidFill>
                  <a:schemeClr val="accent4">
                    <a:lumMod val="75000"/>
                  </a:schemeClr>
                </a:solidFill>
              </a:rPr>
              <a:t>Idle</a:t>
            </a:r>
            <a:r>
              <a:rPr lang="zh-CN" altLang="en-US" sz="4000" dirty="0"/>
              <a:t>、</a:t>
            </a:r>
            <a:r>
              <a:rPr lang="en-US" altLang="zh-CN" sz="4000" dirty="0">
                <a:solidFill>
                  <a:schemeClr val="accent4">
                    <a:lumMod val="75000"/>
                  </a:schemeClr>
                </a:solidFill>
              </a:rPr>
              <a:t>Connect</a:t>
            </a:r>
            <a:r>
              <a:rPr lang="zh-CN" altLang="en-US" sz="4000" dirty="0"/>
              <a:t>、</a:t>
            </a:r>
            <a:r>
              <a:rPr lang="en-US" altLang="zh-CN" sz="4000" dirty="0">
                <a:solidFill>
                  <a:schemeClr val="accent4">
                    <a:lumMod val="75000"/>
                  </a:schemeClr>
                </a:solidFill>
              </a:rPr>
              <a:t>Active</a:t>
            </a:r>
            <a:r>
              <a:rPr lang="zh-CN" altLang="en-US" sz="4000" dirty="0"/>
              <a:t>、</a:t>
            </a:r>
            <a:r>
              <a:rPr lang="en-US" altLang="zh-CN" sz="4000" dirty="0" err="1">
                <a:solidFill>
                  <a:schemeClr val="accent4">
                    <a:lumMod val="75000"/>
                  </a:schemeClr>
                </a:solidFill>
              </a:rPr>
              <a:t>OpenSent</a:t>
            </a:r>
            <a:r>
              <a:rPr lang="zh-CN" altLang="en-US" sz="4000" dirty="0"/>
              <a:t>、</a:t>
            </a:r>
            <a:r>
              <a:rPr lang="en-US" altLang="zh-CN" sz="4000" dirty="0" err="1">
                <a:solidFill>
                  <a:schemeClr val="accent4">
                    <a:lumMod val="75000"/>
                  </a:schemeClr>
                </a:solidFill>
              </a:rPr>
              <a:t>OpenConfirm</a:t>
            </a:r>
            <a:r>
              <a:rPr lang="zh-CN" altLang="en-US" sz="4000" dirty="0"/>
              <a:t>、</a:t>
            </a:r>
            <a:r>
              <a:rPr lang="en-US" altLang="zh-CN" sz="4000" dirty="0">
                <a:solidFill>
                  <a:schemeClr val="accent4">
                    <a:lumMod val="75000"/>
                  </a:schemeClr>
                </a:solidFill>
              </a:rPr>
              <a:t>Established</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6275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-Idle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545620" y="2072729"/>
            <a:ext cx="9021935" cy="2554545"/>
          </a:xfrm>
          <a:prstGeom prst="rect">
            <a:avLst/>
          </a:prstGeom>
          <a:noFill/>
        </p:spPr>
        <p:txBody>
          <a:bodyPr wrap="square" lIns="91440" tIns="45720" rIns="91440" bIns="45720">
            <a:spAutoFit/>
          </a:bodyPr>
          <a:lstStyle/>
          <a:p>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初始状态，协议激活后开始初始化，复位计时器。发起第一个</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连接，并开始</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listen </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对等体发起的连接，同时转向</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Connect</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6188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-Connect</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2332501"/>
            <a:ext cx="9021935" cy="2123658"/>
          </a:xfrm>
          <a:prstGeom prst="rect">
            <a:avLst/>
          </a:prstGeom>
          <a:noFill/>
        </p:spPr>
        <p:txBody>
          <a:bodyPr wrap="square" lIns="91440" tIns="45720" rIns="91440" bIns="45720">
            <a:spAutoFit/>
          </a:bodyPr>
          <a:lstStyle/>
          <a:p>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开始</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连接，并等待</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连接成功的消息。连接成功，进入</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OpenSent</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；连接失败，进入</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Active</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864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-Active</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761001"/>
            <a:ext cx="9021935" cy="3477875"/>
          </a:xfrm>
          <a:prstGeom prst="rect">
            <a:avLst/>
          </a:prstGeom>
          <a:noFill/>
        </p:spPr>
        <p:txBody>
          <a:bodyPr wrap="square" lIns="91440" tIns="45720" rIns="91440" bIns="45720">
            <a:spAutoFit/>
          </a:bodyPr>
          <a:lstStyle/>
          <a:p>
            <a:r>
              <a:rPr lang="zh-CN" altLang="en-US" sz="4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在</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连接计时器超时之前，</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总是尝试建立</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连接。若计时器超时，则退回</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Connect</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状态，重新开始</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连接；如果</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连接成功，就转为</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OpenSent</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3720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3024888" cy="523220"/>
          </a:xfrm>
          <a:prstGeom prst="rect">
            <a:avLst/>
          </a:prstGeom>
          <a:noFill/>
        </p:spPr>
        <p:txBody>
          <a:bodyPr wrap="square" rtlCol="0">
            <a:spAutoFit/>
          </a:bodyPr>
          <a:lstStyle/>
          <a:p>
            <a:r>
              <a:rPr lang="en-US" altLang="zh-CN" sz="2800" b="1" dirty="0" smtClean="0">
                <a:latin typeface="汉仪综艺体简" panose="02010600030101010101" charset="-122"/>
                <a:ea typeface="汉仪综艺体简" panose="02010600030101010101" charset="-122"/>
              </a:rPr>
              <a:t>BGP</a:t>
            </a:r>
            <a:r>
              <a:rPr lang="zh-CN" altLang="en-US" sz="2800" b="1" dirty="0" smtClean="0">
                <a:latin typeface="汉仪综艺体简" panose="02010600030101010101" charset="-122"/>
                <a:ea typeface="汉仪综艺体简" panose="02010600030101010101" charset="-122"/>
              </a:rPr>
              <a:t>工作过程</a:t>
            </a:r>
            <a:endParaRPr lang="zh-CN" altLang="en-US" sz="2800" b="1" dirty="0">
              <a:latin typeface="汉仪综艺体简" panose="02010600030101010101" charset="-122"/>
              <a:ea typeface="汉仪综艺体简" panose="02010600030101010101" charset="-122"/>
            </a:endParaRPr>
          </a:p>
        </p:txBody>
      </p:sp>
      <p:sp>
        <p:nvSpPr>
          <p:cNvPr id="25" name="AutoShape 67"/>
          <p:cNvSpPr>
            <a:spLocks noChangeAspect="1" noChangeArrowheads="1" noTextEdit="1"/>
          </p:cNvSpPr>
          <p:nvPr/>
        </p:nvSpPr>
        <p:spPr bwMode="auto">
          <a:xfrm>
            <a:off x="5972152" y="735174"/>
            <a:ext cx="41513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圆角矩形 8"/>
          <p:cNvSpPr/>
          <p:nvPr/>
        </p:nvSpPr>
        <p:spPr>
          <a:xfrm>
            <a:off x="1331687"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57341"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2912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1667863" y="1720309"/>
            <a:ext cx="2313913" cy="1569660"/>
          </a:xfrm>
          <a:prstGeom prst="rect">
            <a:avLst/>
          </a:prstGeom>
          <a:noFill/>
        </p:spPr>
        <p:txBody>
          <a:bodyPr wrap="square" rtlCol="0">
            <a:spAutoFit/>
          </a:bodyPr>
          <a:lstStyle/>
          <a:p>
            <a:pPr fontAlgn="base"/>
            <a:r>
              <a:rPr lang="zh-CN" altLang="en-US" sz="3200" dirty="0"/>
              <a:t>单台设备需要收集和存储哪些信息？</a:t>
            </a:r>
          </a:p>
        </p:txBody>
      </p:sp>
      <p:sp>
        <p:nvSpPr>
          <p:cNvPr id="16" name="圆角矩形 15"/>
          <p:cNvSpPr/>
          <p:nvPr/>
        </p:nvSpPr>
        <p:spPr>
          <a:xfrm>
            <a:off x="7733778"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959432"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93121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flipH="1">
            <a:off x="8123742" y="1730286"/>
            <a:ext cx="2313913" cy="1569660"/>
          </a:xfrm>
          <a:prstGeom prst="rect">
            <a:avLst/>
          </a:prstGeom>
          <a:noFill/>
        </p:spPr>
        <p:txBody>
          <a:bodyPr wrap="square" rtlCol="0">
            <a:spAutoFit/>
          </a:bodyPr>
          <a:lstStyle/>
          <a:p>
            <a:pPr fontAlgn="base"/>
            <a:r>
              <a:rPr lang="zh-CN" altLang="en-US" sz="3200" dirty="0"/>
              <a:t>如何决策出最佳通信通道？</a:t>
            </a:r>
          </a:p>
        </p:txBody>
      </p:sp>
      <p:sp>
        <p:nvSpPr>
          <p:cNvPr id="22" name="圆角矩形 21"/>
          <p:cNvSpPr/>
          <p:nvPr/>
        </p:nvSpPr>
        <p:spPr>
          <a:xfrm>
            <a:off x="4892486" y="3634339"/>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118140" y="3813003"/>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89921" y="5356819"/>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flipH="1">
            <a:off x="5256011" y="4016966"/>
            <a:ext cx="2313913" cy="1485407"/>
          </a:xfrm>
          <a:prstGeom prst="rect">
            <a:avLst/>
          </a:prstGeom>
          <a:noFill/>
        </p:spPr>
        <p:txBody>
          <a:bodyPr wrap="square" rtlCol="0">
            <a:spAutoFit/>
          </a:bodyPr>
          <a:lstStyle/>
          <a:p>
            <a:pPr>
              <a:lnSpc>
                <a:spcPct val="150000"/>
              </a:lnSpc>
            </a:pPr>
            <a:r>
              <a:rPr lang="zh-CN" altLang="en-US" sz="3200" dirty="0"/>
              <a:t>如何交互和通信？</a:t>
            </a:r>
          </a:p>
        </p:txBody>
      </p:sp>
      <p:sp>
        <p:nvSpPr>
          <p:cNvPr id="31" name="文本框 30"/>
          <p:cNvSpPr txBox="1"/>
          <p:nvPr/>
        </p:nvSpPr>
        <p:spPr>
          <a:xfrm flipH="1">
            <a:off x="3602508" y="3179027"/>
            <a:ext cx="1194731" cy="1016576"/>
          </a:xfrm>
          <a:prstGeom prst="rect">
            <a:avLst/>
          </a:prstGeom>
          <a:noFill/>
        </p:spPr>
        <p:txBody>
          <a:bodyPr wrap="square" rtlCol="0">
            <a:spAutoFit/>
          </a:bodyPr>
          <a:lstStyle/>
          <a:p>
            <a:pPr algn="ctr"/>
            <a:r>
              <a:rPr lang="en-US" altLang="zh-CN" sz="6000" dirty="0" smtClean="0">
                <a:latin typeface="Stencil Std" panose="04020904080802020404" pitchFamily="82" charset="0"/>
              </a:rPr>
              <a:t>01</a:t>
            </a:r>
            <a:endParaRPr lang="zh-CN" altLang="en-US" sz="6000" dirty="0">
              <a:latin typeface="Stencil Std" panose="04020904080802020404" pitchFamily="82" charset="0"/>
            </a:endParaRPr>
          </a:p>
        </p:txBody>
      </p:sp>
      <p:sp>
        <p:nvSpPr>
          <p:cNvPr id="32" name="文本框 31"/>
          <p:cNvSpPr txBox="1"/>
          <p:nvPr/>
        </p:nvSpPr>
        <p:spPr>
          <a:xfrm flipH="1">
            <a:off x="7136412" y="5496592"/>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02</a:t>
            </a:r>
            <a:endParaRPr lang="zh-CN" altLang="en-US" sz="6000" dirty="0">
              <a:latin typeface="Stencil Std" panose="04020904080802020404" pitchFamily="82" charset="0"/>
            </a:endParaRPr>
          </a:p>
        </p:txBody>
      </p:sp>
      <p:sp>
        <p:nvSpPr>
          <p:cNvPr id="33" name="文本框 32"/>
          <p:cNvSpPr txBox="1"/>
          <p:nvPr/>
        </p:nvSpPr>
        <p:spPr>
          <a:xfrm flipH="1">
            <a:off x="9958562" y="3211428"/>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03</a:t>
            </a:r>
            <a:endParaRPr lang="zh-CN" altLang="en-US" sz="6000" dirty="0">
              <a:latin typeface="Stencil Std" panose="04020904080802020404" pitchFamily="82" charset="0"/>
            </a:endParaRPr>
          </a:p>
        </p:txBody>
      </p:sp>
    </p:spTree>
    <p:extLst>
      <p:ext uri="{BB962C8B-B14F-4D97-AF65-F5344CB8AC3E}">
        <p14:creationId xmlns:p14="http://schemas.microsoft.com/office/powerpoint/2010/main" val="11433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1"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4)">
                                      <p:cBhvr>
                                        <p:cTn id="36" dur="2000"/>
                                        <p:tgtEl>
                                          <p:spTgt spid="11"/>
                                        </p:tgtEl>
                                      </p:cBhvr>
                                    </p:animEffect>
                                  </p:childTnLst>
                                </p:cTn>
                              </p:par>
                            </p:childTnLst>
                          </p:cTn>
                        </p:par>
                        <p:par>
                          <p:cTn id="37" fill="hold">
                            <p:stCondLst>
                              <p:cond delay="45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par>
                          <p:cTn id="46" fill="hold">
                            <p:stCondLst>
                              <p:cond delay="500"/>
                            </p:stCondLst>
                            <p:childTnLst>
                              <p:par>
                                <p:cTn id="47" presetID="42"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21" presetClass="entr" presetSubtype="4"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heel(4)">
                                      <p:cBhvr>
                                        <p:cTn id="61" dur="2000"/>
                                        <p:tgtEl>
                                          <p:spTgt spid="23"/>
                                        </p:tgtEl>
                                      </p:cBhvr>
                                    </p:animEffect>
                                  </p:childTnLst>
                                </p:cTn>
                              </p:par>
                            </p:childTnLst>
                          </p:cTn>
                        </p:par>
                        <p:par>
                          <p:cTn id="62" fill="hold">
                            <p:stCondLst>
                              <p:cond delay="4500"/>
                            </p:stCondLst>
                            <p:childTnLst>
                              <p:par>
                                <p:cTn id="63" presetID="14" presetClass="entr" presetSubtype="1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randombar(horizont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par>
                          <p:cTn id="71" fill="hold">
                            <p:stCondLst>
                              <p:cond delay="500"/>
                            </p:stCondLst>
                            <p:childTnLst>
                              <p:par>
                                <p:cTn id="72" presetID="47"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par>
                          <p:cTn id="77" fill="hold">
                            <p:stCondLst>
                              <p:cond delay="1500"/>
                            </p:stCondLst>
                            <p:childTnLst>
                              <p:par>
                                <p:cTn id="78" presetID="47" presetClass="entr" presetSubtype="0"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21" presetClass="entr" presetSubtype="4"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heel(4)">
                                      <p:cBhvr>
                                        <p:cTn id="86" dur="2000"/>
                                        <p:tgtEl>
                                          <p:spTgt spid="17"/>
                                        </p:tgtEl>
                                      </p:cBhvr>
                                    </p:animEffect>
                                  </p:childTnLst>
                                </p:cTn>
                              </p:par>
                            </p:childTnLst>
                          </p:cTn>
                        </p:par>
                        <p:par>
                          <p:cTn id="87" fill="hold">
                            <p:stCondLst>
                              <p:cond delay="4500"/>
                            </p:stCondLst>
                            <p:childTnLst>
                              <p:par>
                                <p:cTn id="88" presetID="14" presetClass="entr" presetSubtype="1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randombar(horizontal)">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1" grpId="0" animBg="1"/>
      <p:bldP spid="10" grpId="0" animBg="1"/>
      <p:bldP spid="12" grpId="0"/>
      <p:bldP spid="16" grpId="0" animBg="1"/>
      <p:bldP spid="17" grpId="0" animBg="1"/>
      <p:bldP spid="18" grpId="0" animBg="1"/>
      <p:bldP spid="19" grpId="0"/>
      <p:bldP spid="22" grpId="0" animBg="1"/>
      <p:bldP spid="23" grpId="0" animBg="1"/>
      <p:bldP spid="24" grpId="0" animBg="1"/>
      <p:bldP spid="26" grpId="0"/>
      <p:bldP spid="31" grpId="0"/>
      <p:bldP spid="32" grpId="0"/>
      <p:bldP spid="3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a:t>
            </a:r>
            <a:r>
              <a:rPr lang="en-US" altLang="zh-CN" sz="2800" b="1" dirty="0" err="1" smtClean="0">
                <a:latin typeface="汉仪综艺体简" panose="02010600030101010101" charset="-122"/>
                <a:ea typeface="汉仪综艺体简" panose="02010600030101010101" charset="-122"/>
              </a:rPr>
              <a:t>OpenSent</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4401205"/>
          </a:xfrm>
          <a:prstGeom prst="rect">
            <a:avLst/>
          </a:prstGeom>
          <a:noFill/>
        </p:spPr>
        <p:txBody>
          <a:bodyPr wrap="square" lIns="91440" tIns="45720" rIns="91440" bIns="45720">
            <a:spAutoFit/>
          </a:bodyPr>
          <a:lstStyle/>
          <a:p>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连接已建立，自己发送第一个</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报文，等待接收对等体</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报文。对收到的报文进行检查，发现错误则发送</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消息报文并退回</a:t>
            </a:r>
            <a:r>
              <a:rPr lang="en-US" altLang="zh-CN" sz="40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Idel</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状态；检查无误后发送</a:t>
            </a:r>
            <a:r>
              <a:rPr lang="en-US" altLang="zh-CN" sz="40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消息报文。</a:t>
            </a:r>
            <a:r>
              <a:rPr lang="en-US" altLang="zh-CN" sz="40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计时器并开始即使，并转为</a:t>
            </a:r>
            <a:r>
              <a:rPr lang="en-US" altLang="zh-CN"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confirmed</a:t>
            </a:r>
            <a:r>
              <a:rPr lang="zh-CN" altLang="en-US" sz="40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0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953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a:t>
            </a:r>
            <a:r>
              <a:rPr lang="en-US" altLang="zh-CN" sz="2800" b="1" dirty="0" err="1" smtClean="0">
                <a:latin typeface="汉仪综艺体简" panose="02010600030101010101" charset="-122"/>
                <a:ea typeface="汉仪综艺体简" panose="02010600030101010101" charset="-122"/>
              </a:rPr>
              <a:t>OpenConfirm</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3477875"/>
          </a:xfrm>
          <a:prstGeom prst="rect">
            <a:avLst/>
          </a:prstGeom>
          <a:noFill/>
        </p:spPr>
        <p:txBody>
          <a:bodyPr wrap="square" lIns="91440" tIns="45720" rIns="91440" bIns="45720">
            <a:spAutoFit/>
          </a:bodyPr>
          <a:lstStyle/>
          <a:p>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等待</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报文，同时保持计时器。如果收到了</a:t>
            </a:r>
            <a:r>
              <a:rPr lang="en-US" altLang="zh-CN" sz="44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报文，就转为</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Established</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状态，邻居关系协商完毕。 如果收到</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退回</a:t>
            </a:r>
            <a:r>
              <a:rPr lang="en-US" altLang="zh-CN"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 </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endParaRPr lang="zh-CN" altLang="en-US" sz="4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1234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有限状态机制</a:t>
            </a:r>
            <a:r>
              <a:rPr lang="en-US" altLang="zh-CN" sz="2800" b="1" dirty="0" smtClean="0">
                <a:latin typeface="汉仪综艺体简" panose="02010600030101010101" charset="-122"/>
                <a:ea typeface="汉仪综艺体简" panose="02010600030101010101" charset="-122"/>
              </a:rPr>
              <a:t>-Established</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1449274"/>
            <a:ext cx="9021935" cy="4708981"/>
          </a:xfrm>
          <a:prstGeom prst="rect">
            <a:avLst/>
          </a:prstGeom>
          <a:noFill/>
        </p:spPr>
        <p:txBody>
          <a:bodyPr wrap="square" lIns="91440" tIns="45720" rIns="91440" bIns="45720">
            <a:spAutoFit/>
          </a:bodyPr>
          <a:lstStyle/>
          <a:p>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即已经与对等体建立了邻居关系。路由器与对等体交换</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32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报文。如果收到正确的</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或</a:t>
            </a:r>
            <a:r>
              <a:rPr lang="en-US" altLang="zh-CN" sz="3200" dirty="0" err="1">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报文， 就认为对端是正确运行，本地重置</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Hold timer</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计时器。如果收到</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，本地转为</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状态。如果收到错误的</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消息，本地发送</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，并改本地状态为</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状态。如果收到</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TCP</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拆链通知，本地关闭</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BGP</a:t>
            </a:r>
            <a:r>
              <a:rPr lang="zh-CN" altLang="en-US"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连接。并回到</a:t>
            </a:r>
            <a:r>
              <a:rPr lang="en-US" altLang="zh-CN" sz="32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a:t>
            </a:r>
            <a:r>
              <a:rPr lang="zh-CN" altLang="en-US" sz="4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a:t>
            </a:r>
            <a:r>
              <a:rPr lang="zh-CN" altLang="en-US"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所有回退</a:t>
            </a:r>
            <a:r>
              <a:rPr lang="en-US" altLang="zh-CN"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Idle</a:t>
            </a:r>
            <a:r>
              <a:rPr lang="zh-CN" altLang="en-US" sz="32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状态之前，都将与该链接相关的路由删除。</a:t>
            </a:r>
            <a:endParaRPr lang="zh-CN" altLang="en-US" sz="32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04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a:latin typeface="汉仪综艺体简" panose="02010600030101010101" charset="-122"/>
                <a:ea typeface="汉仪综艺体简" panose="02010600030101010101" charset="-122"/>
              </a:rPr>
              <a:t> </a:t>
            </a:r>
            <a:r>
              <a:rPr lang="en-US" altLang="zh-CN" sz="2800" b="1" dirty="0" smtClean="0">
                <a:latin typeface="汉仪综艺体简" panose="02010600030101010101" charset="-122"/>
                <a:ea typeface="汉仪综艺体简" panose="02010600030101010101" charset="-122"/>
              </a:rPr>
              <a:t>Events</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462493" y="905451"/>
            <a:ext cx="9021935" cy="5632311"/>
          </a:xfrm>
          <a:prstGeom prst="rect">
            <a:avLst/>
          </a:prstGeom>
          <a:noFill/>
        </p:spPr>
        <p:txBody>
          <a:bodyPr wrap="square" lIns="91440" tIns="45720" rIns="91440" bIns="45720">
            <a:spAutoFit/>
          </a:bodyPr>
          <a:lstStyle/>
          <a:p>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在</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RFC4271</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中，细分的时间有</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28</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个。 我们挑选其中必备的</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13</a:t>
            </a:r>
            <a:r>
              <a:rPr lang="zh-CN" altLang="en-US"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个来进行说明</a:t>
            </a:r>
            <a:endPar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Start</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2.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Stop</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3.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connection open</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4.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connection closed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5.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connection open failed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6. BGP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Transport fatal error</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7. </a:t>
            </a:r>
            <a:r>
              <a:rPr lang="en-US" altLang="zh-CN" sz="2400" dirty="0" err="1"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ConnectRetry</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timer expired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8. Hold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Timer expired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9. </a:t>
            </a:r>
            <a:r>
              <a:rPr lang="en-US" altLang="zh-CN" sz="2400" dirty="0" err="1"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a:t>
            </a:r>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timer expired</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10.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OPEN message</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11.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KEEPALIVE message</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12.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UPDATE messages</a:t>
            </a:r>
          </a:p>
          <a:p>
            <a:r>
              <a:rPr lang="en-US" altLang="zh-CN" sz="2400" dirty="0" smtClean="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13. Receive </a:t>
            </a:r>
            <a:r>
              <a:rPr lang="en-US" altLang="zh-CN" sz="2400" dirty="0">
                <a:ln w="0"/>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NOTIFICATION message</a:t>
            </a:r>
            <a:endParaRPr lang="zh-CN" altLang="en-US" sz="2400" dirty="0">
              <a:solidFill>
                <a:schemeClr val="accent4">
                  <a:lumMod val="7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8735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3" y="169257"/>
            <a:ext cx="9811642"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消息类型</a:t>
            </a:r>
            <a:r>
              <a:rPr lang="en-US" altLang="zh-CN" sz="2800" b="1" dirty="0" smtClean="0">
                <a:latin typeface="汉仪综艺体简" panose="02010600030101010101" charset="-122"/>
                <a:ea typeface="汉仪综艺体简" panose="02010600030101010101" charset="-122"/>
              </a:rPr>
              <a:t>-</a:t>
            </a:r>
            <a:r>
              <a:rPr lang="zh-CN" altLang="en-US" sz="2800" b="1" dirty="0">
                <a:latin typeface="汉仪综艺体简" panose="02010600030101010101" charset="-122"/>
                <a:ea typeface="汉仪综艺体简" panose="02010600030101010101" charset="-122"/>
              </a:rPr>
              <a:t> </a:t>
            </a:r>
            <a:r>
              <a:rPr lang="en-US" altLang="zh-CN" sz="2800" b="1" dirty="0" smtClean="0">
                <a:latin typeface="汉仪综艺体简" panose="02010600030101010101" charset="-122"/>
                <a:ea typeface="汉仪综艺体简" panose="02010600030101010101" charset="-122"/>
              </a:rPr>
              <a:t>Events</a:t>
            </a:r>
            <a:endParaRPr lang="zh-CN" altLang="en-US" sz="2800" b="1" dirty="0">
              <a:latin typeface="汉仪综艺体简" panose="02010600030101010101" charset="-122"/>
              <a:ea typeface="汉仪综艺体简" panose="02010600030101010101" charset="-122"/>
            </a:endParaRPr>
          </a:p>
        </p:txBody>
      </p:sp>
      <p:pic>
        <p:nvPicPr>
          <p:cNvPr id="7" name="图片 6"/>
          <p:cNvPicPr>
            <a:picLocks noChangeAspect="1"/>
          </p:cNvPicPr>
          <p:nvPr/>
        </p:nvPicPr>
        <p:blipFill>
          <a:blip r:embed="rId2"/>
          <a:stretch>
            <a:fillRect/>
          </a:stretch>
        </p:blipFill>
        <p:spPr>
          <a:xfrm>
            <a:off x="1746537" y="1018527"/>
            <a:ext cx="7480589" cy="5476505"/>
          </a:xfrm>
          <a:prstGeom prst="rect">
            <a:avLst/>
          </a:prstGeom>
        </p:spPr>
      </p:pic>
    </p:spTree>
    <p:extLst>
      <p:ext uri="{BB962C8B-B14F-4D97-AF65-F5344CB8AC3E}">
        <p14:creationId xmlns:p14="http://schemas.microsoft.com/office/powerpoint/2010/main" val="136394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54</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6" y="2788330"/>
            <a:ext cx="4283148" cy="1015663"/>
          </a:xfrm>
          <a:prstGeom prst="rect">
            <a:avLst/>
          </a:prstGeom>
          <a:noFill/>
        </p:spPr>
        <p:txBody>
          <a:bodyPr wrap="square" rtlCol="0">
            <a:spAutoFit/>
          </a:bodyPr>
          <a:lstStyle/>
          <a:p>
            <a:pPr algn="ctr"/>
            <a:r>
              <a:rPr lang="zh-CN" altLang="en-US" sz="6000" dirty="0" smtClean="0">
                <a:latin typeface="华文新魏" panose="02010800040101010101" pitchFamily="2" charset="-122"/>
                <a:ea typeface="华文新魏" panose="02010800040101010101" pitchFamily="2" charset="-122"/>
              </a:rPr>
              <a:t>决策过程</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864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决策过程</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7" y="1453817"/>
            <a:ext cx="9053103" cy="3970318"/>
          </a:xfrm>
          <a:prstGeom prst="rect">
            <a:avLst/>
          </a:prstGeom>
        </p:spPr>
        <p:txBody>
          <a:bodyPr wrap="square">
            <a:spAutoFit/>
          </a:bodyPr>
          <a:lstStyle/>
          <a:p>
            <a:r>
              <a:rPr lang="zh-CN" altLang="en-US" sz="3600" dirty="0">
                <a:latin typeface="华文新魏" panose="02010800040101010101" pitchFamily="2" charset="-122"/>
                <a:ea typeface="华文新魏" panose="02010800040101010101" pitchFamily="2" charset="-122"/>
              </a:rPr>
              <a:t>第一阶段：计算每条可行路由的</a:t>
            </a:r>
            <a:r>
              <a:rPr lang="zh-CN" altLang="en-US" sz="3600" dirty="0" smtClean="0">
                <a:latin typeface="华文新魏" panose="02010800040101010101" pitchFamily="2" charset="-122"/>
                <a:ea typeface="华文新魏" panose="02010800040101010101" pitchFamily="2" charset="-122"/>
              </a:rPr>
              <a:t>优先级</a:t>
            </a:r>
            <a:endParaRPr lang="en-US" altLang="zh-CN" sz="3600" dirty="0" smtClean="0">
              <a:latin typeface="华文新魏" panose="02010800040101010101" pitchFamily="2" charset="-122"/>
              <a:ea typeface="华文新魏" panose="02010800040101010101" pitchFamily="2" charset="-122"/>
            </a:endParaRPr>
          </a:p>
          <a:p>
            <a:endParaRPr lang="zh-CN" altLang="en-US" sz="3600" dirty="0">
              <a:latin typeface="华文新魏" panose="02010800040101010101" pitchFamily="2" charset="-122"/>
              <a:ea typeface="华文新魏" panose="02010800040101010101" pitchFamily="2" charset="-122"/>
            </a:endParaRPr>
          </a:p>
          <a:p>
            <a:r>
              <a:rPr lang="zh-CN" altLang="en-US" sz="3600" dirty="0">
                <a:latin typeface="华文新魏" panose="02010800040101010101" pitchFamily="2" charset="-122"/>
                <a:ea typeface="华文新魏" panose="02010800040101010101" pitchFamily="2" charset="-122"/>
              </a:rPr>
              <a:t>第二阶段：从所有可用路由中为特定目的地选出最佳路由，并将其安装到</a:t>
            </a:r>
            <a:r>
              <a:rPr lang="en-US" altLang="zh-CN" sz="3600" dirty="0" err="1">
                <a:latin typeface="华文新魏" panose="02010800040101010101" pitchFamily="2" charset="-122"/>
                <a:ea typeface="华文新魏" panose="02010800040101010101" pitchFamily="2" charset="-122"/>
              </a:rPr>
              <a:t>Loc</a:t>
            </a:r>
            <a:r>
              <a:rPr lang="en-US" altLang="zh-CN" sz="3600" dirty="0">
                <a:latin typeface="华文新魏" panose="02010800040101010101" pitchFamily="2" charset="-122"/>
                <a:ea typeface="华文新魏" panose="02010800040101010101" pitchFamily="2" charset="-122"/>
              </a:rPr>
              <a:t>-RIB</a:t>
            </a:r>
            <a:r>
              <a:rPr lang="zh-CN" altLang="en-US" sz="3600" dirty="0">
                <a:latin typeface="华文新魏" panose="02010800040101010101" pitchFamily="2" charset="-122"/>
                <a:ea typeface="华文新魏" panose="02010800040101010101" pitchFamily="2" charset="-122"/>
              </a:rPr>
              <a:t>中</a:t>
            </a:r>
            <a:r>
              <a:rPr lang="zh-CN" altLang="en-US" sz="3600" dirty="0" smtClean="0">
                <a:latin typeface="华文新魏" panose="02010800040101010101" pitchFamily="2" charset="-122"/>
                <a:ea typeface="华文新魏" panose="02010800040101010101" pitchFamily="2" charset="-122"/>
              </a:rPr>
              <a:t>。</a:t>
            </a:r>
            <a:endParaRPr lang="en-US" altLang="zh-CN" sz="3600" dirty="0" smtClean="0">
              <a:latin typeface="华文新魏" panose="02010800040101010101" pitchFamily="2" charset="-122"/>
              <a:ea typeface="华文新魏" panose="02010800040101010101" pitchFamily="2" charset="-122"/>
            </a:endParaRPr>
          </a:p>
          <a:p>
            <a:endParaRPr lang="zh-CN" altLang="en-US" sz="3600" dirty="0">
              <a:latin typeface="华文新魏" panose="02010800040101010101" pitchFamily="2" charset="-122"/>
              <a:ea typeface="华文新魏" panose="02010800040101010101" pitchFamily="2" charset="-122"/>
            </a:endParaRPr>
          </a:p>
          <a:p>
            <a:r>
              <a:rPr lang="zh-CN" altLang="en-US" sz="3600" dirty="0">
                <a:latin typeface="华文新魏" panose="02010800040101010101" pitchFamily="2" charset="-122"/>
                <a:ea typeface="华文新魏" panose="02010800040101010101" pitchFamily="2" charset="-122"/>
              </a:rPr>
              <a:t>第三阶段：将相应的路由加入到</a:t>
            </a:r>
            <a:r>
              <a:rPr lang="en-US" altLang="zh-CN" sz="3600" dirty="0" err="1">
                <a:latin typeface="华文新魏" panose="02010800040101010101" pitchFamily="2" charset="-122"/>
                <a:ea typeface="华文新魏" panose="02010800040101010101" pitchFamily="2" charset="-122"/>
              </a:rPr>
              <a:t>Adj</a:t>
            </a:r>
            <a:r>
              <a:rPr lang="en-US" altLang="zh-CN" sz="3600" dirty="0">
                <a:latin typeface="华文新魏" panose="02010800040101010101" pitchFamily="2" charset="-122"/>
                <a:ea typeface="华文新魏" panose="02010800040101010101" pitchFamily="2" charset="-122"/>
              </a:rPr>
              <a:t>-RIBs-Out</a:t>
            </a:r>
            <a:r>
              <a:rPr lang="zh-CN" altLang="en-US" sz="3600" dirty="0">
                <a:latin typeface="华文新魏" panose="02010800040101010101" pitchFamily="2" charset="-122"/>
                <a:ea typeface="华文新魏" panose="02010800040101010101" pitchFamily="2" charset="-122"/>
              </a:rPr>
              <a:t>中，以便向对等体进行宣告。</a:t>
            </a:r>
          </a:p>
        </p:txBody>
      </p:sp>
    </p:spTree>
    <p:extLst>
      <p:ext uri="{BB962C8B-B14F-4D97-AF65-F5344CB8AC3E}">
        <p14:creationId xmlns:p14="http://schemas.microsoft.com/office/powerpoint/2010/main" val="100912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决策过程</a:t>
            </a:r>
            <a:endParaRPr lang="zh-CN" altLang="en-US" sz="2800" b="1" dirty="0">
              <a:latin typeface="汉仪综艺体简" panose="02010600030101010101" charset="-122"/>
              <a:ea typeface="汉仪综艺体简" panose="02010600030101010101" charset="-122"/>
            </a:endParaRPr>
          </a:p>
        </p:txBody>
      </p:sp>
      <p:sp>
        <p:nvSpPr>
          <p:cNvPr id="7" name="矩形 6"/>
          <p:cNvSpPr/>
          <p:nvPr/>
        </p:nvSpPr>
        <p:spPr>
          <a:xfrm>
            <a:off x="1462497" y="1194044"/>
            <a:ext cx="9053103" cy="3970318"/>
          </a:xfrm>
          <a:prstGeom prst="rect">
            <a:avLst/>
          </a:prstGeom>
        </p:spPr>
        <p:txBody>
          <a:bodyPr wrap="square">
            <a:spAutoFit/>
          </a:bodyPr>
          <a:lstStyle/>
          <a:p>
            <a:pPr marL="742950" indent="-742950">
              <a:buAutoNum type="arabicPeriod"/>
            </a:pPr>
            <a:r>
              <a:rPr lang="zh-CN" altLang="en-US" sz="3600" dirty="0" smtClean="0">
                <a:latin typeface="华文新魏" panose="02010800040101010101" pitchFamily="2" charset="-122"/>
                <a:ea typeface="华文新魏" panose="02010800040101010101" pitchFamily="2" charset="-122"/>
              </a:rPr>
              <a:t>对于到达同一个目的地的，选出优先级最高的路由。</a:t>
            </a:r>
            <a:endParaRPr lang="en-US" altLang="zh-CN" sz="3600" dirty="0" smtClean="0">
              <a:latin typeface="华文新魏" panose="02010800040101010101" pitchFamily="2" charset="-122"/>
              <a:ea typeface="华文新魏" panose="02010800040101010101" pitchFamily="2" charset="-122"/>
            </a:endParaRPr>
          </a:p>
          <a:p>
            <a:pPr marL="742950" indent="-742950">
              <a:buAutoNum type="arabicPeriod"/>
            </a:pPr>
            <a:endParaRPr lang="en-US" altLang="zh-CN" sz="3600" dirty="0">
              <a:latin typeface="华文新魏" panose="02010800040101010101" pitchFamily="2" charset="-122"/>
              <a:ea typeface="华文新魏" panose="02010800040101010101" pitchFamily="2" charset="-122"/>
            </a:endParaRPr>
          </a:p>
          <a:p>
            <a:pPr marL="742950" indent="-742950">
              <a:buAutoNum type="arabicPeriod"/>
            </a:pPr>
            <a:r>
              <a:rPr lang="zh-CN" altLang="en-US" sz="3600" dirty="0" smtClean="0">
                <a:latin typeface="华文新魏" panose="02010800040101010101" pitchFamily="2" charset="-122"/>
                <a:ea typeface="华文新魏" panose="02010800040101010101" pitchFamily="2" charset="-122"/>
              </a:rPr>
              <a:t>是到达某目的地的唯一路由。</a:t>
            </a:r>
            <a:endParaRPr lang="en-US" altLang="zh-CN" sz="3600" dirty="0" smtClean="0">
              <a:latin typeface="华文新魏" panose="02010800040101010101" pitchFamily="2" charset="-122"/>
              <a:ea typeface="华文新魏" panose="02010800040101010101" pitchFamily="2" charset="-122"/>
            </a:endParaRPr>
          </a:p>
          <a:p>
            <a:pPr marL="742950" indent="-742950">
              <a:buAutoNum type="arabicPeriod"/>
            </a:pPr>
            <a:endParaRPr lang="en-US" altLang="zh-CN" sz="3600" dirty="0" smtClean="0">
              <a:latin typeface="华文新魏" panose="02010800040101010101" pitchFamily="2" charset="-122"/>
              <a:ea typeface="华文新魏" panose="02010800040101010101" pitchFamily="2" charset="-122"/>
            </a:endParaRPr>
          </a:p>
          <a:p>
            <a:pPr marL="742950" indent="-742950">
              <a:buAutoNum type="arabicPeriod"/>
            </a:pPr>
            <a:r>
              <a:rPr lang="zh-CN" altLang="en-US" sz="3600" dirty="0" smtClean="0">
                <a:latin typeface="华文新魏" panose="02010800040101010101" pitchFamily="2" charset="-122"/>
                <a:ea typeface="华文新魏" panose="02010800040101010101" pitchFamily="2" charset="-122"/>
              </a:rPr>
              <a:t>两条或两条以上具有相同优先级，使用相应策略，选出一条更优先的路由。</a:t>
            </a:r>
            <a:endParaRPr lang="zh-CN" altLang="en-US"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3423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7" y="169257"/>
            <a:ext cx="3347007"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决策过程</a:t>
            </a:r>
            <a:endParaRPr lang="zh-CN" altLang="en-US" sz="2800" b="1" dirty="0">
              <a:latin typeface="汉仪综艺体简" panose="02010600030101010101" charset="-122"/>
              <a:ea typeface="汉仪综艺体简" panose="02010600030101010101" charset="-122"/>
            </a:endParaRPr>
          </a:p>
        </p:txBody>
      </p:sp>
      <p:sp>
        <p:nvSpPr>
          <p:cNvPr id="8" name="矩形 7"/>
          <p:cNvSpPr/>
          <p:nvPr/>
        </p:nvSpPr>
        <p:spPr>
          <a:xfrm>
            <a:off x="1192826" y="1226127"/>
            <a:ext cx="8959092" cy="4893647"/>
          </a:xfrm>
          <a:prstGeom prst="rect">
            <a:avLst/>
          </a:prstGeom>
        </p:spPr>
        <p:txBody>
          <a:bodyPr wrap="square">
            <a:spAutoFit/>
          </a:bodyPr>
          <a:lstStyle/>
          <a:p>
            <a:r>
              <a:rPr lang="en-US" altLang="zh-CN" sz="2400" dirty="0" smtClean="0">
                <a:latin typeface="华文新魏" panose="02010800040101010101" pitchFamily="2" charset="-122"/>
                <a:ea typeface="华文新魏" panose="02010800040101010101" pitchFamily="2" charset="-122"/>
              </a:rPr>
              <a:t>1. </a:t>
            </a:r>
            <a:r>
              <a:rPr lang="zh-CN" altLang="en-US" sz="2400" dirty="0" smtClean="0">
                <a:latin typeface="华文新魏" panose="02010800040101010101" pitchFamily="2" charset="-122"/>
                <a:ea typeface="华文新魏" panose="02010800040101010101" pitchFamily="2" charset="-122"/>
              </a:rPr>
              <a:t>选择</a:t>
            </a:r>
            <a:r>
              <a:rPr lang="zh-CN" altLang="en-US" sz="2400" dirty="0">
                <a:latin typeface="华文新魏" panose="02010800040101010101" pitchFamily="2" charset="-122"/>
                <a:ea typeface="华文新魏" panose="02010800040101010101" pitchFamily="2" charset="-122"/>
              </a:rPr>
              <a:t>具有最高</a:t>
            </a:r>
            <a:r>
              <a:rPr lang="en-US" altLang="zh-CN" sz="2400" dirty="0">
                <a:latin typeface="华文新魏" panose="02010800040101010101" pitchFamily="2" charset="-122"/>
                <a:ea typeface="华文新魏" panose="02010800040101010101" pitchFamily="2" charset="-122"/>
              </a:rPr>
              <a:t>LOCAL_PREF</a:t>
            </a:r>
            <a:r>
              <a:rPr lang="zh-CN" altLang="en-US" sz="2400" dirty="0">
                <a:latin typeface="华文新魏" panose="02010800040101010101" pitchFamily="2" charset="-122"/>
                <a:ea typeface="华文新魏" panose="02010800040101010101" pitchFamily="2" charset="-122"/>
              </a:rPr>
              <a:t>值的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2.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LOCAL_PREF</a:t>
            </a:r>
            <a:r>
              <a:rPr lang="zh-CN" altLang="en-US" sz="2400" dirty="0">
                <a:latin typeface="华文新魏" panose="02010800040101010101" pitchFamily="2" charset="-122"/>
                <a:ea typeface="华文新魏" panose="02010800040101010101" pitchFamily="2" charset="-122"/>
              </a:rPr>
              <a:t>相同，选择从本地</a:t>
            </a:r>
            <a:r>
              <a:rPr lang="en-US" altLang="zh-CN" sz="2400" dirty="0">
                <a:latin typeface="华文新魏" panose="02010800040101010101" pitchFamily="2" charset="-122"/>
                <a:ea typeface="华文新魏" panose="02010800040101010101" pitchFamily="2" charset="-122"/>
              </a:rPr>
              <a:t>IGP</a:t>
            </a:r>
            <a:r>
              <a:rPr lang="zh-CN" altLang="en-US" sz="2400" dirty="0">
                <a:latin typeface="华文新魏" panose="02010800040101010101" pitchFamily="2" charset="-122"/>
                <a:ea typeface="华文新魏" panose="02010800040101010101" pitchFamily="2" charset="-122"/>
              </a:rPr>
              <a:t>（含直连路由）引入的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3.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LOCAL_PREF</a:t>
            </a:r>
            <a:r>
              <a:rPr lang="zh-CN" altLang="en-US" sz="2400" dirty="0">
                <a:latin typeface="华文新魏" panose="02010800040101010101" pitchFamily="2" charset="-122"/>
                <a:ea typeface="华文新魏" panose="02010800040101010101" pitchFamily="2" charset="-122"/>
              </a:rPr>
              <a:t>相同，且没有本地引入路由，则选择</a:t>
            </a:r>
            <a:r>
              <a:rPr lang="en-US" altLang="zh-CN" sz="2400" dirty="0">
                <a:latin typeface="华文新魏" panose="02010800040101010101" pitchFamily="2" charset="-122"/>
                <a:ea typeface="华文新魏" panose="02010800040101010101" pitchFamily="2" charset="-122"/>
              </a:rPr>
              <a:t>AS_PATH</a:t>
            </a:r>
            <a:r>
              <a:rPr lang="zh-CN" altLang="en-US" sz="2400" dirty="0">
                <a:latin typeface="华文新魏" panose="02010800040101010101" pitchFamily="2" charset="-122"/>
                <a:ea typeface="华文新魏" panose="02010800040101010101" pitchFamily="2" charset="-122"/>
              </a:rPr>
              <a:t>最短的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4.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AS_PATH</a:t>
            </a:r>
            <a:r>
              <a:rPr lang="zh-CN" altLang="en-US" sz="2400" dirty="0">
                <a:latin typeface="华文新魏" panose="02010800040101010101" pitchFamily="2" charset="-122"/>
                <a:ea typeface="华文新魏" panose="02010800040101010101" pitchFamily="2" charset="-122"/>
              </a:rPr>
              <a:t>路径长度相同，判断</a:t>
            </a:r>
            <a:r>
              <a:rPr lang="en-US" altLang="zh-CN" sz="2400" dirty="0">
                <a:latin typeface="华文新魏" panose="02010800040101010101" pitchFamily="2" charset="-122"/>
                <a:ea typeface="华文新魏" panose="02010800040101010101" pitchFamily="2" charset="-122"/>
              </a:rPr>
              <a:t>ORIGIN</a:t>
            </a:r>
            <a:r>
              <a:rPr lang="zh-CN" altLang="en-US" sz="2400" dirty="0">
                <a:latin typeface="华文新魏" panose="02010800040101010101" pitchFamily="2" charset="-122"/>
                <a:ea typeface="华文新魏" panose="02010800040101010101" pitchFamily="2" charset="-122"/>
              </a:rPr>
              <a:t>值，</a:t>
            </a:r>
            <a:r>
              <a:rPr lang="en-US" altLang="zh-CN" sz="2400" dirty="0">
                <a:latin typeface="华文新魏" panose="02010800040101010101" pitchFamily="2" charset="-122"/>
                <a:ea typeface="华文新魏" panose="02010800040101010101" pitchFamily="2" charset="-122"/>
              </a:rPr>
              <a:t>IGP</a:t>
            </a:r>
            <a:r>
              <a:rPr lang="zh-CN" altLang="en-US" sz="2400" dirty="0">
                <a:latin typeface="华文新魏" panose="02010800040101010101" pitchFamily="2" charset="-122"/>
                <a:ea typeface="华文新魏" panose="02010800040101010101" pitchFamily="2" charset="-122"/>
              </a:rPr>
              <a:t>优于</a:t>
            </a:r>
            <a:r>
              <a:rPr lang="en-US" altLang="zh-CN" sz="2400" dirty="0">
                <a:latin typeface="华文新魏" panose="02010800040101010101" pitchFamily="2" charset="-122"/>
                <a:ea typeface="华文新魏" panose="02010800040101010101" pitchFamily="2" charset="-122"/>
              </a:rPr>
              <a:t>EGP</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EGP</a:t>
            </a:r>
            <a:r>
              <a:rPr lang="zh-CN" altLang="en-US" sz="2400" dirty="0">
                <a:latin typeface="华文新魏" panose="02010800040101010101" pitchFamily="2" charset="-122"/>
                <a:ea typeface="华文新魏" panose="02010800040101010101" pitchFamily="2" charset="-122"/>
              </a:rPr>
              <a:t>优于</a:t>
            </a:r>
            <a:r>
              <a:rPr lang="en-US" altLang="zh-CN" sz="2400" dirty="0" smtClean="0">
                <a:latin typeface="华文新魏" panose="02010800040101010101" pitchFamily="2" charset="-122"/>
                <a:ea typeface="华文新魏" panose="02010800040101010101" pitchFamily="2" charset="-122"/>
              </a:rPr>
              <a:t>Incomplete</a:t>
            </a:r>
            <a:r>
              <a:rPr lang="zh-CN" altLang="en-US" sz="2400" dirty="0" smtClean="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5.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ORIGIN</a:t>
            </a:r>
            <a:r>
              <a:rPr lang="zh-CN" altLang="en-US" sz="2400" dirty="0">
                <a:latin typeface="华文新魏" panose="02010800040101010101" pitchFamily="2" charset="-122"/>
                <a:ea typeface="华文新魏" panose="02010800040101010101" pitchFamily="2" charset="-122"/>
              </a:rPr>
              <a:t>相同，优选</a:t>
            </a:r>
            <a:r>
              <a:rPr lang="en-US" altLang="zh-CN" sz="2400" dirty="0">
                <a:latin typeface="华文新魏" panose="02010800040101010101" pitchFamily="2" charset="-122"/>
                <a:ea typeface="华文新魏" panose="02010800040101010101" pitchFamily="2" charset="-122"/>
              </a:rPr>
              <a:t>MULTI_EXIT_DISC</a:t>
            </a:r>
            <a:r>
              <a:rPr lang="zh-CN" altLang="en-US" sz="2400" dirty="0">
                <a:latin typeface="华文新魏" panose="02010800040101010101" pitchFamily="2" charset="-122"/>
                <a:ea typeface="华文新魏" panose="02010800040101010101" pitchFamily="2" charset="-122"/>
              </a:rPr>
              <a:t>值较小</a:t>
            </a:r>
            <a:r>
              <a:rPr lang="zh-CN" altLang="en-US" sz="2400" dirty="0" smtClean="0">
                <a:latin typeface="华文新魏" panose="02010800040101010101" pitchFamily="2" charset="-122"/>
                <a:ea typeface="华文新魏" panose="02010800040101010101" pitchFamily="2" charset="-122"/>
              </a:rPr>
              <a:t>的。</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6. </a:t>
            </a:r>
            <a:r>
              <a:rPr lang="zh-CN" altLang="en-US" sz="2400" dirty="0" smtClean="0">
                <a:latin typeface="华文新魏" panose="02010800040101010101" pitchFamily="2" charset="-122"/>
                <a:ea typeface="华文新魏" panose="02010800040101010101" pitchFamily="2" charset="-122"/>
              </a:rPr>
              <a:t>如果</a:t>
            </a:r>
            <a:r>
              <a:rPr lang="en-US" altLang="zh-CN" sz="2400" dirty="0">
                <a:latin typeface="华文新魏" panose="02010800040101010101" pitchFamily="2" charset="-122"/>
                <a:ea typeface="华文新魏" panose="02010800040101010101" pitchFamily="2" charset="-122"/>
              </a:rPr>
              <a:t>MED</a:t>
            </a:r>
            <a:r>
              <a:rPr lang="zh-CN" altLang="en-US" sz="2400" dirty="0">
                <a:latin typeface="华文新魏" panose="02010800040101010101" pitchFamily="2" charset="-122"/>
                <a:ea typeface="华文新魏" panose="02010800040101010101" pitchFamily="2" charset="-122"/>
              </a:rPr>
              <a:t>也相同，依次选择从</a:t>
            </a:r>
            <a:r>
              <a:rPr lang="en-US" altLang="zh-CN" sz="2400" dirty="0">
                <a:latin typeface="华文新魏" panose="02010800040101010101" pitchFamily="2" charset="-122"/>
                <a:ea typeface="华文新魏" panose="02010800040101010101" pitchFamily="2" charset="-122"/>
              </a:rPr>
              <a:t>EBGP</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Confederation</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IBGP</a:t>
            </a:r>
            <a:r>
              <a:rPr lang="zh-CN" altLang="en-US" sz="2400" dirty="0">
                <a:latin typeface="华文新魏" panose="02010800040101010101" pitchFamily="2" charset="-122"/>
                <a:ea typeface="华文新魏" panose="02010800040101010101" pitchFamily="2" charset="-122"/>
              </a:rPr>
              <a:t>发布的</a:t>
            </a:r>
            <a:r>
              <a:rPr lang="zh-CN" altLang="en-US" sz="2400" dirty="0" smtClean="0">
                <a:latin typeface="华文新魏" panose="02010800040101010101" pitchFamily="2" charset="-122"/>
                <a:ea typeface="华文新魏" panose="02010800040101010101" pitchFamily="2" charset="-122"/>
              </a:rPr>
              <a:t>路由。</a:t>
            </a:r>
            <a:endParaRPr lang="zh-CN" altLang="en-US" sz="2400" dirty="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7. </a:t>
            </a:r>
            <a:r>
              <a:rPr lang="zh-CN" altLang="en-US" sz="2400" dirty="0" smtClean="0">
                <a:latin typeface="华文新魏" panose="02010800040101010101" pitchFamily="2" charset="-122"/>
                <a:ea typeface="华文新魏" panose="02010800040101010101" pitchFamily="2" charset="-122"/>
              </a:rPr>
              <a:t>如果</a:t>
            </a:r>
            <a:r>
              <a:rPr lang="zh-CN" altLang="en-US" sz="2400" dirty="0">
                <a:latin typeface="华文新魏" panose="02010800040101010101" pitchFamily="2" charset="-122"/>
                <a:ea typeface="华文新魏" panose="02010800040101010101" pitchFamily="2" charset="-122"/>
              </a:rPr>
              <a:t>发布源也相同，优选下一跳</a:t>
            </a:r>
            <a:r>
              <a:rPr lang="en-US" altLang="zh-CN" sz="2400" dirty="0">
                <a:latin typeface="华文新魏" panose="02010800040101010101" pitchFamily="2" charset="-122"/>
                <a:ea typeface="华文新魏" panose="02010800040101010101" pitchFamily="2" charset="-122"/>
              </a:rPr>
              <a:t>IP</a:t>
            </a:r>
            <a:r>
              <a:rPr lang="zh-CN" altLang="en-US" sz="2400" dirty="0">
                <a:latin typeface="华文新魏" panose="02010800040101010101" pitchFamily="2" charset="-122"/>
                <a:ea typeface="华文新魏" panose="02010800040101010101" pitchFamily="2" charset="-122"/>
              </a:rPr>
              <a:t>在本地路由表中</a:t>
            </a:r>
            <a:r>
              <a:rPr lang="en-US" altLang="zh-CN" sz="2400" dirty="0">
                <a:latin typeface="华文新魏" panose="02010800040101010101" pitchFamily="2" charset="-122"/>
                <a:ea typeface="华文新魏" panose="02010800040101010101" pitchFamily="2" charset="-122"/>
              </a:rPr>
              <a:t>Cost</a:t>
            </a:r>
            <a:r>
              <a:rPr lang="zh-CN" altLang="en-US" sz="2400" dirty="0">
                <a:latin typeface="华文新魏" panose="02010800040101010101" pitchFamily="2" charset="-122"/>
                <a:ea typeface="华文新魏" panose="02010800040101010101" pitchFamily="2" charset="-122"/>
              </a:rPr>
              <a:t>值最小的</a:t>
            </a:r>
            <a:r>
              <a:rPr lang="zh-CN" altLang="en-US" sz="2400" dirty="0" smtClean="0">
                <a:latin typeface="华文新魏" panose="02010800040101010101" pitchFamily="2" charset="-122"/>
                <a:ea typeface="华文新魏" panose="02010800040101010101" pitchFamily="2" charset="-122"/>
              </a:rPr>
              <a:t>路由。</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8. </a:t>
            </a:r>
            <a:r>
              <a:rPr lang="zh-CN" altLang="en-US" sz="2400" dirty="0" smtClean="0">
                <a:latin typeface="华文新魏" panose="02010800040101010101" pitchFamily="2" charset="-122"/>
                <a:ea typeface="华文新魏" panose="02010800040101010101" pitchFamily="2" charset="-122"/>
              </a:rPr>
              <a:t>选择</a:t>
            </a:r>
            <a:r>
              <a:rPr lang="en-US" altLang="zh-CN" sz="2400" dirty="0" smtClean="0">
                <a:latin typeface="华文新魏" panose="02010800040101010101" pitchFamily="2" charset="-122"/>
                <a:ea typeface="华文新魏" panose="02010800040101010101" pitchFamily="2" charset="-122"/>
              </a:rPr>
              <a:t>BGP</a:t>
            </a:r>
            <a:r>
              <a:rPr lang="zh-CN" altLang="en-US" sz="2400" dirty="0" smtClean="0">
                <a:latin typeface="华文新魏" panose="02010800040101010101" pitchFamily="2" charset="-122"/>
                <a:ea typeface="华文新魏" panose="02010800040101010101" pitchFamily="2" charset="-122"/>
              </a:rPr>
              <a:t>标识符最小的邻居发布的路由。</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807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58</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6" y="2788330"/>
            <a:ext cx="4283148" cy="1015663"/>
          </a:xfrm>
          <a:prstGeom prst="rect">
            <a:avLst/>
          </a:prstGeom>
          <a:noFill/>
        </p:spPr>
        <p:txBody>
          <a:bodyPr wrap="square" rtlCol="0">
            <a:spAutoFit/>
          </a:bodyPr>
          <a:lstStyle/>
          <a:p>
            <a:pPr algn="ctr"/>
            <a:r>
              <a:rPr lang="zh-CN" altLang="en-US" sz="6000" dirty="0" smtClean="0">
                <a:latin typeface="华文新魏" panose="02010800040101010101" pitchFamily="2" charset="-122"/>
                <a:ea typeface="华文新魏" panose="02010800040101010101" pitchFamily="2" charset="-122"/>
              </a:rPr>
              <a:t>协议优化</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3061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3024888"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基本概念</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latin typeface="华文新魏" panose="02010800040101010101" pitchFamily="2" charset="-122"/>
                <a:ea typeface="华文新魏" panose="02010800040101010101" pitchFamily="2" charset="-122"/>
              </a:rPr>
              <a:t>AS</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EBGP</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IBGP</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BGP</a:t>
            </a:r>
            <a:r>
              <a:rPr lang="zh-CN" altLang="en-US" sz="2800" dirty="0">
                <a:solidFill>
                  <a:schemeClr val="tx1"/>
                </a:solidFill>
                <a:latin typeface="华文新魏" panose="02010800040101010101" pitchFamily="2" charset="-122"/>
                <a:ea typeface="华文新魏" panose="02010800040101010101" pitchFamily="2" charset="-122"/>
              </a:rPr>
              <a:t> </a:t>
            </a:r>
            <a:r>
              <a:rPr lang="en-US" altLang="zh-CN" sz="2800" dirty="0" smtClean="0">
                <a:solidFill>
                  <a:schemeClr val="tx1"/>
                </a:solidFill>
                <a:latin typeface="华文新魏" panose="02010800040101010101" pitchFamily="2" charset="-122"/>
                <a:ea typeface="华文新魏" panose="02010800040101010101" pitchFamily="2" charset="-122"/>
              </a:rPr>
              <a:t>speaker</a:t>
            </a:r>
            <a:endParaRPr lang="zh-CN" altLang="en-US" sz="2800" dirty="0">
              <a:solidFill>
                <a:schemeClr val="tx1"/>
              </a:solidFill>
              <a:latin typeface="华文新魏" panose="02010800040101010101" pitchFamily="2" charset="-122"/>
              <a:ea typeface="华文新魏" panose="02010800040101010101" pitchFamily="2" charset="-122"/>
            </a:endParaRPr>
          </a:p>
        </p:txBody>
      </p:sp>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Autonomous </a:t>
              </a:r>
              <a:r>
                <a:rPr lang="en-US" altLang="zh-CN" sz="1400" dirty="0">
                  <a:latin typeface="微软雅黑" panose="020B0503020204020204" pitchFamily="34" charset="-122"/>
                  <a:ea typeface="微软雅黑" panose="020B0503020204020204" pitchFamily="34" charset="-122"/>
                </a:rPr>
                <a:t>System </a:t>
              </a:r>
              <a:r>
                <a:rPr lang="zh-CN" altLang="en-US" sz="1400" dirty="0">
                  <a:latin typeface="微软雅黑" panose="020B0503020204020204" pitchFamily="34" charset="-122"/>
                  <a:ea typeface="微软雅黑" panose="020B0503020204020204" pitchFamily="34" charset="-122"/>
                </a:rPr>
                <a:t>自治系统）。</a:t>
              </a:r>
              <a:r>
                <a:rPr lang="en-US" altLang="zh-CN" sz="1400" dirty="0">
                  <a:latin typeface="微软雅黑" panose="020B0503020204020204" pitchFamily="34" charset="-122"/>
                  <a:ea typeface="微软雅黑" panose="020B0503020204020204" pitchFamily="34" charset="-122"/>
                </a:rPr>
                <a:t>AS</a:t>
              </a:r>
              <a:r>
                <a:rPr lang="zh-CN" altLang="en-US" sz="1400" dirty="0">
                  <a:latin typeface="微软雅黑" panose="020B0503020204020204" pitchFamily="34" charset="-122"/>
                  <a:ea typeface="微软雅黑" panose="020B0503020204020204" pitchFamily="34" charset="-122"/>
                </a:rPr>
                <a:t>指的是在统一技术管理下的一系列</a:t>
              </a:r>
              <a:r>
                <a:rPr lang="zh-CN" altLang="en-US" sz="1400" dirty="0" smtClean="0">
                  <a:latin typeface="微软雅黑" panose="020B0503020204020204" pitchFamily="34" charset="-122"/>
                  <a:ea typeface="微软雅黑" panose="020B0503020204020204" pitchFamily="34" charset="-122"/>
                </a:rPr>
                <a:t>路由器。</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369332"/>
            </a:xfrm>
            <a:prstGeom prst="rect">
              <a:avLst/>
            </a:prstGeom>
            <a:noFill/>
          </p:spPr>
          <p:txBody>
            <a:bodyPr wrap="square" rtlCol="0">
              <a:spAutoFit/>
            </a:bodyPr>
            <a:lstStyle/>
            <a:p>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623353" cy="992579"/>
            <a:chOff x="883544" y="2554941"/>
            <a:chExt cx="2623353" cy="992579"/>
          </a:xfrm>
        </p:grpSpPr>
        <p:sp>
          <p:nvSpPr>
            <p:cNvPr id="83" name="文本框 82"/>
            <p:cNvSpPr txBox="1"/>
            <p:nvPr/>
          </p:nvSpPr>
          <p:spPr>
            <a:xfrm flipH="1">
              <a:off x="883544" y="2554941"/>
              <a:ext cx="2623353" cy="7017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运行于同一自治系统内部时，被称为</a:t>
              </a:r>
              <a:r>
                <a:rPr lang="en-US" altLang="zh-CN" sz="1400" dirty="0">
                  <a:latin typeface="微软雅黑" panose="020B0503020204020204" pitchFamily="34" charset="-122"/>
                  <a:ea typeface="微软雅黑" panose="020B0503020204020204" pitchFamily="34" charset="-122"/>
                </a:rPr>
                <a:t>IBGP</a:t>
              </a:r>
              <a:endParaRPr lang="zh-CN" altLang="en-US" sz="1400" dirty="0">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730336" y="2554943"/>
            <a:ext cx="2669005" cy="992579"/>
            <a:chOff x="824445" y="2554941"/>
            <a:chExt cx="2669005" cy="992579"/>
          </a:xfrm>
        </p:grpSpPr>
        <p:sp>
          <p:nvSpPr>
            <p:cNvPr id="87" name="文本框 86"/>
            <p:cNvSpPr txBox="1"/>
            <p:nvPr/>
          </p:nvSpPr>
          <p:spPr>
            <a:xfrm flipH="1">
              <a:off x="870097" y="2554941"/>
              <a:ext cx="2623353" cy="7017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运行于不同自治系统之间时，称为</a:t>
              </a:r>
              <a:r>
                <a:rPr lang="en-US" altLang="zh-CN" sz="1400" dirty="0">
                  <a:latin typeface="微软雅黑" panose="020B0503020204020204" pitchFamily="34" charset="-122"/>
                  <a:ea typeface="微软雅黑" panose="020B0503020204020204" pitchFamily="34" charset="-122"/>
                </a:rPr>
                <a:t>EBGP</a:t>
              </a:r>
              <a:r>
                <a:rPr lang="zh-CN" altLang="en-US" sz="1400" dirty="0">
                  <a:latin typeface="微软雅黑" panose="020B0503020204020204" pitchFamily="34" charset="-122"/>
                  <a:ea typeface="微软雅黑" panose="020B0503020204020204" pitchFamily="34" charset="-122"/>
                </a:rPr>
                <a:t>。</a:t>
              </a: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730336" y="4288622"/>
            <a:ext cx="2669005" cy="1384995"/>
            <a:chOff x="824445" y="2554941"/>
            <a:chExt cx="2669005" cy="1384995"/>
          </a:xfrm>
        </p:grpSpPr>
        <p:sp>
          <p:nvSpPr>
            <p:cNvPr id="91" name="文本框 90"/>
            <p:cNvSpPr txBox="1"/>
            <p:nvPr/>
          </p:nvSpPr>
          <p:spPr>
            <a:xfrm flipH="1">
              <a:off x="870097" y="2554941"/>
              <a:ext cx="2623353" cy="13849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发送</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消息的路由器称为</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发言</a:t>
              </a:r>
              <a:r>
                <a:rPr lang="zh-CN" altLang="en-US" sz="1400" dirty="0" smtClean="0">
                  <a:latin typeface="微软雅黑" panose="020B0503020204020204" pitchFamily="34" charset="-122"/>
                  <a:ea typeface="微软雅黑" panose="020B0503020204020204" pitchFamily="34" charset="-122"/>
                </a:rPr>
                <a:t>者，</a:t>
              </a:r>
              <a:r>
                <a:rPr lang="zh-CN" altLang="en-US" sz="1400" dirty="0">
                  <a:latin typeface="微软雅黑" panose="020B0503020204020204" pitchFamily="34" charset="-122"/>
                  <a:ea typeface="微软雅黑" panose="020B0503020204020204" pitchFamily="34" charset="-122"/>
                </a:rPr>
                <a:t>它接收或产生新的路由信息，并</a:t>
              </a:r>
              <a:r>
                <a:rPr lang="zh-CN" altLang="en-US" sz="1400" dirty="0" smtClean="0">
                  <a:latin typeface="微软雅黑" panose="020B0503020204020204" pitchFamily="34" charset="-122"/>
                  <a:ea typeface="微软雅黑" panose="020B0503020204020204" pitchFamily="34" charset="-122"/>
                </a:rPr>
                <a:t>发布给</a:t>
              </a:r>
              <a:r>
                <a:rPr lang="zh-CN" altLang="en-US" sz="1400" dirty="0">
                  <a:latin typeface="微软雅黑" panose="020B0503020204020204" pitchFamily="34" charset="-122"/>
                  <a:ea typeface="微软雅黑" panose="020B0503020204020204" pitchFamily="34" charset="-122"/>
                </a:rPr>
                <a:t>其它</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发言者。</a:t>
              </a: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40599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3500"/>
                            </p:stCondLst>
                            <p:childTnLst>
                              <p:par>
                                <p:cTn id="33" presetID="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2" presetClass="entr" presetSubtype="8" fill="hold" nodeType="afterEffect">
                                  <p:stCondLst>
                                    <p:cond delay="0"/>
                                  </p:stCondLst>
                                  <p:childTnLst>
                                    <p:set>
                                      <p:cBhvr>
                                        <p:cTn id="39" dur="1" fill="hold">
                                          <p:stCondLst>
                                            <p:cond delay="0"/>
                                          </p:stCondLst>
                                        </p:cTn>
                                        <p:tgtEl>
                                          <p:spTgt spid="82"/>
                                        </p:tgtEl>
                                        <p:attrNameLst>
                                          <p:attrName>style.visibility</p:attrName>
                                        </p:attrNameLst>
                                      </p:cBhvr>
                                      <p:to>
                                        <p:strVal val="visible"/>
                                      </p:to>
                                    </p:set>
                                    <p:anim calcmode="lin" valueType="num">
                                      <p:cBhvr additive="base">
                                        <p:cTn id="40" dur="500" fill="hold"/>
                                        <p:tgtEl>
                                          <p:spTgt spid="82"/>
                                        </p:tgtEl>
                                        <p:attrNameLst>
                                          <p:attrName>ppt_x</p:attrName>
                                        </p:attrNameLst>
                                      </p:cBhvr>
                                      <p:tavLst>
                                        <p:tav tm="0">
                                          <p:val>
                                            <p:strVal val="0-#ppt_w/2"/>
                                          </p:val>
                                        </p:tav>
                                        <p:tav tm="100000">
                                          <p:val>
                                            <p:strVal val="#ppt_x"/>
                                          </p:val>
                                        </p:tav>
                                      </p:tavLst>
                                    </p:anim>
                                    <p:anim calcmode="lin" valueType="num">
                                      <p:cBhvr additive="base">
                                        <p:cTn id="41" dur="500" fill="hold"/>
                                        <p:tgtEl>
                                          <p:spTgt spid="82"/>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 presetClass="entr" presetSubtype="2" fill="hold" nodeType="afterEffect">
                                  <p:stCondLst>
                                    <p:cond delay="0"/>
                                  </p:stCondLst>
                                  <p:childTnLst>
                                    <p:set>
                                      <p:cBhvr>
                                        <p:cTn id="44" dur="1" fill="hold">
                                          <p:stCondLst>
                                            <p:cond delay="0"/>
                                          </p:stCondLst>
                                        </p:cTn>
                                        <p:tgtEl>
                                          <p:spTgt spid="86"/>
                                        </p:tgtEl>
                                        <p:attrNameLst>
                                          <p:attrName>style.visibility</p:attrName>
                                        </p:attrNameLst>
                                      </p:cBhvr>
                                      <p:to>
                                        <p:strVal val="visible"/>
                                      </p:to>
                                    </p:set>
                                    <p:anim calcmode="lin" valueType="num">
                                      <p:cBhvr additive="base">
                                        <p:cTn id="45" dur="500" fill="hold"/>
                                        <p:tgtEl>
                                          <p:spTgt spid="86"/>
                                        </p:tgtEl>
                                        <p:attrNameLst>
                                          <p:attrName>ppt_x</p:attrName>
                                        </p:attrNameLst>
                                      </p:cBhvr>
                                      <p:tavLst>
                                        <p:tav tm="0">
                                          <p:val>
                                            <p:strVal val="1+#ppt_w/2"/>
                                          </p:val>
                                        </p:tav>
                                        <p:tav tm="100000">
                                          <p:val>
                                            <p:strVal val="#ppt_x"/>
                                          </p:val>
                                        </p:tav>
                                      </p:tavLst>
                                    </p:anim>
                                    <p:anim calcmode="lin" valueType="num">
                                      <p:cBhvr additive="base">
                                        <p:cTn id="46" dur="500" fill="hold"/>
                                        <p:tgtEl>
                                          <p:spTgt spid="86"/>
                                        </p:tgtEl>
                                        <p:attrNameLst>
                                          <p:attrName>ppt_y</p:attrName>
                                        </p:attrNameLst>
                                      </p:cBhvr>
                                      <p:tavLst>
                                        <p:tav tm="0">
                                          <p:val>
                                            <p:strVal val="#ppt_y"/>
                                          </p:val>
                                        </p:tav>
                                        <p:tav tm="100000">
                                          <p:val>
                                            <p:strVal val="#ppt_y"/>
                                          </p:val>
                                        </p:tav>
                                      </p:tavLst>
                                    </p:anim>
                                  </p:childTnLst>
                                </p:cTn>
                              </p:par>
                            </p:childTnLst>
                          </p:cTn>
                        </p:par>
                        <p:par>
                          <p:cTn id="47" fill="hold">
                            <p:stCondLst>
                              <p:cond delay="5000"/>
                            </p:stCondLst>
                            <p:childTnLst>
                              <p:par>
                                <p:cTn id="48" presetID="2" presetClass="entr" presetSubtype="2" fill="hold" nodeType="after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500" fill="hold"/>
                                        <p:tgtEl>
                                          <p:spTgt spid="90"/>
                                        </p:tgtEl>
                                        <p:attrNameLst>
                                          <p:attrName>ppt_x</p:attrName>
                                        </p:attrNameLst>
                                      </p:cBhvr>
                                      <p:tavLst>
                                        <p:tav tm="0">
                                          <p:val>
                                            <p:strVal val="1+#ppt_w/2"/>
                                          </p:val>
                                        </p:tav>
                                        <p:tav tm="100000">
                                          <p:val>
                                            <p:strVal val="#ppt_x"/>
                                          </p:val>
                                        </p:tav>
                                      </p:tavLst>
                                    </p:anim>
                                    <p:anim calcmode="lin" valueType="num">
                                      <p:cBhvr additive="base">
                                        <p:cTn id="51"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59</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6" y="169257"/>
            <a:ext cx="4481103"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协议优化</a:t>
            </a:r>
            <a:endParaRPr lang="zh-CN" altLang="en-US" sz="2800" b="1" dirty="0">
              <a:latin typeface="汉仪综艺体简" panose="02010600030101010101" charset="-122"/>
              <a:ea typeface="汉仪综艺体简" panose="02010600030101010101" charset="-122"/>
            </a:endParaRPr>
          </a:p>
        </p:txBody>
      </p:sp>
      <p:sp>
        <p:nvSpPr>
          <p:cNvPr id="8" name="矩形 7"/>
          <p:cNvSpPr>
            <a:spLocks noChangeAspect="1"/>
          </p:cNvSpPr>
          <p:nvPr/>
        </p:nvSpPr>
        <p:spPr>
          <a:xfrm>
            <a:off x="1945225" y="2257738"/>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1.  </a:t>
            </a:r>
            <a:r>
              <a:rPr lang="zh-CN" altLang="en-US" sz="3200" dirty="0" smtClean="0">
                <a:latin typeface="华文新魏" panose="02010800040101010101" pitchFamily="2" charset="-122"/>
                <a:ea typeface="华文新魏" panose="02010800040101010101" pitchFamily="2" charset="-122"/>
              </a:rPr>
              <a:t>设置合适的超时时间</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9" name="矩形 8"/>
          <p:cNvSpPr>
            <a:spLocks noChangeAspect="1"/>
          </p:cNvSpPr>
          <p:nvPr/>
        </p:nvSpPr>
        <p:spPr>
          <a:xfrm>
            <a:off x="1945225" y="2842513"/>
            <a:ext cx="7466400" cy="584775"/>
          </a:xfrm>
          <a:prstGeom prst="rect">
            <a:avLst/>
          </a:prstGeom>
          <a:noFill/>
        </p:spPr>
        <p:txBody>
          <a:bodyPr wrap="square" lIns="91440" tIns="45720" rIns="91440" bIns="45720">
            <a:spAutoFit/>
          </a:bodyPr>
          <a:lstStyle/>
          <a:p>
            <a:r>
              <a:rPr lang="en-US" altLang="zh-CN" sz="3200" dirty="0">
                <a:latin typeface="华文新魏" panose="02010800040101010101" pitchFamily="2" charset="-122"/>
                <a:ea typeface="华文新魏" panose="02010800040101010101" pitchFamily="2" charset="-122"/>
              </a:rPr>
              <a:t>2</a:t>
            </a:r>
            <a:r>
              <a:rPr lang="en-US" altLang="zh-CN"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设置相应的惩罚值</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1" name="矩形 10"/>
          <p:cNvSpPr>
            <a:spLocks noChangeAspect="1"/>
          </p:cNvSpPr>
          <p:nvPr/>
        </p:nvSpPr>
        <p:spPr>
          <a:xfrm>
            <a:off x="1082553" y="1403124"/>
            <a:ext cx="7466400" cy="769441"/>
          </a:xfrm>
          <a:prstGeom prst="rect">
            <a:avLst/>
          </a:prstGeom>
          <a:noFill/>
        </p:spPr>
        <p:txBody>
          <a:bodyPr wrap="square" lIns="91440" tIns="45720" rIns="91440" bIns="45720">
            <a:spAutoFit/>
          </a:bodyPr>
          <a:lstStyle/>
          <a:p>
            <a:r>
              <a:rPr lang="zh-CN" altLang="en-US" sz="4400" dirty="0">
                <a:latin typeface="华文新魏" panose="02010800040101010101" pitchFamily="2" charset="-122"/>
                <a:ea typeface="华文新魏" panose="02010800040101010101" pitchFamily="2" charset="-122"/>
              </a:rPr>
              <a:t>一、减少路由震荡</a:t>
            </a:r>
            <a:endParaRPr lang="zh-CN" altLang="en-US" sz="4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3" name="矩形 12"/>
          <p:cNvSpPr>
            <a:spLocks noChangeAspect="1"/>
          </p:cNvSpPr>
          <p:nvPr/>
        </p:nvSpPr>
        <p:spPr>
          <a:xfrm>
            <a:off x="1945225" y="4689211"/>
            <a:ext cx="7466400" cy="584775"/>
          </a:xfrm>
          <a:prstGeom prst="rect">
            <a:avLst/>
          </a:prstGeom>
          <a:noFill/>
        </p:spPr>
        <p:txBody>
          <a:bodyPr wrap="square" lIns="91440" tIns="45720" rIns="91440" bIns="45720">
            <a:spAutoFit/>
          </a:bodyPr>
          <a:lstStyle/>
          <a:p>
            <a:r>
              <a:rPr lang="en-US" altLang="zh-CN" sz="3200" dirty="0" smtClean="0">
                <a:latin typeface="华文新魏" panose="02010800040101010101" pitchFamily="2" charset="-122"/>
                <a:ea typeface="华文新魏" panose="02010800040101010101" pitchFamily="2" charset="-122"/>
              </a:rPr>
              <a:t>1.  </a:t>
            </a:r>
            <a:r>
              <a:rPr lang="zh-CN" altLang="en-US" sz="3200" dirty="0" smtClean="0">
                <a:latin typeface="华文新魏" panose="02010800040101010101" pitchFamily="2" charset="-122"/>
                <a:ea typeface="华文新魏" panose="02010800040101010101" pitchFamily="2" charset="-122"/>
              </a:rPr>
              <a:t>支持路由聚合</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5" name="矩形 14"/>
          <p:cNvSpPr>
            <a:spLocks noChangeAspect="1"/>
          </p:cNvSpPr>
          <p:nvPr/>
        </p:nvSpPr>
        <p:spPr>
          <a:xfrm>
            <a:off x="1945225" y="5273986"/>
            <a:ext cx="7466400" cy="584775"/>
          </a:xfrm>
          <a:prstGeom prst="rect">
            <a:avLst/>
          </a:prstGeom>
          <a:noFill/>
        </p:spPr>
        <p:txBody>
          <a:bodyPr wrap="square" lIns="91440" tIns="45720" rIns="91440" bIns="45720">
            <a:spAutoFit/>
          </a:bodyPr>
          <a:lstStyle/>
          <a:p>
            <a:r>
              <a:rPr lang="en-US" altLang="zh-CN" sz="3200" dirty="0">
                <a:latin typeface="华文新魏" panose="02010800040101010101" pitchFamily="2" charset="-122"/>
                <a:ea typeface="华文新魏" panose="02010800040101010101" pitchFamily="2" charset="-122"/>
              </a:rPr>
              <a:t>2</a:t>
            </a:r>
            <a:r>
              <a:rPr lang="en-US" altLang="zh-CN"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引入反射器</a:t>
            </a:r>
            <a:endParaRPr lang="zh-CN" altLang="en-US" sz="32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
        <p:nvSpPr>
          <p:cNvPr id="16" name="矩形 15"/>
          <p:cNvSpPr>
            <a:spLocks noChangeAspect="1"/>
          </p:cNvSpPr>
          <p:nvPr/>
        </p:nvSpPr>
        <p:spPr>
          <a:xfrm>
            <a:off x="1082553" y="3834597"/>
            <a:ext cx="7466400" cy="769441"/>
          </a:xfrm>
          <a:prstGeom prst="rect">
            <a:avLst/>
          </a:prstGeom>
          <a:noFill/>
        </p:spPr>
        <p:txBody>
          <a:bodyPr wrap="square" lIns="91440" tIns="45720" rIns="91440" bIns="45720">
            <a:spAutoFit/>
          </a:bodyPr>
          <a:lstStyle/>
          <a:p>
            <a:r>
              <a:rPr lang="zh-CN" altLang="en-US" sz="4400" dirty="0" smtClean="0">
                <a:latin typeface="华文新魏" panose="02010800040101010101" pitchFamily="2" charset="-122"/>
                <a:ea typeface="华文新魏" panose="02010800040101010101" pitchFamily="2" charset="-122"/>
              </a:rPr>
              <a:t>二、节省设备资源</a:t>
            </a:r>
            <a:endParaRPr lang="zh-CN" altLang="en-US" sz="4400" b="0" cap="none" spc="0" dirty="0">
              <a:ln w="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641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60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6" y="169257"/>
            <a:ext cx="4481103" cy="523220"/>
          </a:xfrm>
          <a:prstGeom prst="rect">
            <a:avLst/>
          </a:prstGeom>
          <a:noFill/>
        </p:spPr>
        <p:txBody>
          <a:bodyPr wrap="square" rtlCol="0">
            <a:spAutoFit/>
          </a:bodyPr>
          <a:lstStyle/>
          <a:p>
            <a:r>
              <a:rPr lang="zh-CN" altLang="en-US" sz="2800" b="1" dirty="0">
                <a:latin typeface="汉仪综艺体简" panose="02010600030101010101" charset="-122"/>
                <a:ea typeface="汉仪综艺体简" panose="02010600030101010101" charset="-122"/>
              </a:rPr>
              <a:t>实例</a:t>
            </a:r>
          </a:p>
        </p:txBody>
      </p: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19" name="文本框 18"/>
          <p:cNvSpPr txBox="1"/>
          <p:nvPr/>
        </p:nvSpPr>
        <p:spPr>
          <a:xfrm flipH="1">
            <a:off x="3898916" y="2788330"/>
            <a:ext cx="4283148" cy="1015663"/>
          </a:xfrm>
          <a:prstGeom prst="rect">
            <a:avLst/>
          </a:prstGeom>
          <a:noFill/>
        </p:spPr>
        <p:txBody>
          <a:bodyPr wrap="square" rtlCol="0">
            <a:spAutoFit/>
          </a:bodyPr>
          <a:lstStyle/>
          <a:p>
            <a:pPr algn="ctr"/>
            <a:r>
              <a:rPr lang="zh-CN" altLang="en-US" sz="6000" dirty="0" smtClean="0">
                <a:latin typeface="华文新魏" panose="02010800040101010101" pitchFamily="2" charset="-122"/>
                <a:ea typeface="华文新魏" panose="02010800040101010101" pitchFamily="2" charset="-122"/>
              </a:rPr>
              <a:t>实例演示</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82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61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6" y="169257"/>
            <a:ext cx="4481103"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实例</a:t>
            </a:r>
            <a:r>
              <a:rPr lang="en-US" altLang="zh-CN" sz="2800" b="1" dirty="0" smtClean="0">
                <a:latin typeface="汉仪综艺体简" panose="02010600030101010101" charset="-122"/>
                <a:ea typeface="汉仪综艺体简" panose="02010600030101010101" charset="-122"/>
              </a:rPr>
              <a:t>-BGP &amp; OSPF</a:t>
            </a:r>
            <a:endParaRPr lang="zh-CN" altLang="en-US" sz="2800" b="1" dirty="0">
              <a:latin typeface="汉仪综艺体简" panose="02010600030101010101" charset="-122"/>
              <a:ea typeface="汉仪综艺体简" panose="02010600030101010101" charset="-122"/>
            </a:endParaRPr>
          </a:p>
        </p:txBody>
      </p:sp>
      <p:pic>
        <p:nvPicPr>
          <p:cNvPr id="7" name="图片 6"/>
          <p:cNvPicPr>
            <a:picLocks noChangeAspect="1"/>
          </p:cNvPicPr>
          <p:nvPr/>
        </p:nvPicPr>
        <p:blipFill>
          <a:blip r:embed="rId2"/>
          <a:stretch>
            <a:fillRect/>
          </a:stretch>
        </p:blipFill>
        <p:spPr>
          <a:xfrm>
            <a:off x="1462496" y="1136565"/>
            <a:ext cx="8649907" cy="5353797"/>
          </a:xfrm>
          <a:prstGeom prst="rect">
            <a:avLst/>
          </a:prstGeom>
        </p:spPr>
      </p:pic>
    </p:spTree>
    <p:extLst>
      <p:ext uri="{BB962C8B-B14F-4D97-AF65-F5344CB8AC3E}">
        <p14:creationId xmlns:p14="http://schemas.microsoft.com/office/powerpoint/2010/main" val="303378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61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1462496" y="169257"/>
            <a:ext cx="4481103"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实例</a:t>
            </a:r>
            <a:r>
              <a:rPr lang="en-US" altLang="zh-CN" sz="2800" b="1" dirty="0" smtClean="0">
                <a:latin typeface="汉仪综艺体简" panose="02010600030101010101" charset="-122"/>
                <a:ea typeface="汉仪综艺体简" panose="02010600030101010101" charset="-122"/>
              </a:rPr>
              <a:t>-</a:t>
            </a:r>
            <a:r>
              <a:rPr lang="zh-CN" altLang="en-US" sz="2800" b="1" dirty="0" smtClean="0">
                <a:latin typeface="汉仪综艺体简" panose="02010600030101010101" charset="-122"/>
                <a:ea typeface="汉仪综艺体简" panose="02010600030101010101" charset="-122"/>
              </a:rPr>
              <a:t>路径</a:t>
            </a:r>
            <a:r>
              <a:rPr lang="zh-CN" altLang="en-US" sz="2800" b="1" dirty="0" smtClean="0">
                <a:latin typeface="汉仪综艺体简" panose="02010600030101010101" charset="-122"/>
                <a:ea typeface="汉仪综艺体简" panose="02010600030101010101" charset="-122"/>
              </a:rPr>
              <a:t>选择</a:t>
            </a:r>
            <a:endParaRPr lang="zh-CN" altLang="en-US" sz="2800" b="1" dirty="0">
              <a:latin typeface="汉仪综艺体简" panose="02010600030101010101" charset="-122"/>
              <a:ea typeface="汉仪综艺体简" panose="02010600030101010101" charset="-122"/>
            </a:endParaRPr>
          </a:p>
        </p:txBody>
      </p:sp>
      <p:pic>
        <p:nvPicPr>
          <p:cNvPr id="8" name="图片 7"/>
          <p:cNvPicPr>
            <a:picLocks noChangeAspect="1"/>
          </p:cNvPicPr>
          <p:nvPr/>
        </p:nvPicPr>
        <p:blipFill>
          <a:blip r:embed="rId2"/>
          <a:stretch>
            <a:fillRect/>
          </a:stretch>
        </p:blipFill>
        <p:spPr>
          <a:xfrm>
            <a:off x="1462496" y="905451"/>
            <a:ext cx="8337334" cy="5699833"/>
          </a:xfrm>
          <a:prstGeom prst="rect">
            <a:avLst/>
          </a:prstGeom>
        </p:spPr>
      </p:pic>
    </p:spTree>
    <p:extLst>
      <p:ext uri="{BB962C8B-B14F-4D97-AF65-F5344CB8AC3E}">
        <p14:creationId xmlns:p14="http://schemas.microsoft.com/office/powerpoint/2010/main" val="19387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flipH="1">
            <a:off x="4117255" y="3203250"/>
            <a:ext cx="3958937" cy="923330"/>
          </a:xfrm>
          <a:prstGeom prst="rect">
            <a:avLst/>
          </a:prstGeom>
          <a:noFill/>
        </p:spPr>
        <p:txBody>
          <a:bodyPr wrap="square" rtlCol="0">
            <a:spAutoFit/>
          </a:bodyPr>
          <a:lstStyle/>
          <a:p>
            <a:pPr algn="ctr"/>
            <a:r>
              <a:rPr lang="en-US" altLang="zh-CN" sz="5400" dirty="0" smtClean="0">
                <a:latin typeface="Stencil Std" panose="04020904080802020404" pitchFamily="82" charset="0"/>
              </a:rPr>
              <a:t>THANKS</a:t>
            </a:r>
            <a:endParaRPr lang="zh-CN" altLang="en-US" sz="5400" dirty="0">
              <a:latin typeface="Stencil Std" panose="04020904080802020404" pitchFamily="82" charset="0"/>
            </a:endParaRPr>
          </a:p>
        </p:txBody>
      </p:sp>
      <p:sp>
        <p:nvSpPr>
          <p:cNvPr id="41" name="文本框 40"/>
          <p:cNvSpPr txBox="1"/>
          <p:nvPr/>
        </p:nvSpPr>
        <p:spPr>
          <a:xfrm flipH="1">
            <a:off x="4686608" y="3972691"/>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Thank you for your attention!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671852"/>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2470170"/>
            <a:ext cx="260144" cy="4283147"/>
          </a:xfrm>
          <a:prstGeom prst="rect">
            <a:avLst/>
          </a:prstGeom>
        </p:spPr>
      </p:pic>
      <p:grpSp>
        <p:nvGrpSpPr>
          <p:cNvPr id="17" name="Group 4"/>
          <p:cNvGrpSpPr>
            <a:grpSpLocks noChangeAspect="1"/>
          </p:cNvGrpSpPr>
          <p:nvPr/>
        </p:nvGrpSpPr>
        <p:grpSpPr bwMode="auto">
          <a:xfrm>
            <a:off x="5673878" y="-2424647"/>
            <a:ext cx="845692" cy="3199616"/>
            <a:chOff x="381" y="478"/>
            <a:chExt cx="531" cy="2009"/>
          </a:xfrm>
          <a:effectLst>
            <a:outerShdw blurRad="88900" dist="63500" dir="2700000" algn="tl" rotWithShape="0">
              <a:prstClr val="black">
                <a:alpha val="40000"/>
              </a:prstClr>
            </a:outerShdw>
          </a:effectLst>
        </p:grpSpPr>
        <p:sp>
          <p:nvSpPr>
            <p:cNvPr id="18"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flipH="1">
            <a:off x="5675604" y="123082"/>
            <a:ext cx="884307" cy="307777"/>
          </a:xfrm>
          <a:prstGeom prst="rect">
            <a:avLst/>
          </a:prstGeom>
          <a:noFill/>
        </p:spPr>
        <p:txBody>
          <a:bodyPr wrap="square" rtlCol="0">
            <a:spAutoFit/>
          </a:bodyPr>
          <a:lstStyle/>
          <a:p>
            <a:pPr algn="ctr"/>
            <a:r>
              <a:rPr lang="en-US" altLang="zh-CN" sz="1400" dirty="0" smtClean="0">
                <a:solidFill>
                  <a:schemeClr val="bg1"/>
                </a:solidFill>
                <a:latin typeface="Stencil Std" panose="04020904080802020404" pitchFamily="82" charset="0"/>
              </a:rPr>
              <a:t>LOGO</a:t>
            </a:r>
            <a:endParaRPr lang="zh-CN" altLang="en-US" sz="1400" dirty="0">
              <a:solidFill>
                <a:schemeClr val="bg1"/>
              </a:solidFill>
              <a:latin typeface="Stencil Std" panose="04020904080802020404" pitchFamily="82" charset="0"/>
            </a:endParaRPr>
          </a:p>
        </p:txBody>
      </p:sp>
    </p:spTree>
    <p:extLst>
      <p:ext uri="{BB962C8B-B14F-4D97-AF65-F5344CB8AC3E}">
        <p14:creationId xmlns:p14="http://schemas.microsoft.com/office/powerpoint/2010/main" val="22811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1" y="171011"/>
            <a:ext cx="3773033"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需要</a:t>
            </a:r>
            <a:r>
              <a:rPr lang="zh-CN" altLang="en-US" sz="2800" dirty="0" smtClean="0">
                <a:solidFill>
                  <a:schemeClr val="accent1">
                    <a:lumMod val="75000"/>
                  </a:schemeClr>
                </a:solidFill>
                <a:latin typeface="汉仪综艺体简" panose="02010609000101010101" pitchFamily="49" charset="-122"/>
                <a:ea typeface="汉仪综艺体简" panose="02010609000101010101" pitchFamily="49" charset="-122"/>
              </a:rPr>
              <a:t>收集</a:t>
            </a:r>
            <a:r>
              <a:rPr lang="zh-CN" altLang="en-US" sz="2800" dirty="0" smtClean="0">
                <a:latin typeface="汉仪综艺体简" panose="02010609000101010101" pitchFamily="49" charset="-122"/>
                <a:ea typeface="汉仪综艺体简" panose="02010609000101010101" pitchFamily="49" charset="-122"/>
              </a:rPr>
              <a:t>的信息</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111544" y="1566150"/>
            <a:ext cx="696720" cy="1815882"/>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基本收集</a:t>
            </a:r>
            <a:endParaRPr lang="zh-CN" altLang="en-US" sz="2800" b="1"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460020"/>
            <a:ext cx="6868544" cy="2169825"/>
          </a:xfrm>
          <a:prstGeom prst="rect">
            <a:avLst/>
          </a:prstGeom>
          <a:noFill/>
        </p:spPr>
        <p:txBody>
          <a:bodyPr wrap="square" rtlCol="0">
            <a:spAutoFit/>
          </a:bodyPr>
          <a:lstStyle/>
          <a:p>
            <a:pPr>
              <a:lnSpc>
                <a:spcPct val="150000"/>
              </a:lnSpc>
            </a:pPr>
            <a:r>
              <a:rPr lang="zh-CN" altLang="en-US" dirty="0">
                <a:latin typeface="华文新魏" panose="02010800040101010101" pitchFamily="2" charset="-122"/>
                <a:ea typeface="华文新魏" panose="02010800040101010101" pitchFamily="2" charset="-122"/>
              </a:rPr>
              <a:t>最基本的是</a:t>
            </a:r>
            <a:r>
              <a:rPr lang="en-US" altLang="zh-CN" dirty="0">
                <a:solidFill>
                  <a:schemeClr val="accent1">
                    <a:lumMod val="75000"/>
                  </a:schemeClr>
                </a:solidFill>
                <a:latin typeface="华文新魏" panose="02010800040101010101" pitchFamily="2" charset="-122"/>
                <a:ea typeface="华文新魏" panose="02010800040101010101" pitchFamily="2" charset="-122"/>
              </a:rPr>
              <a:t>IP</a:t>
            </a:r>
            <a:r>
              <a:rPr lang="zh-CN" altLang="en-US" dirty="0">
                <a:solidFill>
                  <a:schemeClr val="accent1">
                    <a:lumMod val="75000"/>
                  </a:schemeClr>
                </a:solidFill>
                <a:latin typeface="华文新魏" panose="02010800040101010101" pitchFamily="2" charset="-122"/>
                <a:ea typeface="华文新魏" panose="02010800040101010101" pitchFamily="2" charset="-122"/>
              </a:rPr>
              <a:t>前缀</a:t>
            </a:r>
            <a:r>
              <a:rPr lang="zh-CN" altLang="en-US" dirty="0">
                <a:latin typeface="华文新魏" panose="02010800040101010101" pitchFamily="2" charset="-122"/>
                <a:ea typeface="华文新魏" panose="02010800040101010101" pitchFamily="2" charset="-122"/>
              </a:rPr>
              <a:t>和</a:t>
            </a:r>
            <a:r>
              <a:rPr lang="zh-CN" altLang="en-US" dirty="0">
                <a:solidFill>
                  <a:schemeClr val="accent1">
                    <a:lumMod val="75000"/>
                  </a:schemeClr>
                </a:solidFill>
                <a:latin typeface="华文新魏" panose="02010800040101010101" pitchFamily="2" charset="-122"/>
                <a:ea typeface="华文新魏" panose="02010800040101010101" pitchFamily="2" charset="-122"/>
              </a:rPr>
              <a:t>掩码</a:t>
            </a:r>
            <a:r>
              <a:rPr lang="zh-CN" altLang="en-US" dirty="0">
                <a:latin typeface="华文新魏" panose="02010800040101010101" pitchFamily="2" charset="-122"/>
                <a:ea typeface="华文新魏" panose="02010800040101010101" pitchFamily="2" charset="-122"/>
              </a:rPr>
              <a:t>、</a:t>
            </a:r>
            <a:r>
              <a:rPr lang="zh-CN" altLang="en-US" dirty="0">
                <a:solidFill>
                  <a:schemeClr val="accent1">
                    <a:lumMod val="75000"/>
                  </a:schemeClr>
                </a:solidFill>
                <a:latin typeface="华文新魏" panose="02010800040101010101" pitchFamily="2" charset="-122"/>
                <a:ea typeface="华文新魏" panose="02010800040101010101" pitchFamily="2" charset="-122"/>
              </a:rPr>
              <a:t>下一跳</a:t>
            </a:r>
            <a:r>
              <a:rPr lang="zh-CN" altLang="en-US" dirty="0">
                <a:latin typeface="华文新魏" panose="02010800040101010101" pitchFamily="2" charset="-122"/>
                <a:ea typeface="华文新魏" panose="02010800040101010101" pitchFamily="2" charset="-122"/>
              </a:rPr>
              <a:t>，这是一条路由的最简描述，任何一种路由协议都需要收集这些信息。为了支持路由优选，需要考虑路由的优先级（至少一种度量），并记录路由的来源（哪个</a:t>
            </a:r>
            <a:r>
              <a:rPr lang="en-US" altLang="zh-CN" dirty="0">
                <a:latin typeface="华文新魏" panose="02010800040101010101" pitchFamily="2" charset="-122"/>
                <a:ea typeface="华文新魏" panose="02010800040101010101" pitchFamily="2" charset="-122"/>
              </a:rPr>
              <a:t>AS</a:t>
            </a:r>
            <a:r>
              <a:rPr lang="zh-CN" altLang="en-US" dirty="0">
                <a:latin typeface="华文新魏" panose="02010800040101010101" pitchFamily="2" charset="-122"/>
                <a:ea typeface="华文新魏" panose="02010800040101010101" pitchFamily="2" charset="-122"/>
              </a:rPr>
              <a:t>发布，什么方式引入），这是我们需要收集的可供下一步决策的最小信息</a:t>
            </a:r>
            <a:r>
              <a:rPr lang="zh-CN" altLang="en-US" dirty="0" smtClean="0">
                <a:latin typeface="华文新魏" panose="02010800040101010101" pitchFamily="2" charset="-122"/>
                <a:ea typeface="华文新魏" panose="02010800040101010101" pitchFamily="2" charset="-122"/>
              </a:rPr>
              <a:t>集合。</a:t>
            </a:r>
            <a:endParaRPr lang="zh-CN" altLang="en-US" dirty="0">
              <a:latin typeface="华文新魏" panose="02010800040101010101" pitchFamily="2" charset="-122"/>
              <a:ea typeface="华文新魏" panose="02010800040101010101" pitchFamily="2"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flipH="1">
            <a:off x="3285190" y="4577863"/>
            <a:ext cx="6868544" cy="1338828"/>
          </a:xfrm>
          <a:prstGeom prst="rect">
            <a:avLst/>
          </a:prstGeom>
          <a:noFill/>
        </p:spPr>
        <p:txBody>
          <a:bodyPr wrap="square" rtlCol="0">
            <a:spAutoFit/>
          </a:bodyPr>
          <a:lstStyle/>
          <a:p>
            <a:pPr>
              <a:lnSpc>
                <a:spcPct val="150000"/>
              </a:lnSpc>
            </a:pPr>
            <a:r>
              <a:rPr lang="zh-CN" altLang="en-US" dirty="0">
                <a:latin typeface="华文新魏" panose="02010800040101010101" pitchFamily="2" charset="-122"/>
                <a:ea typeface="华文新魏" panose="02010800040101010101" pitchFamily="2" charset="-122"/>
              </a:rPr>
              <a:t>后面我们会看到，这些其实就是</a:t>
            </a:r>
            <a:r>
              <a:rPr lang="en-US" altLang="zh-CN" dirty="0">
                <a:latin typeface="华文新魏" panose="02010800040101010101" pitchFamily="2" charset="-122"/>
                <a:ea typeface="华文新魏" panose="02010800040101010101" pitchFamily="2" charset="-122"/>
              </a:rPr>
              <a:t>BGP UPDATE</a:t>
            </a:r>
            <a:r>
              <a:rPr lang="zh-CN" altLang="en-US" dirty="0">
                <a:latin typeface="华文新魏" panose="02010800040101010101" pitchFamily="2" charset="-122"/>
                <a:ea typeface="华文新魏" panose="02010800040101010101" pitchFamily="2" charset="-122"/>
              </a:rPr>
              <a:t>报文中的主要字段。</a:t>
            </a:r>
            <a:r>
              <a:rPr lang="en-US" altLang="zh-CN" dirty="0">
                <a:latin typeface="华文新魏" panose="02010800040101010101" pitchFamily="2" charset="-122"/>
                <a:ea typeface="华文新魏" panose="02010800040101010101" pitchFamily="2" charset="-122"/>
              </a:rPr>
              <a:t>IP</a:t>
            </a:r>
            <a:r>
              <a:rPr lang="zh-CN" altLang="en-US" dirty="0">
                <a:latin typeface="华文新魏" panose="02010800040101010101" pitchFamily="2" charset="-122"/>
                <a:ea typeface="华文新魏" panose="02010800040101010101" pitchFamily="2" charset="-122"/>
              </a:rPr>
              <a:t>前缀和掩码对应</a:t>
            </a:r>
            <a:r>
              <a:rPr lang="en-US" altLang="zh-CN" dirty="0">
                <a:latin typeface="华文新魏" panose="02010800040101010101" pitchFamily="2" charset="-122"/>
                <a:ea typeface="华文新魏" panose="02010800040101010101" pitchFamily="2" charset="-122"/>
              </a:rPr>
              <a:t>UPDATE</a:t>
            </a:r>
            <a:r>
              <a:rPr lang="zh-CN" altLang="en-US" dirty="0">
                <a:latin typeface="华文新魏" panose="02010800040101010101" pitchFamily="2" charset="-122"/>
                <a:ea typeface="华文新魏" panose="02010800040101010101" pitchFamily="2" charset="-122"/>
              </a:rPr>
              <a:t>中的</a:t>
            </a:r>
            <a:r>
              <a:rPr lang="en-US" altLang="zh-CN" dirty="0">
                <a:solidFill>
                  <a:schemeClr val="accent1">
                    <a:lumMod val="75000"/>
                  </a:schemeClr>
                </a:solidFill>
                <a:latin typeface="华文新魏" panose="02010800040101010101" pitchFamily="2" charset="-122"/>
                <a:ea typeface="华文新魏" panose="02010800040101010101" pitchFamily="2" charset="-122"/>
              </a:rPr>
              <a:t>NLRI</a:t>
            </a:r>
            <a:r>
              <a:rPr lang="zh-CN" altLang="en-US" dirty="0">
                <a:latin typeface="华文新魏" panose="02010800040101010101" pitchFamily="2" charset="-122"/>
                <a:ea typeface="华文新魏" panose="02010800040101010101" pitchFamily="2" charset="-122"/>
              </a:rPr>
              <a:t>，下一跳对应</a:t>
            </a:r>
            <a:r>
              <a:rPr lang="en-US" altLang="zh-CN" dirty="0">
                <a:solidFill>
                  <a:schemeClr val="accent1">
                    <a:lumMod val="75000"/>
                  </a:schemeClr>
                </a:solidFill>
                <a:latin typeface="华文新魏" panose="02010800040101010101" pitchFamily="2" charset="-122"/>
                <a:ea typeface="华文新魏" panose="02010800040101010101" pitchFamily="2" charset="-122"/>
              </a:rPr>
              <a:t>NEXT_HOP</a:t>
            </a:r>
            <a:r>
              <a:rPr lang="zh-CN" altLang="en-US" dirty="0">
                <a:latin typeface="华文新魏" panose="02010800040101010101" pitchFamily="2" charset="-122"/>
                <a:ea typeface="华文新魏" panose="02010800040101010101" pitchFamily="2" charset="-122"/>
              </a:rPr>
              <a:t>，优先级对应</a:t>
            </a:r>
            <a:r>
              <a:rPr lang="en-US" altLang="zh-CN" dirty="0">
                <a:solidFill>
                  <a:schemeClr val="accent1">
                    <a:lumMod val="75000"/>
                  </a:schemeClr>
                </a:solidFill>
                <a:latin typeface="华文新魏" panose="02010800040101010101" pitchFamily="2" charset="-122"/>
                <a:ea typeface="华文新魏" panose="02010800040101010101" pitchFamily="2" charset="-122"/>
              </a:rPr>
              <a:t>LOCAL_PREF</a:t>
            </a:r>
            <a:r>
              <a:rPr lang="zh-CN" altLang="en-US" dirty="0">
                <a:latin typeface="华文新魏" panose="02010800040101010101" pitchFamily="2" charset="-122"/>
                <a:ea typeface="华文新魏" panose="02010800040101010101" pitchFamily="2" charset="-122"/>
              </a:rPr>
              <a:t>和</a:t>
            </a:r>
            <a:r>
              <a:rPr lang="en-US" altLang="zh-CN" dirty="0">
                <a:solidFill>
                  <a:schemeClr val="accent1">
                    <a:lumMod val="75000"/>
                  </a:schemeClr>
                </a:solidFill>
                <a:latin typeface="华文新魏" panose="02010800040101010101" pitchFamily="2" charset="-122"/>
                <a:ea typeface="华文新魏" panose="02010800040101010101" pitchFamily="2" charset="-122"/>
              </a:rPr>
              <a:t>MED</a:t>
            </a:r>
            <a:r>
              <a:rPr lang="zh-CN" altLang="en-US" dirty="0">
                <a:latin typeface="华文新魏" panose="02010800040101010101" pitchFamily="2" charset="-122"/>
                <a:ea typeface="华文新魏" panose="02010800040101010101" pitchFamily="2" charset="-122"/>
              </a:rPr>
              <a:t>，路由来源对应</a:t>
            </a:r>
            <a:r>
              <a:rPr lang="en-US" altLang="zh-CN" dirty="0">
                <a:solidFill>
                  <a:schemeClr val="accent1">
                    <a:lumMod val="75000"/>
                  </a:schemeClr>
                </a:solidFill>
                <a:latin typeface="华文新魏" panose="02010800040101010101" pitchFamily="2" charset="-122"/>
                <a:ea typeface="华文新魏" panose="02010800040101010101" pitchFamily="2" charset="-122"/>
              </a:rPr>
              <a:t>AS_PATH</a:t>
            </a:r>
            <a:r>
              <a:rPr lang="zh-CN" altLang="en-US" dirty="0">
                <a:latin typeface="华文新魏" panose="02010800040101010101" pitchFamily="2" charset="-122"/>
                <a:ea typeface="华文新魏" panose="02010800040101010101" pitchFamily="2" charset="-122"/>
              </a:rPr>
              <a:t>和</a:t>
            </a:r>
            <a:r>
              <a:rPr lang="en-US" altLang="zh-CN" dirty="0">
                <a:solidFill>
                  <a:schemeClr val="accent1">
                    <a:lumMod val="75000"/>
                  </a:schemeClr>
                </a:solidFill>
                <a:latin typeface="华文新魏" panose="02010800040101010101" pitchFamily="2" charset="-122"/>
                <a:ea typeface="华文新魏" panose="02010800040101010101" pitchFamily="2" charset="-122"/>
              </a:rPr>
              <a:t>ORIGIN</a:t>
            </a:r>
            <a:r>
              <a:rPr lang="zh-CN" altLang="en-US"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06331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500"/>
                            </p:stCondLst>
                            <p:childTnLst>
                              <p:par>
                                <p:cTn id="46" presetID="14"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6"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318511" y="411304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1" y="171011"/>
            <a:ext cx="3773033"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需要</a:t>
            </a:r>
            <a:r>
              <a:rPr lang="zh-CN" altLang="en-US" sz="2800" dirty="0" smtClean="0">
                <a:solidFill>
                  <a:schemeClr val="accent1">
                    <a:lumMod val="75000"/>
                  </a:schemeClr>
                </a:solidFill>
                <a:latin typeface="汉仪综艺体简" panose="02010609000101010101" pitchFamily="49" charset="-122"/>
                <a:ea typeface="汉仪综艺体简" panose="02010609000101010101" pitchFamily="49" charset="-122"/>
              </a:rPr>
              <a:t>存储</a:t>
            </a:r>
            <a:r>
              <a:rPr lang="zh-CN" altLang="en-US" sz="2800" dirty="0" smtClean="0">
                <a:latin typeface="汉仪综艺体简" panose="02010609000101010101" pitchFamily="49" charset="-122"/>
                <a:ea typeface="汉仪综艺体简" panose="02010609000101010101" pitchFamily="49" charset="-122"/>
              </a:rPr>
              <a:t>的信息</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111544" y="1783371"/>
            <a:ext cx="696720" cy="1384995"/>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存</a:t>
            </a:r>
            <a:endParaRPr lang="en-US" altLang="zh-CN" sz="2800" b="1" dirty="0" smtClean="0">
              <a:latin typeface="汉仪综艺体简" panose="02010609000101010101" pitchFamily="49" charset="-122"/>
              <a:ea typeface="汉仪综艺体简" panose="02010609000101010101" pitchFamily="49" charset="-122"/>
            </a:endParaRPr>
          </a:p>
          <a:p>
            <a:r>
              <a:rPr lang="en-US" altLang="zh-CN" sz="2800" b="1" dirty="0">
                <a:latin typeface="汉仪综艺体简" panose="02010609000101010101" pitchFamily="49" charset="-122"/>
                <a:ea typeface="汉仪综艺体简" panose="02010609000101010101" pitchFamily="49" charset="-122"/>
              </a:rPr>
              <a:t> </a:t>
            </a:r>
            <a:r>
              <a:rPr lang="zh-CN" altLang="en-US" sz="2800" b="1" dirty="0" smtClean="0">
                <a:latin typeface="汉仪综艺体简" panose="02010609000101010101" pitchFamily="49" charset="-122"/>
                <a:ea typeface="汉仪综艺体简" panose="02010609000101010101" pitchFamily="49" charset="-122"/>
              </a:rPr>
              <a:t>储</a:t>
            </a:r>
            <a:endParaRPr lang="zh-CN" altLang="en-US" sz="2800" b="1"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460020"/>
            <a:ext cx="6868544" cy="1754326"/>
          </a:xfrm>
          <a:prstGeom prst="rect">
            <a:avLst/>
          </a:prstGeom>
          <a:noFill/>
        </p:spPr>
        <p:txBody>
          <a:bodyPr wrap="square" rtlCol="0">
            <a:spAutoFit/>
          </a:bodyPr>
          <a:lstStyle/>
          <a:p>
            <a:pPr>
              <a:lnSpc>
                <a:spcPct val="150000"/>
              </a:lnSpc>
            </a:pPr>
            <a:r>
              <a:rPr lang="en-US" altLang="zh-CN" sz="2400" dirty="0">
                <a:latin typeface="华文新魏" panose="02010800040101010101" pitchFamily="2" charset="-122"/>
                <a:ea typeface="华文新魏" panose="02010800040101010101" pitchFamily="2" charset="-122"/>
              </a:rPr>
              <a:t>BGP </a:t>
            </a:r>
            <a:r>
              <a:rPr lang="zh-CN" altLang="en-US" sz="2400" dirty="0">
                <a:latin typeface="华文新魏" panose="02010800040101010101" pitchFamily="2" charset="-122"/>
                <a:ea typeface="华文新魏" panose="02010800040101010101" pitchFamily="2" charset="-122"/>
              </a:rPr>
              <a:t>存储路由信息的数据库</a:t>
            </a:r>
            <a:r>
              <a:rPr lang="en-US" altLang="zh-CN" sz="2400" dirty="0">
                <a:latin typeface="华文新魏" panose="02010800040101010101" pitchFamily="2" charset="-122"/>
                <a:ea typeface="华文新魏" panose="02010800040101010101" pitchFamily="2" charset="-122"/>
              </a:rPr>
              <a:t>RIB</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Routing Information Base</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这个数据库还分为三个部分</a:t>
            </a:r>
            <a:r>
              <a:rPr lang="zh-CN" altLang="en-US"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Adj</a:t>
            </a:r>
            <a:r>
              <a:rPr lang="en-US" altLang="zh-CN" sz="2400" dirty="0" smtClean="0">
                <a:latin typeface="华文新魏" panose="02010800040101010101" pitchFamily="2" charset="-122"/>
                <a:ea typeface="华文新魏" panose="02010800040101010101" pitchFamily="2" charset="-122"/>
              </a:rPr>
              <a:t>-RIBs-In</a:t>
            </a:r>
            <a:r>
              <a:rPr lang="zh-CN" altLang="en-US"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Loc</a:t>
            </a:r>
            <a:r>
              <a:rPr lang="en-US" altLang="zh-CN" sz="2400" dirty="0" smtClean="0">
                <a:latin typeface="华文新魏" panose="02010800040101010101" pitchFamily="2" charset="-122"/>
                <a:ea typeface="华文新魏" panose="02010800040101010101" pitchFamily="2" charset="-122"/>
              </a:rPr>
              <a:t>-RIB</a:t>
            </a:r>
            <a:r>
              <a:rPr lang="zh-CN" altLang="en-US" sz="2400" dirty="0" smtClean="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Adj</a:t>
            </a:r>
            <a:r>
              <a:rPr lang="en-US" altLang="zh-CN" sz="2400" dirty="0">
                <a:latin typeface="华文新魏" panose="02010800040101010101" pitchFamily="2" charset="-122"/>
                <a:ea typeface="华文新魏" panose="02010800040101010101" pitchFamily="2" charset="-122"/>
              </a:rPr>
              <a:t>-RIBs-Out</a:t>
            </a:r>
            <a:endParaRPr lang="zh-CN" altLang="en-US" sz="2400" dirty="0">
              <a:latin typeface="华文新魏" panose="02010800040101010101" pitchFamily="2" charset="-122"/>
              <a:ea typeface="华文新魏" panose="02010800040101010101" pitchFamily="2"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flipH="1">
            <a:off x="3285190" y="4488143"/>
            <a:ext cx="6868544" cy="1338828"/>
          </a:xfrm>
          <a:prstGeom prst="rect">
            <a:avLst/>
          </a:prstGeom>
          <a:noFill/>
        </p:spPr>
        <p:txBody>
          <a:bodyPr wrap="square" rtlCol="0">
            <a:spAutoFit/>
          </a:bodyPr>
          <a:lstStyle/>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Adj</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-RIBs-In</a:t>
            </a:r>
            <a:r>
              <a:rPr lang="en-US" altLang="zh-CN"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en-US" altLang="zh-CN" dirty="0">
                <a:latin typeface="华文新魏" panose="02010800040101010101" pitchFamily="2" charset="-122"/>
                <a:ea typeface="华文新魏" panose="02010800040101010101" pitchFamily="2" charset="-122"/>
              </a:rPr>
              <a:t>BGP Speaker</a:t>
            </a:r>
            <a:r>
              <a:rPr lang="zh-CN" altLang="en-US" dirty="0">
                <a:latin typeface="华文新魏" panose="02010800040101010101" pitchFamily="2" charset="-122"/>
                <a:ea typeface="华文新魏" panose="02010800040101010101" pitchFamily="2" charset="-122"/>
              </a:rPr>
              <a:t>从邻居学到的路由信息，即</a:t>
            </a:r>
            <a:r>
              <a:rPr lang="zh-CN" altLang="en-US" dirty="0">
                <a:solidFill>
                  <a:srgbClr val="C00000"/>
                </a:solidFill>
                <a:latin typeface="华文新魏" panose="02010800040101010101" pitchFamily="2" charset="-122"/>
                <a:ea typeface="华文新魏" panose="02010800040101010101" pitchFamily="2" charset="-122"/>
              </a:rPr>
              <a:t>初始路由</a:t>
            </a:r>
          </a:p>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Loc</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a:t>
            </a:r>
            <a:r>
              <a:rPr lang="zh-CN" altLang="en-US"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zh-CN" altLang="en-US" dirty="0">
                <a:latin typeface="华文新魏" panose="02010800040101010101" pitchFamily="2" charset="-122"/>
                <a:ea typeface="华文新魏" panose="02010800040101010101" pitchFamily="2" charset="-122"/>
              </a:rPr>
              <a:t>经过决策从</a:t>
            </a:r>
            <a:r>
              <a:rPr lang="en-US" altLang="zh-CN" dirty="0" err="1">
                <a:latin typeface="华文新魏" panose="02010800040101010101" pitchFamily="2" charset="-122"/>
                <a:ea typeface="华文新魏" panose="02010800040101010101" pitchFamily="2" charset="-122"/>
              </a:rPr>
              <a:t>Adj</a:t>
            </a:r>
            <a:r>
              <a:rPr lang="en-US" altLang="zh-CN" dirty="0">
                <a:latin typeface="华文新魏" panose="02010800040101010101" pitchFamily="2" charset="-122"/>
                <a:ea typeface="华文新魏" panose="02010800040101010101" pitchFamily="2" charset="-122"/>
              </a:rPr>
              <a:t>-RIBs-In</a:t>
            </a:r>
            <a:r>
              <a:rPr lang="zh-CN" altLang="en-US" dirty="0">
                <a:latin typeface="华文新魏" panose="02010800040101010101" pitchFamily="2" charset="-122"/>
                <a:ea typeface="华文新魏" panose="02010800040101010101" pitchFamily="2" charset="-122"/>
              </a:rPr>
              <a:t>选取的路由信息，即</a:t>
            </a:r>
            <a:r>
              <a:rPr lang="zh-CN" altLang="en-US" dirty="0">
                <a:solidFill>
                  <a:srgbClr val="C00000"/>
                </a:solidFill>
                <a:latin typeface="华文新魏" panose="02010800040101010101" pitchFamily="2" charset="-122"/>
                <a:ea typeface="华文新魏" panose="02010800040101010101" pitchFamily="2" charset="-122"/>
              </a:rPr>
              <a:t>最优路由</a:t>
            </a:r>
          </a:p>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Adj</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-RIBs-Out</a:t>
            </a:r>
            <a:r>
              <a:rPr lang="zh-CN" altLang="en-US"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en-US" altLang="zh-CN" dirty="0">
                <a:latin typeface="华文新魏" panose="02010800040101010101" pitchFamily="2" charset="-122"/>
                <a:ea typeface="华文新魏" panose="02010800040101010101" pitchFamily="2" charset="-122"/>
              </a:rPr>
              <a:t>BGP Speaker</a:t>
            </a:r>
            <a:r>
              <a:rPr lang="zh-CN" altLang="en-US" dirty="0">
                <a:latin typeface="华文新魏" panose="02010800040101010101" pitchFamily="2" charset="-122"/>
                <a:ea typeface="华文新魏" panose="02010800040101010101" pitchFamily="2" charset="-122"/>
              </a:rPr>
              <a:t>发给邻居的路由信息，即</a:t>
            </a:r>
            <a:r>
              <a:rPr lang="zh-CN" altLang="en-US" dirty="0">
                <a:solidFill>
                  <a:srgbClr val="C00000"/>
                </a:solidFill>
                <a:latin typeface="华文新魏" panose="02010800040101010101" pitchFamily="2" charset="-122"/>
                <a:ea typeface="华文新魏" panose="02010800040101010101" pitchFamily="2" charset="-122"/>
              </a:rPr>
              <a:t>发布路由</a:t>
            </a:r>
          </a:p>
        </p:txBody>
      </p:sp>
      <p:sp>
        <p:nvSpPr>
          <p:cNvPr id="37" name="文本框 36"/>
          <p:cNvSpPr txBox="1"/>
          <p:nvPr/>
        </p:nvSpPr>
        <p:spPr>
          <a:xfrm flipH="1">
            <a:off x="2102984" y="4488143"/>
            <a:ext cx="696720" cy="1384995"/>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数据库</a:t>
            </a:r>
            <a:endParaRPr lang="zh-CN" altLang="en-US" sz="2800" b="1" dirty="0">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val="304801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500"/>
                            </p:stCondLst>
                            <p:childTnLst>
                              <p:par>
                                <p:cTn id="46" presetID="14"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up)">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 grpId="0"/>
      <p:bldP spid="7" grpId="0"/>
      <p:bldP spid="10" grpId="0" animBg="1"/>
      <p:bldP spid="9" grpId="0" animBg="1"/>
      <p:bldP spid="11" grpId="0"/>
      <p:bldP spid="20" grpId="0"/>
      <p:bldP spid="26" grpId="0" animBg="1"/>
      <p:bldP spid="28"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8</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771901" y="2788330"/>
            <a:ext cx="5168699" cy="1015663"/>
          </a:xfrm>
          <a:prstGeom prst="rect">
            <a:avLst/>
          </a:prstGeom>
          <a:noFill/>
        </p:spPr>
        <p:txBody>
          <a:bodyPr wrap="square" rtlCol="0">
            <a:spAutoFit/>
          </a:bodyPr>
          <a:lstStyle/>
          <a:p>
            <a:pPr algn="ctr"/>
            <a:r>
              <a:rPr lang="zh-CN" altLang="en-US" sz="6000" dirty="0" smtClean="0">
                <a:latin typeface="华文新魏" panose="02010800040101010101" pitchFamily="2" charset="-122"/>
                <a:ea typeface="华文新魏" panose="02010800040101010101" pitchFamily="2" charset="-122"/>
              </a:rPr>
              <a:t>如何交互通信？</a:t>
            </a:r>
            <a:endParaRPr lang="zh-CN" altLang="en-US" sz="6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2122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TotalTime>
  <Words>3155</Words>
  <Application>Microsoft Office PowerPoint</Application>
  <PresentationFormat>宽屏</PresentationFormat>
  <Paragraphs>355</Paragraphs>
  <Slides>64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华文琥珀</vt:lpstr>
      <vt:lpstr>Calibri</vt:lpstr>
      <vt:lpstr>微软雅黑</vt:lpstr>
      <vt:lpstr>汉仪综艺体简</vt:lpstr>
      <vt:lpstr>华文新魏</vt:lpstr>
      <vt:lpstr>Arial</vt:lpstr>
      <vt:lpstr>Stencil Std</vt:lpstr>
      <vt:lpstr>Calibri Light</vt:lpstr>
      <vt:lpstr>宋体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第一PPT模板网-WWW.1PPT.COM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wanhl</cp:lastModifiedBy>
  <cp:revision>770</cp:revision>
  <dcterms:created xsi:type="dcterms:W3CDTF">2015-12-03T13:43:03Z</dcterms:created>
  <dcterms:modified xsi:type="dcterms:W3CDTF">2016-03-25T07:23:37Z</dcterms:modified>
</cp:coreProperties>
</file>