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3" r:id="rId3"/>
  </p:sldMasterIdLst>
  <p:notesMasterIdLst>
    <p:notesMasterId r:id="rId19"/>
  </p:notesMasterIdLst>
  <p:sldIdLst>
    <p:sldId id="810" r:id="rId4"/>
    <p:sldId id="258" r:id="rId5"/>
    <p:sldId id="259" r:id="rId6"/>
    <p:sldId id="269" r:id="rId7"/>
    <p:sldId id="270" r:id="rId8"/>
    <p:sldId id="809" r:id="rId9"/>
    <p:sldId id="812" r:id="rId10"/>
    <p:sldId id="811" r:id="rId11"/>
    <p:sldId id="830" r:id="rId12"/>
    <p:sldId id="813" r:id="rId13"/>
    <p:sldId id="819" r:id="rId14"/>
    <p:sldId id="837" r:id="rId15"/>
    <p:sldId id="825" r:id="rId16"/>
    <p:sldId id="833" r:id="rId17"/>
    <p:sldId id="83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sha Lannin" initials="NL" lastIdx="1" clrIdx="0">
    <p:extLst>
      <p:ext uri="{19B8F6BF-5375-455C-9EA6-DF929625EA0E}">
        <p15:presenceInfo xmlns:p15="http://schemas.microsoft.com/office/powerpoint/2012/main" userId="S-1-5-21-948756243-734778046-674738317-11906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674"/>
    <a:srgbClr val="497BA9"/>
    <a:srgbClr val="608FBA"/>
    <a:srgbClr val="6E9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80819" autoAdjust="0"/>
  </p:normalViewPr>
  <p:slideViewPr>
    <p:cSldViewPr snapToGrid="0">
      <p:cViewPr varScale="1">
        <p:scale>
          <a:sx n="89" d="100"/>
          <a:sy n="89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lan0010\Downloads\Champion%20audits_data%20dictionary_2.5.23xls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lan0010\Downloads\Champion%20audits_data%20dictionary_2.5.23xlsx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lan0010\Downloads\Champion%20audits_data%20dictionary_2.5.23xlsx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567147856517937E-2"/>
          <c:y val="0.12541666666666668"/>
          <c:w val="0.88498840769903764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Sheet2!$A$6:$A$7</c:f>
              <c:strCache>
                <c:ptCount val="2"/>
                <c:pt idx="0">
                  <c:v>PATIENT ONE</c:v>
                </c:pt>
                <c:pt idx="1">
                  <c:v>PATIENT TWO</c:v>
                </c:pt>
              </c:strCache>
            </c:strRef>
          </c:cat>
          <c:val>
            <c:numRef>
              <c:f>Sheet2!$B$6:$B$7</c:f>
              <c:numCache>
                <c:formatCode>0%</c:formatCode>
                <c:ptCount val="2"/>
                <c:pt idx="0">
                  <c:v>0.79861111111111105</c:v>
                </c:pt>
                <c:pt idx="1">
                  <c:v>0.3888888888888889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3B-4292-AA28-25C643A16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660368"/>
        <c:axId val="488652824"/>
      </c:barChart>
      <c:catAx>
        <c:axId val="48866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652824"/>
        <c:crosses val="autoZero"/>
        <c:auto val="1"/>
        <c:lblAlgn val="ctr"/>
        <c:lblOffset val="100"/>
        <c:noMultiLvlLbl val="0"/>
      </c:catAx>
      <c:valAx>
        <c:axId val="4886528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66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PATIENT 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Sheet2!$B$1:$G$1</c:f>
              <c:strCache>
                <c:ptCount val="6"/>
                <c:pt idx="0">
                  <c:v>Assessment</c:v>
                </c:pt>
                <c:pt idx="1">
                  <c:v>Goal Setting</c:v>
                </c:pt>
                <c:pt idx="2">
                  <c:v>Education</c:v>
                </c:pt>
                <c:pt idx="3">
                  <c:v>Therapy</c:v>
                </c:pt>
                <c:pt idx="4">
                  <c:v>Self Practice</c:v>
                </c:pt>
                <c:pt idx="5">
                  <c:v>Amount</c:v>
                </c:pt>
              </c:strCache>
            </c:strRef>
          </c:cat>
          <c:val>
            <c:numRef>
              <c:f>Sheet2!$B$2:$G$2</c:f>
              <c:numCache>
                <c:formatCode>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0.5</c:v>
                </c:pt>
                <c:pt idx="3">
                  <c:v>0.625</c:v>
                </c:pt>
                <c:pt idx="4">
                  <c:v>0.66666666666666663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C7-48E9-BB5E-D51B7CF6A306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PATIENT TWO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Sheet2!$B$1:$G$1</c:f>
              <c:strCache>
                <c:ptCount val="6"/>
                <c:pt idx="0">
                  <c:v>Assessment</c:v>
                </c:pt>
                <c:pt idx="1">
                  <c:v>Goal Setting</c:v>
                </c:pt>
                <c:pt idx="2">
                  <c:v>Education</c:v>
                </c:pt>
                <c:pt idx="3">
                  <c:v>Therapy</c:v>
                </c:pt>
                <c:pt idx="4">
                  <c:v>Self Practice</c:v>
                </c:pt>
                <c:pt idx="5">
                  <c:v>Amount</c:v>
                </c:pt>
              </c:strCache>
            </c:strRef>
          </c:cat>
          <c:val>
            <c:numRef>
              <c:f>Sheet2!$B$3:$G$3</c:f>
              <c:numCache>
                <c:formatCode>0%</c:formatCode>
                <c:ptCount val="6"/>
                <c:pt idx="0">
                  <c:v>0</c:v>
                </c:pt>
                <c:pt idx="1">
                  <c:v>0.5</c:v>
                </c:pt>
                <c:pt idx="2">
                  <c:v>0.5</c:v>
                </c:pt>
                <c:pt idx="3">
                  <c:v>0.83333333333333337</c:v>
                </c:pt>
                <c:pt idx="4">
                  <c:v>0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C7-48E9-BB5E-D51B7CF6A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5114984"/>
        <c:axId val="605113344"/>
      </c:barChart>
      <c:catAx>
        <c:axId val="605114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113344"/>
        <c:crosses val="autoZero"/>
        <c:auto val="1"/>
        <c:lblAlgn val="ctr"/>
        <c:lblOffset val="100"/>
        <c:noMultiLvlLbl val="0"/>
      </c:catAx>
      <c:valAx>
        <c:axId val="6051133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114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Sheet2!$A$11:$A$14</c:f>
              <c:strCache>
                <c:ptCount val="4"/>
                <c:pt idx="0">
                  <c:v>AUDIT 1</c:v>
                </c:pt>
                <c:pt idx="1">
                  <c:v>AUDIT 2</c:v>
                </c:pt>
                <c:pt idx="2">
                  <c:v>AUDIT 3</c:v>
                </c:pt>
                <c:pt idx="3">
                  <c:v>AUDIT 4</c:v>
                </c:pt>
              </c:strCache>
            </c:strRef>
          </c:cat>
          <c:val>
            <c:numRef>
              <c:f>Sheet2!$B$11:$B$14</c:f>
              <c:numCache>
                <c:formatCode>0%</c:formatCode>
                <c:ptCount val="4"/>
                <c:pt idx="0">
                  <c:v>0.6</c:v>
                </c:pt>
                <c:pt idx="1">
                  <c:v>0.42</c:v>
                </c:pt>
                <c:pt idx="2">
                  <c:v>0.5</c:v>
                </c:pt>
                <c:pt idx="3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4-49B9-AC50-FCEDAA4A14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5762168"/>
        <c:axId val="305762496"/>
      </c:barChart>
      <c:catAx>
        <c:axId val="305762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762496"/>
        <c:crosses val="autoZero"/>
        <c:auto val="1"/>
        <c:lblAlgn val="ctr"/>
        <c:lblOffset val="100"/>
        <c:noMultiLvlLbl val="0"/>
      </c:catAx>
      <c:valAx>
        <c:axId val="3057624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762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09DE8-6966-4AF2-BDB4-13757BCC2616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0DEDD-45FE-4666-8489-783B3CC625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522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0DEDD-45FE-4666-8489-783B3CC625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265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The results show that PRT has a large effect on improving strength compared to no intervention or placebo (SMD 0.98 (95% CI 0.67 to 1.29) but the effect on activity was unclear (SMD 0.42, 95% CI –0.08 to 0.91, I</a:t>
            </a:r>
            <a:r>
              <a:rPr lang="en-AU" b="0" i="0" u="none" strike="noStrike" baseline="30000" dirty="0">
                <a:solidFill>
                  <a:srgbClr val="34495E"/>
                </a:solidFill>
                <a:effectLst/>
                <a:latin typeface="Helvetica" pitchFamily="2" charset="0"/>
              </a:rPr>
              <a:t>2</a:t>
            </a:r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 = 54%).</a:t>
            </a:r>
            <a:br>
              <a:rPr lang="en-AU" dirty="0"/>
            </a:br>
            <a:br>
              <a:rPr lang="en-AU" dirty="0"/>
            </a:br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B65FB-4311-46DC-BC23-B9AA00474288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791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Very weak participants (8/11 trials) with an effect size of 0.40 (95% CI 0.17 to 0.65)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weak participants (3/11 trials) with an effect size of 0.66 (95% CI 0.21 to 1.11). </a:t>
            </a:r>
          </a:p>
          <a:p>
            <a:pPr algn="l">
              <a:buFont typeface="Arial" panose="020B0604020202020204" pitchFamily="34" charset="0"/>
              <a:buNone/>
            </a:pPr>
            <a:endParaRPr lang="en-AU" b="0" i="0" u="none" strike="noStrike" dirty="0">
              <a:solidFill>
                <a:srgbClr val="34495E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When the trials were grouped according to the time after stroke, electrical stimulation increased the strength in sub-acute participants (6/11 trials) with an effect size of 0.55 (95% CI 0.28 to 0.81), while in chronic participants (5/11 trials) the effect size was 0.33 (95% CI −0.02 to 0.69).</a:t>
            </a:r>
            <a:br>
              <a:rPr lang="en-AU" dirty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B65FB-4311-46DC-BC23-B9AA0047428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3680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Mirror therapy significantly improved arm motor function (SMD 0.46, 95%CI 0.23 to 0.69; 31 studies, n=1048; moderate certainty evidence).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B65FB-4311-46DC-BC23-B9AA00474288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585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SMD 0.92, 95% CI 0.58 - 1.26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B65FB-4311-46DC-BC23-B9AA0047428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808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Meta-analysis of upper-limb activity measures showed a large and significant benefit of electrical stimulation in addition to motor training when compared to either no therapy or motor training alone (SMD 0.69, 95% CI 0.33 to 1.05). </a:t>
            </a:r>
          </a:p>
          <a:p>
            <a:endParaRPr lang="en-AU" b="0" i="0" u="none" strike="noStrike" dirty="0">
              <a:solidFill>
                <a:srgbClr val="34495E"/>
              </a:solidFill>
              <a:effectLst/>
              <a:latin typeface="Helvetica" pitchFamily="2" charset="0"/>
            </a:endParaRPr>
          </a:p>
          <a:p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Electrical stimulation had moderate to large effects both immediately after treatment and at follow up on arm activity (Action Research Arm Test post treatment SMD 0.70, 95%CI 0.39 to 1.02; 10 studies, n=411; moderate heterogeneity I</a:t>
            </a:r>
            <a:r>
              <a:rPr lang="en-AU" b="0" i="0" u="none" strike="noStrike" baseline="30000" dirty="0">
                <a:solidFill>
                  <a:srgbClr val="34495E"/>
                </a:solidFill>
                <a:effectLst/>
                <a:latin typeface="Helvetica" pitchFamily="2" charset="0"/>
              </a:rPr>
              <a:t>2</a:t>
            </a:r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=56%). At follow up SMD 0.93, 95%CI 0.34 to 1.52; 8 studies, n=289; high heterogeneity I</a:t>
            </a:r>
            <a:r>
              <a:rPr lang="en-AU" b="0" i="0" u="none" strike="noStrike" baseline="30000" dirty="0">
                <a:solidFill>
                  <a:srgbClr val="34495E"/>
                </a:solidFill>
                <a:effectLst/>
                <a:latin typeface="Helvetica" pitchFamily="2" charset="0"/>
              </a:rPr>
              <a:t>2</a:t>
            </a:r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=81%). But it appears the included studies were a mix of active and passive approaches.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B65FB-4311-46DC-BC23-B9AA00474288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83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SMD 0.66, 95%CI 0.39 </a:t>
            </a:r>
            <a:r>
              <a:rPr lang="en-AU" b="0" i="0" u="none" strike="noStrike">
                <a:solidFill>
                  <a:srgbClr val="34495E"/>
                </a:solidFill>
                <a:effectLst/>
                <a:latin typeface="Helvetica" pitchFamily="2" charset="0"/>
              </a:rPr>
              <a:t>to 0.94.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B65FB-4311-46DC-BC23-B9AA00474288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859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3B5F3-FB39-4EB9-836B-2F21EDE0997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41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3B5F3-FB39-4EB9-836B-2F21EDE0997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949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3B5F3-FB39-4EB9-836B-2F21EDE0997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07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1" dirty="0"/>
              <a:t>How is the documentation template going? Suggestions for this week?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0DEDD-45FE-4666-8489-783B3CC625D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652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SMD 0.39, 95% CI 0.07 to 0.71, I2=66%)). When the experimental group received at least double the amount of therapy time, the effect size increased and statistical heterogeneity decreased (SMD 0.59, 95% CI 0.23 to 0.94, I2=44%). 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B65FB-4311-46DC-BC23-B9AA00474288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74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SMD 0.39, 95% CI 0.07 to 0.71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B65FB-4311-46DC-BC23-B9AA0047428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103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Providing therapy in group circuit classes was highly effective at increasing the time (mean difference for total therapy time 22.2 hours, 95% CI 19.1 to 25.3 compared to usual care 5 days a week) (English et al 2014 [37]).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B65FB-4311-46DC-BC23-B9AA0047428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61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Overall there was a moderate effect size (SMD 0.56, 95%CI 0.30 to 0.81; high heterogeneity I</a:t>
            </a:r>
            <a:r>
              <a:rPr lang="en-AU" b="0" i="0" u="none" strike="noStrike" baseline="30000" dirty="0">
                <a:solidFill>
                  <a:srgbClr val="34495E"/>
                </a:solidFill>
                <a:effectLst/>
                <a:latin typeface="Helvetica" pitchFamily="2" charset="0"/>
              </a:rPr>
              <a:t>2</a:t>
            </a:r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=79.8%).</a:t>
            </a:r>
            <a:br>
              <a:rPr lang="en-AU" dirty="0"/>
            </a:br>
            <a:br>
              <a:rPr lang="en-AU" dirty="0"/>
            </a:br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Liu et al (2017)[252] included 16 trials in acute and sub-acute phase. Pooling 6 studies resulted in significant improvement in the Action Research Arm Test (MD 8.35, 95%CI 1.98 to 14.71; extremely high heterogeneity I</a:t>
            </a:r>
            <a:r>
              <a:rPr lang="en-AU" b="0" i="0" u="none" strike="noStrike" baseline="30000" dirty="0">
                <a:solidFill>
                  <a:srgbClr val="34495E"/>
                </a:solidFill>
                <a:effectLst/>
                <a:latin typeface="Helvetica" pitchFamily="2" charset="0"/>
              </a:rPr>
              <a:t>2</a:t>
            </a:r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=94.1%). Motor Activity Log quality of movement was also significantly higher (MD 0.81, 95%CI 0.33 to 1.29; 4 studies; moderate </a:t>
            </a:r>
            <a:r>
              <a:rPr lang="en-AU" b="0" i="0" u="none" strike="noStrike" dirty="0" err="1">
                <a:solidFill>
                  <a:srgbClr val="34495E"/>
                </a:solidFill>
                <a:effectLst/>
                <a:latin typeface="Helvetica" pitchFamily="2" charset="0"/>
              </a:rPr>
              <a:t>heterogeniety</a:t>
            </a:r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 I</a:t>
            </a:r>
            <a:r>
              <a:rPr lang="en-AU" b="0" i="0" u="none" strike="noStrike" baseline="30000" dirty="0">
                <a:solidFill>
                  <a:srgbClr val="34495E"/>
                </a:solidFill>
                <a:effectLst/>
                <a:latin typeface="Helvetica" pitchFamily="2" charset="0"/>
              </a:rPr>
              <a:t>2</a:t>
            </a:r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=56.7%).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B65FB-4311-46DC-BC23-B9AA0047428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89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3338-401C-4BC2-AF3A-D4B958879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DDBE1-201B-4905-A831-A4CCBA82B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122E-E90F-4596-9B92-A8314301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9893-E5CB-4343-AB95-67F001C15CA9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B8518-0B69-4883-A4A4-D7AACA20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575B-2733-4F06-B6F4-87CA51CA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433A-D025-4560-A916-8E97888476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5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24A3-6C24-453C-836E-0C2D77C6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125A0-15A9-494F-9D37-382678503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BE53-9B54-4F39-9EB9-354A3FE0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9893-E5CB-4343-AB95-67F001C15CA9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7C84C-0212-4CD0-A7B0-1BE1F2FB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8A0-9AE3-43DF-97AD-D461091D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433A-D025-4560-A916-8E97888476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83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CC3B7-0EF8-400D-91A3-0AE4BB2C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5BD95-28C5-4A41-A2BD-F856CEF24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ED32-3D34-42FC-B296-72DF917B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9893-E5CB-4343-AB95-67F001C15CA9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CF177-A105-4EAC-91DC-67A5CE7A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02F85-5361-4CE6-9084-D3066929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433A-D025-4560-A916-8E97888476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8563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24D7381B-9E71-0E48-AD4B-6C8B2D964A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8724" y="2512484"/>
            <a:ext cx="8118261" cy="6498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400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algn="l"/>
            <a:r>
              <a:rPr lang="en-US" sz="4000" dirty="0">
                <a:solidFill>
                  <a:schemeClr val="tx1"/>
                </a:solidFill>
                <a:latin typeface="Arial Narrow"/>
                <a:cs typeface="Arial Narrow"/>
              </a:rPr>
              <a:t>TITLE PAGE (30pt Arial Narrow)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68723" y="3528908"/>
            <a:ext cx="8118263" cy="64981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400" baseline="0">
                <a:solidFill>
                  <a:srgbClr val="000000"/>
                </a:solidFill>
                <a:latin typeface="Arial Narrow"/>
                <a:cs typeface="Arial Narrow"/>
              </a:defRPr>
            </a:lvl1pPr>
          </a:lstStyle>
          <a:p>
            <a:pPr algn="l"/>
            <a:r>
              <a:rPr lang="en-GB" sz="2400" baseline="30000" dirty="0">
                <a:solidFill>
                  <a:srgbClr val="000000"/>
                </a:solidFill>
                <a:latin typeface="Arial Narrow"/>
                <a:cs typeface="Arial Narrow"/>
              </a:rPr>
              <a:t>SUB HEADLINE / PRESENTER (18pt Arial Narrow)</a:t>
            </a:r>
          </a:p>
        </p:txBody>
      </p:sp>
    </p:spTree>
    <p:extLst>
      <p:ext uri="{BB962C8B-B14F-4D97-AF65-F5344CB8AC3E}">
        <p14:creationId xmlns:p14="http://schemas.microsoft.com/office/powerpoint/2010/main" val="3765849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13FB-C35E-3B46-B571-F12E1062EC7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6070-2D9B-644A-8CB6-44C29EDE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47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1" y="296546"/>
            <a:ext cx="7077709" cy="98361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None/>
              <a:defRPr sz="3200">
                <a:latin typeface="Arial Narrow"/>
                <a:cs typeface="Arial Narrow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dirty="0">
                <a:latin typeface="Arial Narrow"/>
                <a:cs typeface="Arial Narrow"/>
              </a:rPr>
              <a:t>CONTENT PAGE 2</a:t>
            </a:r>
            <a:br>
              <a:rPr lang="en-US" sz="3200" dirty="0">
                <a:latin typeface="Arial Narrow"/>
                <a:cs typeface="Arial Narrow"/>
              </a:rPr>
            </a:br>
            <a:r>
              <a:rPr lang="en-US" sz="3200" dirty="0">
                <a:latin typeface="Arial Narrow"/>
                <a:cs typeface="Arial Narrow"/>
              </a:rPr>
              <a:t>2 LINES (24pt Arial Narrow)</a:t>
            </a:r>
          </a:p>
        </p:txBody>
      </p:sp>
    </p:spTree>
    <p:extLst>
      <p:ext uri="{BB962C8B-B14F-4D97-AF65-F5344CB8AC3E}">
        <p14:creationId xmlns:p14="http://schemas.microsoft.com/office/powerpoint/2010/main" val="1152291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1" y="296546"/>
            <a:ext cx="7077709" cy="98361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None/>
              <a:defRPr sz="3200">
                <a:latin typeface="Arial Narrow"/>
                <a:cs typeface="Arial Narrow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dirty="0">
                <a:latin typeface="Arial Narrow"/>
                <a:cs typeface="Arial Narrow"/>
              </a:rPr>
              <a:t>CONTENT PAGE 2</a:t>
            </a:r>
            <a:br>
              <a:rPr lang="en-US" sz="3200" dirty="0">
                <a:latin typeface="Arial Narrow"/>
                <a:cs typeface="Arial Narrow"/>
              </a:rPr>
            </a:br>
            <a:r>
              <a:rPr lang="en-US" sz="3200" dirty="0">
                <a:latin typeface="Arial Narrow"/>
                <a:cs typeface="Arial Narrow"/>
              </a:rPr>
              <a:t>2 LINES (24pt Arial Narrow)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39091" y="1759821"/>
            <a:ext cx="11092828" cy="4300935"/>
          </a:xfrm>
          <a:prstGeom prst="rect">
            <a:avLst/>
          </a:prstGeom>
        </p:spPr>
        <p:txBody>
          <a:bodyPr/>
          <a:lstStyle>
            <a:lvl1pPr marL="457189" indent="-457189">
              <a:buFont typeface="Wingdings" charset="2"/>
              <a:buChar char="§"/>
              <a:defRPr sz="3200">
                <a:latin typeface="Arial"/>
                <a:cs typeface="Arial"/>
              </a:defRPr>
            </a:lvl1pPr>
            <a:lvl2pPr>
              <a:defRPr sz="2667">
                <a:latin typeface="Arial"/>
                <a:cs typeface="Arial"/>
              </a:defRPr>
            </a:lvl2pPr>
            <a:lvl3pPr marL="1523962" indent="-304792">
              <a:buFont typeface="Wingdings" charset="2"/>
              <a:buChar char="§"/>
              <a:defRPr sz="2400">
                <a:latin typeface="Arial"/>
                <a:cs typeface="Arial"/>
              </a:defRPr>
            </a:lvl3pPr>
            <a:lvl4pPr>
              <a:defRPr sz="2133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27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1" y="296546"/>
            <a:ext cx="7077709" cy="98361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None/>
              <a:defRPr sz="3200">
                <a:latin typeface="Arial Narrow"/>
                <a:cs typeface="Arial Narrow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dirty="0">
                <a:latin typeface="Arial Narrow"/>
                <a:cs typeface="Arial Narrow"/>
              </a:rPr>
              <a:t>CONTENT PAGE 2</a:t>
            </a:r>
            <a:br>
              <a:rPr lang="en-US" sz="3200" dirty="0">
                <a:latin typeface="Arial Narrow"/>
                <a:cs typeface="Arial Narrow"/>
              </a:rPr>
            </a:br>
            <a:r>
              <a:rPr lang="en-US" sz="3200" dirty="0">
                <a:latin typeface="Arial Narrow"/>
                <a:cs typeface="Arial Narrow"/>
              </a:rPr>
              <a:t>2 LINES (24pt Arial Narrow)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41421" y="1740869"/>
            <a:ext cx="5384800" cy="4119105"/>
          </a:xfrm>
          <a:prstGeom prst="rect">
            <a:avLst/>
          </a:prstGeom>
        </p:spPr>
        <p:txBody>
          <a:bodyPr/>
          <a:lstStyle>
            <a:lvl1pPr marL="457189" indent="-457189">
              <a:buFont typeface="Wingdings" charset="2"/>
              <a:buChar char="§"/>
              <a:defRPr sz="3200">
                <a:latin typeface="Arial"/>
                <a:cs typeface="Arial"/>
              </a:defRPr>
            </a:lvl1pPr>
            <a:lvl2pPr>
              <a:defRPr sz="2667">
                <a:latin typeface="Arial"/>
                <a:cs typeface="Arial"/>
              </a:defRPr>
            </a:lvl2pPr>
            <a:lvl3pPr marL="1523962" indent="-304792">
              <a:buFont typeface="Wingdings" charset="2"/>
              <a:buChar char="§"/>
              <a:defRPr sz="2400">
                <a:latin typeface="Arial"/>
                <a:cs typeface="Arial"/>
              </a:defRPr>
            </a:lvl3pPr>
            <a:lvl4pPr>
              <a:defRPr sz="2133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929421" y="1740869"/>
            <a:ext cx="5384800" cy="4119105"/>
          </a:xfrm>
          <a:prstGeom prst="rect">
            <a:avLst/>
          </a:prstGeom>
        </p:spPr>
        <p:txBody>
          <a:bodyPr/>
          <a:lstStyle>
            <a:lvl1pPr marL="457189" indent="-457189">
              <a:buFont typeface="Wingdings" charset="2"/>
              <a:buChar char="§"/>
              <a:defRPr sz="3200">
                <a:latin typeface="Arial"/>
                <a:cs typeface="Arial"/>
              </a:defRPr>
            </a:lvl1pPr>
            <a:lvl2pPr>
              <a:defRPr sz="2667">
                <a:latin typeface="Arial"/>
                <a:cs typeface="Arial"/>
              </a:defRPr>
            </a:lvl2pPr>
            <a:lvl3pPr marL="1523962" indent="-304792">
              <a:buFont typeface="Wingdings" charset="2"/>
              <a:buChar char="§"/>
              <a:defRPr sz="2400">
                <a:latin typeface="Arial"/>
                <a:cs typeface="Arial"/>
              </a:defRPr>
            </a:lvl3pPr>
            <a:lvl4pPr>
              <a:defRPr sz="2133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6049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1" y="296546"/>
            <a:ext cx="7077709" cy="98361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None/>
              <a:defRPr sz="3200">
                <a:latin typeface="Arial Narrow"/>
                <a:cs typeface="Arial Narrow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dirty="0">
                <a:latin typeface="Arial Narrow"/>
                <a:cs typeface="Arial Narrow"/>
              </a:rPr>
              <a:t>CONTENT PAGE 2</a:t>
            </a:r>
            <a:br>
              <a:rPr lang="en-US" sz="3200" dirty="0">
                <a:latin typeface="Arial Narrow"/>
                <a:cs typeface="Arial Narrow"/>
              </a:rPr>
            </a:br>
            <a:r>
              <a:rPr lang="en-US" sz="3200" dirty="0">
                <a:latin typeface="Arial Narrow"/>
                <a:cs typeface="Arial Narrow"/>
              </a:rPr>
              <a:t>2 LINES (24pt Arial Narrow)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5"/>
          </p:nvPr>
        </p:nvSpPr>
        <p:spPr>
          <a:xfrm>
            <a:off x="4120656" y="1735668"/>
            <a:ext cx="7349104" cy="3998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latin typeface="Arial"/>
                <a:cs typeface="Arial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348552" y="1735668"/>
            <a:ext cx="3312888" cy="3998657"/>
          </a:xfrm>
          <a:prstGeom prst="rect">
            <a:avLst/>
          </a:prstGeom>
        </p:spPr>
        <p:txBody>
          <a:bodyPr/>
          <a:lstStyle>
            <a:lvl1pPr marL="457189" indent="-457189">
              <a:buFont typeface="Wingdings" charset="2"/>
              <a:buChar char="§"/>
              <a:defRPr sz="3200">
                <a:latin typeface="Arial"/>
                <a:cs typeface="Arial"/>
              </a:defRPr>
            </a:lvl1pPr>
            <a:lvl2pPr>
              <a:defRPr sz="2667"/>
            </a:lvl2pPr>
            <a:lvl3pPr marL="1523962" indent="-304792">
              <a:buFont typeface="Wingdings" charset="2"/>
              <a:buChar char="§"/>
              <a:defRPr sz="2400"/>
            </a:lvl3pPr>
            <a:lvl4pPr>
              <a:defRPr sz="2133"/>
            </a:lvl4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15974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1" y="296546"/>
            <a:ext cx="7077709" cy="983615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None/>
              <a:defRPr sz="3200">
                <a:latin typeface="Arial Narrow"/>
                <a:cs typeface="Arial Narrow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dirty="0">
                <a:latin typeface="Arial Narrow"/>
                <a:cs typeface="Arial Narrow"/>
              </a:rPr>
              <a:t>CONTENT PAGE 2</a:t>
            </a:r>
            <a:br>
              <a:rPr lang="en-US" sz="3200" dirty="0">
                <a:latin typeface="Arial Narrow"/>
                <a:cs typeface="Arial Narrow"/>
              </a:rPr>
            </a:br>
            <a:r>
              <a:rPr lang="en-US" sz="3200" dirty="0">
                <a:latin typeface="Arial Narrow"/>
                <a:cs typeface="Arial Narrow"/>
              </a:rPr>
              <a:t>2 LINES (24pt Arial Narrow)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503344" y="1917750"/>
            <a:ext cx="11051549" cy="4085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latin typeface="Arial"/>
                <a:cs typeface="Arial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11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33CA334D-47BF-4C51-9467-739C33E87C7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2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63DA-50DC-437C-A11F-94760BB8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D9C4-39B4-4D0C-9593-BD431BD5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D7D0-FC8E-4BD7-AA1E-3CE98C65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9893-E5CB-4343-AB95-67F001C15CA9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9D67-1716-4F28-BDCE-3937D0B7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22E5-A56A-42CF-8AD3-0E5E7AA6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433A-D025-4560-A916-8E97888476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5400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516505"/>
            <a:ext cx="5463117" cy="1371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SECTION BREAK 1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(30pt Arial Narrow)</a:t>
            </a:r>
          </a:p>
        </p:txBody>
      </p:sp>
    </p:spTree>
    <p:extLst>
      <p:ext uri="{BB962C8B-B14F-4D97-AF65-F5344CB8AC3E}">
        <p14:creationId xmlns:p14="http://schemas.microsoft.com/office/powerpoint/2010/main" val="2873853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215E-9BDC-493A-99DD-212BF941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9D36-8988-47AD-B54C-69E40600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985C-D632-4695-88DC-CF18C0C0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75C9-ECCC-471D-89E1-1D6E2AA20211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59FFB-CB12-432E-9D01-3D8CD1AB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2C07D-B7A5-4CDF-8C2B-C49C60AC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E0A6-45AF-493E-9899-7CCE514E3F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121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lide cop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67" y="6397304"/>
            <a:ext cx="1267288" cy="36873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19075" y="85725"/>
            <a:ext cx="2771775" cy="116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06060" y="978761"/>
            <a:ext cx="7451725" cy="466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AU" dirty="0"/>
              <a:t>SUB HEADING (24PT, UPPER CASE)</a:t>
            </a:r>
            <a:endParaRPr lang="en-US" dirty="0"/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06060" y="326309"/>
            <a:ext cx="7452026" cy="7369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HEADING (42PT, UPPER CASE)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06060" y="1729723"/>
            <a:ext cx="10809615" cy="401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AU" dirty="0"/>
              <a:t>INTRO HEADING 1 (20PT, ARIAL NARROW, UPPER CASE)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00211" y="2097681"/>
            <a:ext cx="10815464" cy="3299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dirty="0"/>
              <a:t>Body copy (20pt, Arial) 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267" y="6373900"/>
            <a:ext cx="1267288" cy="36873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06108"/>
            <a:ext cx="12192000" cy="87094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459" y="6329169"/>
            <a:ext cx="1262009" cy="36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131FFF-A38C-446C-99C8-029BB898BF2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61005" y="6397304"/>
            <a:ext cx="1262009" cy="18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7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7BB3CC1A-B606-4CBA-B62B-E1C4BE27535A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274019C8-7E5D-4B04-A367-E7180A5BB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325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5014-B32D-4F61-9E72-DEAF39C30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E5CC1-AD36-4AF5-942C-F22C654E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668B0-2327-46F4-80DA-44D911B8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9893-E5CB-4343-AB95-67F001C15CA9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BC33D-9CBD-4C52-8C6C-14C39126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7A861-8DF4-46AA-ABD7-A83B5ED0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433A-D025-4560-A916-8E97888476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08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A5A4-92D1-4D54-B026-786B02A6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1224A-ABB5-4A2E-BF3F-91990060F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E474-8B94-41D2-BB43-C12795AE9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7E561-637C-440A-BBE8-3001A36F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9893-E5CB-4343-AB95-67F001C15CA9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7ED35-94C4-4105-A487-84D11FD1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04C5B-FF61-4C90-8B55-7392F5DE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433A-D025-4560-A916-8E97888476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083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51BD-1947-4626-8A51-33136AD0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6F55C-D1DE-426C-AA12-45D03451A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45CFB-2A9A-4383-97C5-C5B460D7E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A43F5-A5E4-465C-B0B2-A7098C0AC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61814-E81A-45C9-BE46-D201E482F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22A19-A7FD-4978-BDD9-63D5D834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9893-E5CB-4343-AB95-67F001C15CA9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7D2D4-8D59-4F88-9928-556C56CD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027AF-CF1F-498B-B78C-FAC42B07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433A-D025-4560-A916-8E97888476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97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B188-17DD-42AA-B808-61A31A5A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F5C38-A8BE-429C-B218-5EFAE22C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9893-E5CB-4343-AB95-67F001C15CA9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D717E-9B92-4851-BB18-038829C5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1DCC6-B87E-43B9-A27F-6C83A59D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433A-D025-4560-A916-8E97888476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023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5AC47-F47C-41F8-B22D-C3CC98C9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9893-E5CB-4343-AB95-67F001C15CA9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A5A06-4130-4775-909D-9C093A71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6CDB-39EF-483D-A826-E36DCA30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433A-D025-4560-A916-8E97888476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44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6FF0-93B0-4756-AAE3-A4A61A94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49E8-3782-42DA-BBD3-7AFC36496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8E0ED-0660-4F4B-8C69-743689B9B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6C8B1-56F6-46BA-8B28-586636F5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9893-E5CB-4343-AB95-67F001C15CA9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1FFA2-A7E0-45FE-A599-A125EE01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BD457-9F61-4762-BE4D-49D16C88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433A-D025-4560-A916-8E97888476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033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B25F-DED4-4B58-AA66-6494E889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6AB24-5DBD-4A58-B7FB-3D836A955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0C228-7BA9-4219-B499-BC9CDE8E2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C510F-9493-4B4D-9813-7110CDCD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9893-E5CB-4343-AB95-67F001C15CA9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E3019-73CE-4E71-9072-029515CE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35DB1-B35A-4C13-9592-1E52318C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433A-D025-4560-A916-8E97888476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66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AB3F1-EF6D-4DDE-B92A-F1FC3DE1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425BA-7C06-46DB-8869-35102F668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679F1-AAA5-4518-807D-142DE4495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49893-E5CB-4343-AB95-67F001C15CA9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9A7DA-3539-4C50-B47F-193887639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0EF26-A900-44D6-BEAF-8C961D561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0433A-D025-4560-A916-8E97888476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85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templates-1-widescreen-FINAL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9173"/>
            <a:ext cx="1218117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77" y="5949040"/>
            <a:ext cx="3310321" cy="4310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EAB950-1ED3-4379-B7EB-A4FDB967AAF0}"/>
              </a:ext>
            </a:extLst>
          </p:cNvPr>
          <p:cNvSpPr/>
          <p:nvPr userDrawn="1"/>
        </p:nvSpPr>
        <p:spPr>
          <a:xfrm>
            <a:off x="207525" y="5741482"/>
            <a:ext cx="8439284" cy="8733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292093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templates-1-widescreen-FINAL-6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D8804C-2995-428D-BB0F-B12896085EB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766" y="193340"/>
            <a:ext cx="993528" cy="98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5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7D7653-1978-4504-943D-5E4656994A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3"/>
          <a:stretch/>
        </p:blipFill>
        <p:spPr>
          <a:xfrm flipH="1">
            <a:off x="0" y="0"/>
            <a:ext cx="12192000" cy="6884948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E9863E5-EB9F-4FD4-BBFC-B889DE66B03A}"/>
              </a:ext>
            </a:extLst>
          </p:cNvPr>
          <p:cNvSpPr txBox="1">
            <a:spLocks/>
          </p:cNvSpPr>
          <p:nvPr/>
        </p:nvSpPr>
        <p:spPr>
          <a:xfrm>
            <a:off x="2914407" y="125111"/>
            <a:ext cx="9044632" cy="649816"/>
          </a:xfrm>
          <a:prstGeom prst="rect">
            <a:avLst/>
          </a:prstGeom>
        </p:spPr>
        <p:txBody>
          <a:bodyPr vert="horz"/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40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84674"/>
                </a:solidFill>
                <a:effectLst/>
                <a:uLnTx/>
                <a:uFillTx/>
                <a:latin typeface="Arial Narrow"/>
                <a:ea typeface="+mn-ea"/>
              </a:rPr>
              <a:t>GUIDELINES FOR STROKE MANAGEMENT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84674"/>
                </a:solidFill>
                <a:effectLst/>
                <a:uLnTx/>
                <a:uFillTx/>
                <a:latin typeface="Arial Narrow"/>
                <a:ea typeface="+mn-ea"/>
              </a:rPr>
            </a:br>
            <a:r>
              <a:rPr lang="en-US" sz="4800" dirty="0">
                <a:solidFill>
                  <a:srgbClr val="284674"/>
                </a:solidFill>
              </a:rPr>
              <a:t>[Date]  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497BA9"/>
                </a:solidFill>
                <a:effectLst/>
                <a:uLnTx/>
                <a:uFillTx/>
                <a:latin typeface="Arial Narrow"/>
                <a:ea typeface="+mn-ea"/>
              </a:rPr>
              <a:t>CLINICAL AUDIT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0B91E2-43C1-4815-A6C4-5705284D4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1" y="125111"/>
            <a:ext cx="2448485" cy="24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6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61587F-7945-4FBB-9E98-E3E365EBF06B}"/>
              </a:ext>
            </a:extLst>
          </p:cNvPr>
          <p:cNvSpPr/>
          <p:nvPr/>
        </p:nvSpPr>
        <p:spPr>
          <a:xfrm>
            <a:off x="0" y="1759820"/>
            <a:ext cx="1219200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5052F5-D14C-464C-8035-D2CD3769E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Chapter 5 of 8: Rehabilitation</a:t>
            </a:r>
          </a:p>
          <a:p>
            <a:r>
              <a:rPr lang="en-AU" sz="3600" dirty="0"/>
              <a:t>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BFE0-DC6C-4E38-9417-05CEB4A4F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091" y="1895912"/>
            <a:ext cx="11092828" cy="41648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For stroke survivors with reduced strength in their arms or legs, progressive resistance training should be provided to improve strength (Dorsch et al. 2018</a:t>
            </a:r>
            <a:r>
              <a:rPr lang="en-AU" dirty="0">
                <a:solidFill>
                  <a:srgbClr val="34495E"/>
                </a:solidFill>
                <a:latin typeface="Helvetica" pitchFamily="2" charset="0"/>
              </a:rPr>
              <a:t>)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4AF61-8963-42BF-BCFA-4BDE4B4C3707}"/>
              </a:ext>
            </a:extLst>
          </p:cNvPr>
          <p:cNvSpPr txBox="1"/>
          <p:nvPr/>
        </p:nvSpPr>
        <p:spPr>
          <a:xfrm>
            <a:off x="339091" y="1759821"/>
            <a:ext cx="6013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STRONG RECOMMENDATION</a:t>
            </a:r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5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61587F-7945-4FBB-9E98-E3E365EBF06B}"/>
              </a:ext>
            </a:extLst>
          </p:cNvPr>
          <p:cNvSpPr/>
          <p:nvPr/>
        </p:nvSpPr>
        <p:spPr>
          <a:xfrm>
            <a:off x="0" y="1759820"/>
            <a:ext cx="121920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5052F5-D14C-464C-8035-D2CD3769E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Chapter 5 of 8: Rehabilitation</a:t>
            </a:r>
          </a:p>
          <a:p>
            <a:r>
              <a:rPr lang="en-AU" sz="3600" dirty="0"/>
              <a:t>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BFE0-DC6C-4E38-9417-05CEB4A4F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091" y="2430983"/>
            <a:ext cx="11092828" cy="41648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For stroke survivors with reduced strength in their arms (particularly for those with less than antigravity strength), electrical stimulation may be used (de Sousa et al. 2018</a:t>
            </a:r>
            <a:r>
              <a:rPr lang="en-AU" b="0" i="0" dirty="0">
                <a:solidFill>
                  <a:srgbClr val="34495E"/>
                </a:solidFill>
                <a:effectLst/>
                <a:latin typeface="Helvetica" pitchFamily="2" charset="0"/>
              </a:rPr>
              <a:t>;</a:t>
            </a:r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 Nascimento et al. 2014)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4AF61-8963-42BF-BCFA-4BDE4B4C3707}"/>
              </a:ext>
            </a:extLst>
          </p:cNvPr>
          <p:cNvSpPr txBox="1"/>
          <p:nvPr/>
        </p:nvSpPr>
        <p:spPr>
          <a:xfrm>
            <a:off x="339091" y="1759821"/>
            <a:ext cx="5468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WEAK RECOMMENDATION</a:t>
            </a:r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8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61587F-7945-4FBB-9E98-E3E365EBF06B}"/>
              </a:ext>
            </a:extLst>
          </p:cNvPr>
          <p:cNvSpPr/>
          <p:nvPr/>
        </p:nvSpPr>
        <p:spPr>
          <a:xfrm>
            <a:off x="0" y="1759820"/>
            <a:ext cx="121920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5052F5-D14C-464C-8035-D2CD3769E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Chapter 5 of 8: Rehabilitation</a:t>
            </a:r>
          </a:p>
          <a:p>
            <a:r>
              <a:rPr lang="en-AU" sz="3600" dirty="0"/>
              <a:t>ARM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BFE0-DC6C-4E38-9417-05CEB4A4F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970" y="2555131"/>
            <a:ext cx="11092828" cy="4164844"/>
          </a:xfrm>
        </p:spPr>
        <p:txBody>
          <a:bodyPr/>
          <a:lstStyle/>
          <a:p>
            <a:pPr marL="0" indent="0">
              <a:buNone/>
            </a:pPr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For stroke survivors with mild to moderate weakness,</a:t>
            </a:r>
            <a:r>
              <a:rPr lang="en-AU" b="0" i="0" u="none" strike="noStrike" dirty="0">
                <a:solidFill>
                  <a:srgbClr val="FFFF00"/>
                </a:solidFill>
                <a:effectLst/>
                <a:latin typeface="Helvetica" pitchFamily="2" charset="0"/>
              </a:rPr>
              <a:t> </a:t>
            </a:r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mirror therapy may be used as an adjunct to routine therapy to improve arm function after stroke (</a:t>
            </a:r>
            <a:r>
              <a:rPr lang="en-AU" b="0" i="0" u="none" strike="noStrike" dirty="0" err="1">
                <a:solidFill>
                  <a:srgbClr val="34495E"/>
                </a:solidFill>
                <a:effectLst/>
                <a:latin typeface="Helvetica" pitchFamily="2" charset="0"/>
              </a:rPr>
              <a:t>Thieme</a:t>
            </a:r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 et al. 2018)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4AF61-8963-42BF-BCFA-4BDE4B4C3707}"/>
              </a:ext>
            </a:extLst>
          </p:cNvPr>
          <p:cNvSpPr txBox="1"/>
          <p:nvPr/>
        </p:nvSpPr>
        <p:spPr>
          <a:xfrm>
            <a:off x="339091" y="1759821"/>
            <a:ext cx="5468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WEAK RECOMMENDATION</a:t>
            </a:r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07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61587F-7945-4FBB-9E98-E3E365EBF06B}"/>
              </a:ext>
            </a:extLst>
          </p:cNvPr>
          <p:cNvSpPr/>
          <p:nvPr/>
        </p:nvSpPr>
        <p:spPr>
          <a:xfrm>
            <a:off x="0" y="1759820"/>
            <a:ext cx="121920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5052F5-D14C-464C-8035-D2CD3769E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Chapter 5 of 8: Rehabilitation</a:t>
            </a:r>
          </a:p>
          <a:p>
            <a:r>
              <a:rPr lang="en-AU" sz="3600" dirty="0"/>
              <a:t>ARM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BFE0-DC6C-4E38-9417-05CEB4A4F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091" y="1895912"/>
            <a:ext cx="11092828" cy="41648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For stroke survivors with at least some voluntary movement of the arm and hand, repetitive task-specific training may be used to improve arm and hand function. (French et al. 2016)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4AF61-8963-42BF-BCFA-4BDE4B4C3707}"/>
              </a:ext>
            </a:extLst>
          </p:cNvPr>
          <p:cNvSpPr txBox="1"/>
          <p:nvPr/>
        </p:nvSpPr>
        <p:spPr>
          <a:xfrm>
            <a:off x="339091" y="1759821"/>
            <a:ext cx="5468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WEAK RECOMMENDATION</a:t>
            </a:r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25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61587F-7945-4FBB-9E98-E3E365EBF06B}"/>
              </a:ext>
            </a:extLst>
          </p:cNvPr>
          <p:cNvSpPr/>
          <p:nvPr/>
        </p:nvSpPr>
        <p:spPr>
          <a:xfrm>
            <a:off x="0" y="1759820"/>
            <a:ext cx="121920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5052F5-D14C-464C-8035-D2CD3769E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Chapter 5 of 8: Rehabilitation</a:t>
            </a:r>
          </a:p>
          <a:p>
            <a:r>
              <a:rPr lang="en-AU" sz="3600" dirty="0"/>
              <a:t>ARM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BFE0-DC6C-4E38-9417-05CEB4A4F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091" y="1895912"/>
            <a:ext cx="11092828" cy="41648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For stroke survivors with mild to severe arm or hand weakness, electrical stimulation in conjunction with motor training may be used to improve upper limb function. (Howlett et al. 2015; Yang et al. 2019 [266])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4AF61-8963-42BF-BCFA-4BDE4B4C3707}"/>
              </a:ext>
            </a:extLst>
          </p:cNvPr>
          <p:cNvSpPr txBox="1"/>
          <p:nvPr/>
        </p:nvSpPr>
        <p:spPr>
          <a:xfrm>
            <a:off x="339091" y="1759821"/>
            <a:ext cx="5468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WEAK RECOMMENDATION</a:t>
            </a:r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76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61587F-7945-4FBB-9E98-E3E365EBF06B}"/>
              </a:ext>
            </a:extLst>
          </p:cNvPr>
          <p:cNvSpPr/>
          <p:nvPr/>
        </p:nvSpPr>
        <p:spPr>
          <a:xfrm>
            <a:off x="0" y="1759820"/>
            <a:ext cx="121920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5052F5-D14C-464C-8035-D2CD3769E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Chapter 5 of 8: Rehabilitation</a:t>
            </a:r>
          </a:p>
          <a:p>
            <a:r>
              <a:rPr lang="en-AU" sz="3600" dirty="0"/>
              <a:t>ARM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BFE0-DC6C-4E38-9417-05CEB4A4F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091" y="1895912"/>
            <a:ext cx="11092828" cy="41648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For stroke survivors with mild to moderate weakness of their arm, mental practice in conjunction with active motor training may be used to improve arm function (</a:t>
            </a:r>
            <a:r>
              <a:rPr lang="en-AU" b="0" i="0" u="none" strike="noStrike" dirty="0" err="1">
                <a:solidFill>
                  <a:srgbClr val="34495E"/>
                </a:solidFill>
                <a:effectLst/>
                <a:latin typeface="Helvetica" pitchFamily="2" charset="0"/>
              </a:rPr>
              <a:t>Barcley</a:t>
            </a:r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-Goddard et al. 2020; Borges et al. </a:t>
            </a:r>
            <a:r>
              <a:rPr lang="en-AU" b="0" i="0" u="none" strike="noStrike">
                <a:solidFill>
                  <a:srgbClr val="34495E"/>
                </a:solidFill>
                <a:effectLst/>
                <a:latin typeface="Helvetica" pitchFamily="2" charset="0"/>
              </a:rPr>
              <a:t>2018).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4AF61-8963-42BF-BCFA-4BDE4B4C3707}"/>
              </a:ext>
            </a:extLst>
          </p:cNvPr>
          <p:cNvSpPr txBox="1"/>
          <p:nvPr/>
        </p:nvSpPr>
        <p:spPr>
          <a:xfrm>
            <a:off x="339091" y="1759821"/>
            <a:ext cx="5468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WEAK RECOMMENDATION</a:t>
            </a:r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0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A6B706-4E41-459E-B753-BBF1EE916E21}"/>
              </a:ext>
            </a:extLst>
          </p:cNvPr>
          <p:cNvCxnSpPr>
            <a:cxnSpLocks/>
          </p:cNvCxnSpPr>
          <p:nvPr/>
        </p:nvCxnSpPr>
        <p:spPr>
          <a:xfrm>
            <a:off x="2065468" y="3034066"/>
            <a:ext cx="8638391" cy="0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261" y="337089"/>
            <a:ext cx="7348370" cy="1325563"/>
          </a:xfrm>
        </p:spPr>
        <p:txBody>
          <a:bodyPr>
            <a:normAutofit/>
          </a:bodyPr>
          <a:lstStyle/>
          <a:p>
            <a:r>
              <a:rPr lang="en-AU" sz="4000" dirty="0"/>
              <a:t>Patient 1: [n] indicators</a:t>
            </a:r>
            <a:br>
              <a:rPr lang="en-AU" sz="4000" dirty="0"/>
            </a:br>
            <a:r>
              <a:rPr lang="en-AU" sz="4000" dirty="0"/>
              <a:t>Patient 2: [n] indicators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D619139-4B5D-478B-A5AF-166BDC6265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623735"/>
              </p:ext>
            </p:extLst>
          </p:nvPr>
        </p:nvGraphicFramePr>
        <p:xfrm>
          <a:off x="1657349" y="1269402"/>
          <a:ext cx="9444543" cy="5836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4915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DB50D8-22F7-4C23-B400-B8D94E02AED9}"/>
              </a:ext>
            </a:extLst>
          </p:cNvPr>
          <p:cNvCxnSpPr>
            <a:cxnSpLocks/>
          </p:cNvCxnSpPr>
          <p:nvPr/>
        </p:nvCxnSpPr>
        <p:spPr>
          <a:xfrm>
            <a:off x="580913" y="2715922"/>
            <a:ext cx="11101892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5">
            <a:extLst>
              <a:ext uri="{FF2B5EF4-FFF2-40B4-BE49-F238E27FC236}">
                <a16:creationId xmlns:a16="http://schemas.microsoft.com/office/drawing/2014/main" id="{355D0B38-B2EE-4C98-AAF0-AB2EF26F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263" y="219586"/>
            <a:ext cx="9135014" cy="990600"/>
          </a:xfrm>
        </p:spPr>
        <p:txBody>
          <a:bodyPr>
            <a:normAutofit/>
          </a:bodyPr>
          <a:lstStyle/>
          <a:p>
            <a:r>
              <a:rPr lang="en-AU" dirty="0"/>
              <a:t>Team Adherence to Audit Criteria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601446E-0E4B-406C-9792-A85AB49468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197884"/>
              </p:ext>
            </p:extLst>
          </p:nvPr>
        </p:nvGraphicFramePr>
        <p:xfrm>
          <a:off x="427616" y="1454971"/>
          <a:ext cx="11336767" cy="5344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094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88621" y="161926"/>
            <a:ext cx="9135014" cy="990600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Overall Adherence to date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EADD47-6302-455F-9522-D5B70701B80B}"/>
              </a:ext>
            </a:extLst>
          </p:cNvPr>
          <p:cNvCxnSpPr>
            <a:cxnSpLocks/>
          </p:cNvCxnSpPr>
          <p:nvPr/>
        </p:nvCxnSpPr>
        <p:spPr>
          <a:xfrm>
            <a:off x="860612" y="2513820"/>
            <a:ext cx="10348856" cy="0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9A30134-2332-4BF0-AA42-98B8783D25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022079"/>
              </p:ext>
            </p:extLst>
          </p:nvPr>
        </p:nvGraphicFramePr>
        <p:xfrm>
          <a:off x="702833" y="1195556"/>
          <a:ext cx="10628555" cy="5323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348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807D-5D01-463F-B134-7A81A310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Focused Discussion: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D632-0C1C-46E8-8E20-D017BBCBB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sz="4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/>
              <a:t>Things we did well: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4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/>
              <a:t>Things we will work on together as a team this week: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546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61587F-7945-4FBB-9E98-E3E365EBF06B}"/>
              </a:ext>
            </a:extLst>
          </p:cNvPr>
          <p:cNvSpPr/>
          <p:nvPr/>
        </p:nvSpPr>
        <p:spPr>
          <a:xfrm>
            <a:off x="0" y="1759820"/>
            <a:ext cx="1219200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5052F5-D14C-464C-8035-D2CD3769E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Chapter 5 of 8: Rehabilitation</a:t>
            </a:r>
          </a:p>
          <a:p>
            <a:r>
              <a:rPr lang="en-AU" sz="3600" dirty="0"/>
              <a:t>AMOUNT OF REHABILITATION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BFE0-DC6C-4E38-9417-05CEB4A4F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091" y="1895912"/>
            <a:ext cx="11092828" cy="41648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For stroke survivors, rehabilitation should be structured to provide as much scheduled therapy (occupational therapy and physiotherapy) as possible (Lohse et al. 2014; Schneider et al. 2016; </a:t>
            </a:r>
            <a:r>
              <a:rPr lang="en-US" dirty="0" err="1"/>
              <a:t>Veerbeek</a:t>
            </a:r>
            <a:r>
              <a:rPr lang="en-US" dirty="0"/>
              <a:t> et al. 2014)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4AF61-8963-42BF-BCFA-4BDE4B4C3707}"/>
              </a:ext>
            </a:extLst>
          </p:cNvPr>
          <p:cNvSpPr txBox="1"/>
          <p:nvPr/>
        </p:nvSpPr>
        <p:spPr>
          <a:xfrm>
            <a:off x="339091" y="1759821"/>
            <a:ext cx="6013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STRONG RECOMMENDATION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7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61587F-7945-4FBB-9E98-E3E365EBF06B}"/>
              </a:ext>
            </a:extLst>
          </p:cNvPr>
          <p:cNvSpPr/>
          <p:nvPr/>
        </p:nvSpPr>
        <p:spPr>
          <a:xfrm>
            <a:off x="0" y="1759820"/>
            <a:ext cx="121920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5052F5-D14C-464C-8035-D2CD3769E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Chapter 5 of 8: Rehabilitation</a:t>
            </a:r>
          </a:p>
          <a:p>
            <a:r>
              <a:rPr lang="en-AU" sz="3600" dirty="0"/>
              <a:t>AMOUNT OF REHABILITATION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BFE0-DC6C-4E38-9417-05CEB4A4F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091" y="1895912"/>
            <a:ext cx="11092828" cy="41648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 minimum of three hours a day of scheduled therapy (UL and LL) is recommended, ensuring at least two hours of active task practice occurs during this time (Lohse et al. 2014; Schneider et al. 2016)</a:t>
            </a:r>
            <a:br>
              <a:rPr lang="en-US" dirty="0"/>
            </a:br>
            <a:br>
              <a:rPr lang="en-US" dirty="0"/>
            </a:br>
            <a:r>
              <a:rPr lang="en-US" sz="2800" i="1" dirty="0"/>
              <a:t>Therefore, if client has UL and LL issues, recommend a minimum of 90minutes per day is dedicated to the UL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4AF61-8963-42BF-BCFA-4BDE4B4C3707}"/>
              </a:ext>
            </a:extLst>
          </p:cNvPr>
          <p:cNvSpPr txBox="1"/>
          <p:nvPr/>
        </p:nvSpPr>
        <p:spPr>
          <a:xfrm>
            <a:off x="339091" y="1759821"/>
            <a:ext cx="5468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WEAK RECOMMENDATION</a:t>
            </a:r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55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61587F-7945-4FBB-9E98-E3E365EBF06B}"/>
              </a:ext>
            </a:extLst>
          </p:cNvPr>
          <p:cNvSpPr/>
          <p:nvPr/>
        </p:nvSpPr>
        <p:spPr>
          <a:xfrm>
            <a:off x="0" y="1759820"/>
            <a:ext cx="1219200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5052F5-D14C-464C-8035-D2CD3769E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Chapter 5 of 8: Rehabilitation</a:t>
            </a:r>
          </a:p>
          <a:p>
            <a:r>
              <a:rPr lang="en-AU" sz="3600" dirty="0"/>
              <a:t>AMOUNT OF REHABILITATION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BFE0-DC6C-4E38-9417-05CEB4A4F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091" y="1895912"/>
            <a:ext cx="11092828" cy="41648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For stroke survivors, group circuit class therapy should be used to increase scheduled therapy time (English et al. 2015)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4AF61-8963-42BF-BCFA-4BDE4B4C3707}"/>
              </a:ext>
            </a:extLst>
          </p:cNvPr>
          <p:cNvSpPr txBox="1"/>
          <p:nvPr/>
        </p:nvSpPr>
        <p:spPr>
          <a:xfrm>
            <a:off x="339091" y="1759821"/>
            <a:ext cx="6013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STRONG RECOMMENDATION</a:t>
            </a:r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31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61587F-7945-4FBB-9E98-E3E365EBF06B}"/>
              </a:ext>
            </a:extLst>
          </p:cNvPr>
          <p:cNvSpPr/>
          <p:nvPr/>
        </p:nvSpPr>
        <p:spPr>
          <a:xfrm>
            <a:off x="0" y="1759820"/>
            <a:ext cx="1219200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5052F5-D14C-464C-8035-D2CD3769E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Chapter 5 of 8: Rehabilitation</a:t>
            </a:r>
          </a:p>
          <a:p>
            <a:r>
              <a:rPr lang="en-AU" sz="3600" dirty="0"/>
              <a:t>ARM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BFE0-DC6C-4E38-9417-05CEB4A4F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091" y="1895912"/>
            <a:ext cx="11092828" cy="41648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For stroke survivors with some active wrist and finger extension, intensive constraint-induced movement therapy (minimum 2 hours of active therapy per day for 2 weeks, plus restraint for at least 6 hours a day) should be provided to improve arm and hand use (</a:t>
            </a:r>
            <a:r>
              <a:rPr lang="en-AU" b="0" i="0" u="none" strike="noStrike" dirty="0" err="1">
                <a:solidFill>
                  <a:srgbClr val="34495E"/>
                </a:solidFill>
                <a:effectLst/>
                <a:latin typeface="Helvetica" pitchFamily="2" charset="0"/>
              </a:rPr>
              <a:t>Corbetta</a:t>
            </a:r>
            <a:r>
              <a:rPr lang="en-AU" b="0" i="0" u="none" strike="noStrike" dirty="0">
                <a:solidFill>
                  <a:srgbClr val="34495E"/>
                </a:solidFill>
                <a:effectLst/>
                <a:latin typeface="Helvetica" pitchFamily="2" charset="0"/>
              </a:rPr>
              <a:t> et al. 2015)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4AF61-8963-42BF-BCFA-4BDE4B4C3707}"/>
              </a:ext>
            </a:extLst>
          </p:cNvPr>
          <p:cNvSpPr txBox="1"/>
          <p:nvPr/>
        </p:nvSpPr>
        <p:spPr>
          <a:xfrm>
            <a:off x="339091" y="1759821"/>
            <a:ext cx="6013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STRONG RECOMMENDATION</a:t>
            </a:r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5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20408</TotalTime>
  <Words>1134</Words>
  <Application>Microsoft Office PowerPoint</Application>
  <PresentationFormat>Widescreen</PresentationFormat>
  <Paragraphs>89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Helvetica</vt:lpstr>
      <vt:lpstr>Wingdings</vt:lpstr>
      <vt:lpstr>Office Theme</vt:lpstr>
      <vt:lpstr>Custom Design</vt:lpstr>
      <vt:lpstr>4_Custom Design</vt:lpstr>
      <vt:lpstr>PowerPoint Presentation</vt:lpstr>
      <vt:lpstr>Patient 1: [n] indicators Patient 2: [n] indicators</vt:lpstr>
      <vt:lpstr>Team Adherence to Audit Criteria</vt:lpstr>
      <vt:lpstr>Overall Adherence to date</vt:lpstr>
      <vt:lpstr>Focused Discussion: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&amp; Feedback</dc:title>
  <dc:creator>Natasha Lannin</dc:creator>
  <cp:lastModifiedBy>Natasha Lannin</cp:lastModifiedBy>
  <cp:revision>36</cp:revision>
  <dcterms:created xsi:type="dcterms:W3CDTF">2020-06-18T14:45:49Z</dcterms:created>
  <dcterms:modified xsi:type="dcterms:W3CDTF">2023-06-02T01:59:10Z</dcterms:modified>
</cp:coreProperties>
</file>