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64" r:id="rId4"/>
    <p:sldId id="259" r:id="rId5"/>
    <p:sldId id="265" r:id="rId6"/>
    <p:sldId id="260" r:id="rId7"/>
    <p:sldId id="266" r:id="rId8"/>
    <p:sldId id="267" r:id="rId9"/>
    <p:sldId id="268" r:id="rId10"/>
    <p:sldId id="269" r:id="rId11"/>
    <p:sldId id="262" r:id="rId12"/>
    <p:sldId id="270" r:id="rId13"/>
    <p:sldId id="271" r:id="rId14"/>
    <p:sldId id="272" r:id="rId15"/>
    <p:sldId id="273" r:id="rId16"/>
    <p:sldId id="274" r:id="rId17"/>
    <p:sldId id="263" r:id="rId18"/>
    <p:sldId id="275" r:id="rId19"/>
    <p:sldId id="276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B804D-3032-411B-BF08-4E5535D9064D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2C79C-B49D-4C4E-A3C5-129DA1EA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0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2C79C-B49D-4C4E-A3C5-129DA1EA62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0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4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4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8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7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5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78CF8-F86D-4314-A3A2-974439DE40DC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1818-4E9F-4C9E-9ACD-68E249DE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0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1B6B3-1574-4BCE-AF45-C9E1DBA74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58029" y="381000"/>
            <a:ext cx="7227941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CAPSTONE PROJECT</a:t>
            </a:r>
          </a:p>
          <a:p>
            <a:pPr algn="ctr"/>
            <a:endParaRPr lang="en-US" sz="5400" b="1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endParaRPr lang="en-US" sz="5400" b="1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5400" b="1" cap="none" spc="0" dirty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TITLE:BANK MARKETING</a:t>
            </a:r>
          </a:p>
          <a:p>
            <a:pPr algn="ctr"/>
            <a:endParaRPr lang="en-US" sz="5400" b="1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en-US" sz="5400" b="1" dirty="0">
                <a:ln w="1905"/>
                <a:solidFill>
                  <a:schemeClr val="bg1">
                    <a:lumMod val="9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BATCH:</a:t>
            </a:r>
            <a:r>
              <a:rPr lang="en-US" sz="5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(WS103117)</a:t>
            </a:r>
            <a:endParaRPr lang="en-US" sz="5400" b="1" cap="none" spc="0" dirty="0">
              <a:ln w="1905"/>
              <a:solidFill>
                <a:schemeClr val="bg1">
                  <a:lumMod val="9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F9640-C16B-49AC-9FF2-E706BCD09F45}"/>
              </a:ext>
            </a:extLst>
          </p:cNvPr>
          <p:cNvSpPr txBox="1"/>
          <p:nvPr/>
        </p:nvSpPr>
        <p:spPr>
          <a:xfrm>
            <a:off x="2324099" y="5758546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NAME:WANIA ZEHRA RAHMAT</a:t>
            </a:r>
          </a:p>
        </p:txBody>
      </p:sp>
    </p:spTree>
    <p:extLst>
      <p:ext uri="{BB962C8B-B14F-4D97-AF65-F5344CB8AC3E}">
        <p14:creationId xmlns:p14="http://schemas.microsoft.com/office/powerpoint/2010/main" val="144723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5127D5-C3DE-4EEA-BBC8-08392DFFC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8382000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5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2257" y="31652"/>
            <a:ext cx="4410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EDA ON DATA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AA423-37EC-42FB-8F87-904DD8DEF8BD}"/>
              </a:ext>
            </a:extLst>
          </p:cNvPr>
          <p:cNvSpPr txBox="1"/>
          <p:nvPr/>
        </p:nvSpPr>
        <p:spPr>
          <a:xfrm>
            <a:off x="342231" y="1312651"/>
            <a:ext cx="2492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DATA VISUALIZATION: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BC6C4-4E69-4FE4-982F-D3F1D5D93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" y="2035261"/>
            <a:ext cx="4277322" cy="358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28D34-01C6-4311-97E5-BC409D94A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78" y="2035262"/>
            <a:ext cx="418252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5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18D32-3917-4DC4-8DD6-80B6333C7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" y="93413"/>
            <a:ext cx="4239217" cy="3212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E33F2-9B2C-411B-8A4D-D9E26748B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122" y="93413"/>
            <a:ext cx="4460478" cy="3212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24018-F40B-4975-BC53-352CDA305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61" y="3465342"/>
            <a:ext cx="8294322" cy="32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8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C57B2C-B59A-4F37-8ADB-E77FAF8EB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9" y="149785"/>
            <a:ext cx="8600513" cy="3117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52FC8-C1C8-47BC-9EC8-2C9D18A75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9" y="3429000"/>
            <a:ext cx="4229690" cy="3267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5F355-57B9-4F12-9B10-F13814FE0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42" y="3429000"/>
            <a:ext cx="4229690" cy="326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2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A0DEA-DEFC-4E42-BED6-7072FF7B8D93}"/>
              </a:ext>
            </a:extLst>
          </p:cNvPr>
          <p:cNvSpPr txBox="1"/>
          <p:nvPr/>
        </p:nvSpPr>
        <p:spPr>
          <a:xfrm>
            <a:off x="631645" y="609600"/>
            <a:ext cx="411035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DATA ENCODING:</a:t>
            </a:r>
          </a:p>
          <a:p>
            <a:r>
              <a:rPr lang="en-US" dirty="0"/>
              <a:t> </a:t>
            </a:r>
            <a:r>
              <a:rPr lang="en-US" b="1" i="1" dirty="0"/>
              <a:t>Converting categorical values to numeric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423D8-ACAE-4817-94FE-AC2DCCE5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2" y="1752600"/>
            <a:ext cx="851235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4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55442A-1C4E-4FF6-A158-3108973E74BB}"/>
              </a:ext>
            </a:extLst>
          </p:cNvPr>
          <p:cNvSpPr txBox="1"/>
          <p:nvPr/>
        </p:nvSpPr>
        <p:spPr>
          <a:xfrm>
            <a:off x="609600" y="609600"/>
            <a:ext cx="2389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TREATING OUTLIERS</a:t>
            </a:r>
            <a:r>
              <a:rPr lang="en-US" b="1" i="1" dirty="0">
                <a:solidFill>
                  <a:srgbClr val="0070C0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01301-90FB-4816-A189-CE5EACE4D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10" y="978933"/>
            <a:ext cx="3734321" cy="3212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9D24F-82C5-46AF-A215-55D19254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41" y="978932"/>
            <a:ext cx="3972479" cy="3212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40FEE-C7EB-4444-AC7C-34740AE96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52" y="4267199"/>
            <a:ext cx="3877216" cy="25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3ADA6-40FD-458B-9DAF-E78D30A6FA4B}"/>
              </a:ext>
            </a:extLst>
          </p:cNvPr>
          <p:cNvSpPr txBox="1"/>
          <p:nvPr/>
        </p:nvSpPr>
        <p:spPr>
          <a:xfrm>
            <a:off x="533400" y="457200"/>
            <a:ext cx="2370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FEATURE SELECTION: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31B41-CA23-429D-97DF-8E16E0BEC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26532"/>
            <a:ext cx="7249537" cy="1695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4B376E-AA05-4504-894E-9710E1A71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91551"/>
            <a:ext cx="2400635" cy="3524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FAA9BA-8F96-4985-88D7-154FEC985CC4}"/>
              </a:ext>
            </a:extLst>
          </p:cNvPr>
          <p:cNvSpPr txBox="1"/>
          <p:nvPr/>
        </p:nvSpPr>
        <p:spPr>
          <a:xfrm>
            <a:off x="2934035" y="4200463"/>
            <a:ext cx="5959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Deleting the columns with </a:t>
            </a:r>
            <a:r>
              <a:rPr lang="en-US" sz="2400" b="1" dirty="0" err="1">
                <a:solidFill>
                  <a:srgbClr val="002060"/>
                </a:solidFill>
              </a:rPr>
              <a:t>vif</a:t>
            </a:r>
            <a:r>
              <a:rPr lang="en-US" sz="2400" b="1" dirty="0">
                <a:solidFill>
                  <a:srgbClr val="002060"/>
                </a:solidFill>
              </a:rPr>
              <a:t> greater than 10</a:t>
            </a:r>
          </a:p>
        </p:txBody>
      </p:sp>
    </p:spTree>
    <p:extLst>
      <p:ext uri="{BB962C8B-B14F-4D97-AF65-F5344CB8AC3E}">
        <p14:creationId xmlns:p14="http://schemas.microsoft.com/office/powerpoint/2010/main" val="98961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4507" y="0"/>
            <a:ext cx="4785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SPLITTING</a:t>
            </a:r>
            <a:endParaRPr lang="en-US" sz="5400" b="1" cap="none" spc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B7F36-7550-43EC-A234-48AAD850C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53" y="1447800"/>
            <a:ext cx="875469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4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66E4E1-3D3F-4B3A-AFF1-8E17DF52F49D}"/>
              </a:ext>
            </a:extLst>
          </p:cNvPr>
          <p:cNvSpPr txBox="1"/>
          <p:nvPr/>
        </p:nvSpPr>
        <p:spPr>
          <a:xfrm>
            <a:off x="1882456" y="377464"/>
            <a:ext cx="5379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none" spc="0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MODEL IMPLEMENTATION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EA7CA-3476-4C33-B726-4B92B7051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33619"/>
            <a:ext cx="7543800" cy="2514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99C95F-DFEC-4033-89EA-24AD70BAA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48570"/>
            <a:ext cx="754379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2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842AB-81AB-4804-9306-3E7DC0C21117}"/>
              </a:ext>
            </a:extLst>
          </p:cNvPr>
          <p:cNvSpPr txBox="1"/>
          <p:nvPr/>
        </p:nvSpPr>
        <p:spPr>
          <a:xfrm>
            <a:off x="480354" y="637871"/>
            <a:ext cx="5531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CLASSIFICATION REPORT</a:t>
            </a:r>
            <a:r>
              <a:rPr lang="en-US" sz="3200" dirty="0">
                <a:solidFill>
                  <a:srgbClr val="002060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A08E5A-CF33-47BE-9BAB-0EC0A1A5E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2" y="1422975"/>
            <a:ext cx="7902818" cy="241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95368F-750A-44FE-A27B-137E55962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2" y="4038600"/>
            <a:ext cx="790281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1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5042" y="457200"/>
            <a:ext cx="821391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PROBLEM STATEMENT AND </a:t>
            </a:r>
          </a:p>
          <a:p>
            <a:pPr algn="ctr"/>
            <a:r>
              <a:rPr lang="en-US" sz="5400" b="1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SOURCES</a:t>
            </a:r>
            <a:endParaRPr lang="en-US" sz="5400" b="1" cap="none" spc="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7AA32-99C2-4D34-8D88-00F13051658F}"/>
              </a:ext>
            </a:extLst>
          </p:cNvPr>
          <p:cNvSpPr txBox="1"/>
          <p:nvPr/>
        </p:nvSpPr>
        <p:spPr>
          <a:xfrm>
            <a:off x="465042" y="2102852"/>
            <a:ext cx="83741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AU" b="1" dirty="0"/>
              <a:t> </a:t>
            </a:r>
            <a:r>
              <a:rPr lang="en-AU" b="1" i="1" u="sng" dirty="0"/>
              <a:t>Sources:</a:t>
            </a:r>
          </a:p>
          <a:p>
            <a:pPr algn="just"/>
            <a:r>
              <a:rPr lang="en-AU" b="1" dirty="0"/>
              <a:t>   Created by: Paulo Cortez (Univ. Minho) and Sérgio Moro (ISCTE-IUL) @ 2012</a:t>
            </a:r>
          </a:p>
          <a:p>
            <a:pPr algn="just"/>
            <a:r>
              <a:rPr lang="en-AU" b="1" dirty="0"/>
              <a:t>   </a:t>
            </a:r>
          </a:p>
          <a:p>
            <a:pPr algn="just"/>
            <a:r>
              <a:rPr lang="en-AU" b="1" i="1" u="sng" dirty="0"/>
              <a:t>Past Usage:</a:t>
            </a:r>
          </a:p>
          <a:p>
            <a:pPr algn="just"/>
            <a:r>
              <a:rPr lang="en-AU" b="1" dirty="0"/>
              <a:t>   The full dataset was described and analysed in:</a:t>
            </a:r>
          </a:p>
          <a:p>
            <a:pPr algn="just"/>
            <a:r>
              <a:rPr lang="en-AU" b="1" dirty="0"/>
              <a:t>    S. Moro, R. Laureano and P. Cortez. Using Data Mining for Bank Direct Marketing:               An Application of the CRISP-DM Methodology. </a:t>
            </a:r>
          </a:p>
          <a:p>
            <a:pPr algn="just"/>
            <a:r>
              <a:rPr lang="en-AU" b="1" dirty="0"/>
              <a:t>  In P. Novais et al. (Eds.), Proceedings of the European Simulation and Modelling   Conference - ESM'2011, pp. 117-121, Guimarães, </a:t>
            </a:r>
          </a:p>
          <a:p>
            <a:pPr algn="just"/>
            <a:r>
              <a:rPr lang="en-AU" b="1" dirty="0"/>
              <a:t>  Portugal, October, 2011. EUROSIS.</a:t>
            </a:r>
          </a:p>
          <a:p>
            <a:pPr algn="just"/>
            <a:endParaRPr lang="en-AU" b="1" dirty="0"/>
          </a:p>
          <a:p>
            <a:pPr algn="just"/>
            <a:r>
              <a:rPr lang="en-AU" b="1" i="1" u="sng" dirty="0"/>
              <a:t>Relevant Information:</a:t>
            </a:r>
          </a:p>
          <a:p>
            <a:pPr algn="just"/>
            <a:r>
              <a:rPr lang="en-AU" b="1" dirty="0"/>
              <a:t>            The data is related with direct marketing campaigns of a Portuguese banking institution. </a:t>
            </a:r>
          </a:p>
          <a:p>
            <a:pPr algn="just"/>
            <a:r>
              <a:rPr lang="en-AU" b="1" dirty="0"/>
              <a:t>            The marketing campaigns were based on phone calls. Often, more than one contact to the same client was required.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7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21D603-FB18-4277-BFB9-5F2FEAED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14500" y="304800"/>
            <a:ext cx="5715000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ush Script MT" panose="03060802040406070304" pitchFamily="66" charset="0"/>
              </a:rPr>
              <a:t>THANKS</a:t>
            </a:r>
          </a:p>
          <a:p>
            <a:pPr algn="ctr"/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224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DF265-E43B-44D8-899F-681D8EF759D8}"/>
              </a:ext>
            </a:extLst>
          </p:cNvPr>
          <p:cNvSpPr txBox="1"/>
          <p:nvPr/>
        </p:nvSpPr>
        <p:spPr>
          <a:xfrm>
            <a:off x="76200" y="457200"/>
            <a:ext cx="906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</a:t>
            </a:r>
            <a:r>
              <a:rPr lang="en-AU" b="1" dirty="0"/>
              <a:t>In order to access if the product (bank term deposit) would be (or not) subscribed. </a:t>
            </a:r>
          </a:p>
          <a:p>
            <a:endParaRPr lang="en-AU" b="1" dirty="0"/>
          </a:p>
          <a:p>
            <a:r>
              <a:rPr lang="en-AU" b="1" dirty="0"/>
              <a:t>   </a:t>
            </a:r>
            <a:r>
              <a:rPr lang="en-AU" b="1" u="sng" dirty="0"/>
              <a:t>The classification goal is to predict if the client will subscribe a term deposit (variable y).</a:t>
            </a:r>
          </a:p>
          <a:p>
            <a:endParaRPr lang="en-AU" b="1" dirty="0"/>
          </a:p>
          <a:p>
            <a:r>
              <a:rPr lang="en-AU" b="1" i="1" dirty="0"/>
              <a:t>Number of Attributes: </a:t>
            </a:r>
            <a:r>
              <a:rPr lang="en-AU" b="1" dirty="0"/>
              <a:t>16 + output attribute.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630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095" y="457200"/>
            <a:ext cx="8481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2060"/>
                </a:solidFill>
              </a:rPr>
              <a:t>GENERAL INFO ABOUT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1619B-9F29-4F28-881D-DB846018BD1D}"/>
              </a:ext>
            </a:extLst>
          </p:cNvPr>
          <p:cNvSpPr txBox="1"/>
          <p:nvPr/>
        </p:nvSpPr>
        <p:spPr>
          <a:xfrm>
            <a:off x="14068" y="1143000"/>
            <a:ext cx="912993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 </a:t>
            </a:r>
            <a:r>
              <a:rPr lang="en-AU" sz="2000" b="1" dirty="0"/>
              <a:t>  </a:t>
            </a:r>
            <a:r>
              <a:rPr lang="en-AU" sz="2000" b="1" i="1" u="sng" dirty="0"/>
              <a:t>Input variables:</a:t>
            </a:r>
          </a:p>
          <a:p>
            <a:r>
              <a:rPr lang="en-AU" dirty="0"/>
              <a:t>   </a:t>
            </a:r>
            <a:r>
              <a:rPr lang="en-AU" b="1" dirty="0"/>
              <a:t>1 - age (numeric)</a:t>
            </a:r>
          </a:p>
          <a:p>
            <a:r>
              <a:rPr lang="en-AU" b="1" dirty="0"/>
              <a:t>   2 - job : type of job       (categorical:"admin.","unknown","unemployed","management","housemaid","entrepreneur","student","blue-collar","self-employed","retired","technician","services") </a:t>
            </a:r>
          </a:p>
          <a:p>
            <a:r>
              <a:rPr lang="en-AU" b="1" dirty="0"/>
              <a:t>   3 - marital : marital status (categorical: "married","divorced","single"; note: "divorced" means divorced or widowed)</a:t>
            </a:r>
          </a:p>
          <a:p>
            <a:r>
              <a:rPr lang="en-AU" b="1" dirty="0"/>
              <a:t>   4 - education (categorical: "unknown","secondary","primary","tertiary")</a:t>
            </a:r>
          </a:p>
          <a:p>
            <a:r>
              <a:rPr lang="en-AU" b="1" dirty="0"/>
              <a:t>   5 - default: has credit in default? (binary: "yes","no")</a:t>
            </a:r>
          </a:p>
          <a:p>
            <a:r>
              <a:rPr lang="en-AU" b="1" dirty="0"/>
              <a:t>   6 - balance: average yearly balance, in euros (numeric) </a:t>
            </a:r>
          </a:p>
          <a:p>
            <a:r>
              <a:rPr lang="en-AU" b="1" dirty="0"/>
              <a:t>   7 - housing: has housing loan? (binary: "yes","no")</a:t>
            </a:r>
          </a:p>
          <a:p>
            <a:r>
              <a:rPr lang="en-AU" b="1" dirty="0"/>
              <a:t>   8 - loan: has personal loan? (binary: "yes","no")</a:t>
            </a:r>
          </a:p>
          <a:p>
            <a:r>
              <a:rPr lang="en-AU" b="1" dirty="0"/>
              <a:t>   # related with the last contact of the current campaign:</a:t>
            </a:r>
          </a:p>
          <a:p>
            <a:r>
              <a:rPr lang="en-AU" b="1" dirty="0"/>
              <a:t>   9 - contact: contact communication type (categorical: "unknown","telephone","cellular") </a:t>
            </a:r>
          </a:p>
          <a:p>
            <a:r>
              <a:rPr lang="en-AU" b="1" dirty="0"/>
              <a:t>  10 - day: last contact day of the month (numeric)</a:t>
            </a:r>
          </a:p>
          <a:p>
            <a:r>
              <a:rPr lang="en-AU" b="1" dirty="0"/>
              <a:t>  11 - month: last contact month of year (categorical: "Jan", "feb", "mar", ..., "nov", "dec")</a:t>
            </a:r>
          </a:p>
          <a:p>
            <a:r>
              <a:rPr lang="en-AU" b="1" dirty="0"/>
              <a:t>  12 - duration: last contact duration, in seconds (numeric)</a:t>
            </a:r>
          </a:p>
          <a:p>
            <a:r>
              <a:rPr lang="en-AU" b="1" dirty="0"/>
              <a:t>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2728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C2F743-F705-43AA-AE97-E018F1C7E8FA}"/>
              </a:ext>
            </a:extLst>
          </p:cNvPr>
          <p:cNvSpPr txBox="1"/>
          <p:nvPr/>
        </p:nvSpPr>
        <p:spPr>
          <a:xfrm>
            <a:off x="-12895" y="381000"/>
            <a:ext cx="91568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</a:t>
            </a:r>
          </a:p>
          <a:p>
            <a:r>
              <a:rPr lang="en-AU" b="1" i="1" u="sng" dirty="0"/>
              <a:t>other attributes:</a:t>
            </a:r>
          </a:p>
          <a:p>
            <a:endParaRPr lang="en-AU" b="1" dirty="0"/>
          </a:p>
          <a:p>
            <a:r>
              <a:rPr lang="en-AU" b="1" dirty="0"/>
              <a:t>13 - campaign: number of contacts performed during this campaign and for this client (numeric, includes last contact)</a:t>
            </a:r>
          </a:p>
          <a:p>
            <a:r>
              <a:rPr lang="en-AU" b="1" dirty="0"/>
              <a:t>  14 - pdays: number of days that passed by after the client was last contacted from a previous campaign (numeric, -1 means client was not previously contacted)</a:t>
            </a:r>
          </a:p>
          <a:p>
            <a:r>
              <a:rPr lang="en-AU" b="1" dirty="0"/>
              <a:t>  15 - previous: number of contacts performed before this campaign and for this client (numeric)</a:t>
            </a:r>
          </a:p>
          <a:p>
            <a:r>
              <a:rPr lang="en-AU" b="1" dirty="0"/>
              <a:t>  16 - poutcome: outcome of the previous marketing campaign (categorical: "unknown","other","failure","success")</a:t>
            </a:r>
          </a:p>
          <a:p>
            <a:endParaRPr lang="en-AU" b="1" dirty="0"/>
          </a:p>
          <a:p>
            <a:r>
              <a:rPr lang="en-AU" b="1" dirty="0"/>
              <a:t>  Output variable (desired target):</a:t>
            </a:r>
          </a:p>
          <a:p>
            <a:r>
              <a:rPr lang="en-AU" b="1" dirty="0"/>
              <a:t>  17 - y - has the client subscribed a term deposit? (binary: "yes","no")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206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4179" y="381000"/>
            <a:ext cx="5435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Solution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38F59-F127-42C1-8458-99E22E226A86}"/>
              </a:ext>
            </a:extLst>
          </p:cNvPr>
          <p:cNvSpPr txBox="1"/>
          <p:nvPr/>
        </p:nvSpPr>
        <p:spPr>
          <a:xfrm>
            <a:off x="381000" y="1470212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</a:rPr>
              <a:t>DATA COLLECTION</a:t>
            </a:r>
            <a:r>
              <a:rPr lang="en-US" b="1" i="1" dirty="0">
                <a:solidFill>
                  <a:srgbClr val="0070C0"/>
                </a:solidFill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9AC41-A10E-4C98-9355-7FCAEE30A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732"/>
            <a:ext cx="9144000" cy="334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B83DB-4F7F-4C89-BC46-229C4B7F191B}"/>
              </a:ext>
            </a:extLst>
          </p:cNvPr>
          <p:cNvSpPr txBox="1"/>
          <p:nvPr/>
        </p:nvSpPr>
        <p:spPr>
          <a:xfrm>
            <a:off x="838200" y="457200"/>
            <a:ext cx="202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CLEAN THE DATA: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7D571-7906-4228-8A14-2940E226F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71600"/>
            <a:ext cx="390579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6CAB8-86B5-490F-AB80-2107E29E9FEE}"/>
              </a:ext>
            </a:extLst>
          </p:cNvPr>
          <p:cNvSpPr txBox="1"/>
          <p:nvPr/>
        </p:nvSpPr>
        <p:spPr>
          <a:xfrm>
            <a:off x="762000" y="533400"/>
            <a:ext cx="3728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HANDLING IMBALANCE DATASET: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DE110-C66C-4BFB-A775-44C2D1E1D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13" y="1143000"/>
            <a:ext cx="81534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7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A04A8-69B2-4369-8F52-C956F98F4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7772400" cy="3795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9CD55F-844A-4715-AF95-1D5644050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14800"/>
            <a:ext cx="7772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6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638</Words>
  <Application>Microsoft Office PowerPoint</Application>
  <PresentationFormat>On-screen Show (4:3)</PresentationFormat>
  <Paragraphs>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Arial Rounded MT Bold</vt:lpstr>
      <vt:lpstr>Brush Script MT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wania zehra zafar</cp:lastModifiedBy>
  <cp:revision>14</cp:revision>
  <dcterms:created xsi:type="dcterms:W3CDTF">2022-02-06T08:07:45Z</dcterms:created>
  <dcterms:modified xsi:type="dcterms:W3CDTF">2022-06-02T19:36:15Z</dcterms:modified>
</cp:coreProperties>
</file>