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handoutMasterIdLst>
    <p:handoutMasterId r:id="rId22"/>
  </p:handoutMasterIdLst>
  <p:sldIdLst>
    <p:sldId id="256" r:id="rId2"/>
    <p:sldId id="258" r:id="rId3"/>
    <p:sldId id="259"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370F6-7DF4-F54D-B9DF-9D5D591BEA5B}">
          <p14:sldIdLst>
            <p14:sldId id="256"/>
            <p14:sldId id="258"/>
            <p14:sldId id="259"/>
            <p14:sldId id="268"/>
            <p14:sldId id="269"/>
            <p14:sldId id="270"/>
            <p14:sldId id="271"/>
            <p14:sldId id="272"/>
            <p14:sldId id="273"/>
            <p14:sldId id="274"/>
            <p14:sldId id="275"/>
            <p14:sldId id="276"/>
            <p14:sldId id="277"/>
            <p14:sldId id="278"/>
            <p14:sldId id="279"/>
            <p14:sldId id="280"/>
            <p14:sldId id="281"/>
            <p14:sldId id="282"/>
            <p14:sldId id="283"/>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p:restoredTop sz="94810"/>
  </p:normalViewPr>
  <p:slideViewPr>
    <p:cSldViewPr snapToGrid="0">
      <p:cViewPr varScale="1">
        <p:scale>
          <a:sx n="138" d="100"/>
          <a:sy n="138" d="100"/>
        </p:scale>
        <p:origin x="184" y="320"/>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BAE4D-1DF5-DBC8-C0E1-341A698F0B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C67055B0-A7BF-D385-29FD-1C647D2CAD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GB" dirty="0"/>
          </a:p>
        </p:txBody>
      </p:sp>
      <p:sp>
        <p:nvSpPr>
          <p:cNvPr id="4" name="Footer Placeholder 3">
            <a:extLst>
              <a:ext uri="{FF2B5EF4-FFF2-40B4-BE49-F238E27FC236}">
                <a16:creationId xmlns:a16="http://schemas.microsoft.com/office/drawing/2014/main" id="{5F8EEF22-1558-4F4E-E780-476DE05D4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3A91834-0B04-3E19-155D-1ADB069209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F13574-AD33-664A-9A18-59BB3DCAFFDB}" type="slidenum">
              <a:rPr lang="en-GB" smtClean="0"/>
              <a:t>‹#›</a:t>
            </a:fld>
            <a:endParaRPr lang="en-GB"/>
          </a:p>
        </p:txBody>
      </p:sp>
      <p:pic>
        <p:nvPicPr>
          <p:cNvPr id="7" name="Picture 6">
            <a:extLst>
              <a:ext uri="{FF2B5EF4-FFF2-40B4-BE49-F238E27FC236}">
                <a16:creationId xmlns:a16="http://schemas.microsoft.com/office/drawing/2014/main" id="{F4E0F55C-F448-81FB-ADC7-496DCE5E0FC2}"/>
              </a:ext>
            </a:extLst>
          </p:cNvPr>
          <p:cNvPicPr>
            <a:picLocks noChangeAspect="1"/>
          </p:cNvPicPr>
          <p:nvPr/>
        </p:nvPicPr>
        <p:blipFill>
          <a:blip r:embed="rId2"/>
          <a:stretch>
            <a:fillRect/>
          </a:stretch>
        </p:blipFill>
        <p:spPr>
          <a:xfrm>
            <a:off x="4953000" y="-11112"/>
            <a:ext cx="1905000" cy="469900"/>
          </a:xfrm>
          <a:prstGeom prst="rect">
            <a:avLst/>
          </a:prstGeom>
        </p:spPr>
      </p:pic>
    </p:spTree>
    <p:extLst>
      <p:ext uri="{BB962C8B-B14F-4D97-AF65-F5344CB8AC3E}">
        <p14:creationId xmlns:p14="http://schemas.microsoft.com/office/powerpoint/2010/main" val="34800781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FA2B21-3FCD-4721-B95C-427943F61125}" type="datetime1">
              <a:rPr lang="en-US" smtClean="0"/>
              <a:t>9/16/24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00318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9/16/24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226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9/16/24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972670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9/16/24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
        <p:nvSpPr>
          <p:cNvPr id="9" name="Picture Placeholder 8">
            <a:extLst>
              <a:ext uri="{FF2B5EF4-FFF2-40B4-BE49-F238E27FC236}">
                <a16:creationId xmlns:a16="http://schemas.microsoft.com/office/drawing/2014/main" id="{37A9A0F2-F2C7-E2AE-DD72-C2CA527AAF3C}"/>
              </a:ext>
            </a:extLst>
          </p:cNvPr>
          <p:cNvSpPr>
            <a:spLocks noGrp="1"/>
          </p:cNvSpPr>
          <p:nvPr>
            <p:ph type="pic" sz="quarter" idx="13"/>
          </p:nvPr>
        </p:nvSpPr>
        <p:spPr>
          <a:xfrm>
            <a:off x="10958961" y="0"/>
            <a:ext cx="1231557" cy="444500"/>
          </a:xfrm>
        </p:spPr>
        <p:txBody>
          <a:bodyPr/>
          <a:lstStyle/>
          <a:p>
            <a:r>
              <a:rPr lang="en-GB"/>
              <a:t>Click icon to add picture</a:t>
            </a:r>
          </a:p>
        </p:txBody>
      </p:sp>
      <p:pic>
        <p:nvPicPr>
          <p:cNvPr id="11" name="Picture 10" descr="A yellow sign with black text&#10;&#10;Description automatically generated">
            <a:extLst>
              <a:ext uri="{FF2B5EF4-FFF2-40B4-BE49-F238E27FC236}">
                <a16:creationId xmlns:a16="http://schemas.microsoft.com/office/drawing/2014/main" id="{27AD493B-BD62-381E-8858-C07EE1CDC9F4}"/>
              </a:ext>
            </a:extLst>
          </p:cNvPr>
          <p:cNvPicPr>
            <a:picLocks noChangeAspect="1"/>
          </p:cNvPicPr>
          <p:nvPr userDrawn="1"/>
        </p:nvPicPr>
        <p:blipFill>
          <a:blip r:embed="rId2"/>
          <a:stretch>
            <a:fillRect/>
          </a:stretch>
        </p:blipFill>
        <p:spPr>
          <a:xfrm>
            <a:off x="10448310" y="0"/>
            <a:ext cx="1743689" cy="430110"/>
          </a:xfrm>
          <a:prstGeom prst="rect">
            <a:avLst/>
          </a:prstGeom>
        </p:spPr>
      </p:pic>
    </p:spTree>
    <p:extLst>
      <p:ext uri="{BB962C8B-B14F-4D97-AF65-F5344CB8AC3E}">
        <p14:creationId xmlns:p14="http://schemas.microsoft.com/office/powerpoint/2010/main" val="15680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917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9/16/24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935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896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67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714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2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8D12A6-918A-48BD-8CB9-CA713993B0EA}" type="datetime1">
              <a:rPr lang="en-US" smtClean="0"/>
              <a:t>9/16/24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388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414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9/16/24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yellow sign with black text&#10;&#10;Description automatically generated">
            <a:extLst>
              <a:ext uri="{FF2B5EF4-FFF2-40B4-BE49-F238E27FC236}">
                <a16:creationId xmlns:a16="http://schemas.microsoft.com/office/drawing/2014/main" id="{2A5087A0-D020-5E80-4D95-C1A2BD6B3097}"/>
              </a:ext>
            </a:extLst>
          </p:cNvPr>
          <p:cNvPicPr>
            <a:picLocks noChangeAspect="1"/>
          </p:cNvPicPr>
          <p:nvPr userDrawn="1"/>
        </p:nvPicPr>
        <p:blipFill>
          <a:blip r:embed="rId14"/>
          <a:stretch>
            <a:fillRect/>
          </a:stretch>
        </p:blipFill>
        <p:spPr>
          <a:xfrm>
            <a:off x="10450750" y="9361"/>
            <a:ext cx="1741250" cy="429508"/>
          </a:xfrm>
          <a:prstGeom prst="rect">
            <a:avLst/>
          </a:prstGeom>
        </p:spPr>
      </p:pic>
    </p:spTree>
    <p:extLst>
      <p:ext uri="{BB962C8B-B14F-4D97-AF65-F5344CB8AC3E}">
        <p14:creationId xmlns:p14="http://schemas.microsoft.com/office/powerpoint/2010/main" val="220515009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7997F61-D8B6-EBC7-8970-D0DBC50DE928}"/>
              </a:ext>
            </a:extLst>
          </p:cNvPr>
          <p:cNvPicPr>
            <a:picLocks noChangeAspect="1"/>
          </p:cNvPicPr>
          <p:nvPr/>
        </p:nvPicPr>
        <p:blipFill>
          <a:blip r:embed="rId2"/>
          <a:srcRect b="3434"/>
          <a:stretch/>
        </p:blipFill>
        <p:spPr>
          <a:xfrm>
            <a:off x="20" y="294299"/>
            <a:ext cx="12191980" cy="6857990"/>
          </a:xfrm>
          <a:prstGeom prst="rect">
            <a:avLst/>
          </a:prstGeom>
        </p:spPr>
      </p:pic>
      <p:sp>
        <p:nvSpPr>
          <p:cNvPr id="2" name="Title 1">
            <a:extLst>
              <a:ext uri="{FF2B5EF4-FFF2-40B4-BE49-F238E27FC236}">
                <a16:creationId xmlns:a16="http://schemas.microsoft.com/office/drawing/2014/main" id="{37DCC1F8-0C31-FBD0-ADA3-C5F8D4F163A7}"/>
              </a:ext>
            </a:extLst>
          </p:cNvPr>
          <p:cNvSpPr>
            <a:spLocks noGrp="1"/>
          </p:cNvSpPr>
          <p:nvPr>
            <p:ph type="ctrTitle"/>
          </p:nvPr>
        </p:nvSpPr>
        <p:spPr>
          <a:xfrm>
            <a:off x="609599" y="4204138"/>
            <a:ext cx="10965142" cy="1263106"/>
          </a:xfrm>
        </p:spPr>
        <p:txBody>
          <a:bodyPr vert="horz" lIns="91440" tIns="45720" rIns="91440" bIns="45720" rtlCol="0" anchor="b">
            <a:noAutofit/>
          </a:bodyPr>
          <a:lstStyle/>
          <a:p>
            <a:r>
              <a:rPr lang="en-GB" sz="4000" dirty="0">
                <a:solidFill>
                  <a:schemeClr val="tx1"/>
                </a:solidFill>
              </a:rPr>
              <a:t>Introduction to the Terminal, GitHub, and VSCode</a:t>
            </a:r>
            <a:endParaRPr lang="en-US" sz="4000" dirty="0">
              <a:solidFill>
                <a:schemeClr val="tx1"/>
              </a:solidFill>
            </a:endParaRPr>
          </a:p>
        </p:txBody>
      </p:sp>
      <p:sp>
        <p:nvSpPr>
          <p:cNvPr id="3" name="Subtitle 2">
            <a:extLst>
              <a:ext uri="{FF2B5EF4-FFF2-40B4-BE49-F238E27FC236}">
                <a16:creationId xmlns:a16="http://schemas.microsoft.com/office/drawing/2014/main" id="{95CDDF65-AE5B-3706-129A-12524D89FA71}"/>
              </a:ext>
            </a:extLst>
          </p:cNvPr>
          <p:cNvSpPr>
            <a:spLocks noGrp="1"/>
          </p:cNvSpPr>
          <p:nvPr>
            <p:ph type="subTitle" idx="1"/>
          </p:nvPr>
        </p:nvSpPr>
        <p:spPr>
          <a:xfrm>
            <a:off x="609598" y="5467246"/>
            <a:ext cx="10965142" cy="484822"/>
          </a:xfrm>
        </p:spPr>
        <p:txBody>
          <a:bodyPr vert="horz" lIns="91440" tIns="45720" rIns="91440" bIns="45720" rtlCol="0" anchor="t">
            <a:normAutofit/>
          </a:bodyPr>
          <a:lstStyle/>
          <a:p>
            <a:r>
              <a:rPr lang="en-GB" dirty="0"/>
              <a:t>Full stack Skills Bootcamp</a:t>
            </a:r>
            <a:endParaRPr lang="en-US" dirty="0">
              <a:solidFill>
                <a:srgbClr val="6CD0EF"/>
              </a:solidFill>
            </a:endParaRPr>
          </a:p>
        </p:txBody>
      </p:sp>
    </p:spTree>
    <p:extLst>
      <p:ext uri="{BB962C8B-B14F-4D97-AF65-F5344CB8AC3E}">
        <p14:creationId xmlns:p14="http://schemas.microsoft.com/office/powerpoint/2010/main" val="3342088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335ED-01BE-087E-5DEC-75A4E30A3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8AE64-68D4-4C98-3AFA-B9F05475A747}"/>
              </a:ext>
            </a:extLst>
          </p:cNvPr>
          <p:cNvSpPr>
            <a:spLocks noGrp="1"/>
          </p:cNvSpPr>
          <p:nvPr>
            <p:ph type="title"/>
          </p:nvPr>
        </p:nvSpPr>
        <p:spPr>
          <a:xfrm>
            <a:off x="581193" y="729658"/>
            <a:ext cx="11029616" cy="988332"/>
          </a:xfrm>
        </p:spPr>
        <p:txBody>
          <a:bodyPr anchor="b">
            <a:normAutofit/>
          </a:bodyPr>
          <a:lstStyle/>
          <a:p>
            <a:r>
              <a:rPr lang="en-GB" dirty="0"/>
              <a:t>Cloning a Repository Locally</a:t>
            </a:r>
          </a:p>
        </p:txBody>
      </p:sp>
      <p:sp>
        <p:nvSpPr>
          <p:cNvPr id="3" name="Content Placeholder 2">
            <a:extLst>
              <a:ext uri="{FF2B5EF4-FFF2-40B4-BE49-F238E27FC236}">
                <a16:creationId xmlns:a16="http://schemas.microsoft.com/office/drawing/2014/main" id="{99318E8A-789A-D946-F141-B98D9FF0DC2F}"/>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dirty="0"/>
              <a:t>After creating a repository, you can clone it to your local machine:</a:t>
            </a:r>
            <a:br>
              <a:rPr lang="en-GB" dirty="0"/>
            </a:br>
            <a:br>
              <a:rPr lang="en-GB" dirty="0"/>
            </a:br>
            <a:r>
              <a:rPr lang="en-GB" dirty="0"/>
              <a:t>Example command: </a:t>
            </a:r>
            <a:br>
              <a:rPr lang="en-GB" dirty="0"/>
            </a:br>
            <a:br>
              <a:rPr lang="en-GB" dirty="0"/>
            </a:br>
            <a:r>
              <a:rPr lang="en-GB" dirty="0"/>
              <a:t>git clone https://</a:t>
            </a:r>
            <a:r>
              <a:rPr lang="en-GB" dirty="0" err="1"/>
              <a:t>github.com</a:t>
            </a:r>
            <a:r>
              <a:rPr lang="en-GB" dirty="0"/>
              <a:t>/</a:t>
            </a:r>
            <a:r>
              <a:rPr lang="en-GB" dirty="0" err="1"/>
              <a:t>yourusername</a:t>
            </a:r>
            <a:r>
              <a:rPr lang="en-GB" dirty="0"/>
              <a:t>/repo-</a:t>
            </a:r>
            <a:r>
              <a:rPr lang="en-GB" dirty="0" err="1"/>
              <a:t>name.git</a:t>
            </a:r>
            <a:endParaRPr lang="en-GB" dirty="0"/>
          </a:p>
          <a:p>
            <a:pPr>
              <a:buFont typeface="Arial" panose="020B0604020202020204" pitchFamily="34" charset="0"/>
              <a:buChar char="•"/>
            </a:pPr>
            <a:r>
              <a:rPr lang="en-GB" dirty="0"/>
              <a:t>Cloning downloads the entire project to the local machine.</a:t>
            </a:r>
          </a:p>
        </p:txBody>
      </p:sp>
      <p:pic>
        <p:nvPicPr>
          <p:cNvPr id="5" name="Picture 4" descr="A screen shot of a computer&#10;&#10;Description automatically generated">
            <a:extLst>
              <a:ext uri="{FF2B5EF4-FFF2-40B4-BE49-F238E27FC236}">
                <a16:creationId xmlns:a16="http://schemas.microsoft.com/office/drawing/2014/main" id="{A5311B90-B9F0-E3F0-023F-68F09780C9B1}"/>
              </a:ext>
            </a:extLst>
          </p:cNvPr>
          <p:cNvPicPr>
            <a:picLocks noChangeAspect="1"/>
          </p:cNvPicPr>
          <p:nvPr/>
        </p:nvPicPr>
        <p:blipFill>
          <a:blip r:embed="rId2"/>
          <a:stretch>
            <a:fillRect/>
          </a:stretch>
        </p:blipFill>
        <p:spPr>
          <a:xfrm>
            <a:off x="6963507" y="3429000"/>
            <a:ext cx="4876800" cy="1863374"/>
          </a:xfrm>
          <a:prstGeom prst="rect">
            <a:avLst/>
          </a:prstGeom>
        </p:spPr>
      </p:pic>
    </p:spTree>
    <p:extLst>
      <p:ext uri="{BB962C8B-B14F-4D97-AF65-F5344CB8AC3E}">
        <p14:creationId xmlns:p14="http://schemas.microsoft.com/office/powerpoint/2010/main" val="82693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CC73F-2FCD-A71B-ED08-81A636380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16B7F-13A1-45DD-3A50-7223D5D41446}"/>
              </a:ext>
            </a:extLst>
          </p:cNvPr>
          <p:cNvSpPr>
            <a:spLocks noGrp="1"/>
          </p:cNvSpPr>
          <p:nvPr>
            <p:ph type="title"/>
          </p:nvPr>
        </p:nvSpPr>
        <p:spPr>
          <a:xfrm>
            <a:off x="581193" y="729658"/>
            <a:ext cx="11029616" cy="988332"/>
          </a:xfrm>
        </p:spPr>
        <p:txBody>
          <a:bodyPr anchor="b">
            <a:normAutofit/>
          </a:bodyPr>
          <a:lstStyle/>
          <a:p>
            <a:r>
              <a:rPr lang="en-GB" dirty="0"/>
              <a:t>Creating a </a:t>
            </a:r>
            <a:r>
              <a:rPr lang="en-GB" dirty="0" err="1"/>
              <a:t>README.md</a:t>
            </a:r>
            <a:r>
              <a:rPr lang="en-GB" dirty="0"/>
              <a:t> File</a:t>
            </a:r>
          </a:p>
        </p:txBody>
      </p:sp>
      <p:sp>
        <p:nvSpPr>
          <p:cNvPr id="3" name="Content Placeholder 2">
            <a:extLst>
              <a:ext uri="{FF2B5EF4-FFF2-40B4-BE49-F238E27FC236}">
                <a16:creationId xmlns:a16="http://schemas.microsoft.com/office/drawing/2014/main" id="{2F0AB0A1-D412-0286-C2BF-833B57D2AE15}"/>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dirty="0"/>
              <a:t>A README.md describes the project and its usage.</a:t>
            </a:r>
            <a:br>
              <a:rPr lang="en-GB" dirty="0"/>
            </a:br>
            <a:r>
              <a:rPr lang="en-GB" dirty="0"/>
              <a:t>Command to create a README.md file using the terminal:</a:t>
            </a:r>
            <a:br>
              <a:rPr lang="en-GB" dirty="0"/>
            </a:br>
            <a:br>
              <a:rPr lang="en-GB" dirty="0"/>
            </a:br>
            <a:r>
              <a:rPr lang="en-GB" dirty="0"/>
              <a:t>touch README.md</a:t>
            </a:r>
          </a:p>
          <a:p>
            <a:r>
              <a:rPr lang="en-GB" dirty="0"/>
              <a:t>Add content using a text editor or VSCode.</a:t>
            </a:r>
            <a:br>
              <a:rPr lang="en-GB" dirty="0"/>
            </a:br>
            <a:br>
              <a:rPr lang="en-GB" dirty="0"/>
            </a:br>
            <a:r>
              <a:rPr lang="en-GB" dirty="0"/>
              <a:t>code .</a:t>
            </a:r>
          </a:p>
        </p:txBody>
      </p:sp>
    </p:spTree>
    <p:extLst>
      <p:ext uri="{BB962C8B-B14F-4D97-AF65-F5344CB8AC3E}">
        <p14:creationId xmlns:p14="http://schemas.microsoft.com/office/powerpoint/2010/main" val="241017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A090-0616-B2DF-47CF-2469A5869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04483-5FF8-FA15-0ADB-0AF0D0356AF2}"/>
              </a:ext>
            </a:extLst>
          </p:cNvPr>
          <p:cNvSpPr>
            <a:spLocks noGrp="1"/>
          </p:cNvSpPr>
          <p:nvPr>
            <p:ph type="title"/>
          </p:nvPr>
        </p:nvSpPr>
        <p:spPr>
          <a:xfrm>
            <a:off x="581193" y="729658"/>
            <a:ext cx="11029616" cy="988332"/>
          </a:xfrm>
        </p:spPr>
        <p:txBody>
          <a:bodyPr anchor="b">
            <a:normAutofit/>
          </a:bodyPr>
          <a:lstStyle/>
          <a:p>
            <a:r>
              <a:rPr lang="en-GB" dirty="0"/>
              <a:t>Committing and Pushing Changes</a:t>
            </a:r>
          </a:p>
        </p:txBody>
      </p:sp>
      <p:sp>
        <p:nvSpPr>
          <p:cNvPr id="3" name="Content Placeholder 2">
            <a:extLst>
              <a:ext uri="{FF2B5EF4-FFF2-40B4-BE49-F238E27FC236}">
                <a16:creationId xmlns:a16="http://schemas.microsoft.com/office/drawing/2014/main" id="{233391FF-FBFC-C4C7-BC50-F32600713D9B}"/>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b="1" dirty="0"/>
              <a:t>Commit</a:t>
            </a:r>
            <a:r>
              <a:rPr lang="en-GB" dirty="0"/>
              <a:t>: Save a snapshot of changes.</a:t>
            </a:r>
            <a:br>
              <a:rPr lang="en-GB" dirty="0"/>
            </a:br>
            <a:br>
              <a:rPr lang="en-GB" dirty="0"/>
            </a:br>
            <a:r>
              <a:rPr lang="en-GB" dirty="0"/>
              <a:t>Command: </a:t>
            </a:r>
            <a:br>
              <a:rPr lang="en-GB" dirty="0"/>
            </a:br>
            <a:r>
              <a:rPr lang="en-GB" dirty="0"/>
              <a:t>git add . (to stage changes)</a:t>
            </a:r>
            <a:br>
              <a:rPr lang="en-GB" dirty="0"/>
            </a:br>
            <a:r>
              <a:rPr lang="en-GB" dirty="0"/>
              <a:t>git commit -m "Add README.md"</a:t>
            </a:r>
          </a:p>
          <a:p>
            <a:pPr>
              <a:buFont typeface="Arial" panose="020B0604020202020204" pitchFamily="34" charset="0"/>
              <a:buChar char="•"/>
            </a:pPr>
            <a:r>
              <a:rPr lang="en-GB" b="1" dirty="0"/>
              <a:t>Push</a:t>
            </a:r>
            <a:r>
              <a:rPr lang="en-GB" dirty="0"/>
              <a:t>: </a:t>
            </a:r>
            <a:br>
              <a:rPr lang="en-GB" dirty="0"/>
            </a:br>
            <a:r>
              <a:rPr lang="en-GB" dirty="0"/>
              <a:t>Send changes to the remote GitHub repository.</a:t>
            </a:r>
            <a:br>
              <a:rPr lang="en-GB" dirty="0"/>
            </a:br>
            <a:r>
              <a:rPr lang="en-GB" dirty="0"/>
              <a:t>Command: git push</a:t>
            </a:r>
          </a:p>
          <a:p>
            <a:pPr>
              <a:buFont typeface="Arial" panose="020B0604020202020204" pitchFamily="34" charset="0"/>
              <a:buChar char="•"/>
            </a:pPr>
            <a:r>
              <a:rPr lang="en-GB" dirty="0"/>
              <a:t>Key Point: </a:t>
            </a:r>
            <a:br>
              <a:rPr lang="en-GB" dirty="0"/>
            </a:br>
            <a:r>
              <a:rPr lang="en-GB" dirty="0"/>
              <a:t>Committing and pushing ensure your changes are safely stored on GitHub.</a:t>
            </a:r>
          </a:p>
        </p:txBody>
      </p:sp>
    </p:spTree>
    <p:extLst>
      <p:ext uri="{BB962C8B-B14F-4D97-AF65-F5344CB8AC3E}">
        <p14:creationId xmlns:p14="http://schemas.microsoft.com/office/powerpoint/2010/main" val="316033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3B4F-467D-87E6-AA02-807CE4B13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02FDA-0288-5C77-D7F4-0929C106A2EA}"/>
              </a:ext>
            </a:extLst>
          </p:cNvPr>
          <p:cNvSpPr>
            <a:spLocks noGrp="1"/>
          </p:cNvSpPr>
          <p:nvPr>
            <p:ph type="title"/>
          </p:nvPr>
        </p:nvSpPr>
        <p:spPr>
          <a:xfrm>
            <a:off x="581193" y="729658"/>
            <a:ext cx="11029616" cy="988332"/>
          </a:xfrm>
        </p:spPr>
        <p:txBody>
          <a:bodyPr anchor="b">
            <a:normAutofit/>
          </a:bodyPr>
          <a:lstStyle/>
          <a:p>
            <a:r>
              <a:rPr lang="en-GB" dirty="0"/>
              <a:t>Demo: GitHub Workflow</a:t>
            </a:r>
          </a:p>
        </p:txBody>
      </p:sp>
      <p:sp>
        <p:nvSpPr>
          <p:cNvPr id="3" name="Content Placeholder 2">
            <a:extLst>
              <a:ext uri="{FF2B5EF4-FFF2-40B4-BE49-F238E27FC236}">
                <a16:creationId xmlns:a16="http://schemas.microsoft.com/office/drawing/2014/main" id="{2249E030-B526-2B4D-2325-4A14DFB5694F}"/>
              </a:ext>
            </a:extLst>
          </p:cNvPr>
          <p:cNvSpPr>
            <a:spLocks noGrp="1"/>
          </p:cNvSpPr>
          <p:nvPr>
            <p:ph sz="half" idx="1"/>
          </p:nvPr>
        </p:nvSpPr>
        <p:spPr>
          <a:xfrm>
            <a:off x="581192" y="2110773"/>
            <a:ext cx="8820715" cy="3633047"/>
          </a:xfrm>
        </p:spPr>
        <p:txBody>
          <a:bodyPr anchor="ctr">
            <a:normAutofit/>
          </a:bodyPr>
          <a:lstStyle/>
          <a:p>
            <a:r>
              <a:rPr lang="en-GB" dirty="0"/>
              <a:t>Now we’ll walk through creating a repo on GitHub, cloning it, adding a README.md, committing the changes, and pushing to GitHub.</a:t>
            </a:r>
          </a:p>
          <a:p>
            <a:pPr>
              <a:buFont typeface="+mj-lt"/>
              <a:buAutoNum type="arabicPeriod"/>
            </a:pPr>
            <a:r>
              <a:rPr lang="en-GB" dirty="0"/>
              <a:t>Create a repository.</a:t>
            </a:r>
          </a:p>
          <a:p>
            <a:pPr>
              <a:buFont typeface="+mj-lt"/>
              <a:buAutoNum type="arabicPeriod"/>
            </a:pPr>
            <a:r>
              <a:rPr lang="en-GB" dirty="0"/>
              <a:t>Clone it locally.</a:t>
            </a:r>
          </a:p>
          <a:p>
            <a:pPr>
              <a:buFont typeface="+mj-lt"/>
              <a:buAutoNum type="arabicPeriod"/>
            </a:pPr>
            <a:r>
              <a:rPr lang="en-GB" dirty="0"/>
              <a:t>Create a README.md file.</a:t>
            </a:r>
          </a:p>
          <a:p>
            <a:pPr>
              <a:buFont typeface="+mj-lt"/>
              <a:buAutoNum type="arabicPeriod"/>
            </a:pPr>
            <a:r>
              <a:rPr lang="en-GB" dirty="0"/>
              <a:t>Add content, commit, and push.</a:t>
            </a:r>
            <a:br>
              <a:rPr lang="en-GB" dirty="0"/>
            </a:br>
            <a:br>
              <a:rPr lang="en-GB" dirty="0"/>
            </a:br>
            <a:r>
              <a:rPr lang="en-GB" dirty="0"/>
              <a:t>Demo…</a:t>
            </a:r>
          </a:p>
        </p:txBody>
      </p:sp>
    </p:spTree>
    <p:extLst>
      <p:ext uri="{BB962C8B-B14F-4D97-AF65-F5344CB8AC3E}">
        <p14:creationId xmlns:p14="http://schemas.microsoft.com/office/powerpoint/2010/main" val="217027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A8753-E119-F232-3E71-412B41346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DF9EA-52F4-D09B-24DA-7C4BA52B4A75}"/>
              </a:ext>
            </a:extLst>
          </p:cNvPr>
          <p:cNvSpPr>
            <a:spLocks noGrp="1"/>
          </p:cNvSpPr>
          <p:nvPr>
            <p:ph type="title"/>
          </p:nvPr>
        </p:nvSpPr>
        <p:spPr>
          <a:xfrm>
            <a:off x="581193" y="729658"/>
            <a:ext cx="11029616" cy="988332"/>
          </a:xfrm>
        </p:spPr>
        <p:txBody>
          <a:bodyPr anchor="b">
            <a:normAutofit/>
          </a:bodyPr>
          <a:lstStyle/>
          <a:p>
            <a:r>
              <a:rPr lang="en-GB" dirty="0"/>
              <a:t>Using GitHub with VSCode</a:t>
            </a:r>
          </a:p>
        </p:txBody>
      </p:sp>
      <p:sp>
        <p:nvSpPr>
          <p:cNvPr id="3" name="Content Placeholder 2">
            <a:extLst>
              <a:ext uri="{FF2B5EF4-FFF2-40B4-BE49-F238E27FC236}">
                <a16:creationId xmlns:a16="http://schemas.microsoft.com/office/drawing/2014/main" id="{6BFB9ACA-7195-B34D-BB9F-612DE052EA7C}"/>
              </a:ext>
            </a:extLst>
          </p:cNvPr>
          <p:cNvSpPr>
            <a:spLocks noGrp="1"/>
          </p:cNvSpPr>
          <p:nvPr>
            <p:ph sz="half" idx="1"/>
          </p:nvPr>
        </p:nvSpPr>
        <p:spPr>
          <a:xfrm>
            <a:off x="581192" y="2110773"/>
            <a:ext cx="8820715" cy="3633047"/>
          </a:xfrm>
        </p:spPr>
        <p:txBody>
          <a:bodyPr anchor="ctr">
            <a:normAutofit/>
          </a:bodyPr>
          <a:lstStyle/>
          <a:p>
            <a:r>
              <a:rPr lang="en-GB" b="1" dirty="0"/>
              <a:t>Learning Objective:</a:t>
            </a:r>
            <a:br>
              <a:rPr lang="en-GB" b="1" dirty="0"/>
            </a:br>
            <a:br>
              <a:rPr lang="en-GB" dirty="0"/>
            </a:br>
            <a:r>
              <a:rPr lang="en-GB" dirty="0"/>
              <a:t>We will learn how to integrate GitHub with Visual Studio Code (VSCode) for a streamlined development workflow.</a:t>
            </a:r>
          </a:p>
        </p:txBody>
      </p:sp>
    </p:spTree>
    <p:extLst>
      <p:ext uri="{BB962C8B-B14F-4D97-AF65-F5344CB8AC3E}">
        <p14:creationId xmlns:p14="http://schemas.microsoft.com/office/powerpoint/2010/main" val="77460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5B873-DA9C-D41A-6953-2ADBBDA6C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19089-2FBE-C727-BE81-DD06659AB474}"/>
              </a:ext>
            </a:extLst>
          </p:cNvPr>
          <p:cNvSpPr>
            <a:spLocks noGrp="1"/>
          </p:cNvSpPr>
          <p:nvPr>
            <p:ph type="title"/>
          </p:nvPr>
        </p:nvSpPr>
        <p:spPr>
          <a:xfrm>
            <a:off x="581193" y="729658"/>
            <a:ext cx="11029616" cy="988332"/>
          </a:xfrm>
        </p:spPr>
        <p:txBody>
          <a:bodyPr anchor="b">
            <a:normAutofit/>
          </a:bodyPr>
          <a:lstStyle/>
          <a:p>
            <a:r>
              <a:rPr lang="en-GB" dirty="0"/>
              <a:t>Introduction to VSCode</a:t>
            </a:r>
          </a:p>
        </p:txBody>
      </p:sp>
      <p:sp>
        <p:nvSpPr>
          <p:cNvPr id="3" name="Content Placeholder 2">
            <a:extLst>
              <a:ext uri="{FF2B5EF4-FFF2-40B4-BE49-F238E27FC236}">
                <a16:creationId xmlns:a16="http://schemas.microsoft.com/office/drawing/2014/main" id="{E7930251-F407-C1FF-790B-E822AC698332}"/>
              </a:ext>
            </a:extLst>
          </p:cNvPr>
          <p:cNvSpPr>
            <a:spLocks noGrp="1"/>
          </p:cNvSpPr>
          <p:nvPr>
            <p:ph sz="half" idx="1"/>
          </p:nvPr>
        </p:nvSpPr>
        <p:spPr>
          <a:xfrm>
            <a:off x="581192" y="2110773"/>
            <a:ext cx="5198285" cy="3633047"/>
          </a:xfrm>
        </p:spPr>
        <p:txBody>
          <a:bodyPr anchor="ctr">
            <a:normAutofit/>
          </a:bodyPr>
          <a:lstStyle/>
          <a:p>
            <a:r>
              <a:rPr lang="en-GB" dirty="0"/>
              <a:t>VSCode is a popular code editor that integrates with Git and GitHub.</a:t>
            </a:r>
          </a:p>
          <a:p>
            <a:r>
              <a:rPr lang="en-GB" dirty="0"/>
              <a:t>Features: Git integration, terminal access, and powerful extensions.</a:t>
            </a:r>
          </a:p>
        </p:txBody>
      </p:sp>
      <p:pic>
        <p:nvPicPr>
          <p:cNvPr id="5" name="Picture 4" descr="A screenshot of a computer program&#10;&#10;Description automatically generated">
            <a:extLst>
              <a:ext uri="{FF2B5EF4-FFF2-40B4-BE49-F238E27FC236}">
                <a16:creationId xmlns:a16="http://schemas.microsoft.com/office/drawing/2014/main" id="{CFD0DBA6-7DD5-06BD-0C9F-7DC7D77DEA38}"/>
              </a:ext>
            </a:extLst>
          </p:cNvPr>
          <p:cNvPicPr>
            <a:picLocks noChangeAspect="1"/>
          </p:cNvPicPr>
          <p:nvPr/>
        </p:nvPicPr>
        <p:blipFill>
          <a:blip r:embed="rId2"/>
          <a:stretch>
            <a:fillRect/>
          </a:stretch>
        </p:blipFill>
        <p:spPr>
          <a:xfrm>
            <a:off x="6096000" y="2110773"/>
            <a:ext cx="5690169" cy="4198917"/>
          </a:xfrm>
          <a:prstGeom prst="rect">
            <a:avLst/>
          </a:prstGeom>
        </p:spPr>
      </p:pic>
    </p:spTree>
    <p:extLst>
      <p:ext uri="{BB962C8B-B14F-4D97-AF65-F5344CB8AC3E}">
        <p14:creationId xmlns:p14="http://schemas.microsoft.com/office/powerpoint/2010/main" val="228354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F7C3F-1645-F331-7C89-B2DCA3A4D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304C0-6359-226F-C9E6-084EE916701A}"/>
              </a:ext>
            </a:extLst>
          </p:cNvPr>
          <p:cNvSpPr>
            <a:spLocks noGrp="1"/>
          </p:cNvSpPr>
          <p:nvPr>
            <p:ph type="title"/>
          </p:nvPr>
        </p:nvSpPr>
        <p:spPr>
          <a:xfrm>
            <a:off x="581193" y="729658"/>
            <a:ext cx="11029616" cy="988332"/>
          </a:xfrm>
        </p:spPr>
        <p:txBody>
          <a:bodyPr anchor="b">
            <a:normAutofit/>
          </a:bodyPr>
          <a:lstStyle/>
          <a:p>
            <a:r>
              <a:rPr lang="en-GB" dirty="0"/>
              <a:t>Setting Up GitHub in VSCode</a:t>
            </a:r>
          </a:p>
        </p:txBody>
      </p:sp>
      <p:sp>
        <p:nvSpPr>
          <p:cNvPr id="3" name="Content Placeholder 2">
            <a:extLst>
              <a:ext uri="{FF2B5EF4-FFF2-40B4-BE49-F238E27FC236}">
                <a16:creationId xmlns:a16="http://schemas.microsoft.com/office/drawing/2014/main" id="{BF415E89-AAD2-3212-A865-54DF90F61287}"/>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Installing Git and ensuring it's configured in VSCode.</a:t>
            </a:r>
          </a:p>
          <a:p>
            <a:pPr marL="342900" indent="-342900">
              <a:buFont typeface="+mj-lt"/>
              <a:buAutoNum type="arabicPeriod"/>
            </a:pPr>
            <a:r>
              <a:rPr lang="en-GB" dirty="0"/>
              <a:t>Git needs to be installed on the machine.</a:t>
            </a:r>
          </a:p>
          <a:p>
            <a:pPr marL="342900" indent="-342900">
              <a:buFont typeface="+mj-lt"/>
              <a:buAutoNum type="arabicPeriod"/>
            </a:pPr>
            <a:r>
              <a:rPr lang="en-GB" dirty="0"/>
              <a:t>VSCode automatically detects Git repositories.</a:t>
            </a:r>
          </a:p>
          <a:p>
            <a:pPr>
              <a:buFont typeface="Arial" panose="020B0604020202020204" pitchFamily="34" charset="0"/>
              <a:buChar char="•"/>
            </a:pPr>
            <a:r>
              <a:rPr lang="en-GB" dirty="0"/>
              <a:t>Open a cloned GitHub repo in VSCode:</a:t>
            </a:r>
          </a:p>
          <a:p>
            <a:pPr marL="342900" indent="-342900">
              <a:buFont typeface="+mj-lt"/>
              <a:buAutoNum type="arabicPeriod"/>
            </a:pPr>
            <a:r>
              <a:rPr lang="en-GB" dirty="0"/>
              <a:t>Use the terminal or file explorer to open the folder in VSCode.</a:t>
            </a:r>
          </a:p>
          <a:p>
            <a:pPr marL="342900" indent="-342900">
              <a:buFont typeface="+mj-lt"/>
              <a:buAutoNum type="arabicPeriod"/>
            </a:pPr>
            <a:r>
              <a:rPr lang="en-GB" dirty="0"/>
              <a:t>Navigate to the terminal in VSCode with Ctrl + ` or from the menu.</a:t>
            </a:r>
          </a:p>
        </p:txBody>
      </p:sp>
      <p:pic>
        <p:nvPicPr>
          <p:cNvPr id="5" name="Picture 4" descr="A screenshot of a computer program&#10;&#10;Description automatically generated">
            <a:extLst>
              <a:ext uri="{FF2B5EF4-FFF2-40B4-BE49-F238E27FC236}">
                <a16:creationId xmlns:a16="http://schemas.microsoft.com/office/drawing/2014/main" id="{256E717B-74CD-1941-3AF2-850C121473D2}"/>
              </a:ext>
            </a:extLst>
          </p:cNvPr>
          <p:cNvPicPr>
            <a:picLocks noChangeAspect="1"/>
          </p:cNvPicPr>
          <p:nvPr/>
        </p:nvPicPr>
        <p:blipFill>
          <a:blip r:embed="rId2"/>
          <a:stretch>
            <a:fillRect/>
          </a:stretch>
        </p:blipFill>
        <p:spPr>
          <a:xfrm>
            <a:off x="6096000" y="2110773"/>
            <a:ext cx="5690169" cy="4198917"/>
          </a:xfrm>
          <a:prstGeom prst="rect">
            <a:avLst/>
          </a:prstGeom>
        </p:spPr>
      </p:pic>
    </p:spTree>
    <p:extLst>
      <p:ext uri="{BB962C8B-B14F-4D97-AF65-F5344CB8AC3E}">
        <p14:creationId xmlns:p14="http://schemas.microsoft.com/office/powerpoint/2010/main" val="21763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6F4B4-F63D-F3A5-1CE9-21DA9CF17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E7CC7-3AF1-2253-1B09-68874F2BBAB3}"/>
              </a:ext>
            </a:extLst>
          </p:cNvPr>
          <p:cNvSpPr>
            <a:spLocks noGrp="1"/>
          </p:cNvSpPr>
          <p:nvPr>
            <p:ph type="title"/>
          </p:nvPr>
        </p:nvSpPr>
        <p:spPr>
          <a:xfrm>
            <a:off x="581193" y="729658"/>
            <a:ext cx="11029616" cy="988332"/>
          </a:xfrm>
        </p:spPr>
        <p:txBody>
          <a:bodyPr anchor="b">
            <a:normAutofit/>
          </a:bodyPr>
          <a:lstStyle/>
          <a:p>
            <a:r>
              <a:rPr lang="en-GB" dirty="0"/>
              <a:t>Git Commands in VSCode</a:t>
            </a:r>
          </a:p>
        </p:txBody>
      </p:sp>
      <p:sp>
        <p:nvSpPr>
          <p:cNvPr id="3" name="Content Placeholder 2">
            <a:extLst>
              <a:ext uri="{FF2B5EF4-FFF2-40B4-BE49-F238E27FC236}">
                <a16:creationId xmlns:a16="http://schemas.microsoft.com/office/drawing/2014/main" id="{1251C5DF-DEF4-0737-DC80-8361177E2609}"/>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VSCode provides a graphical interface for Git commands:</a:t>
            </a:r>
          </a:p>
          <a:p>
            <a:pPr marL="342900" indent="-342900">
              <a:buFont typeface="+mj-lt"/>
              <a:buAutoNum type="arabicPeriod"/>
            </a:pPr>
            <a:r>
              <a:rPr lang="en-GB" b="1" dirty="0"/>
              <a:t>Staging Changes</a:t>
            </a:r>
            <a:r>
              <a:rPr lang="en-GB" dirty="0"/>
              <a:t>: You can select files and stage them by clicking the "+" icon next to each file.</a:t>
            </a:r>
          </a:p>
          <a:p>
            <a:pPr marL="342900" indent="-342900">
              <a:buFont typeface="+mj-lt"/>
              <a:buAutoNum type="arabicPeriod"/>
            </a:pPr>
            <a:r>
              <a:rPr lang="en-GB" b="1" dirty="0"/>
              <a:t>Committing</a:t>
            </a:r>
            <a:r>
              <a:rPr lang="en-GB" dirty="0"/>
              <a:t>: Write a commit message in the text box and click the checkmark to commit.</a:t>
            </a:r>
          </a:p>
          <a:p>
            <a:pPr marL="342900" indent="-342900">
              <a:buFont typeface="+mj-lt"/>
              <a:buAutoNum type="arabicPeriod"/>
            </a:pPr>
            <a:r>
              <a:rPr lang="en-GB" b="1" dirty="0"/>
              <a:t>Pushing</a:t>
            </a:r>
            <a:r>
              <a:rPr lang="en-GB" dirty="0"/>
              <a:t>: Click the "Push" button to send changes to GitHub.</a:t>
            </a:r>
          </a:p>
        </p:txBody>
      </p:sp>
      <p:pic>
        <p:nvPicPr>
          <p:cNvPr id="6" name="Picture 5" descr="A screenshot of a computer&#10;&#10;Description automatically generated">
            <a:extLst>
              <a:ext uri="{FF2B5EF4-FFF2-40B4-BE49-F238E27FC236}">
                <a16:creationId xmlns:a16="http://schemas.microsoft.com/office/drawing/2014/main" id="{41D5B9A6-C0FD-DF54-521F-3FBD6E437155}"/>
              </a:ext>
            </a:extLst>
          </p:cNvPr>
          <p:cNvPicPr>
            <a:picLocks noChangeAspect="1"/>
          </p:cNvPicPr>
          <p:nvPr/>
        </p:nvPicPr>
        <p:blipFill>
          <a:blip r:embed="rId2"/>
          <a:stretch>
            <a:fillRect/>
          </a:stretch>
        </p:blipFill>
        <p:spPr>
          <a:xfrm>
            <a:off x="6639657" y="2110773"/>
            <a:ext cx="4305300" cy="4292600"/>
          </a:xfrm>
          <a:prstGeom prst="rect">
            <a:avLst/>
          </a:prstGeom>
        </p:spPr>
      </p:pic>
    </p:spTree>
    <p:extLst>
      <p:ext uri="{BB962C8B-B14F-4D97-AF65-F5344CB8AC3E}">
        <p14:creationId xmlns:p14="http://schemas.microsoft.com/office/powerpoint/2010/main" val="199545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A94F-3CAC-3C6F-C247-5D94B3ABB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DC3C5-413D-9F5F-3383-5D9A61C1DF0C}"/>
              </a:ext>
            </a:extLst>
          </p:cNvPr>
          <p:cNvSpPr>
            <a:spLocks noGrp="1"/>
          </p:cNvSpPr>
          <p:nvPr>
            <p:ph type="title"/>
          </p:nvPr>
        </p:nvSpPr>
        <p:spPr>
          <a:xfrm>
            <a:off x="581193" y="729658"/>
            <a:ext cx="11029616" cy="988332"/>
          </a:xfrm>
        </p:spPr>
        <p:txBody>
          <a:bodyPr anchor="b">
            <a:normAutofit/>
          </a:bodyPr>
          <a:lstStyle/>
          <a:p>
            <a:r>
              <a:rPr lang="en-GB" dirty="0"/>
              <a:t>Demo: VSCode GitHub Workflow</a:t>
            </a:r>
          </a:p>
        </p:txBody>
      </p:sp>
      <p:sp>
        <p:nvSpPr>
          <p:cNvPr id="3" name="Content Placeholder 2">
            <a:extLst>
              <a:ext uri="{FF2B5EF4-FFF2-40B4-BE49-F238E27FC236}">
                <a16:creationId xmlns:a16="http://schemas.microsoft.com/office/drawing/2014/main" id="{1D4E7C0D-B715-F5E0-73B0-4274A9D90EEC}"/>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Making a change to a file (e.g., editing README.md).</a:t>
            </a:r>
          </a:p>
          <a:p>
            <a:pPr>
              <a:buFont typeface="Arial" panose="020B0604020202020204" pitchFamily="34" charset="0"/>
              <a:buChar char="•"/>
            </a:pPr>
            <a:r>
              <a:rPr lang="en-GB" dirty="0"/>
              <a:t>Staging, committing, and pushing the change—all within </a:t>
            </a:r>
            <a:r>
              <a:rPr lang="en-GB" dirty="0" err="1"/>
              <a:t>VSCode’s</a:t>
            </a:r>
            <a:r>
              <a:rPr lang="en-GB" dirty="0"/>
              <a:t> interface.</a:t>
            </a:r>
          </a:p>
        </p:txBody>
      </p:sp>
      <p:pic>
        <p:nvPicPr>
          <p:cNvPr id="6" name="Picture 5" descr="A screenshot of a computer&#10;&#10;Description automatically generated">
            <a:extLst>
              <a:ext uri="{FF2B5EF4-FFF2-40B4-BE49-F238E27FC236}">
                <a16:creationId xmlns:a16="http://schemas.microsoft.com/office/drawing/2014/main" id="{22EE68C8-32A3-4204-BF5A-9642678D5F81}"/>
              </a:ext>
            </a:extLst>
          </p:cNvPr>
          <p:cNvPicPr>
            <a:picLocks noChangeAspect="1"/>
          </p:cNvPicPr>
          <p:nvPr/>
        </p:nvPicPr>
        <p:blipFill>
          <a:blip r:embed="rId2"/>
          <a:stretch>
            <a:fillRect/>
          </a:stretch>
        </p:blipFill>
        <p:spPr>
          <a:xfrm>
            <a:off x="6639657" y="2110773"/>
            <a:ext cx="4305300" cy="4292600"/>
          </a:xfrm>
          <a:prstGeom prst="rect">
            <a:avLst/>
          </a:prstGeom>
        </p:spPr>
      </p:pic>
    </p:spTree>
    <p:extLst>
      <p:ext uri="{BB962C8B-B14F-4D97-AF65-F5344CB8AC3E}">
        <p14:creationId xmlns:p14="http://schemas.microsoft.com/office/powerpoint/2010/main" val="107475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57148-67C0-7CC0-C804-A44BC5D98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F58AB-B8FD-06A0-3EC3-7D91703EFAE2}"/>
              </a:ext>
            </a:extLst>
          </p:cNvPr>
          <p:cNvSpPr>
            <a:spLocks noGrp="1"/>
          </p:cNvSpPr>
          <p:nvPr>
            <p:ph type="title"/>
          </p:nvPr>
        </p:nvSpPr>
        <p:spPr>
          <a:xfrm>
            <a:off x="581193" y="729658"/>
            <a:ext cx="11029616" cy="988332"/>
          </a:xfrm>
        </p:spPr>
        <p:txBody>
          <a:bodyPr anchor="b">
            <a:normAutofit/>
          </a:bodyPr>
          <a:lstStyle/>
          <a:p>
            <a:r>
              <a:rPr lang="en-GB" dirty="0"/>
              <a:t>Conclusion and Q&amp;A</a:t>
            </a:r>
          </a:p>
        </p:txBody>
      </p:sp>
      <p:sp>
        <p:nvSpPr>
          <p:cNvPr id="3" name="Content Placeholder 2">
            <a:extLst>
              <a:ext uri="{FF2B5EF4-FFF2-40B4-BE49-F238E27FC236}">
                <a16:creationId xmlns:a16="http://schemas.microsoft.com/office/drawing/2014/main" id="{E1CFC2A2-82BE-D3F2-CA76-014DBF8F55F6}"/>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Navigating the terminal and using basic commands.</a:t>
            </a:r>
          </a:p>
          <a:p>
            <a:pPr>
              <a:buFont typeface="Arial" panose="020B0604020202020204" pitchFamily="34" charset="0"/>
              <a:buChar char="•"/>
            </a:pPr>
            <a:r>
              <a:rPr lang="en-GB" dirty="0"/>
              <a:t>Creating and managing repositories on GitHub.</a:t>
            </a:r>
          </a:p>
          <a:p>
            <a:pPr>
              <a:buFont typeface="Arial" panose="020B0604020202020204" pitchFamily="34" charset="0"/>
              <a:buChar char="•"/>
            </a:pPr>
            <a:r>
              <a:rPr lang="en-GB" dirty="0"/>
              <a:t>Using GitHub efficiently with VSCode.</a:t>
            </a: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8B964DA2-C439-3050-EE50-D7AAB56504E8}"/>
              </a:ext>
            </a:extLst>
          </p:cNvPr>
          <p:cNvPicPr>
            <a:picLocks noChangeAspect="1"/>
          </p:cNvPicPr>
          <p:nvPr/>
        </p:nvPicPr>
        <p:blipFill>
          <a:blip r:embed="rId2"/>
          <a:stretch>
            <a:fillRect/>
          </a:stretch>
        </p:blipFill>
        <p:spPr>
          <a:xfrm>
            <a:off x="7145215" y="2228003"/>
            <a:ext cx="2901462" cy="1632073"/>
          </a:xfrm>
          <a:prstGeom prst="rect">
            <a:avLst/>
          </a:prstGeom>
        </p:spPr>
      </p:pic>
      <p:pic>
        <p:nvPicPr>
          <p:cNvPr id="5" name="Picture 4" descr="A logo with blue letters&#10;&#10;Description automatically generated">
            <a:extLst>
              <a:ext uri="{FF2B5EF4-FFF2-40B4-BE49-F238E27FC236}">
                <a16:creationId xmlns:a16="http://schemas.microsoft.com/office/drawing/2014/main" id="{52C83439-2831-10D3-306E-EA83A6C9EE8C}"/>
              </a:ext>
            </a:extLst>
          </p:cNvPr>
          <p:cNvPicPr>
            <a:picLocks noChangeAspect="1"/>
          </p:cNvPicPr>
          <p:nvPr/>
        </p:nvPicPr>
        <p:blipFill>
          <a:blip r:embed="rId3"/>
          <a:stretch>
            <a:fillRect/>
          </a:stretch>
        </p:blipFill>
        <p:spPr>
          <a:xfrm>
            <a:off x="6646985" y="4198750"/>
            <a:ext cx="3751385" cy="1929592"/>
          </a:xfrm>
          <a:prstGeom prst="rect">
            <a:avLst/>
          </a:prstGeom>
        </p:spPr>
      </p:pic>
    </p:spTree>
    <p:extLst>
      <p:ext uri="{BB962C8B-B14F-4D97-AF65-F5344CB8AC3E}">
        <p14:creationId xmlns:p14="http://schemas.microsoft.com/office/powerpoint/2010/main" val="248916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C6C-4AE1-B116-58AB-212E6825815A}"/>
              </a:ext>
            </a:extLst>
          </p:cNvPr>
          <p:cNvSpPr>
            <a:spLocks noGrp="1"/>
          </p:cNvSpPr>
          <p:nvPr>
            <p:ph type="title"/>
          </p:nvPr>
        </p:nvSpPr>
        <p:spPr>
          <a:xfrm>
            <a:off x="581193" y="729658"/>
            <a:ext cx="11029616" cy="988332"/>
          </a:xfrm>
        </p:spPr>
        <p:txBody>
          <a:bodyPr anchor="b">
            <a:normAutofit/>
          </a:bodyPr>
          <a:lstStyle/>
          <a:p>
            <a:r>
              <a:rPr lang="en-GB" dirty="0"/>
              <a:t>Introduction to the Terminal, GitHub, and VSCode</a:t>
            </a:r>
          </a:p>
        </p:txBody>
      </p:sp>
      <p:sp>
        <p:nvSpPr>
          <p:cNvPr id="3" name="Content Placeholder 2">
            <a:extLst>
              <a:ext uri="{FF2B5EF4-FFF2-40B4-BE49-F238E27FC236}">
                <a16:creationId xmlns:a16="http://schemas.microsoft.com/office/drawing/2014/main" id="{FE03B9B7-69BD-DA3B-DA39-22C51B9D9298}"/>
              </a:ext>
            </a:extLst>
          </p:cNvPr>
          <p:cNvSpPr>
            <a:spLocks noGrp="1"/>
          </p:cNvSpPr>
          <p:nvPr>
            <p:ph sz="half" idx="1"/>
          </p:nvPr>
        </p:nvSpPr>
        <p:spPr>
          <a:xfrm>
            <a:off x="581193" y="2228003"/>
            <a:ext cx="5422390" cy="3633047"/>
          </a:xfrm>
        </p:spPr>
        <p:txBody>
          <a:bodyPr anchor="ctr">
            <a:normAutofit/>
          </a:bodyPr>
          <a:lstStyle/>
          <a:p>
            <a:r>
              <a:rPr lang="en-GB" b="1" dirty="0"/>
              <a:t>Lesson Overview:</a:t>
            </a:r>
          </a:p>
          <a:p>
            <a:r>
              <a:rPr lang="en-GB" dirty="0"/>
              <a:t>This lesson will introduce us to the terminal, basic terminal commands, GitHub, and how to use GitHub with VSCode. </a:t>
            </a:r>
          </a:p>
          <a:p>
            <a:r>
              <a:rPr lang="en-GB" dirty="0"/>
              <a:t>By the end of the lesson, we will understand how to navigate the file system via the terminal, use GitHub to manage repositories, and integrate GitHub with VSCode for an efficient development workflow.</a:t>
            </a:r>
          </a:p>
          <a:p>
            <a:endParaRPr lang="en-GB"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AE7227F3-5E1E-BC3E-DDDA-64C85E13CFB6}"/>
              </a:ext>
            </a:extLst>
          </p:cNvPr>
          <p:cNvPicPr>
            <a:picLocks noChangeAspect="1"/>
          </p:cNvPicPr>
          <p:nvPr/>
        </p:nvPicPr>
        <p:blipFill>
          <a:blip r:embed="rId2"/>
          <a:stretch>
            <a:fillRect/>
          </a:stretch>
        </p:blipFill>
        <p:spPr>
          <a:xfrm>
            <a:off x="7145215" y="2228003"/>
            <a:ext cx="2901462" cy="1632073"/>
          </a:xfrm>
          <a:prstGeom prst="rect">
            <a:avLst/>
          </a:prstGeom>
        </p:spPr>
      </p:pic>
      <p:pic>
        <p:nvPicPr>
          <p:cNvPr id="9" name="Picture 8" descr="A logo with blue letters&#10;&#10;Description automatically generated">
            <a:extLst>
              <a:ext uri="{FF2B5EF4-FFF2-40B4-BE49-F238E27FC236}">
                <a16:creationId xmlns:a16="http://schemas.microsoft.com/office/drawing/2014/main" id="{93278A32-FF12-9B4A-49E0-053A65877928}"/>
              </a:ext>
            </a:extLst>
          </p:cNvPr>
          <p:cNvPicPr>
            <a:picLocks noChangeAspect="1"/>
          </p:cNvPicPr>
          <p:nvPr/>
        </p:nvPicPr>
        <p:blipFill>
          <a:blip r:embed="rId3"/>
          <a:stretch>
            <a:fillRect/>
          </a:stretch>
        </p:blipFill>
        <p:spPr>
          <a:xfrm>
            <a:off x="6646985" y="4198750"/>
            <a:ext cx="3751385" cy="1929592"/>
          </a:xfrm>
          <a:prstGeom prst="rect">
            <a:avLst/>
          </a:prstGeom>
        </p:spPr>
      </p:pic>
    </p:spTree>
    <p:extLst>
      <p:ext uri="{BB962C8B-B14F-4D97-AF65-F5344CB8AC3E}">
        <p14:creationId xmlns:p14="http://schemas.microsoft.com/office/powerpoint/2010/main" val="211296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187-63BA-683D-B61F-11A4E6D447F4}"/>
              </a:ext>
            </a:extLst>
          </p:cNvPr>
          <p:cNvSpPr>
            <a:spLocks noGrp="1"/>
          </p:cNvSpPr>
          <p:nvPr>
            <p:ph type="title"/>
          </p:nvPr>
        </p:nvSpPr>
        <p:spPr>
          <a:xfrm>
            <a:off x="581192" y="3077494"/>
            <a:ext cx="11029616" cy="1013800"/>
          </a:xfrm>
        </p:spPr>
        <p:txBody>
          <a:bodyPr>
            <a:normAutofit/>
          </a:bodyPr>
          <a:lstStyle/>
          <a:p>
            <a:pPr algn="ctr"/>
            <a:r>
              <a:rPr lang="en-GB" sz="4000" dirty="0">
                <a:solidFill>
                  <a:schemeClr val="accent1"/>
                </a:solidFill>
              </a:rPr>
              <a:t>Questions?</a:t>
            </a:r>
          </a:p>
        </p:txBody>
      </p:sp>
    </p:spTree>
    <p:extLst>
      <p:ext uri="{BB962C8B-B14F-4D97-AF65-F5344CB8AC3E}">
        <p14:creationId xmlns:p14="http://schemas.microsoft.com/office/powerpoint/2010/main" val="188120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69EB-42C6-BBE7-4191-2CACF89B9BFE}"/>
              </a:ext>
            </a:extLst>
          </p:cNvPr>
          <p:cNvSpPr>
            <a:spLocks noGrp="1"/>
          </p:cNvSpPr>
          <p:nvPr>
            <p:ph type="title"/>
          </p:nvPr>
        </p:nvSpPr>
        <p:spPr>
          <a:xfrm>
            <a:off x="581193" y="729658"/>
            <a:ext cx="11029616" cy="988332"/>
          </a:xfrm>
        </p:spPr>
        <p:txBody>
          <a:bodyPr anchor="b">
            <a:normAutofit/>
          </a:bodyPr>
          <a:lstStyle/>
          <a:p>
            <a:r>
              <a:rPr lang="en-GB" dirty="0"/>
              <a:t>What is the Terminal?</a:t>
            </a:r>
          </a:p>
        </p:txBody>
      </p:sp>
      <p:sp>
        <p:nvSpPr>
          <p:cNvPr id="3" name="Content Placeholder 2">
            <a:extLst>
              <a:ext uri="{FF2B5EF4-FFF2-40B4-BE49-F238E27FC236}">
                <a16:creationId xmlns:a16="http://schemas.microsoft.com/office/drawing/2014/main" id="{38AEFC59-A100-3F49-F885-8DA5AADABF45}"/>
              </a:ext>
            </a:extLst>
          </p:cNvPr>
          <p:cNvSpPr>
            <a:spLocks noGrp="1"/>
          </p:cNvSpPr>
          <p:nvPr>
            <p:ph sz="half" idx="1"/>
          </p:nvPr>
        </p:nvSpPr>
        <p:spPr>
          <a:xfrm>
            <a:off x="581193" y="2228003"/>
            <a:ext cx="5422390" cy="3633047"/>
          </a:xfrm>
        </p:spPr>
        <p:txBody>
          <a:bodyPr anchor="ctr">
            <a:normAutofit/>
          </a:bodyPr>
          <a:lstStyle/>
          <a:p>
            <a:pPr>
              <a:lnSpc>
                <a:spcPct val="90000"/>
              </a:lnSpc>
              <a:buFont typeface="Arial" panose="020B0604020202020204" pitchFamily="34" charset="0"/>
              <a:buChar char="•"/>
            </a:pPr>
            <a:r>
              <a:rPr lang="en-GB" dirty="0"/>
              <a:t>Definition: The terminal is a text-based interface used to interact with the computer’s file system and run commands.</a:t>
            </a:r>
          </a:p>
          <a:p>
            <a:pPr>
              <a:lnSpc>
                <a:spcPct val="90000"/>
              </a:lnSpc>
              <a:buFont typeface="Arial" panose="020B0604020202020204" pitchFamily="34" charset="0"/>
              <a:buChar char="•"/>
            </a:pPr>
            <a:r>
              <a:rPr lang="en-GB" dirty="0"/>
              <a:t>Uses: Navigate directories, create/delete files, run scripts, and control your environment.</a:t>
            </a:r>
          </a:p>
          <a:p>
            <a:pPr>
              <a:lnSpc>
                <a:spcPct val="90000"/>
              </a:lnSpc>
              <a:buFont typeface="Arial" panose="020B0604020202020204" pitchFamily="34" charset="0"/>
              <a:buChar char="•"/>
            </a:pPr>
            <a:r>
              <a:rPr lang="en-GB" dirty="0"/>
              <a:t>Key Point: Understanding the terminal is fundamental to working with version control systems like Git and programming in general.</a:t>
            </a:r>
          </a:p>
        </p:txBody>
      </p:sp>
      <p:pic>
        <p:nvPicPr>
          <p:cNvPr id="5" name="Picture 4" descr="A screenshot of a computer&#10;&#10;Description automatically generated">
            <a:extLst>
              <a:ext uri="{FF2B5EF4-FFF2-40B4-BE49-F238E27FC236}">
                <a16:creationId xmlns:a16="http://schemas.microsoft.com/office/drawing/2014/main" id="{9914548A-1958-5CF1-DCF9-F71B6288243F}"/>
              </a:ext>
            </a:extLst>
          </p:cNvPr>
          <p:cNvPicPr>
            <a:picLocks noChangeAspect="1"/>
          </p:cNvPicPr>
          <p:nvPr/>
        </p:nvPicPr>
        <p:blipFill>
          <a:blip r:embed="rId2"/>
          <a:stretch>
            <a:fillRect/>
          </a:stretch>
        </p:blipFill>
        <p:spPr>
          <a:xfrm>
            <a:off x="6820876" y="2368061"/>
            <a:ext cx="5001037" cy="3173072"/>
          </a:xfrm>
          <a:prstGeom prst="rect">
            <a:avLst/>
          </a:prstGeom>
        </p:spPr>
      </p:pic>
    </p:spTree>
    <p:extLst>
      <p:ext uri="{BB962C8B-B14F-4D97-AF65-F5344CB8AC3E}">
        <p14:creationId xmlns:p14="http://schemas.microsoft.com/office/powerpoint/2010/main" val="391392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1E97-10AB-F856-18E3-D4D45315D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A7A3-818F-F823-B625-395048D0BC26}"/>
              </a:ext>
            </a:extLst>
          </p:cNvPr>
          <p:cNvSpPr>
            <a:spLocks noGrp="1"/>
          </p:cNvSpPr>
          <p:nvPr>
            <p:ph type="title"/>
          </p:nvPr>
        </p:nvSpPr>
        <p:spPr>
          <a:xfrm>
            <a:off x="581193" y="729658"/>
            <a:ext cx="11029616" cy="988332"/>
          </a:xfrm>
        </p:spPr>
        <p:txBody>
          <a:bodyPr anchor="b">
            <a:normAutofit/>
          </a:bodyPr>
          <a:lstStyle/>
          <a:p>
            <a:r>
              <a:rPr lang="en-GB" dirty="0"/>
              <a:t>Basic Terminal Commands</a:t>
            </a:r>
          </a:p>
        </p:txBody>
      </p:sp>
      <p:sp>
        <p:nvSpPr>
          <p:cNvPr id="3" name="Content Placeholder 2">
            <a:extLst>
              <a:ext uri="{FF2B5EF4-FFF2-40B4-BE49-F238E27FC236}">
                <a16:creationId xmlns:a16="http://schemas.microsoft.com/office/drawing/2014/main" id="{81883DB9-8954-5CDF-1F9B-C74EF3878587}"/>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ls</a:t>
            </a:r>
            <a:r>
              <a:rPr lang="en-GB" dirty="0"/>
              <a:t> – Lists files and directories in the current directory.</a:t>
            </a:r>
            <a:br>
              <a:rPr lang="en-GB" dirty="0"/>
            </a:br>
            <a:r>
              <a:rPr lang="en-GB" dirty="0"/>
              <a:t>Example: ls</a:t>
            </a:r>
          </a:p>
          <a:p>
            <a:pPr>
              <a:buFont typeface="Arial" panose="020B0604020202020204" pitchFamily="34" charset="0"/>
              <a:buChar char="•"/>
            </a:pPr>
            <a:r>
              <a:rPr lang="en-GB" b="1" dirty="0"/>
              <a:t>mkdir</a:t>
            </a:r>
            <a:r>
              <a:rPr lang="en-GB" dirty="0"/>
              <a:t> – Creates a new directory</a:t>
            </a:r>
            <a:br>
              <a:rPr lang="en-GB" dirty="0"/>
            </a:br>
            <a:r>
              <a:rPr lang="en-GB" dirty="0"/>
              <a:t>Example: mkdir project-folder</a:t>
            </a:r>
          </a:p>
          <a:p>
            <a:pPr>
              <a:buFont typeface="Arial" panose="020B0604020202020204" pitchFamily="34" charset="0"/>
              <a:buChar char="•"/>
            </a:pPr>
            <a:r>
              <a:rPr lang="en-GB" b="1" dirty="0"/>
              <a:t>touch</a:t>
            </a:r>
            <a:r>
              <a:rPr lang="en-GB" dirty="0"/>
              <a:t> – Creates a new, empty file.</a:t>
            </a:r>
            <a:br>
              <a:rPr lang="en-GB" dirty="0"/>
            </a:br>
            <a:r>
              <a:rPr lang="en-GB" dirty="0"/>
              <a:t>Example: touch index. Html</a:t>
            </a:r>
          </a:p>
          <a:p>
            <a:pPr>
              <a:buFont typeface="Arial" panose="020B0604020202020204" pitchFamily="34" charset="0"/>
              <a:buChar char="•"/>
            </a:pPr>
            <a:r>
              <a:rPr lang="en-GB" b="1" dirty="0"/>
              <a:t>cd</a:t>
            </a:r>
            <a:r>
              <a:rPr lang="en-GB" dirty="0"/>
              <a:t> – Changes the current directory.</a:t>
            </a:r>
            <a:br>
              <a:rPr lang="en-GB" dirty="0"/>
            </a:br>
            <a:r>
              <a:rPr lang="en-GB" dirty="0"/>
              <a:t>Example: cd project-folder</a:t>
            </a:r>
          </a:p>
        </p:txBody>
      </p:sp>
      <p:pic>
        <p:nvPicPr>
          <p:cNvPr id="6" name="Picture 5" descr="A screenshot of a computer&#10;&#10;Description automatically generated">
            <a:extLst>
              <a:ext uri="{FF2B5EF4-FFF2-40B4-BE49-F238E27FC236}">
                <a16:creationId xmlns:a16="http://schemas.microsoft.com/office/drawing/2014/main" id="{2D84F649-E90F-9504-9B11-76A7E6DAEFCE}"/>
              </a:ext>
            </a:extLst>
          </p:cNvPr>
          <p:cNvPicPr>
            <a:picLocks noChangeAspect="1"/>
          </p:cNvPicPr>
          <p:nvPr/>
        </p:nvPicPr>
        <p:blipFill>
          <a:blip r:embed="rId2"/>
          <a:stretch>
            <a:fillRect/>
          </a:stretch>
        </p:blipFill>
        <p:spPr>
          <a:xfrm>
            <a:off x="5278880" y="2795955"/>
            <a:ext cx="6331927" cy="2853826"/>
          </a:xfrm>
          <a:prstGeom prst="rect">
            <a:avLst/>
          </a:prstGeom>
        </p:spPr>
      </p:pic>
    </p:spTree>
    <p:extLst>
      <p:ext uri="{BB962C8B-B14F-4D97-AF65-F5344CB8AC3E}">
        <p14:creationId xmlns:p14="http://schemas.microsoft.com/office/powerpoint/2010/main" val="155634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8EA1F-757A-0CAD-82A5-0D0564C6F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C4B6C-C56E-4369-84BB-5EB567217E0E}"/>
              </a:ext>
            </a:extLst>
          </p:cNvPr>
          <p:cNvSpPr>
            <a:spLocks noGrp="1"/>
          </p:cNvSpPr>
          <p:nvPr>
            <p:ph type="title"/>
          </p:nvPr>
        </p:nvSpPr>
        <p:spPr>
          <a:xfrm>
            <a:off x="581193" y="729658"/>
            <a:ext cx="11029616" cy="988332"/>
          </a:xfrm>
        </p:spPr>
        <p:txBody>
          <a:bodyPr anchor="b">
            <a:normAutofit/>
          </a:bodyPr>
          <a:lstStyle/>
          <a:p>
            <a:r>
              <a:rPr lang="en-GB" dirty="0"/>
              <a:t>Demo of Basic Commands</a:t>
            </a:r>
          </a:p>
        </p:txBody>
      </p:sp>
      <p:sp>
        <p:nvSpPr>
          <p:cNvPr id="3" name="Content Placeholder 2">
            <a:extLst>
              <a:ext uri="{FF2B5EF4-FFF2-40B4-BE49-F238E27FC236}">
                <a16:creationId xmlns:a16="http://schemas.microsoft.com/office/drawing/2014/main" id="{F917C5FA-63D8-72C9-6EB4-109F61F5F204}"/>
              </a:ext>
            </a:extLst>
          </p:cNvPr>
          <p:cNvSpPr>
            <a:spLocks noGrp="1"/>
          </p:cNvSpPr>
          <p:nvPr>
            <p:ph sz="half" idx="1"/>
          </p:nvPr>
        </p:nvSpPr>
        <p:spPr>
          <a:xfrm>
            <a:off x="581193" y="2228003"/>
            <a:ext cx="5422390" cy="3633047"/>
          </a:xfrm>
        </p:spPr>
        <p:txBody>
          <a:bodyPr anchor="ctr">
            <a:normAutofit/>
          </a:bodyPr>
          <a:lstStyle/>
          <a:p>
            <a:r>
              <a:rPr lang="en-GB" dirty="0"/>
              <a:t>Live demo of using ls, mkdir, touch, and cd commands.</a:t>
            </a:r>
          </a:p>
          <a:p>
            <a:r>
              <a:rPr lang="en-GB" dirty="0"/>
              <a:t>Example workflow:</a:t>
            </a:r>
          </a:p>
          <a:p>
            <a:pPr marL="342900" indent="-342900">
              <a:buFont typeface="+mj-lt"/>
              <a:buAutoNum type="arabicPeriod"/>
            </a:pPr>
            <a:r>
              <a:rPr lang="en-GB" dirty="0"/>
              <a:t>List files in a folder: ls</a:t>
            </a:r>
          </a:p>
          <a:p>
            <a:pPr marL="342900" indent="-342900">
              <a:buFont typeface="+mj-lt"/>
              <a:buAutoNum type="arabicPeriod"/>
            </a:pPr>
            <a:r>
              <a:rPr lang="en-GB" dirty="0"/>
              <a:t>Create a folder: mkdir demo</a:t>
            </a:r>
          </a:p>
          <a:p>
            <a:pPr marL="342900" indent="-342900">
              <a:buFont typeface="+mj-lt"/>
              <a:buAutoNum type="arabicPeriod"/>
            </a:pPr>
            <a:r>
              <a:rPr lang="en-GB" dirty="0"/>
              <a:t>Navigate into the folder: cd demo</a:t>
            </a:r>
          </a:p>
          <a:p>
            <a:pPr marL="342900" indent="-342900">
              <a:buFont typeface="+mj-lt"/>
              <a:buAutoNum type="arabicPeriod"/>
            </a:pPr>
            <a:r>
              <a:rPr lang="en-GB" dirty="0"/>
              <a:t>Create a file: touch </a:t>
            </a:r>
            <a:r>
              <a:rPr lang="en-GB" dirty="0" err="1"/>
              <a:t>hello.txt</a:t>
            </a:r>
            <a:endParaRPr lang="en-GB" dirty="0"/>
          </a:p>
          <a:p>
            <a:pPr marL="342900" indent="-342900">
              <a:buFont typeface="+mj-lt"/>
              <a:buAutoNum type="arabicPeriod"/>
            </a:pPr>
            <a:r>
              <a:rPr lang="en-GB" dirty="0"/>
              <a:t>Verify the file was created: ls</a:t>
            </a:r>
            <a:br>
              <a:rPr lang="en-GB" dirty="0"/>
            </a:br>
            <a:br>
              <a:rPr lang="en-GB" dirty="0"/>
            </a:br>
            <a:r>
              <a:rPr lang="en-GB" dirty="0"/>
              <a:t>demo….</a:t>
            </a:r>
          </a:p>
        </p:txBody>
      </p:sp>
    </p:spTree>
    <p:extLst>
      <p:ext uri="{BB962C8B-B14F-4D97-AF65-F5344CB8AC3E}">
        <p14:creationId xmlns:p14="http://schemas.microsoft.com/office/powerpoint/2010/main" val="123539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C85E-301A-0D27-5AB0-19EAFAA37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45162-6EF0-93AA-7FD1-CFE49C855102}"/>
              </a:ext>
            </a:extLst>
          </p:cNvPr>
          <p:cNvSpPr>
            <a:spLocks noGrp="1"/>
          </p:cNvSpPr>
          <p:nvPr>
            <p:ph type="title"/>
          </p:nvPr>
        </p:nvSpPr>
        <p:spPr>
          <a:xfrm>
            <a:off x="581193" y="729658"/>
            <a:ext cx="11029616" cy="988332"/>
          </a:xfrm>
        </p:spPr>
        <p:txBody>
          <a:bodyPr anchor="b">
            <a:normAutofit/>
          </a:bodyPr>
          <a:lstStyle/>
          <a:p>
            <a:r>
              <a:rPr lang="en-GB" dirty="0"/>
              <a:t>Introduction to GitHub and Version Control</a:t>
            </a:r>
          </a:p>
        </p:txBody>
      </p:sp>
      <p:sp>
        <p:nvSpPr>
          <p:cNvPr id="3" name="Content Placeholder 2">
            <a:extLst>
              <a:ext uri="{FF2B5EF4-FFF2-40B4-BE49-F238E27FC236}">
                <a16:creationId xmlns:a16="http://schemas.microsoft.com/office/drawing/2014/main" id="{AC6E526B-814B-E7EB-A11D-D39780B727FE}"/>
              </a:ext>
            </a:extLst>
          </p:cNvPr>
          <p:cNvSpPr>
            <a:spLocks noGrp="1"/>
          </p:cNvSpPr>
          <p:nvPr>
            <p:ph sz="half" idx="1"/>
          </p:nvPr>
        </p:nvSpPr>
        <p:spPr>
          <a:xfrm>
            <a:off x="581193" y="2228003"/>
            <a:ext cx="5422390" cy="3633047"/>
          </a:xfrm>
        </p:spPr>
        <p:txBody>
          <a:bodyPr anchor="ctr">
            <a:normAutofit/>
          </a:bodyPr>
          <a:lstStyle/>
          <a:p>
            <a:r>
              <a:rPr lang="en-GB" b="1" dirty="0"/>
              <a:t>Learning Objective:</a:t>
            </a:r>
            <a:br>
              <a:rPr lang="en-GB" b="1" dirty="0"/>
            </a:br>
            <a:br>
              <a:rPr lang="en-GB" dirty="0"/>
            </a:br>
            <a:r>
              <a:rPr lang="en-GB" dirty="0"/>
              <a:t>You will understand what GitHub is, why it is useful, and how to create, clone, commit, and push changes to a repository.</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F69726EB-914D-B977-FCFE-59B66C9CF2DB}"/>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50054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9261-0C97-8F90-F7B6-2CD5792CC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2D0AF-5990-70B1-58F9-E3332586F7CF}"/>
              </a:ext>
            </a:extLst>
          </p:cNvPr>
          <p:cNvSpPr>
            <a:spLocks noGrp="1"/>
          </p:cNvSpPr>
          <p:nvPr>
            <p:ph type="title"/>
          </p:nvPr>
        </p:nvSpPr>
        <p:spPr>
          <a:xfrm>
            <a:off x="581193" y="729658"/>
            <a:ext cx="11029616" cy="988332"/>
          </a:xfrm>
        </p:spPr>
        <p:txBody>
          <a:bodyPr anchor="b">
            <a:normAutofit/>
          </a:bodyPr>
          <a:lstStyle/>
          <a:p>
            <a:r>
              <a:rPr lang="en-GB" dirty="0"/>
              <a:t>What is GitHub?</a:t>
            </a:r>
          </a:p>
        </p:txBody>
      </p:sp>
      <p:sp>
        <p:nvSpPr>
          <p:cNvPr id="3" name="Content Placeholder 2">
            <a:extLst>
              <a:ext uri="{FF2B5EF4-FFF2-40B4-BE49-F238E27FC236}">
                <a16:creationId xmlns:a16="http://schemas.microsoft.com/office/drawing/2014/main" id="{28EE31EB-1B50-165B-0B73-0B2D042EAEBB}"/>
              </a:ext>
            </a:extLst>
          </p:cNvPr>
          <p:cNvSpPr>
            <a:spLocks noGrp="1"/>
          </p:cNvSpPr>
          <p:nvPr>
            <p:ph sz="half" idx="1"/>
          </p:nvPr>
        </p:nvSpPr>
        <p:spPr>
          <a:xfrm>
            <a:off x="581193" y="2228003"/>
            <a:ext cx="5422390" cy="3633047"/>
          </a:xfrm>
        </p:spPr>
        <p:txBody>
          <a:bodyPr anchor="ctr">
            <a:normAutofit/>
          </a:bodyPr>
          <a:lstStyle/>
          <a:p>
            <a:r>
              <a:rPr lang="en-GB" dirty="0"/>
              <a:t>Definition: GitHub is a cloud-based platform for version control using Git.</a:t>
            </a:r>
          </a:p>
          <a:p>
            <a:r>
              <a:rPr lang="en-GB" dirty="0"/>
              <a:t>Uses: Collaborating on projects, tracking changes to code, and backing up projects online.</a:t>
            </a:r>
          </a:p>
          <a:p>
            <a:r>
              <a:rPr lang="en-GB" dirty="0"/>
              <a:t>Key Point: GitHub enables teams to work on code together while keeping track of every change.</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B04FE4B9-1EF7-A33A-86EF-D12C1C8900E8}"/>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359631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F3D2-57FA-9D9A-84FE-111C9130D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96788-3185-7460-201B-93B4EC912AE6}"/>
              </a:ext>
            </a:extLst>
          </p:cNvPr>
          <p:cNvSpPr>
            <a:spLocks noGrp="1"/>
          </p:cNvSpPr>
          <p:nvPr>
            <p:ph type="title"/>
          </p:nvPr>
        </p:nvSpPr>
        <p:spPr>
          <a:xfrm>
            <a:off x="581193" y="729658"/>
            <a:ext cx="11029616" cy="988332"/>
          </a:xfrm>
        </p:spPr>
        <p:txBody>
          <a:bodyPr anchor="b">
            <a:normAutofit/>
          </a:bodyPr>
          <a:lstStyle/>
          <a:p>
            <a:r>
              <a:rPr lang="en-GB" dirty="0"/>
              <a:t>Git Workflow Overview</a:t>
            </a:r>
          </a:p>
        </p:txBody>
      </p:sp>
      <p:sp>
        <p:nvSpPr>
          <p:cNvPr id="3" name="Content Placeholder 2">
            <a:extLst>
              <a:ext uri="{FF2B5EF4-FFF2-40B4-BE49-F238E27FC236}">
                <a16:creationId xmlns:a16="http://schemas.microsoft.com/office/drawing/2014/main" id="{29639E83-EACF-F58B-94A7-03D5F409FDFD}"/>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Git</a:t>
            </a:r>
            <a:r>
              <a:rPr lang="en-GB" dirty="0"/>
              <a:t>: The version control system used to track changes.</a:t>
            </a:r>
          </a:p>
          <a:p>
            <a:pPr>
              <a:buFont typeface="Arial" panose="020B0604020202020204" pitchFamily="34" charset="0"/>
              <a:buChar char="•"/>
            </a:pPr>
            <a:r>
              <a:rPr lang="en-GB" b="1" dirty="0"/>
              <a:t>Repository (repo)</a:t>
            </a:r>
            <a:r>
              <a:rPr lang="en-GB" dirty="0"/>
              <a:t>: A storage space where the project files live.</a:t>
            </a:r>
          </a:p>
          <a:p>
            <a:pPr>
              <a:buFont typeface="Arial" panose="020B0604020202020204" pitchFamily="34" charset="0"/>
              <a:buChar char="•"/>
            </a:pPr>
            <a:r>
              <a:rPr lang="en-GB" b="1" dirty="0"/>
              <a:t>Local vs Remote Repo</a:t>
            </a:r>
            <a:r>
              <a:rPr lang="en-GB" dirty="0"/>
              <a:t>:</a:t>
            </a:r>
          </a:p>
          <a:p>
            <a:pPr marL="742950" lvl="1" indent="-285750">
              <a:buFont typeface="Arial" panose="020B0604020202020204" pitchFamily="34" charset="0"/>
              <a:buChar char="•"/>
            </a:pPr>
            <a:r>
              <a:rPr lang="en-GB" dirty="0"/>
              <a:t>Local repo is on your machine.</a:t>
            </a:r>
          </a:p>
          <a:p>
            <a:pPr marL="742950" lvl="1" indent="-285750">
              <a:buFont typeface="Arial" panose="020B0604020202020204" pitchFamily="34" charset="0"/>
              <a:buChar char="•"/>
            </a:pPr>
            <a:r>
              <a:rPr lang="en-GB" dirty="0"/>
              <a:t>Remote repo is on GitHub.</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01D1CEB0-480C-8028-8B44-E24E4D0F6140}"/>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178394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061F1-06BB-83CA-6226-730188A3D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ED5C1-93AA-38ED-C5F9-476A4B92BE2A}"/>
              </a:ext>
            </a:extLst>
          </p:cNvPr>
          <p:cNvSpPr>
            <a:spLocks noGrp="1"/>
          </p:cNvSpPr>
          <p:nvPr>
            <p:ph type="title"/>
          </p:nvPr>
        </p:nvSpPr>
        <p:spPr>
          <a:xfrm>
            <a:off x="581193" y="729658"/>
            <a:ext cx="11029616" cy="988332"/>
          </a:xfrm>
        </p:spPr>
        <p:txBody>
          <a:bodyPr anchor="b">
            <a:normAutofit/>
          </a:bodyPr>
          <a:lstStyle/>
          <a:p>
            <a:r>
              <a:rPr lang="en-GB" dirty="0"/>
              <a:t>Creating a Repository on GitHub</a:t>
            </a:r>
          </a:p>
        </p:txBody>
      </p:sp>
      <p:sp>
        <p:nvSpPr>
          <p:cNvPr id="3" name="Content Placeholder 2">
            <a:extLst>
              <a:ext uri="{FF2B5EF4-FFF2-40B4-BE49-F238E27FC236}">
                <a16:creationId xmlns:a16="http://schemas.microsoft.com/office/drawing/2014/main" id="{A1444807-19B6-37BA-F15B-0E23A7DFA5E0}"/>
              </a:ext>
            </a:extLst>
          </p:cNvPr>
          <p:cNvSpPr>
            <a:spLocks noGrp="1"/>
          </p:cNvSpPr>
          <p:nvPr>
            <p:ph sz="half" idx="1"/>
          </p:nvPr>
        </p:nvSpPr>
        <p:spPr>
          <a:xfrm>
            <a:off x="581193" y="2228003"/>
            <a:ext cx="5422390" cy="3633047"/>
          </a:xfrm>
        </p:spPr>
        <p:txBody>
          <a:bodyPr anchor="ctr">
            <a:normAutofit/>
          </a:bodyPr>
          <a:lstStyle/>
          <a:p>
            <a:pPr marL="0" indent="0">
              <a:buNone/>
            </a:pPr>
            <a:r>
              <a:rPr lang="en-GB" dirty="0"/>
              <a:t>Steps to create a new repository:</a:t>
            </a:r>
          </a:p>
          <a:p>
            <a:pPr>
              <a:buFont typeface="+mj-lt"/>
              <a:buAutoNum type="arabicPeriod"/>
            </a:pPr>
            <a:r>
              <a:rPr lang="en-GB" dirty="0"/>
              <a:t>Go to GitHub and log in.</a:t>
            </a:r>
          </a:p>
          <a:p>
            <a:pPr>
              <a:buFont typeface="+mj-lt"/>
              <a:buAutoNum type="arabicPeriod"/>
            </a:pPr>
            <a:r>
              <a:rPr lang="en-GB" dirty="0"/>
              <a:t>Click the “New” button to create a new repo.</a:t>
            </a:r>
          </a:p>
          <a:p>
            <a:pPr>
              <a:buFont typeface="+mj-lt"/>
              <a:buAutoNum type="arabicPeriod"/>
            </a:pPr>
            <a:r>
              <a:rPr lang="en-GB" dirty="0"/>
              <a:t>Name the repository and choose its visibility (public/private).</a:t>
            </a:r>
          </a:p>
          <a:p>
            <a:pPr>
              <a:buFont typeface="+mj-lt"/>
              <a:buAutoNum type="arabicPeriod"/>
            </a:pPr>
            <a:r>
              <a:rPr lang="en-GB" dirty="0"/>
              <a:t>Click "Create Repository".</a:t>
            </a:r>
          </a:p>
        </p:txBody>
      </p:sp>
      <p:pic>
        <p:nvPicPr>
          <p:cNvPr id="8" name="Picture 7" descr="A screenshot of a computer&#10;&#10;Description automatically generated">
            <a:extLst>
              <a:ext uri="{FF2B5EF4-FFF2-40B4-BE49-F238E27FC236}">
                <a16:creationId xmlns:a16="http://schemas.microsoft.com/office/drawing/2014/main" id="{D71A57D0-9F93-3FE1-4ACD-C1C0801DACBF}"/>
              </a:ext>
            </a:extLst>
          </p:cNvPr>
          <p:cNvPicPr>
            <a:picLocks noChangeAspect="1"/>
          </p:cNvPicPr>
          <p:nvPr/>
        </p:nvPicPr>
        <p:blipFill>
          <a:blip r:embed="rId2"/>
          <a:stretch>
            <a:fillRect/>
          </a:stretch>
        </p:blipFill>
        <p:spPr>
          <a:xfrm>
            <a:off x="6406362" y="2340037"/>
            <a:ext cx="4507824" cy="4049040"/>
          </a:xfrm>
          <a:prstGeom prst="rect">
            <a:avLst/>
          </a:prstGeom>
        </p:spPr>
      </p:pic>
    </p:spTree>
    <p:extLst>
      <p:ext uri="{BB962C8B-B14F-4D97-AF65-F5344CB8AC3E}">
        <p14:creationId xmlns:p14="http://schemas.microsoft.com/office/powerpoint/2010/main" val="2804589948"/>
      </p:ext>
    </p:extLst>
  </p:cSld>
  <p:clrMapOvr>
    <a:masterClrMapping/>
  </p:clrMapOvr>
</p:sld>
</file>

<file path=ppt/theme/theme1.xml><?xml version="1.0" encoding="utf-8"?>
<a:theme xmlns:a="http://schemas.openxmlformats.org/drawingml/2006/main" name="Dividend">
  <a:themeElements>
    <a:clrScheme name="Step8Up Ltd">
      <a:dk1>
        <a:srgbClr val="011892"/>
      </a:dk1>
      <a:lt1>
        <a:srgbClr val="FFFFFF"/>
      </a:lt1>
      <a:dk2>
        <a:srgbClr val="FF9300"/>
      </a:dk2>
      <a:lt2>
        <a:srgbClr val="E7E6E6"/>
      </a:lt2>
      <a:accent1>
        <a:srgbClr val="0E182B"/>
      </a:accent1>
      <a:accent2>
        <a:srgbClr val="F68138"/>
      </a:accent2>
      <a:accent3>
        <a:srgbClr val="A5A5A5"/>
      </a:accent3>
      <a:accent4>
        <a:srgbClr val="FFC000"/>
      </a:accent4>
      <a:accent5>
        <a:srgbClr val="61A9E9"/>
      </a:accent5>
      <a:accent6>
        <a:srgbClr val="90E15D"/>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1" id="{168CC33E-66BB-3D4F-AC4E-4E4FF8B683C4}" vid="{3CAADF33-9D07-F64D-BA70-6AC6839C8F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1474</TotalTime>
  <Words>923</Words>
  <Application>Microsoft Macintosh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Wingdings 2</vt:lpstr>
      <vt:lpstr>Dividend</vt:lpstr>
      <vt:lpstr>Introduction to the Terminal, GitHub, and VSCode</vt:lpstr>
      <vt:lpstr>Introduction to the Terminal, GitHub, and VSCode</vt:lpstr>
      <vt:lpstr>What is the Terminal?</vt:lpstr>
      <vt:lpstr>Basic Terminal Commands</vt:lpstr>
      <vt:lpstr>Demo of Basic Commands</vt:lpstr>
      <vt:lpstr>Introduction to GitHub and Version Control</vt:lpstr>
      <vt:lpstr>What is GitHub?</vt:lpstr>
      <vt:lpstr>Git Workflow Overview</vt:lpstr>
      <vt:lpstr>Creating a Repository on GitHub</vt:lpstr>
      <vt:lpstr>Cloning a Repository Locally</vt:lpstr>
      <vt:lpstr>Creating a README.md File</vt:lpstr>
      <vt:lpstr>Committing and Pushing Changes</vt:lpstr>
      <vt:lpstr>Demo: GitHub Workflow</vt:lpstr>
      <vt:lpstr>Using GitHub with VSCode</vt:lpstr>
      <vt:lpstr>Introduction to VSCode</vt:lpstr>
      <vt:lpstr>Setting Up GitHub in VSCode</vt:lpstr>
      <vt:lpstr>Git Commands in VSCode</vt:lpstr>
      <vt:lpstr>Demo: VSCode GitHub Workflow</vt:lpstr>
      <vt:lpstr>Conclusion and Q&amp;A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Terminal, GitHub, and VSCode</dc:title>
  <dc:creator>Jason Sammon</dc:creator>
  <cp:lastModifiedBy>Jason Sammon</cp:lastModifiedBy>
  <cp:revision>2</cp:revision>
  <dcterms:created xsi:type="dcterms:W3CDTF">2024-09-09T14:17:17Z</dcterms:created>
  <dcterms:modified xsi:type="dcterms:W3CDTF">2024-09-17T19:01:07Z</dcterms:modified>
</cp:coreProperties>
</file>