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4" r:id="rId19"/>
    <p:sldId id="282" r:id="rId20"/>
    <p:sldId id="285" r:id="rId21"/>
    <p:sldId id="286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2"/>
            <p14:sldId id="285"/>
            <p14:sldId id="28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4"/>
    <p:restoredTop sz="94614"/>
  </p:normalViewPr>
  <p:slideViewPr>
    <p:cSldViewPr snapToGrid="0">
      <p:cViewPr varScale="1">
        <p:scale>
          <a:sx n="162" d="100"/>
          <a:sy n="162" d="100"/>
        </p:scale>
        <p:origin x="224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Introducing html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335ED-01BE-087E-5DEC-75A4E30A3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AE64-68D4-4C98-3AFA-B9F05475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Previewing the Page Using the Live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8E8A-789A-D946-F141-B98D9FF0D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882071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Learning Objective:</a:t>
            </a:r>
            <a:br>
              <a:rPr lang="en-GB" b="1" dirty="0"/>
            </a:br>
            <a:br>
              <a:rPr lang="en-GB" dirty="0"/>
            </a:br>
            <a:r>
              <a:rPr lang="en-GB" dirty="0"/>
              <a:t>We will install and use the Live Server extension in VSCode to preview their HTML file in real-time.</a:t>
            </a:r>
          </a:p>
        </p:txBody>
      </p:sp>
    </p:spTree>
    <p:extLst>
      <p:ext uri="{BB962C8B-B14F-4D97-AF65-F5344CB8AC3E}">
        <p14:creationId xmlns:p14="http://schemas.microsoft.com/office/powerpoint/2010/main" val="82693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CC73F-2FCD-A71B-ED08-81A636380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6B7F-13A1-45DD-3A50-7223D5D4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Installing the Live Preview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AB0A1-D412-0286-C2BF-833B57D2A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882071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Live Preview allows real-time reloading of the webpage as students make changes.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Steps to install Live Preview :</a:t>
            </a:r>
          </a:p>
          <a:p>
            <a:pPr>
              <a:buFont typeface="+mj-lt"/>
              <a:buAutoNum type="arabicPeriod"/>
            </a:pPr>
            <a:r>
              <a:rPr lang="en-GB" dirty="0"/>
              <a:t>Go to the Extensions tab in VSCode.</a:t>
            </a:r>
          </a:p>
          <a:p>
            <a:pPr>
              <a:buFont typeface="+mj-lt"/>
              <a:buAutoNum type="arabicPeriod"/>
            </a:pPr>
            <a:r>
              <a:rPr lang="en-GB" dirty="0"/>
              <a:t>Search for "Live Preview".</a:t>
            </a:r>
          </a:p>
          <a:p>
            <a:pPr>
              <a:buFont typeface="+mj-lt"/>
              <a:buAutoNum type="arabicPeriod"/>
            </a:pPr>
            <a:r>
              <a:rPr lang="en-GB" dirty="0"/>
              <a:t>Click "Install".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27D203-927D-8762-FADF-47EE6C1F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23" y="3786829"/>
            <a:ext cx="6189785" cy="234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7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5A090-0616-B2DF-47CF-2469A586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4483-5FF8-FA15-0ADB-0AF0D035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Previewing Your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91FF-FBFC-C4C7-BC50-F32600713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8820715" cy="3633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How to launch Live Preview:</a:t>
            </a:r>
            <a:br>
              <a:rPr lang="en-GB" dirty="0"/>
            </a:br>
            <a:r>
              <a:rPr lang="en-GB" dirty="0"/>
              <a:t>Right-click on the </a:t>
            </a:r>
            <a:r>
              <a:rPr lang="en-GB" dirty="0" err="1"/>
              <a:t>index.html</a:t>
            </a:r>
            <a:r>
              <a:rPr lang="en-GB" dirty="0"/>
              <a:t> file.</a:t>
            </a:r>
          </a:p>
          <a:p>
            <a:pPr>
              <a:buFont typeface="+mj-lt"/>
              <a:buAutoNum type="arabicPeriod"/>
            </a:pPr>
            <a:r>
              <a:rPr lang="en-GB" dirty="0"/>
              <a:t>Select ”Show Preview".</a:t>
            </a:r>
          </a:p>
          <a:p>
            <a:pPr>
              <a:buFont typeface="+mj-lt"/>
              <a:buAutoNum type="arabicPeriod"/>
            </a:pPr>
            <a:r>
              <a:rPr lang="en-GB" dirty="0"/>
              <a:t>The browser will open the webpage, and any changes saved in </a:t>
            </a:r>
            <a:br>
              <a:rPr lang="en-GB" dirty="0"/>
            </a:br>
            <a:r>
              <a:rPr lang="en-GB" dirty="0"/>
              <a:t>VSCode will automatically refresh.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DFDF19-8508-90AB-DEC6-E9611DA5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77" y="2228193"/>
            <a:ext cx="4254331" cy="42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83B4F-467D-87E6-AA02-807CE4B13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2FDA-0288-5C77-D7F4-0929C106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Basic HTML Elements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E030-B526-2B4D-2325-4A14DFB56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8820715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Learning Objective:</a:t>
            </a:r>
            <a:br>
              <a:rPr lang="en-GB" b="1" dirty="0"/>
            </a:br>
            <a:br>
              <a:rPr lang="en-GB" dirty="0"/>
            </a:br>
            <a:r>
              <a:rPr lang="en-GB" dirty="0"/>
              <a:t>Students will learn the structure and usage of basic HTML elements and attributes to build simple content.</a:t>
            </a:r>
          </a:p>
        </p:txBody>
      </p:sp>
    </p:spTree>
    <p:extLst>
      <p:ext uri="{BB962C8B-B14F-4D97-AF65-F5344CB8AC3E}">
        <p14:creationId xmlns:p14="http://schemas.microsoft.com/office/powerpoint/2010/main" val="217027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A8753-E119-F232-3E71-412B41346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F9EA-52F4-D09B-24DA-7C4BA52B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Basic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9ACA-7195-B34D-BB9F-612DE052E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882071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Headings</a:t>
            </a:r>
            <a:r>
              <a:rPr lang="en-GB" dirty="0"/>
              <a:t>:&lt;h1&gt;: Main heading, &lt;h2&gt;, &lt;h3&gt;, etc. for subheadings.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&lt;h1&gt;This is the main heading&lt;/h1&gt;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Paragraphs</a:t>
            </a:r>
            <a:r>
              <a:rPr lang="en-GB" dirty="0"/>
              <a:t>:&lt;p&gt;: Defines a block of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&lt;p&gt;This is a paragraph of text.&lt;/p&gt;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Divisions</a:t>
            </a:r>
            <a:r>
              <a:rPr lang="en-GB" dirty="0"/>
              <a:t>:&lt;div&gt;: A block-level container for other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&lt;div&gt;Some content inside a div&lt;/div&gt;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Span</a:t>
            </a:r>
            <a:r>
              <a:rPr lang="en-GB" dirty="0"/>
              <a:t>:&lt;span&gt;: An inline container for text or other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&lt;span&gt;Inline text&lt;/span&gt;</a:t>
            </a:r>
          </a:p>
        </p:txBody>
      </p:sp>
    </p:spTree>
    <p:extLst>
      <p:ext uri="{BB962C8B-B14F-4D97-AF65-F5344CB8AC3E}">
        <p14:creationId xmlns:p14="http://schemas.microsoft.com/office/powerpoint/2010/main" val="77460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5B873-DA9C-D41A-6953-2ADBBDA6C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9089-2FBE-C727-BE81-DD06659A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Links and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0251-F407-C1FF-790B-E822AC698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9025263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Anchor (&lt;a&gt;)</a:t>
            </a:r>
            <a:r>
              <a:rPr lang="en-GB" dirty="0"/>
              <a:t>: Creates hyperlinks.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Example: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www.example.com</a:t>
            </a:r>
            <a:r>
              <a:rPr lang="en-GB" dirty="0"/>
              <a:t>"&gt;Visit Example&lt;/a&gt;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Image (&lt;</a:t>
            </a:r>
            <a:r>
              <a:rPr lang="en-GB" b="1" dirty="0" err="1"/>
              <a:t>img</a:t>
            </a:r>
            <a:r>
              <a:rPr lang="en-GB" b="1" dirty="0"/>
              <a:t>&gt;)</a:t>
            </a:r>
            <a:r>
              <a:rPr lang="en-GB" dirty="0"/>
              <a:t>: Displays images.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Example: 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="</a:t>
            </a:r>
            <a:r>
              <a:rPr lang="en-GB" dirty="0" err="1"/>
              <a:t>image.jpg</a:t>
            </a:r>
            <a:r>
              <a:rPr lang="en-GB" dirty="0"/>
              <a:t>" alt="An image"&gt;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Attributes: </a:t>
            </a:r>
            <a:r>
              <a:rPr lang="en-GB" dirty="0" err="1"/>
              <a:t>src</a:t>
            </a:r>
            <a:r>
              <a:rPr lang="en-GB" dirty="0"/>
              <a:t> (source), alt (alternative text for accessibility).</a:t>
            </a:r>
          </a:p>
        </p:txBody>
      </p:sp>
    </p:spTree>
    <p:extLst>
      <p:ext uri="{BB962C8B-B14F-4D97-AF65-F5344CB8AC3E}">
        <p14:creationId xmlns:p14="http://schemas.microsoft.com/office/powerpoint/2010/main" val="228354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F7C3F-1645-F331-7C89-B2DCA3A4D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04C0-6359-226F-C9E6-084EE916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Attributes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5E89-AAD2-3212-A865-54DF90F61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Attributes provide additional information about an element (e.g., </a:t>
            </a:r>
            <a:r>
              <a:rPr lang="en-GB" dirty="0" err="1"/>
              <a:t>href</a:t>
            </a:r>
            <a:r>
              <a:rPr lang="en-GB" dirty="0"/>
              <a:t> for &lt;a&gt;, </a:t>
            </a:r>
            <a:r>
              <a:rPr lang="en-GB" dirty="0" err="1"/>
              <a:t>src</a:t>
            </a:r>
            <a:r>
              <a:rPr lang="en-GB" dirty="0"/>
              <a:t> for &lt;</a:t>
            </a:r>
            <a:r>
              <a:rPr lang="en-GB" dirty="0" err="1"/>
              <a:t>img</a:t>
            </a:r>
            <a:r>
              <a:rPr lang="en-GB" dirty="0"/>
              <a:t>&gt;, class and id for styling).</a:t>
            </a:r>
          </a:p>
        </p:txBody>
      </p:sp>
      <p:pic>
        <p:nvPicPr>
          <p:cNvPr id="6" name="Picture 5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65EB0827-0C68-E8E1-50CE-B4DEB306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829420"/>
            <a:ext cx="68580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51A059-134A-E49E-4480-8FD1A77C3FA7}"/>
              </a:ext>
            </a:extLst>
          </p:cNvPr>
          <p:cNvSpPr txBox="1"/>
          <p:nvPr/>
        </p:nvSpPr>
        <p:spPr>
          <a:xfrm>
            <a:off x="819398" y="6125402"/>
            <a:ext cx="223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Time for a challenge</a:t>
            </a:r>
            <a:r>
              <a:rPr lang="en-US" dirty="0">
                <a:solidFill>
                  <a:srgbClr val="FFC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763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6F4B4-F63D-F3A5-1CE9-21DA9CF17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7CC7-3AF1-2253-1B09-68874F2B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Semantic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C5DF-DEF4-0737-DC80-8361177E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Semantic HTML uses meaningful tags to structure content (e.g., &lt;header&gt;, &lt;nav&gt;, &lt;section&gt;, &lt;article&gt;, &lt;footer&gt;).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Key Point: Semantic tags improve accessibility, SEO, and readability for both developers and browsers.</a:t>
            </a:r>
          </a:p>
        </p:txBody>
      </p:sp>
    </p:spTree>
    <p:extLst>
      <p:ext uri="{BB962C8B-B14F-4D97-AF65-F5344CB8AC3E}">
        <p14:creationId xmlns:p14="http://schemas.microsoft.com/office/powerpoint/2010/main" val="1995453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BD571-043B-19E1-6FB4-972F1B3CC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7542-518A-65AE-3855-51CB55EB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Key Semantic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1A0A-AD3F-EAA7-AB7C-1E49D4854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&lt;header&gt;</a:t>
            </a:r>
            <a:r>
              <a:rPr lang="en-GB" dirty="0"/>
              <a:t>: Defines a header for a document or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&lt;nav&gt;</a:t>
            </a:r>
            <a:r>
              <a:rPr lang="en-GB" dirty="0"/>
              <a:t>: Contains navigation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&lt;section&gt;</a:t>
            </a:r>
            <a:r>
              <a:rPr lang="en-GB" dirty="0"/>
              <a:t>: Defines a section of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&lt;article&gt;</a:t>
            </a:r>
            <a:r>
              <a:rPr lang="en-GB" dirty="0"/>
              <a:t>: Represents independent, self-contained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&lt;footer&gt;</a:t>
            </a:r>
            <a:r>
              <a:rPr lang="en-GB" dirty="0"/>
              <a:t>: Defines a footer for a document or section.</a:t>
            </a:r>
          </a:p>
        </p:txBody>
      </p:sp>
    </p:spTree>
    <p:extLst>
      <p:ext uri="{BB962C8B-B14F-4D97-AF65-F5344CB8AC3E}">
        <p14:creationId xmlns:p14="http://schemas.microsoft.com/office/powerpoint/2010/main" val="392721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2A94F-3CAC-3C6F-C247-5D94B3ABB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C3C5-413D-9F5F-3383-5D9A61C1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7C0D-B715-F5E0-73B0-4274A9D90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Forms allow users to input data and send it to a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Key elements in a form:&lt;form&gt;: The container for the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&lt;input&gt;: Collects user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&lt;label&gt;: Provides a label for form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&lt;button&gt;: Submits the form.</a:t>
            </a:r>
          </a:p>
        </p:txBody>
      </p:sp>
      <p:pic>
        <p:nvPicPr>
          <p:cNvPr id="4" name="Picture 3" descr="A screen shot of a contact form&#10;&#10;Description automatically generated">
            <a:extLst>
              <a:ext uri="{FF2B5EF4-FFF2-40B4-BE49-F238E27FC236}">
                <a16:creationId xmlns:a16="http://schemas.microsoft.com/office/drawing/2014/main" id="{72945C0D-DC99-81F4-73F8-807725AC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27" y="2203937"/>
            <a:ext cx="4391396" cy="4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HTML with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learn how to create our first web page using VSCode, understand the differences between the &lt;head&gt; and &lt;body&gt; sections, and explore basic HTML elements and attributes. The lesson will also introduce semantic HTML and HTML forms, with practical examples using the Live Server extension in VSCode for real-time previewing.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9792C19-E8E8-4D3D-8FC1-9E33F97B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2560515"/>
            <a:ext cx="5876675" cy="27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6FAD2-4F52-17A3-386C-532F2EE08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EA8C-76A4-0E5E-7B74-846FDBCB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Common Input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A00C-904C-CF07-CCDF-DD00B5517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Text input</a:t>
            </a:r>
            <a:r>
              <a:rPr lang="en-GB" dirty="0"/>
              <a:t>: &lt;input type="text"&gt;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Password input</a:t>
            </a:r>
            <a:r>
              <a:rPr lang="en-GB" dirty="0"/>
              <a:t>: &lt;input type="password"&gt;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Email input</a:t>
            </a:r>
            <a:r>
              <a:rPr lang="en-GB" dirty="0"/>
              <a:t>: &lt;input type="email"&gt;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Submit button</a:t>
            </a:r>
            <a:r>
              <a:rPr lang="en-GB" dirty="0"/>
              <a:t>: &lt;input type="submit"&gt;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Radio buttons</a:t>
            </a:r>
            <a:r>
              <a:rPr lang="en-GB" dirty="0"/>
              <a:t>: &lt;input type="radio"&gt;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Checkbox</a:t>
            </a:r>
            <a:r>
              <a:rPr lang="en-GB" dirty="0"/>
              <a:t>: &lt;input type="checkbox"&gt;</a:t>
            </a:r>
          </a:p>
        </p:txBody>
      </p:sp>
      <p:pic>
        <p:nvPicPr>
          <p:cNvPr id="5" name="Picture 4" descr="A screen shot of a contact form&#10;&#10;Description automatically generated">
            <a:extLst>
              <a:ext uri="{FF2B5EF4-FFF2-40B4-BE49-F238E27FC236}">
                <a16:creationId xmlns:a16="http://schemas.microsoft.com/office/drawing/2014/main" id="{A6F3547A-8D03-6071-4908-9DBC2E93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27" y="2203937"/>
            <a:ext cx="4391396" cy="4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1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60B1B-4EBE-BE4B-09A2-6A1383E37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0CC6-8891-98B0-9F13-391426CF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EBB4-C419-F7FB-92D6-38F8C969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Creating and structuring HTML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the &lt;head&gt; and &lt;body&gt;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Previewing the page with Live Preview.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Basic HTML elements and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Semantic HTML.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Forms and input elements.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AE4309-99A2-D47A-B9CF-8389550E7B39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W3Schools HTML Guide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https://www.w3schools.com/html/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Web Docs: HTML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https://developer.mozilla.org/en-US/docs/Web/HTML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043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Creating OUR First Web Page in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Learning Objective:</a:t>
            </a:r>
            <a:br>
              <a:rPr lang="en-GB" b="1" dirty="0"/>
            </a:br>
            <a:br>
              <a:rPr lang="en-GB" dirty="0"/>
            </a:br>
            <a:r>
              <a:rPr lang="en-GB" dirty="0"/>
              <a:t>We will create our first HTML file in VSCode and learn about the common markup tags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1E97-10AB-F856-18E3-D4D45315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A7A3-818F-F823-B625-395048D0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Setting Up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3DB9-8954-5CDF-1F9B-C74EF3878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Introduction to Visual Studio Code (VSCode) as a code editor.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Key features: IntelliSense, built-in terminal, extensions (like Live Server), and ease of use.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C2CEEB1-D63C-5732-D0E1-3EB10F58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2560515"/>
            <a:ext cx="5876675" cy="27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Creating a New HTML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Steps to create a new HTML file: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Open VSCode.</a:t>
            </a:r>
          </a:p>
          <a:p>
            <a:pPr>
              <a:buFont typeface="+mj-lt"/>
              <a:buAutoNum type="arabicPeriod"/>
            </a:pPr>
            <a:r>
              <a:rPr lang="en-GB" dirty="0"/>
              <a:t>Create a new folder for your project (use the terminal or file explorer).</a:t>
            </a:r>
          </a:p>
          <a:p>
            <a:pPr>
              <a:buFont typeface="+mj-lt"/>
              <a:buAutoNum type="arabicPeriod"/>
            </a:pPr>
            <a:r>
              <a:rPr lang="en-GB" dirty="0"/>
              <a:t>Inside the folder, create a new file: </a:t>
            </a:r>
            <a:r>
              <a:rPr lang="en-GB" dirty="0" err="1"/>
              <a:t>index.html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Command</a:t>
            </a:r>
            <a:r>
              <a:rPr lang="en-GB"/>
              <a:t>: </a:t>
            </a:r>
            <a:br>
              <a:rPr lang="en-GB"/>
            </a:br>
            <a:r>
              <a:rPr lang="en-GB"/>
              <a:t>Right-click </a:t>
            </a:r>
            <a:r>
              <a:rPr lang="en-GB" dirty="0"/>
              <a:t>on the folder &gt; New File &gt; name it </a:t>
            </a:r>
            <a:r>
              <a:rPr lang="en-GB" dirty="0" err="1"/>
              <a:t>index.html</a:t>
            </a:r>
            <a:r>
              <a:rPr lang="en-GB" dirty="0"/>
              <a:t>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5B5BBB-8CA4-E6D5-34EA-3FBFCAEA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64" y="1899137"/>
            <a:ext cx="5167052" cy="48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85E-301A-0D27-5AB0-19EAFAA3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5162-6EF0-93AA-7FD1-CFE49C85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the HTML:5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526B-814B-E7EB-A11D-D39780B7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Steps to use the html:5 shortcut:</a:t>
            </a:r>
            <a:br>
              <a:rPr lang="en-GB" dirty="0"/>
            </a:br>
            <a:r>
              <a:rPr lang="en-GB" dirty="0"/>
              <a:t>In the </a:t>
            </a:r>
            <a:r>
              <a:rPr lang="en-GB" dirty="0" err="1"/>
              <a:t>index.htm</a:t>
            </a:r>
            <a:r>
              <a:rPr lang="en-GB" dirty="0"/>
              <a:t> file, type html:5 and press Tab or Enter.</a:t>
            </a:r>
          </a:p>
          <a:p>
            <a:pPr>
              <a:buFont typeface="+mj-lt"/>
              <a:buAutoNum type="arabicPeriod"/>
            </a:pPr>
            <a:r>
              <a:rPr lang="en-GB" dirty="0"/>
              <a:t>This will automatically generate the basic structure of an HTML document.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C94939-4C1F-7168-120C-00A2D273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2228003"/>
            <a:ext cx="5363412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99261-0C97-8F90-F7B6-2CD5792C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D0AF-5990-70B1-58F9-E3332586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Understanding the &lt;head&gt; and &lt;body&gt;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31EB-1B50-165B-0B73-0B2D042EA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Learning Objective:</a:t>
            </a:r>
            <a:br>
              <a:rPr lang="en-GB" dirty="0"/>
            </a:br>
            <a:r>
              <a:rPr lang="en-GB" dirty="0"/>
              <a:t>Students will learn the roles of the &lt;head&gt; and &lt;body&gt; sections in an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359631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8F3D2-57FA-9D9A-84FE-111C9130D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6788-3185-7460-201B-93B4EC91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The &lt;head&gt;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9E83-EACF-F58B-94A7-03D5F409F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&lt;head&gt; element contains metadata and links to resources like CSS and JavaScript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Key elements in the &lt;head&gt;: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&lt;title&gt;: Sets the title of the webpage (what appears in the browser tab).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&lt;meta&gt;: Provides metadata about the webpage (e.g., charset, description).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&lt;link&gt;: Links to external resources like stylesheets.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&lt;script&gt;: Links or embeds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Note: Elements in the &lt;head&gt; do not appear visually on the webpage.</a:t>
            </a: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1A69DD05-5F87-2717-592A-88E41FA0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202" y="4952780"/>
            <a:ext cx="5505888" cy="90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4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61F1-06BB-83CA-6226-730188A3D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D5C1-93AA-38ED-C5F9-476A4B92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The &lt;body&gt;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4807-19B6-37BA-F15B-0E23A7DFA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The &lt;body&gt; contains the visible content of the webpage (headings, paragraphs, images, etc.).</a:t>
            </a:r>
          </a:p>
          <a:p>
            <a:pPr marL="0" indent="0">
              <a:buNone/>
            </a:pPr>
            <a:r>
              <a:rPr lang="en-GB" dirty="0"/>
              <a:t>Key point: Everything that is displayed in the browser window goes in the &lt;body&gt; section.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1CD5532-2089-1CE0-F2E0-FCE4EDC9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893" y="3016289"/>
            <a:ext cx="6218183" cy="8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899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830</TotalTime>
  <Words>1067</Words>
  <Application>Microsoft Macintosh PowerPoint</Application>
  <PresentationFormat>Widescreen</PresentationFormat>
  <Paragraphs>94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 2</vt:lpstr>
      <vt:lpstr>Dividend</vt:lpstr>
      <vt:lpstr>Introducing html</vt:lpstr>
      <vt:lpstr>Introduction to HTML with vscode</vt:lpstr>
      <vt:lpstr>Creating OUR First Web Page in VSCode</vt:lpstr>
      <vt:lpstr>Setting Up VSCode</vt:lpstr>
      <vt:lpstr>Creating a New HTML File</vt:lpstr>
      <vt:lpstr>Using the HTML:5 Shortcut</vt:lpstr>
      <vt:lpstr>Understanding the &lt;head&gt; and &lt;body&gt; Sections</vt:lpstr>
      <vt:lpstr>The &lt;head&gt; Section</vt:lpstr>
      <vt:lpstr>The &lt;body&gt; Section</vt:lpstr>
      <vt:lpstr>Previewing the Page Using the Live Server</vt:lpstr>
      <vt:lpstr>Installing the Live Preview Extension</vt:lpstr>
      <vt:lpstr>Previewing Your Web Page</vt:lpstr>
      <vt:lpstr>Basic HTML Elements and Attributes</vt:lpstr>
      <vt:lpstr>Basic HTML Elements</vt:lpstr>
      <vt:lpstr>Links and Images</vt:lpstr>
      <vt:lpstr>Attributes in HTML</vt:lpstr>
      <vt:lpstr>What is Semantic HTML?</vt:lpstr>
      <vt:lpstr>Key Semantic HTML Elements</vt:lpstr>
      <vt:lpstr>Introduction to Forms</vt:lpstr>
      <vt:lpstr>Common Input Elements</vt:lpstr>
      <vt:lpstr>Recap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6</cp:revision>
  <dcterms:created xsi:type="dcterms:W3CDTF">2024-09-09T14:17:17Z</dcterms:created>
  <dcterms:modified xsi:type="dcterms:W3CDTF">2024-09-19T16:42:12Z</dcterms:modified>
</cp:coreProperties>
</file>