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8" r:id="rId1"/>
  </p:sldMasterIdLst>
  <p:notesMasterIdLst>
    <p:notesMasterId r:id="rId22"/>
  </p:notesMasterIdLst>
  <p:handoutMasterIdLst>
    <p:handoutMasterId r:id="rId23"/>
  </p:handoutMasterIdLst>
  <p:sldIdLst>
    <p:sldId id="256" r:id="rId2"/>
    <p:sldId id="258" r:id="rId3"/>
    <p:sldId id="259" r:id="rId4"/>
    <p:sldId id="268" r:id="rId5"/>
    <p:sldId id="287" r:id="rId6"/>
    <p:sldId id="269" r:id="rId7"/>
    <p:sldId id="288" r:id="rId8"/>
    <p:sldId id="289" r:id="rId9"/>
    <p:sldId id="290" r:id="rId10"/>
    <p:sldId id="291" r:id="rId11"/>
    <p:sldId id="270" r:id="rId12"/>
    <p:sldId id="271" r:id="rId13"/>
    <p:sldId id="272" r:id="rId14"/>
    <p:sldId id="273" r:id="rId15"/>
    <p:sldId id="274" r:id="rId16"/>
    <p:sldId id="275" r:id="rId17"/>
    <p:sldId id="276" r:id="rId18"/>
    <p:sldId id="277" r:id="rId19"/>
    <p:sldId id="286"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370F6-7DF4-F54D-B9DF-9D5D591BEA5B}">
          <p14:sldIdLst>
            <p14:sldId id="256"/>
            <p14:sldId id="258"/>
            <p14:sldId id="259"/>
            <p14:sldId id="268"/>
            <p14:sldId id="287"/>
            <p14:sldId id="269"/>
            <p14:sldId id="288"/>
            <p14:sldId id="289"/>
            <p14:sldId id="290"/>
            <p14:sldId id="291"/>
            <p14:sldId id="270"/>
            <p14:sldId id="271"/>
            <p14:sldId id="272"/>
            <p14:sldId id="273"/>
            <p14:sldId id="274"/>
            <p14:sldId id="275"/>
            <p14:sldId id="276"/>
            <p14:sldId id="277"/>
            <p14:sldId id="286"/>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94"/>
  </p:normalViewPr>
  <p:slideViewPr>
    <p:cSldViewPr snapToGrid="0">
      <p:cViewPr varScale="1">
        <p:scale>
          <a:sx n="109" d="100"/>
          <a:sy n="109" d="100"/>
        </p:scale>
        <p:origin x="208" y="4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BAE4D-1DF5-DBC8-C0E1-341A698F0B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C67055B0-A7BF-D385-29FD-1C647D2CAD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GB" dirty="0"/>
          </a:p>
        </p:txBody>
      </p:sp>
      <p:sp>
        <p:nvSpPr>
          <p:cNvPr id="4" name="Footer Placeholder 3">
            <a:extLst>
              <a:ext uri="{FF2B5EF4-FFF2-40B4-BE49-F238E27FC236}">
                <a16:creationId xmlns:a16="http://schemas.microsoft.com/office/drawing/2014/main" id="{5F8EEF22-1558-4F4E-E780-476DE05D47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3A91834-0B04-3E19-155D-1ADB069209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F13574-AD33-664A-9A18-59BB3DCAFFDB}" type="slidenum">
              <a:rPr lang="en-GB" smtClean="0"/>
              <a:t>‹#›</a:t>
            </a:fld>
            <a:endParaRPr lang="en-GB"/>
          </a:p>
        </p:txBody>
      </p:sp>
      <p:pic>
        <p:nvPicPr>
          <p:cNvPr id="7" name="Picture 6">
            <a:extLst>
              <a:ext uri="{FF2B5EF4-FFF2-40B4-BE49-F238E27FC236}">
                <a16:creationId xmlns:a16="http://schemas.microsoft.com/office/drawing/2014/main" id="{F4E0F55C-F448-81FB-ADC7-496DCE5E0FC2}"/>
              </a:ext>
            </a:extLst>
          </p:cNvPr>
          <p:cNvPicPr>
            <a:picLocks noChangeAspect="1"/>
          </p:cNvPicPr>
          <p:nvPr/>
        </p:nvPicPr>
        <p:blipFill>
          <a:blip r:embed="rId2"/>
          <a:stretch>
            <a:fillRect/>
          </a:stretch>
        </p:blipFill>
        <p:spPr>
          <a:xfrm>
            <a:off x="4953000" y="-11112"/>
            <a:ext cx="1905000" cy="469900"/>
          </a:xfrm>
          <a:prstGeom prst="rect">
            <a:avLst/>
          </a:prstGeom>
        </p:spPr>
      </p:pic>
    </p:spTree>
    <p:extLst>
      <p:ext uri="{BB962C8B-B14F-4D97-AF65-F5344CB8AC3E}">
        <p14:creationId xmlns:p14="http://schemas.microsoft.com/office/powerpoint/2010/main" val="3480078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84A5F-B9F5-9B43-BE5B-EBBCD5646595}" type="datetimeFigureOut">
              <a:rPr lang="en-US" smtClean="0"/>
              <a:t>9/9/24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1FFD5-F11F-1A49-B4BA-FB7EDA4EBC19}" type="slidenum">
              <a:rPr lang="en-US" smtClean="0"/>
              <a:t>‹#›</a:t>
            </a:fld>
            <a:endParaRPr lang="en-US"/>
          </a:p>
        </p:txBody>
      </p:sp>
    </p:spTree>
    <p:extLst>
      <p:ext uri="{BB962C8B-B14F-4D97-AF65-F5344CB8AC3E}">
        <p14:creationId xmlns:p14="http://schemas.microsoft.com/office/powerpoint/2010/main" val="315339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1FFD5-F11F-1A49-B4BA-FB7EDA4EBC19}" type="slidenum">
              <a:rPr lang="en-US" smtClean="0"/>
              <a:t>3</a:t>
            </a:fld>
            <a:endParaRPr lang="en-US"/>
          </a:p>
        </p:txBody>
      </p:sp>
    </p:spTree>
    <p:extLst>
      <p:ext uri="{BB962C8B-B14F-4D97-AF65-F5344CB8AC3E}">
        <p14:creationId xmlns:p14="http://schemas.microsoft.com/office/powerpoint/2010/main" val="100982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FA2B21-3FCD-4721-B95C-427943F61125}" type="datetime1">
              <a:rPr lang="en-US" smtClean="0"/>
              <a:t>9/9/24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00318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9/9/24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226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A2B21-3FCD-4721-B95C-427943F61125}" type="datetime1">
              <a:rPr lang="en-US" smtClean="0"/>
              <a:t>9/9/24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972670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0C0817-A112-4847-8014-A94B7D2A4EA3}" type="datetime1">
              <a:rPr lang="en-US" smtClean="0"/>
              <a:t>9/9/24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
        <p:nvSpPr>
          <p:cNvPr id="9" name="Picture Placeholder 8">
            <a:extLst>
              <a:ext uri="{FF2B5EF4-FFF2-40B4-BE49-F238E27FC236}">
                <a16:creationId xmlns:a16="http://schemas.microsoft.com/office/drawing/2014/main" id="{37A9A0F2-F2C7-E2AE-DD72-C2CA527AAF3C}"/>
              </a:ext>
            </a:extLst>
          </p:cNvPr>
          <p:cNvSpPr>
            <a:spLocks noGrp="1"/>
          </p:cNvSpPr>
          <p:nvPr>
            <p:ph type="pic" sz="quarter" idx="13"/>
          </p:nvPr>
        </p:nvSpPr>
        <p:spPr>
          <a:xfrm>
            <a:off x="10958961" y="0"/>
            <a:ext cx="1231557" cy="444500"/>
          </a:xfrm>
        </p:spPr>
        <p:txBody>
          <a:bodyPr/>
          <a:lstStyle/>
          <a:p>
            <a:r>
              <a:rPr lang="en-GB"/>
              <a:t>Click icon to add picture</a:t>
            </a:r>
          </a:p>
        </p:txBody>
      </p:sp>
      <p:pic>
        <p:nvPicPr>
          <p:cNvPr id="11" name="Picture 10" descr="A yellow sign with black text&#10;&#10;Description automatically generated">
            <a:extLst>
              <a:ext uri="{FF2B5EF4-FFF2-40B4-BE49-F238E27FC236}">
                <a16:creationId xmlns:a16="http://schemas.microsoft.com/office/drawing/2014/main" id="{27AD493B-BD62-381E-8858-C07EE1CDC9F4}"/>
              </a:ext>
            </a:extLst>
          </p:cNvPr>
          <p:cNvPicPr>
            <a:picLocks noChangeAspect="1"/>
          </p:cNvPicPr>
          <p:nvPr userDrawn="1"/>
        </p:nvPicPr>
        <p:blipFill>
          <a:blip r:embed="rId2"/>
          <a:stretch>
            <a:fillRect/>
          </a:stretch>
        </p:blipFill>
        <p:spPr>
          <a:xfrm>
            <a:off x="10448310" y="0"/>
            <a:ext cx="1743689" cy="430110"/>
          </a:xfrm>
          <a:prstGeom prst="rect">
            <a:avLst/>
          </a:prstGeom>
        </p:spPr>
      </p:pic>
    </p:spTree>
    <p:extLst>
      <p:ext uri="{BB962C8B-B14F-4D97-AF65-F5344CB8AC3E}">
        <p14:creationId xmlns:p14="http://schemas.microsoft.com/office/powerpoint/2010/main" val="15680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917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9C646AA-F36E-4540-911D-FFFC0A0EF24A}" type="datetime1">
              <a:rPr lang="en-US" smtClean="0"/>
              <a:t>9/9/24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935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896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672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714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620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8D12A6-918A-48BD-8CB9-CA713993B0EA}" type="datetime1">
              <a:rPr lang="en-US" smtClean="0"/>
              <a:t>9/9/24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3888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414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9/9/24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A yellow sign with black text&#10;&#10;Description automatically generated">
            <a:extLst>
              <a:ext uri="{FF2B5EF4-FFF2-40B4-BE49-F238E27FC236}">
                <a16:creationId xmlns:a16="http://schemas.microsoft.com/office/drawing/2014/main" id="{2A5087A0-D020-5E80-4D95-C1A2BD6B3097}"/>
              </a:ext>
            </a:extLst>
          </p:cNvPr>
          <p:cNvPicPr>
            <a:picLocks noChangeAspect="1"/>
          </p:cNvPicPr>
          <p:nvPr userDrawn="1"/>
        </p:nvPicPr>
        <p:blipFill>
          <a:blip r:embed="rId14"/>
          <a:stretch>
            <a:fillRect/>
          </a:stretch>
        </p:blipFill>
        <p:spPr>
          <a:xfrm>
            <a:off x="10450750" y="9361"/>
            <a:ext cx="1741250" cy="429508"/>
          </a:xfrm>
          <a:prstGeom prst="rect">
            <a:avLst/>
          </a:prstGeom>
        </p:spPr>
      </p:pic>
    </p:spTree>
    <p:extLst>
      <p:ext uri="{BB962C8B-B14F-4D97-AF65-F5344CB8AC3E}">
        <p14:creationId xmlns:p14="http://schemas.microsoft.com/office/powerpoint/2010/main" val="220515009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7997F61-D8B6-EBC7-8970-D0DBC50DE928}"/>
              </a:ext>
            </a:extLst>
          </p:cNvPr>
          <p:cNvPicPr>
            <a:picLocks noChangeAspect="1"/>
          </p:cNvPicPr>
          <p:nvPr/>
        </p:nvPicPr>
        <p:blipFill>
          <a:blip r:embed="rId2"/>
          <a:srcRect b="3434"/>
          <a:stretch/>
        </p:blipFill>
        <p:spPr>
          <a:xfrm>
            <a:off x="0" y="462464"/>
            <a:ext cx="12191980" cy="6857990"/>
          </a:xfrm>
          <a:prstGeom prst="rect">
            <a:avLst/>
          </a:prstGeom>
        </p:spPr>
      </p:pic>
      <p:sp>
        <p:nvSpPr>
          <p:cNvPr id="2" name="Title 1">
            <a:extLst>
              <a:ext uri="{FF2B5EF4-FFF2-40B4-BE49-F238E27FC236}">
                <a16:creationId xmlns:a16="http://schemas.microsoft.com/office/drawing/2014/main" id="{37DCC1F8-0C31-FBD0-ADA3-C5F8D4F163A7}"/>
              </a:ext>
            </a:extLst>
          </p:cNvPr>
          <p:cNvSpPr>
            <a:spLocks noGrp="1"/>
          </p:cNvSpPr>
          <p:nvPr>
            <p:ph type="ctrTitle"/>
          </p:nvPr>
        </p:nvSpPr>
        <p:spPr>
          <a:xfrm>
            <a:off x="609599" y="4204138"/>
            <a:ext cx="10965142" cy="1263106"/>
          </a:xfrm>
        </p:spPr>
        <p:txBody>
          <a:bodyPr vert="horz" lIns="91440" tIns="45720" rIns="91440" bIns="45720" rtlCol="0" anchor="b">
            <a:noAutofit/>
          </a:bodyPr>
          <a:lstStyle/>
          <a:p>
            <a:r>
              <a:rPr lang="en-GB" sz="4000" dirty="0">
                <a:solidFill>
                  <a:schemeClr val="tx1"/>
                </a:solidFill>
              </a:rPr>
              <a:t>Introducing CSS</a:t>
            </a:r>
            <a:endParaRPr lang="en-US" sz="4000" dirty="0">
              <a:solidFill>
                <a:schemeClr val="tx1"/>
              </a:solidFill>
            </a:endParaRPr>
          </a:p>
        </p:txBody>
      </p:sp>
      <p:sp>
        <p:nvSpPr>
          <p:cNvPr id="3" name="Subtitle 2">
            <a:extLst>
              <a:ext uri="{FF2B5EF4-FFF2-40B4-BE49-F238E27FC236}">
                <a16:creationId xmlns:a16="http://schemas.microsoft.com/office/drawing/2014/main" id="{95CDDF65-AE5B-3706-129A-12524D89FA71}"/>
              </a:ext>
            </a:extLst>
          </p:cNvPr>
          <p:cNvSpPr>
            <a:spLocks noGrp="1"/>
          </p:cNvSpPr>
          <p:nvPr>
            <p:ph type="subTitle" idx="1"/>
          </p:nvPr>
        </p:nvSpPr>
        <p:spPr>
          <a:xfrm>
            <a:off x="609598" y="5467246"/>
            <a:ext cx="10965142" cy="484822"/>
          </a:xfrm>
        </p:spPr>
        <p:txBody>
          <a:bodyPr vert="horz" lIns="91440" tIns="45720" rIns="91440" bIns="45720" rtlCol="0" anchor="t">
            <a:normAutofit/>
          </a:bodyPr>
          <a:lstStyle/>
          <a:p>
            <a:r>
              <a:rPr lang="en-GB" dirty="0"/>
              <a:t>Full stack Skills Bootcamp</a:t>
            </a:r>
            <a:endParaRPr lang="en-US" dirty="0">
              <a:solidFill>
                <a:srgbClr val="6CD0EF"/>
              </a:solidFill>
            </a:endParaRPr>
          </a:p>
        </p:txBody>
      </p:sp>
    </p:spTree>
    <p:extLst>
      <p:ext uri="{BB962C8B-B14F-4D97-AF65-F5344CB8AC3E}">
        <p14:creationId xmlns:p14="http://schemas.microsoft.com/office/powerpoint/2010/main" val="3342088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26B9A-ABDC-0646-AAB3-D95CB0D7C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00F65-FFB5-59DE-10FF-D570C516C9C9}"/>
              </a:ext>
            </a:extLst>
          </p:cNvPr>
          <p:cNvSpPr>
            <a:spLocks noGrp="1"/>
          </p:cNvSpPr>
          <p:nvPr>
            <p:ph type="title"/>
          </p:nvPr>
        </p:nvSpPr>
        <p:spPr>
          <a:xfrm>
            <a:off x="581193" y="729658"/>
            <a:ext cx="11029616" cy="988332"/>
          </a:xfrm>
        </p:spPr>
        <p:txBody>
          <a:bodyPr anchor="b">
            <a:normAutofit/>
          </a:bodyPr>
          <a:lstStyle/>
          <a:p>
            <a:r>
              <a:rPr lang="en-GB" dirty="0"/>
              <a:t>ID Selector (#)</a:t>
            </a:r>
          </a:p>
        </p:txBody>
      </p:sp>
      <p:sp>
        <p:nvSpPr>
          <p:cNvPr id="3" name="Content Placeholder 2">
            <a:extLst>
              <a:ext uri="{FF2B5EF4-FFF2-40B4-BE49-F238E27FC236}">
                <a16:creationId xmlns:a16="http://schemas.microsoft.com/office/drawing/2014/main" id="{4E2744A8-39AE-7F53-5419-E088EEDE2586}"/>
              </a:ext>
            </a:extLst>
          </p:cNvPr>
          <p:cNvSpPr>
            <a:spLocks noGrp="1"/>
          </p:cNvSpPr>
          <p:nvPr>
            <p:ph sz="half" idx="1"/>
          </p:nvPr>
        </p:nvSpPr>
        <p:spPr>
          <a:xfrm>
            <a:off x="581193" y="2228003"/>
            <a:ext cx="5422390" cy="3633047"/>
          </a:xfrm>
        </p:spPr>
        <p:txBody>
          <a:bodyPr anchor="ctr">
            <a:normAutofit/>
          </a:bodyPr>
          <a:lstStyle/>
          <a:p>
            <a:r>
              <a:rPr lang="en-GB" dirty="0"/>
              <a:t>Targets a single element by its unique ID. IDs should be used only once per page.</a:t>
            </a:r>
          </a:p>
          <a:p>
            <a:endParaRPr lang="en-GB" dirty="0"/>
          </a:p>
          <a:p>
            <a:endParaRPr lang="en-GB" dirty="0"/>
          </a:p>
          <a:p>
            <a:endParaRPr lang="en-GB" dirty="0"/>
          </a:p>
          <a:p>
            <a:r>
              <a:rPr lang="en-GB" dirty="0"/>
              <a:t>HTML example:</a:t>
            </a:r>
          </a:p>
        </p:txBody>
      </p:sp>
      <p:pic>
        <p:nvPicPr>
          <p:cNvPr id="6" name="Picture 5" descr="A black screen with a black background&#10;&#10;Description automatically generated">
            <a:extLst>
              <a:ext uri="{FF2B5EF4-FFF2-40B4-BE49-F238E27FC236}">
                <a16:creationId xmlns:a16="http://schemas.microsoft.com/office/drawing/2014/main" id="{EEEB6AE1-8605-EBFE-B97A-245298C1A152}"/>
              </a:ext>
            </a:extLst>
          </p:cNvPr>
          <p:cNvPicPr>
            <a:picLocks noChangeAspect="1"/>
          </p:cNvPicPr>
          <p:nvPr/>
        </p:nvPicPr>
        <p:blipFill>
          <a:blip r:embed="rId2"/>
          <a:stretch>
            <a:fillRect/>
          </a:stretch>
        </p:blipFill>
        <p:spPr>
          <a:xfrm>
            <a:off x="954942" y="3593454"/>
            <a:ext cx="6134100" cy="1219200"/>
          </a:xfrm>
          <a:prstGeom prst="rect">
            <a:avLst/>
          </a:prstGeom>
        </p:spPr>
      </p:pic>
      <p:pic>
        <p:nvPicPr>
          <p:cNvPr id="9" name="Picture 8">
            <a:extLst>
              <a:ext uri="{FF2B5EF4-FFF2-40B4-BE49-F238E27FC236}">
                <a16:creationId xmlns:a16="http://schemas.microsoft.com/office/drawing/2014/main" id="{B94D3494-553C-BACD-7732-B4631745F121}"/>
              </a:ext>
            </a:extLst>
          </p:cNvPr>
          <p:cNvPicPr>
            <a:picLocks noChangeAspect="1"/>
          </p:cNvPicPr>
          <p:nvPr/>
        </p:nvPicPr>
        <p:blipFill>
          <a:blip r:embed="rId3"/>
          <a:stretch>
            <a:fillRect/>
          </a:stretch>
        </p:blipFill>
        <p:spPr>
          <a:xfrm>
            <a:off x="954942" y="5315927"/>
            <a:ext cx="6134100" cy="609600"/>
          </a:xfrm>
          <a:prstGeom prst="rect">
            <a:avLst/>
          </a:prstGeom>
        </p:spPr>
      </p:pic>
    </p:spTree>
    <p:extLst>
      <p:ext uri="{BB962C8B-B14F-4D97-AF65-F5344CB8AC3E}">
        <p14:creationId xmlns:p14="http://schemas.microsoft.com/office/powerpoint/2010/main" val="35910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C85E-301A-0D27-5AB0-19EAFAA37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45162-6EF0-93AA-7FD1-CFE49C855102}"/>
              </a:ext>
            </a:extLst>
          </p:cNvPr>
          <p:cNvSpPr>
            <a:spLocks noGrp="1"/>
          </p:cNvSpPr>
          <p:nvPr>
            <p:ph type="title"/>
          </p:nvPr>
        </p:nvSpPr>
        <p:spPr>
          <a:xfrm>
            <a:off x="581193" y="729658"/>
            <a:ext cx="11029616" cy="988332"/>
          </a:xfrm>
        </p:spPr>
        <p:txBody>
          <a:bodyPr anchor="b">
            <a:normAutofit/>
          </a:bodyPr>
          <a:lstStyle/>
          <a:p>
            <a:r>
              <a:rPr lang="en-GB" dirty="0"/>
              <a:t>Defining Colors and Standard Browser Fonts</a:t>
            </a:r>
          </a:p>
        </p:txBody>
      </p:sp>
      <p:sp>
        <p:nvSpPr>
          <p:cNvPr id="3" name="Content Placeholder 2">
            <a:extLst>
              <a:ext uri="{FF2B5EF4-FFF2-40B4-BE49-F238E27FC236}">
                <a16:creationId xmlns:a16="http://schemas.microsoft.com/office/drawing/2014/main" id="{AC6E526B-814B-E7EB-A11D-D39780B727FE}"/>
              </a:ext>
            </a:extLst>
          </p:cNvPr>
          <p:cNvSpPr>
            <a:spLocks noGrp="1"/>
          </p:cNvSpPr>
          <p:nvPr>
            <p:ph sz="half" idx="1"/>
          </p:nvPr>
        </p:nvSpPr>
        <p:spPr>
          <a:xfrm>
            <a:off x="581193" y="2228003"/>
            <a:ext cx="5422390" cy="3633047"/>
          </a:xfrm>
        </p:spPr>
        <p:txBody>
          <a:bodyPr anchor="ctr">
            <a:normAutofit/>
          </a:bodyPr>
          <a:lstStyle/>
          <a:p>
            <a:r>
              <a:rPr lang="en-GB" dirty="0"/>
              <a:t>We will learn how to define colors in CSS using various methods and how to apply standard browser fonts.</a:t>
            </a:r>
          </a:p>
        </p:txBody>
      </p:sp>
      <p:pic>
        <p:nvPicPr>
          <p:cNvPr id="6" name="Picture 5" descr="A screenshot of a computer&#10;&#10;Description automatically generated">
            <a:extLst>
              <a:ext uri="{FF2B5EF4-FFF2-40B4-BE49-F238E27FC236}">
                <a16:creationId xmlns:a16="http://schemas.microsoft.com/office/drawing/2014/main" id="{C2DBDF29-97CB-846A-4A29-5429A5913391}"/>
              </a:ext>
            </a:extLst>
          </p:cNvPr>
          <p:cNvPicPr>
            <a:picLocks noChangeAspect="1"/>
          </p:cNvPicPr>
          <p:nvPr/>
        </p:nvPicPr>
        <p:blipFill>
          <a:blip r:embed="rId2"/>
          <a:stretch>
            <a:fillRect/>
          </a:stretch>
        </p:blipFill>
        <p:spPr>
          <a:xfrm>
            <a:off x="6054951" y="2183683"/>
            <a:ext cx="5555856" cy="4362450"/>
          </a:xfrm>
          <a:prstGeom prst="rect">
            <a:avLst/>
          </a:prstGeom>
        </p:spPr>
      </p:pic>
    </p:spTree>
    <p:extLst>
      <p:ext uri="{BB962C8B-B14F-4D97-AF65-F5344CB8AC3E}">
        <p14:creationId xmlns:p14="http://schemas.microsoft.com/office/powerpoint/2010/main" val="50054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99261-0C97-8F90-F7B6-2CD5792CC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2D0AF-5990-70B1-58F9-E3332586F7CF}"/>
              </a:ext>
            </a:extLst>
          </p:cNvPr>
          <p:cNvSpPr>
            <a:spLocks noGrp="1"/>
          </p:cNvSpPr>
          <p:nvPr>
            <p:ph type="title"/>
          </p:nvPr>
        </p:nvSpPr>
        <p:spPr>
          <a:xfrm>
            <a:off x="581193" y="729658"/>
            <a:ext cx="11029616" cy="988332"/>
          </a:xfrm>
        </p:spPr>
        <p:txBody>
          <a:bodyPr anchor="b">
            <a:normAutofit/>
          </a:bodyPr>
          <a:lstStyle/>
          <a:p>
            <a:r>
              <a:rPr lang="en-GB" dirty="0"/>
              <a:t>Defining Colors in CSS</a:t>
            </a:r>
          </a:p>
        </p:txBody>
      </p:sp>
      <p:sp>
        <p:nvSpPr>
          <p:cNvPr id="3" name="Content Placeholder 2">
            <a:extLst>
              <a:ext uri="{FF2B5EF4-FFF2-40B4-BE49-F238E27FC236}">
                <a16:creationId xmlns:a16="http://schemas.microsoft.com/office/drawing/2014/main" id="{28EE31EB-1B50-165B-0B73-0B2D042EAEBB}"/>
              </a:ext>
            </a:extLst>
          </p:cNvPr>
          <p:cNvSpPr>
            <a:spLocks noGrp="1"/>
          </p:cNvSpPr>
          <p:nvPr>
            <p:ph sz="half" idx="1"/>
          </p:nvPr>
        </p:nvSpPr>
        <p:spPr>
          <a:xfrm>
            <a:off x="581193" y="2228003"/>
            <a:ext cx="5422390" cy="3633047"/>
          </a:xfrm>
        </p:spPr>
        <p:txBody>
          <a:bodyPr anchor="ctr">
            <a:normAutofit lnSpcReduction="10000"/>
          </a:bodyPr>
          <a:lstStyle/>
          <a:p>
            <a:pPr>
              <a:buFont typeface="Arial" panose="020B0604020202020204" pitchFamily="34" charset="0"/>
              <a:buChar char="•"/>
            </a:pPr>
            <a:r>
              <a:rPr lang="en-GB" b="1" dirty="0" err="1"/>
              <a:t>Color</a:t>
            </a:r>
            <a:r>
              <a:rPr lang="en-GB" b="1" dirty="0"/>
              <a:t> by Name</a:t>
            </a:r>
            <a:r>
              <a:rPr lang="en-GB" dirty="0"/>
              <a:t>: Predefined </a:t>
            </a:r>
            <a:r>
              <a:rPr lang="en-GB" dirty="0" err="1"/>
              <a:t>color</a:t>
            </a:r>
            <a:r>
              <a:rPr lang="en-GB" dirty="0"/>
              <a:t> names in CSS.</a:t>
            </a:r>
            <a:br>
              <a:rPr lang="en-GB" dirty="0"/>
            </a:br>
            <a:r>
              <a:rPr lang="en-GB" dirty="0"/>
              <a:t>Example: </a:t>
            </a:r>
            <a:r>
              <a:rPr lang="en-GB" dirty="0" err="1"/>
              <a:t>color</a:t>
            </a:r>
            <a:r>
              <a:rPr lang="en-GB" dirty="0"/>
              <a:t>: red;</a:t>
            </a:r>
          </a:p>
          <a:p>
            <a:pPr>
              <a:buFont typeface="Arial" panose="020B0604020202020204" pitchFamily="34" charset="0"/>
              <a:buChar char="•"/>
            </a:pPr>
            <a:r>
              <a:rPr lang="en-GB" b="1" dirty="0"/>
              <a:t>Hexadecimal</a:t>
            </a:r>
            <a:r>
              <a:rPr lang="en-GB" dirty="0"/>
              <a:t>: Specifies </a:t>
            </a:r>
            <a:r>
              <a:rPr lang="en-GB" dirty="0" err="1"/>
              <a:t>color</a:t>
            </a:r>
            <a:r>
              <a:rPr lang="en-GB" dirty="0"/>
              <a:t> using a hex code.</a:t>
            </a:r>
            <a:br>
              <a:rPr lang="en-GB" dirty="0"/>
            </a:br>
            <a:r>
              <a:rPr lang="en-GB" dirty="0"/>
              <a:t>Example: </a:t>
            </a:r>
            <a:r>
              <a:rPr lang="en-GB" dirty="0" err="1"/>
              <a:t>color</a:t>
            </a:r>
            <a:r>
              <a:rPr lang="en-GB" dirty="0"/>
              <a:t>: #ff0000;</a:t>
            </a:r>
          </a:p>
          <a:p>
            <a:pPr>
              <a:buFont typeface="Arial" panose="020B0604020202020204" pitchFamily="34" charset="0"/>
              <a:buChar char="•"/>
            </a:pPr>
            <a:r>
              <a:rPr lang="en-GB" b="1" dirty="0"/>
              <a:t>RGB</a:t>
            </a:r>
            <a:r>
              <a:rPr lang="en-GB" dirty="0"/>
              <a:t>: Specifies </a:t>
            </a:r>
            <a:r>
              <a:rPr lang="en-GB" dirty="0" err="1"/>
              <a:t>color</a:t>
            </a:r>
            <a:r>
              <a:rPr lang="en-GB" dirty="0"/>
              <a:t> using RGB values.</a:t>
            </a:r>
            <a:br>
              <a:rPr lang="en-GB" dirty="0"/>
            </a:br>
            <a:r>
              <a:rPr lang="en-GB" dirty="0"/>
              <a:t>Example: </a:t>
            </a:r>
            <a:r>
              <a:rPr lang="en-GB" dirty="0" err="1"/>
              <a:t>color</a:t>
            </a:r>
            <a:r>
              <a:rPr lang="en-GB" dirty="0"/>
              <a:t>: </a:t>
            </a:r>
            <a:r>
              <a:rPr lang="en-GB" dirty="0" err="1"/>
              <a:t>rgb</a:t>
            </a:r>
            <a:r>
              <a:rPr lang="en-GB" dirty="0"/>
              <a:t>(255, 0, 0);</a:t>
            </a:r>
          </a:p>
          <a:p>
            <a:pPr>
              <a:buFont typeface="Arial" panose="020B0604020202020204" pitchFamily="34" charset="0"/>
              <a:buChar char="•"/>
            </a:pPr>
            <a:r>
              <a:rPr lang="en-GB" b="1" dirty="0"/>
              <a:t>HSL</a:t>
            </a:r>
            <a:r>
              <a:rPr lang="en-GB" dirty="0"/>
              <a:t>: Specifies </a:t>
            </a:r>
            <a:r>
              <a:rPr lang="en-GB" dirty="0" err="1"/>
              <a:t>color</a:t>
            </a:r>
            <a:r>
              <a:rPr lang="en-GB" dirty="0"/>
              <a:t> using hue, saturation, and lightness.</a:t>
            </a:r>
            <a:br>
              <a:rPr lang="en-GB" dirty="0"/>
            </a:br>
            <a:r>
              <a:rPr lang="en-GB" dirty="0"/>
              <a:t>Example: </a:t>
            </a:r>
            <a:r>
              <a:rPr lang="en-GB" dirty="0" err="1"/>
              <a:t>color</a:t>
            </a:r>
            <a:r>
              <a:rPr lang="en-GB" dirty="0"/>
              <a:t>: </a:t>
            </a:r>
            <a:r>
              <a:rPr lang="en-GB" dirty="0" err="1"/>
              <a:t>hsl</a:t>
            </a:r>
            <a:r>
              <a:rPr lang="en-GB" dirty="0"/>
              <a:t>(0, 100%, 50%);</a:t>
            </a:r>
          </a:p>
          <a:p>
            <a:r>
              <a:rPr lang="en-GB" dirty="0"/>
              <a:t>Key Point: Colors can be defined in multiple ways, depending on the project needs.</a:t>
            </a:r>
          </a:p>
        </p:txBody>
      </p:sp>
    </p:spTree>
    <p:extLst>
      <p:ext uri="{BB962C8B-B14F-4D97-AF65-F5344CB8AC3E}">
        <p14:creationId xmlns:p14="http://schemas.microsoft.com/office/powerpoint/2010/main" val="35963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F3D2-57FA-9D9A-84FE-111C9130D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96788-3185-7460-201B-93B4EC912AE6}"/>
              </a:ext>
            </a:extLst>
          </p:cNvPr>
          <p:cNvSpPr>
            <a:spLocks noGrp="1"/>
          </p:cNvSpPr>
          <p:nvPr>
            <p:ph type="title"/>
          </p:nvPr>
        </p:nvSpPr>
        <p:spPr>
          <a:xfrm>
            <a:off x="581193" y="729658"/>
            <a:ext cx="11029616" cy="988332"/>
          </a:xfrm>
        </p:spPr>
        <p:txBody>
          <a:bodyPr anchor="b">
            <a:normAutofit/>
          </a:bodyPr>
          <a:lstStyle/>
          <a:p>
            <a:r>
              <a:rPr lang="en-GB" dirty="0"/>
              <a:t>Defining Fonts</a:t>
            </a:r>
          </a:p>
        </p:txBody>
      </p:sp>
      <p:sp>
        <p:nvSpPr>
          <p:cNvPr id="3" name="Content Placeholder 2">
            <a:extLst>
              <a:ext uri="{FF2B5EF4-FFF2-40B4-BE49-F238E27FC236}">
                <a16:creationId xmlns:a16="http://schemas.microsoft.com/office/drawing/2014/main" id="{29639E83-EACF-F58B-94A7-03D5F409FDFD}"/>
              </a:ext>
            </a:extLst>
          </p:cNvPr>
          <p:cNvSpPr>
            <a:spLocks noGrp="1"/>
          </p:cNvSpPr>
          <p:nvPr>
            <p:ph sz="half" idx="1"/>
          </p:nvPr>
        </p:nvSpPr>
        <p:spPr>
          <a:xfrm>
            <a:off x="581193" y="2228003"/>
            <a:ext cx="8961392" cy="3633047"/>
          </a:xfrm>
        </p:spPr>
        <p:txBody>
          <a:bodyPr anchor="ctr">
            <a:normAutofit/>
          </a:bodyPr>
          <a:lstStyle/>
          <a:p>
            <a:pPr>
              <a:buFont typeface="Arial" panose="020B0604020202020204" pitchFamily="34" charset="0"/>
              <a:buChar char="•"/>
            </a:pPr>
            <a:r>
              <a:rPr lang="en-GB" b="1" dirty="0"/>
              <a:t>Standard Browser Fonts</a:t>
            </a:r>
            <a:r>
              <a:rPr lang="en-GB" dirty="0"/>
              <a:t>:</a:t>
            </a:r>
            <a:br>
              <a:rPr lang="en-GB" dirty="0"/>
            </a:br>
            <a:r>
              <a:rPr lang="en-GB" dirty="0"/>
              <a:t>Common fonts available across most browsers: Arial, Times New Roman, Verdana, etc.</a:t>
            </a:r>
          </a:p>
          <a:p>
            <a:pPr>
              <a:buFont typeface="Arial" panose="020B0604020202020204" pitchFamily="34" charset="0"/>
              <a:buChar char="•"/>
            </a:pPr>
            <a:r>
              <a:rPr lang="en-GB" b="1" dirty="0"/>
              <a:t>Applying fonts:</a:t>
            </a:r>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r>
              <a:rPr lang="en-GB" b="1" dirty="0"/>
              <a:t>Fallback Fonts</a:t>
            </a:r>
            <a:r>
              <a:rPr lang="en-GB" dirty="0"/>
              <a:t>: Providing multiple font options in case the primary font is unavailable.</a:t>
            </a:r>
            <a:br>
              <a:rPr lang="en-GB" dirty="0"/>
            </a:br>
            <a:r>
              <a:rPr lang="en-GB" dirty="0"/>
              <a:t>Example:</a:t>
            </a:r>
          </a:p>
          <a:p>
            <a:pPr>
              <a:buFont typeface="Arial" panose="020B0604020202020204" pitchFamily="34" charset="0"/>
              <a:buChar char="•"/>
            </a:pPr>
            <a:endParaRPr lang="en-GB" b="1" dirty="0"/>
          </a:p>
        </p:txBody>
      </p:sp>
      <p:pic>
        <p:nvPicPr>
          <p:cNvPr id="7" name="Picture 6" descr="A black background with white text&#10;&#10;Description automatically generated">
            <a:extLst>
              <a:ext uri="{FF2B5EF4-FFF2-40B4-BE49-F238E27FC236}">
                <a16:creationId xmlns:a16="http://schemas.microsoft.com/office/drawing/2014/main" id="{1C9B29A8-F9C8-5773-FEA0-2316515BCC6B}"/>
              </a:ext>
            </a:extLst>
          </p:cNvPr>
          <p:cNvPicPr>
            <a:picLocks noChangeAspect="1"/>
          </p:cNvPicPr>
          <p:nvPr/>
        </p:nvPicPr>
        <p:blipFill>
          <a:blip r:embed="rId2"/>
          <a:stretch>
            <a:fillRect/>
          </a:stretch>
        </p:blipFill>
        <p:spPr>
          <a:xfrm>
            <a:off x="2045639" y="3473026"/>
            <a:ext cx="6032500" cy="1143000"/>
          </a:xfrm>
          <a:prstGeom prst="rect">
            <a:avLst/>
          </a:prstGeom>
        </p:spPr>
      </p:pic>
      <p:pic>
        <p:nvPicPr>
          <p:cNvPr id="9" name="Picture 8" descr="A black background with green text&#10;&#10;Description automatically generated">
            <a:extLst>
              <a:ext uri="{FF2B5EF4-FFF2-40B4-BE49-F238E27FC236}">
                <a16:creationId xmlns:a16="http://schemas.microsoft.com/office/drawing/2014/main" id="{62E91D96-A559-07A6-BAF3-C5C0C0A74040}"/>
              </a:ext>
            </a:extLst>
          </p:cNvPr>
          <p:cNvPicPr>
            <a:picLocks noChangeAspect="1"/>
          </p:cNvPicPr>
          <p:nvPr/>
        </p:nvPicPr>
        <p:blipFill>
          <a:blip r:embed="rId3"/>
          <a:stretch>
            <a:fillRect/>
          </a:stretch>
        </p:blipFill>
        <p:spPr>
          <a:xfrm>
            <a:off x="2124806" y="5400675"/>
            <a:ext cx="6083300" cy="1104900"/>
          </a:xfrm>
          <a:prstGeom prst="rect">
            <a:avLst/>
          </a:prstGeom>
        </p:spPr>
      </p:pic>
    </p:spTree>
    <p:extLst>
      <p:ext uri="{BB962C8B-B14F-4D97-AF65-F5344CB8AC3E}">
        <p14:creationId xmlns:p14="http://schemas.microsoft.com/office/powerpoint/2010/main" val="178394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061F1-06BB-83CA-6226-730188A3D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ED5C1-93AA-38ED-C5F9-476A4B92BE2A}"/>
              </a:ext>
            </a:extLst>
          </p:cNvPr>
          <p:cNvSpPr>
            <a:spLocks noGrp="1"/>
          </p:cNvSpPr>
          <p:nvPr>
            <p:ph type="title"/>
          </p:nvPr>
        </p:nvSpPr>
        <p:spPr>
          <a:xfrm>
            <a:off x="581193" y="729658"/>
            <a:ext cx="11029616" cy="988332"/>
          </a:xfrm>
        </p:spPr>
        <p:txBody>
          <a:bodyPr anchor="b">
            <a:normAutofit/>
          </a:bodyPr>
          <a:lstStyle/>
          <a:p>
            <a:r>
              <a:rPr lang="en-GB" dirty="0"/>
              <a:t>Display Modes</a:t>
            </a:r>
          </a:p>
        </p:txBody>
      </p:sp>
      <p:sp>
        <p:nvSpPr>
          <p:cNvPr id="3" name="Content Placeholder 2">
            <a:extLst>
              <a:ext uri="{FF2B5EF4-FFF2-40B4-BE49-F238E27FC236}">
                <a16:creationId xmlns:a16="http://schemas.microsoft.com/office/drawing/2014/main" id="{A1444807-19B6-37BA-F15B-0E23A7DFA5E0}"/>
              </a:ext>
            </a:extLst>
          </p:cNvPr>
          <p:cNvSpPr>
            <a:spLocks noGrp="1"/>
          </p:cNvSpPr>
          <p:nvPr>
            <p:ph sz="half" idx="1"/>
          </p:nvPr>
        </p:nvSpPr>
        <p:spPr>
          <a:xfrm>
            <a:off x="581193" y="2228003"/>
            <a:ext cx="5422390" cy="3633047"/>
          </a:xfrm>
        </p:spPr>
        <p:txBody>
          <a:bodyPr anchor="ctr">
            <a:normAutofit/>
          </a:bodyPr>
          <a:lstStyle/>
          <a:p>
            <a:pPr marL="0" indent="0">
              <a:buNone/>
            </a:pPr>
            <a:r>
              <a:rPr lang="en-GB" b="1" dirty="0"/>
              <a:t>Learning Objective:</a:t>
            </a:r>
            <a:br>
              <a:rPr lang="en-GB" b="1" dirty="0"/>
            </a:br>
            <a:br>
              <a:rPr lang="en-GB" dirty="0"/>
            </a:br>
            <a:r>
              <a:rPr lang="en-GB" dirty="0"/>
              <a:t>We will understand the different CSS display modes and how they control element layout on the page.</a:t>
            </a:r>
          </a:p>
        </p:txBody>
      </p:sp>
    </p:spTree>
    <p:extLst>
      <p:ext uri="{BB962C8B-B14F-4D97-AF65-F5344CB8AC3E}">
        <p14:creationId xmlns:p14="http://schemas.microsoft.com/office/powerpoint/2010/main" val="280458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335ED-01BE-087E-5DEC-75A4E30A3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8AE64-68D4-4C98-3AFA-B9F05475A747}"/>
              </a:ext>
            </a:extLst>
          </p:cNvPr>
          <p:cNvSpPr>
            <a:spLocks noGrp="1"/>
          </p:cNvSpPr>
          <p:nvPr>
            <p:ph type="title"/>
          </p:nvPr>
        </p:nvSpPr>
        <p:spPr>
          <a:xfrm>
            <a:off x="581193" y="729658"/>
            <a:ext cx="11029616" cy="988332"/>
          </a:xfrm>
        </p:spPr>
        <p:txBody>
          <a:bodyPr anchor="b">
            <a:normAutofit/>
          </a:bodyPr>
          <a:lstStyle/>
          <a:p>
            <a:r>
              <a:rPr lang="en-GB" dirty="0"/>
              <a:t>Display Mode: Block</a:t>
            </a:r>
          </a:p>
        </p:txBody>
      </p:sp>
      <p:sp>
        <p:nvSpPr>
          <p:cNvPr id="3" name="Content Placeholder 2">
            <a:extLst>
              <a:ext uri="{FF2B5EF4-FFF2-40B4-BE49-F238E27FC236}">
                <a16:creationId xmlns:a16="http://schemas.microsoft.com/office/drawing/2014/main" id="{99318E8A-789A-D946-F141-B98D9FF0DC2F}"/>
              </a:ext>
            </a:extLst>
          </p:cNvPr>
          <p:cNvSpPr>
            <a:spLocks noGrp="1"/>
          </p:cNvSpPr>
          <p:nvPr>
            <p:ph sz="half" idx="1"/>
          </p:nvPr>
        </p:nvSpPr>
        <p:spPr>
          <a:xfrm>
            <a:off x="581192" y="2110773"/>
            <a:ext cx="8820715" cy="3633047"/>
          </a:xfrm>
        </p:spPr>
        <p:txBody>
          <a:bodyPr anchor="ctr">
            <a:normAutofit/>
          </a:bodyPr>
          <a:lstStyle/>
          <a:p>
            <a:r>
              <a:rPr lang="en-GB" dirty="0"/>
              <a:t>Block-level elements take up the full width of the container and start on a new line.</a:t>
            </a:r>
            <a:br>
              <a:rPr lang="en-GB" dirty="0"/>
            </a:br>
            <a:br>
              <a:rPr lang="en-GB" dirty="0"/>
            </a:br>
            <a:r>
              <a:rPr lang="en-GB" dirty="0"/>
              <a:t>Examples of block elements: &lt;div&gt;, &lt;p&gt;, &lt;h1&gt;.</a:t>
            </a:r>
          </a:p>
        </p:txBody>
      </p:sp>
      <p:pic>
        <p:nvPicPr>
          <p:cNvPr id="5" name="Picture 4" descr="A black screen with a black background&#10;&#10;Description automatically generated">
            <a:extLst>
              <a:ext uri="{FF2B5EF4-FFF2-40B4-BE49-F238E27FC236}">
                <a16:creationId xmlns:a16="http://schemas.microsoft.com/office/drawing/2014/main" id="{1A449B22-8911-E87B-4368-77A62CB8D948}"/>
              </a:ext>
            </a:extLst>
          </p:cNvPr>
          <p:cNvPicPr>
            <a:picLocks noChangeAspect="1"/>
          </p:cNvPicPr>
          <p:nvPr/>
        </p:nvPicPr>
        <p:blipFill>
          <a:blip r:embed="rId2"/>
          <a:stretch>
            <a:fillRect/>
          </a:stretch>
        </p:blipFill>
        <p:spPr>
          <a:xfrm>
            <a:off x="1575776" y="4613520"/>
            <a:ext cx="5969000" cy="1130300"/>
          </a:xfrm>
          <a:prstGeom prst="rect">
            <a:avLst/>
          </a:prstGeom>
        </p:spPr>
      </p:pic>
    </p:spTree>
    <p:extLst>
      <p:ext uri="{BB962C8B-B14F-4D97-AF65-F5344CB8AC3E}">
        <p14:creationId xmlns:p14="http://schemas.microsoft.com/office/powerpoint/2010/main" val="82693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CC73F-2FCD-A71B-ED08-81A636380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16B7F-13A1-45DD-3A50-7223D5D41446}"/>
              </a:ext>
            </a:extLst>
          </p:cNvPr>
          <p:cNvSpPr>
            <a:spLocks noGrp="1"/>
          </p:cNvSpPr>
          <p:nvPr>
            <p:ph type="title"/>
          </p:nvPr>
        </p:nvSpPr>
        <p:spPr>
          <a:xfrm>
            <a:off x="581193" y="729658"/>
            <a:ext cx="11029616" cy="988332"/>
          </a:xfrm>
        </p:spPr>
        <p:txBody>
          <a:bodyPr anchor="b">
            <a:normAutofit/>
          </a:bodyPr>
          <a:lstStyle/>
          <a:p>
            <a:r>
              <a:rPr lang="en-GB" dirty="0"/>
              <a:t>Display Mode: Inline</a:t>
            </a:r>
          </a:p>
        </p:txBody>
      </p:sp>
      <p:sp>
        <p:nvSpPr>
          <p:cNvPr id="3" name="Content Placeholder 2">
            <a:extLst>
              <a:ext uri="{FF2B5EF4-FFF2-40B4-BE49-F238E27FC236}">
                <a16:creationId xmlns:a16="http://schemas.microsoft.com/office/drawing/2014/main" id="{2F0AB0A1-D412-0286-C2BF-833B57D2AE15}"/>
              </a:ext>
            </a:extLst>
          </p:cNvPr>
          <p:cNvSpPr>
            <a:spLocks noGrp="1"/>
          </p:cNvSpPr>
          <p:nvPr>
            <p:ph sz="half" idx="1"/>
          </p:nvPr>
        </p:nvSpPr>
        <p:spPr>
          <a:xfrm>
            <a:off x="581192" y="2110773"/>
            <a:ext cx="8820715" cy="3633047"/>
          </a:xfrm>
        </p:spPr>
        <p:txBody>
          <a:bodyPr anchor="ctr">
            <a:normAutofit/>
          </a:bodyPr>
          <a:lstStyle/>
          <a:p>
            <a:r>
              <a:rPr lang="en-GB" dirty="0"/>
              <a:t>Inline elements only take up as much width as necessary and do not force a new line.</a:t>
            </a:r>
            <a:br>
              <a:rPr lang="en-GB" dirty="0"/>
            </a:br>
            <a:br>
              <a:rPr lang="en-GB" dirty="0"/>
            </a:br>
            <a:r>
              <a:rPr lang="en-GB" dirty="0"/>
              <a:t>Examples of inline elements: &lt;span&gt;, &lt;a&gt;, &lt;</a:t>
            </a:r>
            <a:r>
              <a:rPr lang="en-GB" dirty="0" err="1"/>
              <a:t>img</a:t>
            </a:r>
            <a:r>
              <a:rPr lang="en-GB" dirty="0"/>
              <a:t>&gt;.</a:t>
            </a:r>
          </a:p>
        </p:txBody>
      </p:sp>
      <p:pic>
        <p:nvPicPr>
          <p:cNvPr id="6" name="Picture 5" descr="A black screen with a black background&#10;&#10;Description automatically generated">
            <a:extLst>
              <a:ext uri="{FF2B5EF4-FFF2-40B4-BE49-F238E27FC236}">
                <a16:creationId xmlns:a16="http://schemas.microsoft.com/office/drawing/2014/main" id="{4F75E57F-0E7C-A46A-CB31-57CDFAB0805D}"/>
              </a:ext>
            </a:extLst>
          </p:cNvPr>
          <p:cNvPicPr>
            <a:picLocks noChangeAspect="1"/>
          </p:cNvPicPr>
          <p:nvPr/>
        </p:nvPicPr>
        <p:blipFill>
          <a:blip r:embed="rId2"/>
          <a:stretch>
            <a:fillRect/>
          </a:stretch>
        </p:blipFill>
        <p:spPr>
          <a:xfrm>
            <a:off x="943707" y="4600820"/>
            <a:ext cx="5943600" cy="1143000"/>
          </a:xfrm>
          <a:prstGeom prst="rect">
            <a:avLst/>
          </a:prstGeom>
        </p:spPr>
      </p:pic>
    </p:spTree>
    <p:extLst>
      <p:ext uri="{BB962C8B-B14F-4D97-AF65-F5344CB8AC3E}">
        <p14:creationId xmlns:p14="http://schemas.microsoft.com/office/powerpoint/2010/main" val="241017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5A090-0616-B2DF-47CF-2469A5869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D04483-5FF8-FA15-0ADB-0AF0D0356AF2}"/>
              </a:ext>
            </a:extLst>
          </p:cNvPr>
          <p:cNvSpPr>
            <a:spLocks noGrp="1"/>
          </p:cNvSpPr>
          <p:nvPr>
            <p:ph type="title"/>
          </p:nvPr>
        </p:nvSpPr>
        <p:spPr>
          <a:xfrm>
            <a:off x="581193" y="729658"/>
            <a:ext cx="11029616" cy="988332"/>
          </a:xfrm>
        </p:spPr>
        <p:txBody>
          <a:bodyPr anchor="b">
            <a:normAutofit/>
          </a:bodyPr>
          <a:lstStyle/>
          <a:p>
            <a:r>
              <a:rPr lang="en-GB" dirty="0"/>
              <a:t>Display Mode: Inline-Block</a:t>
            </a:r>
          </a:p>
        </p:txBody>
      </p:sp>
      <p:sp>
        <p:nvSpPr>
          <p:cNvPr id="3" name="Content Placeholder 2">
            <a:extLst>
              <a:ext uri="{FF2B5EF4-FFF2-40B4-BE49-F238E27FC236}">
                <a16:creationId xmlns:a16="http://schemas.microsoft.com/office/drawing/2014/main" id="{233391FF-FBFC-C4C7-BC50-F32600713D9B}"/>
              </a:ext>
            </a:extLst>
          </p:cNvPr>
          <p:cNvSpPr>
            <a:spLocks noGrp="1"/>
          </p:cNvSpPr>
          <p:nvPr>
            <p:ph sz="half" idx="1"/>
          </p:nvPr>
        </p:nvSpPr>
        <p:spPr>
          <a:xfrm>
            <a:off x="581192" y="2110773"/>
            <a:ext cx="8820715" cy="3633047"/>
          </a:xfrm>
        </p:spPr>
        <p:txBody>
          <a:bodyPr anchor="ctr">
            <a:normAutofit/>
          </a:bodyPr>
          <a:lstStyle/>
          <a:p>
            <a:r>
              <a:rPr lang="en-GB" dirty="0"/>
              <a:t>Similar to inline elements, but can have a defined width and height, making them more flexible.</a:t>
            </a:r>
          </a:p>
        </p:txBody>
      </p:sp>
      <p:pic>
        <p:nvPicPr>
          <p:cNvPr id="7" name="Picture 6" descr="A black screen with white text&#10;&#10;Description automatically generated">
            <a:extLst>
              <a:ext uri="{FF2B5EF4-FFF2-40B4-BE49-F238E27FC236}">
                <a16:creationId xmlns:a16="http://schemas.microsoft.com/office/drawing/2014/main" id="{F9D7A2AC-586B-B7A8-BDB4-6D9E33B7FB4F}"/>
              </a:ext>
            </a:extLst>
          </p:cNvPr>
          <p:cNvPicPr>
            <a:picLocks noChangeAspect="1"/>
          </p:cNvPicPr>
          <p:nvPr/>
        </p:nvPicPr>
        <p:blipFill>
          <a:blip r:embed="rId2"/>
          <a:stretch>
            <a:fillRect/>
          </a:stretch>
        </p:blipFill>
        <p:spPr>
          <a:xfrm>
            <a:off x="1811216" y="4409403"/>
            <a:ext cx="5943600" cy="1727200"/>
          </a:xfrm>
          <a:prstGeom prst="rect">
            <a:avLst/>
          </a:prstGeom>
        </p:spPr>
      </p:pic>
    </p:spTree>
    <p:extLst>
      <p:ext uri="{BB962C8B-B14F-4D97-AF65-F5344CB8AC3E}">
        <p14:creationId xmlns:p14="http://schemas.microsoft.com/office/powerpoint/2010/main" val="316033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3B4F-467D-87E6-AA02-807CE4B13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02FDA-0288-5C77-D7F4-0929C106A2EA}"/>
              </a:ext>
            </a:extLst>
          </p:cNvPr>
          <p:cNvSpPr>
            <a:spLocks noGrp="1"/>
          </p:cNvSpPr>
          <p:nvPr>
            <p:ph type="title"/>
          </p:nvPr>
        </p:nvSpPr>
        <p:spPr>
          <a:xfrm>
            <a:off x="581193" y="729658"/>
            <a:ext cx="11029616" cy="988332"/>
          </a:xfrm>
        </p:spPr>
        <p:txBody>
          <a:bodyPr anchor="b">
            <a:normAutofit/>
          </a:bodyPr>
          <a:lstStyle/>
          <a:p>
            <a:r>
              <a:rPr lang="en-GB" dirty="0"/>
              <a:t>Display Mode: None</a:t>
            </a:r>
          </a:p>
        </p:txBody>
      </p:sp>
      <p:sp>
        <p:nvSpPr>
          <p:cNvPr id="3" name="Content Placeholder 2">
            <a:extLst>
              <a:ext uri="{FF2B5EF4-FFF2-40B4-BE49-F238E27FC236}">
                <a16:creationId xmlns:a16="http://schemas.microsoft.com/office/drawing/2014/main" id="{2249E030-B526-2B4D-2325-4A14DFB5694F}"/>
              </a:ext>
            </a:extLst>
          </p:cNvPr>
          <p:cNvSpPr>
            <a:spLocks noGrp="1"/>
          </p:cNvSpPr>
          <p:nvPr>
            <p:ph sz="half" idx="1"/>
          </p:nvPr>
        </p:nvSpPr>
        <p:spPr>
          <a:xfrm>
            <a:off x="581192" y="2110773"/>
            <a:ext cx="8820715" cy="3633047"/>
          </a:xfrm>
        </p:spPr>
        <p:txBody>
          <a:bodyPr anchor="ctr">
            <a:normAutofit/>
          </a:bodyPr>
          <a:lstStyle/>
          <a:p>
            <a:r>
              <a:rPr lang="en-GB" dirty="0"/>
              <a:t>Hides the element completely from the page (no space is taken).</a:t>
            </a:r>
          </a:p>
        </p:txBody>
      </p:sp>
      <p:pic>
        <p:nvPicPr>
          <p:cNvPr id="5" name="Picture 4" descr="A black screen with a black background&#10;&#10;Description automatically generated">
            <a:extLst>
              <a:ext uri="{FF2B5EF4-FFF2-40B4-BE49-F238E27FC236}">
                <a16:creationId xmlns:a16="http://schemas.microsoft.com/office/drawing/2014/main" id="{DC591359-9952-86A9-04AF-A9B3F6186E07}"/>
              </a:ext>
            </a:extLst>
          </p:cNvPr>
          <p:cNvPicPr>
            <a:picLocks noChangeAspect="1"/>
          </p:cNvPicPr>
          <p:nvPr/>
        </p:nvPicPr>
        <p:blipFill>
          <a:blip r:embed="rId2"/>
          <a:stretch>
            <a:fillRect/>
          </a:stretch>
        </p:blipFill>
        <p:spPr>
          <a:xfrm>
            <a:off x="964224" y="4335584"/>
            <a:ext cx="6019800" cy="1117600"/>
          </a:xfrm>
          <a:prstGeom prst="rect">
            <a:avLst/>
          </a:prstGeom>
        </p:spPr>
      </p:pic>
    </p:spTree>
    <p:extLst>
      <p:ext uri="{BB962C8B-B14F-4D97-AF65-F5344CB8AC3E}">
        <p14:creationId xmlns:p14="http://schemas.microsoft.com/office/powerpoint/2010/main" val="217027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60B1B-4EBE-BE4B-09A2-6A1383E37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40CC6-8891-98B0-9F13-391426CFEC0A}"/>
              </a:ext>
            </a:extLst>
          </p:cNvPr>
          <p:cNvSpPr>
            <a:spLocks noGrp="1"/>
          </p:cNvSpPr>
          <p:nvPr>
            <p:ph type="title"/>
          </p:nvPr>
        </p:nvSpPr>
        <p:spPr>
          <a:xfrm>
            <a:off x="581193" y="729658"/>
            <a:ext cx="11029616" cy="988332"/>
          </a:xfrm>
        </p:spPr>
        <p:txBody>
          <a:bodyPr anchor="b">
            <a:normAutofit/>
          </a:bodyPr>
          <a:lstStyle/>
          <a:p>
            <a:r>
              <a:rPr lang="en-GB" dirty="0"/>
              <a:t>Recap</a:t>
            </a:r>
          </a:p>
        </p:txBody>
      </p:sp>
      <p:sp>
        <p:nvSpPr>
          <p:cNvPr id="3" name="Content Placeholder 2">
            <a:extLst>
              <a:ext uri="{FF2B5EF4-FFF2-40B4-BE49-F238E27FC236}">
                <a16:creationId xmlns:a16="http://schemas.microsoft.com/office/drawing/2014/main" id="{D42DEBB4-C419-F7FB-92D6-38F8C969D5B8}"/>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Including CSS inline and through external files.</a:t>
            </a:r>
          </a:p>
          <a:p>
            <a:pPr>
              <a:buFont typeface="Arial" panose="020B0604020202020204" pitchFamily="34" charset="0"/>
              <a:buChar char="•"/>
            </a:pPr>
            <a:r>
              <a:rPr lang="en-GB" dirty="0"/>
              <a:t>Using various CSS selectors.</a:t>
            </a:r>
          </a:p>
          <a:p>
            <a:pPr>
              <a:buFont typeface="Arial" panose="020B0604020202020204" pitchFamily="34" charset="0"/>
              <a:buChar char="•"/>
            </a:pPr>
            <a:r>
              <a:rPr lang="en-GB" dirty="0"/>
              <a:t>Defining colors and fonts.</a:t>
            </a:r>
          </a:p>
          <a:p>
            <a:pPr>
              <a:buFont typeface="Arial" panose="020B0604020202020204" pitchFamily="34" charset="0"/>
              <a:buChar char="•"/>
            </a:pPr>
            <a:r>
              <a:rPr lang="en-GB" dirty="0"/>
              <a:t>Understanding CSS display modes.</a:t>
            </a:r>
          </a:p>
        </p:txBody>
      </p:sp>
      <p:sp>
        <p:nvSpPr>
          <p:cNvPr id="4" name="Content Placeholder 2">
            <a:extLst>
              <a:ext uri="{FF2B5EF4-FFF2-40B4-BE49-F238E27FC236}">
                <a16:creationId xmlns:a16="http://schemas.microsoft.com/office/drawing/2014/main" id="{61AE4309-99A2-D47A-B9CF-8389550E7B39}"/>
              </a:ext>
            </a:extLst>
          </p:cNvPr>
          <p:cNvSpPr txBox="1">
            <a:spLocks/>
          </p:cNvSpPr>
          <p:nvPr/>
        </p:nvSpPr>
        <p:spPr>
          <a:xfrm>
            <a:off x="6209482" y="2110773"/>
            <a:ext cx="5198285"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GB" b="1" dirty="0"/>
              <a:t>W3Schools CSS Guide</a:t>
            </a:r>
            <a:r>
              <a:rPr lang="en-GB" dirty="0"/>
              <a:t>: https://www.w3schools.com/css/</a:t>
            </a:r>
            <a:br>
              <a:rPr lang="en-GB" dirty="0"/>
            </a:br>
            <a:br>
              <a:rPr lang="en-GB" dirty="0"/>
            </a:br>
            <a:r>
              <a:rPr lang="en-GB" b="1" dirty="0"/>
              <a:t>MDN Web Docs: CSS</a:t>
            </a:r>
            <a:r>
              <a:rPr lang="en-GB" dirty="0"/>
              <a:t>: https://</a:t>
            </a:r>
            <a:r>
              <a:rPr lang="en-GB" dirty="0" err="1"/>
              <a:t>developer.mozilla.org</a:t>
            </a:r>
            <a:r>
              <a:rPr lang="en-GB" dirty="0"/>
              <a:t>/</a:t>
            </a:r>
            <a:r>
              <a:rPr lang="en-GB" dirty="0" err="1"/>
              <a:t>en</a:t>
            </a:r>
            <a:r>
              <a:rPr lang="en-GB" dirty="0"/>
              <a:t>-US/docs/Web/CSS</a:t>
            </a:r>
          </a:p>
        </p:txBody>
      </p:sp>
    </p:spTree>
    <p:extLst>
      <p:ext uri="{BB962C8B-B14F-4D97-AF65-F5344CB8AC3E}">
        <p14:creationId xmlns:p14="http://schemas.microsoft.com/office/powerpoint/2010/main" val="252904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EC6C-4AE1-B116-58AB-212E6825815A}"/>
              </a:ext>
            </a:extLst>
          </p:cNvPr>
          <p:cNvSpPr>
            <a:spLocks noGrp="1"/>
          </p:cNvSpPr>
          <p:nvPr>
            <p:ph type="title"/>
          </p:nvPr>
        </p:nvSpPr>
        <p:spPr>
          <a:xfrm>
            <a:off x="581193" y="729658"/>
            <a:ext cx="11029616" cy="988332"/>
          </a:xfrm>
        </p:spPr>
        <p:txBody>
          <a:bodyPr anchor="b">
            <a:normAutofit/>
          </a:bodyPr>
          <a:lstStyle/>
          <a:p>
            <a:r>
              <a:rPr lang="en-GB" dirty="0"/>
              <a:t>Introducing CSS</a:t>
            </a:r>
          </a:p>
        </p:txBody>
      </p:sp>
      <p:sp>
        <p:nvSpPr>
          <p:cNvPr id="3" name="Content Placeholder 2">
            <a:extLst>
              <a:ext uri="{FF2B5EF4-FFF2-40B4-BE49-F238E27FC236}">
                <a16:creationId xmlns:a16="http://schemas.microsoft.com/office/drawing/2014/main" id="{FE03B9B7-69BD-DA3B-DA39-22C51B9D9298}"/>
              </a:ext>
            </a:extLst>
          </p:cNvPr>
          <p:cNvSpPr>
            <a:spLocks noGrp="1"/>
          </p:cNvSpPr>
          <p:nvPr>
            <p:ph sz="half" idx="1"/>
          </p:nvPr>
        </p:nvSpPr>
        <p:spPr>
          <a:xfrm>
            <a:off x="581193" y="2228003"/>
            <a:ext cx="5422390" cy="3633047"/>
          </a:xfrm>
        </p:spPr>
        <p:txBody>
          <a:bodyPr anchor="ctr">
            <a:normAutofit/>
          </a:bodyPr>
          <a:lstStyle/>
          <a:p>
            <a:r>
              <a:rPr lang="en-GB" b="1" dirty="0"/>
              <a:t>Lesson Overview:</a:t>
            </a:r>
          </a:p>
          <a:p>
            <a:r>
              <a:rPr lang="en-GB" dirty="0"/>
              <a:t>In this lesson, we will be introduced to CSS (Cascading Style Sheets) and learn how to style HTML elements using different methods and techniques. The lesson will cover inline and external CSS, different CSS selectors, how to define colors and fonts, and an introduction to display modes. By the end of the lesson, students will understand how to apply CSS to HTML to enhance the look and feel of web pages.</a:t>
            </a:r>
          </a:p>
        </p:txBody>
      </p:sp>
      <p:pic>
        <p:nvPicPr>
          <p:cNvPr id="5" name="Picture 4" descr="A screen shot of a computer code&#10;&#10;Description automatically generated">
            <a:extLst>
              <a:ext uri="{FF2B5EF4-FFF2-40B4-BE49-F238E27FC236}">
                <a16:creationId xmlns:a16="http://schemas.microsoft.com/office/drawing/2014/main" id="{34423B54-562B-1DE6-29D3-C4A5414A7A8D}"/>
              </a:ext>
            </a:extLst>
          </p:cNvPr>
          <p:cNvPicPr>
            <a:picLocks noChangeAspect="1"/>
          </p:cNvPicPr>
          <p:nvPr/>
        </p:nvPicPr>
        <p:blipFill>
          <a:blip r:embed="rId2"/>
          <a:stretch>
            <a:fillRect/>
          </a:stretch>
        </p:blipFill>
        <p:spPr>
          <a:xfrm>
            <a:off x="6838462" y="2063261"/>
            <a:ext cx="4535998" cy="4323373"/>
          </a:xfrm>
          <a:prstGeom prst="rect">
            <a:avLst/>
          </a:prstGeom>
        </p:spPr>
      </p:pic>
    </p:spTree>
    <p:extLst>
      <p:ext uri="{BB962C8B-B14F-4D97-AF65-F5344CB8AC3E}">
        <p14:creationId xmlns:p14="http://schemas.microsoft.com/office/powerpoint/2010/main" val="2112965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E187-63BA-683D-B61F-11A4E6D447F4}"/>
              </a:ext>
            </a:extLst>
          </p:cNvPr>
          <p:cNvSpPr>
            <a:spLocks noGrp="1"/>
          </p:cNvSpPr>
          <p:nvPr>
            <p:ph type="title"/>
          </p:nvPr>
        </p:nvSpPr>
        <p:spPr>
          <a:xfrm>
            <a:off x="581192" y="3077494"/>
            <a:ext cx="11029616" cy="1013800"/>
          </a:xfrm>
        </p:spPr>
        <p:txBody>
          <a:bodyPr>
            <a:normAutofit/>
          </a:bodyPr>
          <a:lstStyle/>
          <a:p>
            <a:pPr algn="ctr"/>
            <a:r>
              <a:rPr lang="en-GB" sz="4000" dirty="0">
                <a:solidFill>
                  <a:schemeClr val="accent1"/>
                </a:solidFill>
              </a:rPr>
              <a:t>Questions?</a:t>
            </a:r>
          </a:p>
        </p:txBody>
      </p:sp>
    </p:spTree>
    <p:extLst>
      <p:ext uri="{BB962C8B-B14F-4D97-AF65-F5344CB8AC3E}">
        <p14:creationId xmlns:p14="http://schemas.microsoft.com/office/powerpoint/2010/main" val="188120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69EB-42C6-BBE7-4191-2CACF89B9BFE}"/>
              </a:ext>
            </a:extLst>
          </p:cNvPr>
          <p:cNvSpPr>
            <a:spLocks noGrp="1"/>
          </p:cNvSpPr>
          <p:nvPr>
            <p:ph type="title"/>
          </p:nvPr>
        </p:nvSpPr>
        <p:spPr>
          <a:xfrm>
            <a:off x="581193" y="729658"/>
            <a:ext cx="11029616" cy="988332"/>
          </a:xfrm>
        </p:spPr>
        <p:txBody>
          <a:bodyPr anchor="b">
            <a:normAutofit/>
          </a:bodyPr>
          <a:lstStyle/>
          <a:p>
            <a:r>
              <a:rPr lang="en-GB" dirty="0"/>
              <a:t>Introduction to CSS</a:t>
            </a:r>
          </a:p>
        </p:txBody>
      </p:sp>
      <p:sp>
        <p:nvSpPr>
          <p:cNvPr id="3" name="Content Placeholder 2">
            <a:extLst>
              <a:ext uri="{FF2B5EF4-FFF2-40B4-BE49-F238E27FC236}">
                <a16:creationId xmlns:a16="http://schemas.microsoft.com/office/drawing/2014/main" id="{38AEFC59-A100-3F49-F885-8DA5AADABF45}"/>
              </a:ext>
            </a:extLst>
          </p:cNvPr>
          <p:cNvSpPr>
            <a:spLocks noGrp="1"/>
          </p:cNvSpPr>
          <p:nvPr>
            <p:ph sz="half" idx="1"/>
          </p:nvPr>
        </p:nvSpPr>
        <p:spPr>
          <a:xfrm>
            <a:off x="581193" y="2228003"/>
            <a:ext cx="5422390" cy="3633047"/>
          </a:xfrm>
        </p:spPr>
        <p:txBody>
          <a:bodyPr anchor="ctr">
            <a:normAutofit/>
          </a:bodyPr>
          <a:lstStyle/>
          <a:p>
            <a:pPr>
              <a:lnSpc>
                <a:spcPct val="90000"/>
              </a:lnSpc>
              <a:buFont typeface="Arial" panose="020B0604020202020204" pitchFamily="34" charset="0"/>
              <a:buChar char="•"/>
            </a:pPr>
            <a:r>
              <a:rPr lang="en-GB" dirty="0"/>
              <a:t>Definition: CSS is a language used to style the layout and presentation of HTML documents.</a:t>
            </a:r>
          </a:p>
          <a:p>
            <a:pPr>
              <a:lnSpc>
                <a:spcPct val="90000"/>
              </a:lnSpc>
              <a:buFont typeface="Arial" panose="020B0604020202020204" pitchFamily="34" charset="0"/>
              <a:buChar char="•"/>
            </a:pPr>
            <a:r>
              <a:rPr lang="en-GB" dirty="0"/>
              <a:t>Key Point: CSS allows you to separate content (HTML) from presentation (CSS).</a:t>
            </a:r>
          </a:p>
        </p:txBody>
      </p:sp>
    </p:spTree>
    <p:extLst>
      <p:ext uri="{BB962C8B-B14F-4D97-AF65-F5344CB8AC3E}">
        <p14:creationId xmlns:p14="http://schemas.microsoft.com/office/powerpoint/2010/main" val="391392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31E97-10AB-F856-18E3-D4D45315D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BA7A3-818F-F823-B625-395048D0BC26}"/>
              </a:ext>
            </a:extLst>
          </p:cNvPr>
          <p:cNvSpPr>
            <a:spLocks noGrp="1"/>
          </p:cNvSpPr>
          <p:nvPr>
            <p:ph type="title"/>
          </p:nvPr>
        </p:nvSpPr>
        <p:spPr>
          <a:xfrm>
            <a:off x="581193" y="729658"/>
            <a:ext cx="11029616" cy="988332"/>
          </a:xfrm>
        </p:spPr>
        <p:txBody>
          <a:bodyPr anchor="b">
            <a:normAutofit/>
          </a:bodyPr>
          <a:lstStyle/>
          <a:p>
            <a:r>
              <a:rPr lang="en-GB" dirty="0"/>
              <a:t>Inline CSS</a:t>
            </a:r>
          </a:p>
        </p:txBody>
      </p:sp>
      <p:sp>
        <p:nvSpPr>
          <p:cNvPr id="3" name="Content Placeholder 2">
            <a:extLst>
              <a:ext uri="{FF2B5EF4-FFF2-40B4-BE49-F238E27FC236}">
                <a16:creationId xmlns:a16="http://schemas.microsoft.com/office/drawing/2014/main" id="{81883DB9-8954-5CDF-1F9B-C74EF3878587}"/>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dirty="0"/>
              <a:t>Inline CSS applies styles directly to HTML elements using the style attribute.</a:t>
            </a:r>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r>
              <a:rPr lang="en-GB" dirty="0"/>
              <a:t>Use Case: Quick, one-off changes.</a:t>
            </a:r>
          </a:p>
          <a:p>
            <a:pPr>
              <a:buFont typeface="Arial" panose="020B0604020202020204" pitchFamily="34" charset="0"/>
              <a:buChar char="•"/>
            </a:pPr>
            <a:r>
              <a:rPr lang="en-GB" dirty="0"/>
              <a:t>Drawback: Harder to manage styles for large projects.</a:t>
            </a:r>
          </a:p>
        </p:txBody>
      </p:sp>
      <p:pic>
        <p:nvPicPr>
          <p:cNvPr id="6" name="Picture 5" descr="A black background with white letters&#10;&#10;Description automatically generated">
            <a:extLst>
              <a:ext uri="{FF2B5EF4-FFF2-40B4-BE49-F238E27FC236}">
                <a16:creationId xmlns:a16="http://schemas.microsoft.com/office/drawing/2014/main" id="{19E6D34A-B27B-193F-D8FE-408F198C1AEC}"/>
              </a:ext>
            </a:extLst>
          </p:cNvPr>
          <p:cNvPicPr>
            <a:picLocks noChangeAspect="1"/>
          </p:cNvPicPr>
          <p:nvPr/>
        </p:nvPicPr>
        <p:blipFill>
          <a:blip r:embed="rId2"/>
          <a:stretch>
            <a:fillRect/>
          </a:stretch>
        </p:blipFill>
        <p:spPr>
          <a:xfrm>
            <a:off x="868561" y="3558019"/>
            <a:ext cx="6299200" cy="673100"/>
          </a:xfrm>
          <a:prstGeom prst="rect">
            <a:avLst/>
          </a:prstGeom>
        </p:spPr>
      </p:pic>
    </p:spTree>
    <p:extLst>
      <p:ext uri="{BB962C8B-B14F-4D97-AF65-F5344CB8AC3E}">
        <p14:creationId xmlns:p14="http://schemas.microsoft.com/office/powerpoint/2010/main" val="155634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7E627-D464-8A07-2D07-8862467C1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2A8DE-E7D4-1852-9E9A-147009DA5F90}"/>
              </a:ext>
            </a:extLst>
          </p:cNvPr>
          <p:cNvSpPr>
            <a:spLocks noGrp="1"/>
          </p:cNvSpPr>
          <p:nvPr>
            <p:ph type="title"/>
          </p:nvPr>
        </p:nvSpPr>
        <p:spPr>
          <a:xfrm>
            <a:off x="581193" y="729658"/>
            <a:ext cx="11029616" cy="988332"/>
          </a:xfrm>
        </p:spPr>
        <p:txBody>
          <a:bodyPr anchor="b">
            <a:normAutofit/>
          </a:bodyPr>
          <a:lstStyle/>
          <a:p>
            <a:r>
              <a:rPr lang="en-GB" dirty="0"/>
              <a:t>External CSS</a:t>
            </a:r>
          </a:p>
        </p:txBody>
      </p:sp>
      <p:sp>
        <p:nvSpPr>
          <p:cNvPr id="3" name="Content Placeholder 2">
            <a:extLst>
              <a:ext uri="{FF2B5EF4-FFF2-40B4-BE49-F238E27FC236}">
                <a16:creationId xmlns:a16="http://schemas.microsoft.com/office/drawing/2014/main" id="{0FBD3432-E889-6FB6-BC37-E865B56F74F3}"/>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dirty="0"/>
              <a:t>External CSS uses a separate .css file, which is linked to the HTML document using the &lt;link&gt; element.</a:t>
            </a:r>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r>
              <a:rPr lang="en-GB" dirty="0"/>
              <a:t>CSS file (style.css)</a:t>
            </a:r>
          </a:p>
          <a:p>
            <a:pPr>
              <a:buFont typeface="Arial" panose="020B0604020202020204" pitchFamily="34" charset="0"/>
              <a:buChar char="•"/>
            </a:pPr>
            <a:r>
              <a:rPr lang="en-GB" dirty="0"/>
              <a:t>Use Case: Recommended for larger projects or when the same styles need to be applied across multiple pages.</a:t>
            </a:r>
          </a:p>
        </p:txBody>
      </p:sp>
      <p:pic>
        <p:nvPicPr>
          <p:cNvPr id="5" name="Picture 4" descr="A black background with text&#10;&#10;Description automatically generated">
            <a:extLst>
              <a:ext uri="{FF2B5EF4-FFF2-40B4-BE49-F238E27FC236}">
                <a16:creationId xmlns:a16="http://schemas.microsoft.com/office/drawing/2014/main" id="{F783113E-75D0-B46F-FA05-6B82772506E4}"/>
              </a:ext>
            </a:extLst>
          </p:cNvPr>
          <p:cNvPicPr>
            <a:picLocks noChangeAspect="1"/>
          </p:cNvPicPr>
          <p:nvPr/>
        </p:nvPicPr>
        <p:blipFill>
          <a:blip r:embed="rId2"/>
          <a:stretch>
            <a:fillRect/>
          </a:stretch>
        </p:blipFill>
        <p:spPr>
          <a:xfrm>
            <a:off x="868485" y="3238011"/>
            <a:ext cx="6070600" cy="1155700"/>
          </a:xfrm>
          <a:prstGeom prst="rect">
            <a:avLst/>
          </a:prstGeom>
        </p:spPr>
      </p:pic>
    </p:spTree>
    <p:extLst>
      <p:ext uri="{BB962C8B-B14F-4D97-AF65-F5344CB8AC3E}">
        <p14:creationId xmlns:p14="http://schemas.microsoft.com/office/powerpoint/2010/main" val="202546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8EA1F-757A-0CAD-82A5-0D0564C6F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C4B6C-C56E-4369-84BB-5EB567217E0E}"/>
              </a:ext>
            </a:extLst>
          </p:cNvPr>
          <p:cNvSpPr>
            <a:spLocks noGrp="1"/>
          </p:cNvSpPr>
          <p:nvPr>
            <p:ph type="title"/>
          </p:nvPr>
        </p:nvSpPr>
        <p:spPr>
          <a:xfrm>
            <a:off x="581193" y="729658"/>
            <a:ext cx="11029616" cy="988332"/>
          </a:xfrm>
        </p:spPr>
        <p:txBody>
          <a:bodyPr anchor="b">
            <a:normAutofit/>
          </a:bodyPr>
          <a:lstStyle/>
          <a:p>
            <a:r>
              <a:rPr lang="en-GB" dirty="0"/>
              <a:t>CSS Selectors: Universal, Element, Class, and ID</a:t>
            </a:r>
          </a:p>
        </p:txBody>
      </p:sp>
      <p:sp>
        <p:nvSpPr>
          <p:cNvPr id="3" name="Content Placeholder 2">
            <a:extLst>
              <a:ext uri="{FF2B5EF4-FFF2-40B4-BE49-F238E27FC236}">
                <a16:creationId xmlns:a16="http://schemas.microsoft.com/office/drawing/2014/main" id="{F917C5FA-63D8-72C9-6EB4-109F61F5F204}"/>
              </a:ext>
            </a:extLst>
          </p:cNvPr>
          <p:cNvSpPr>
            <a:spLocks noGrp="1"/>
          </p:cNvSpPr>
          <p:nvPr>
            <p:ph sz="half" idx="1"/>
          </p:nvPr>
        </p:nvSpPr>
        <p:spPr>
          <a:xfrm>
            <a:off x="581193" y="2228003"/>
            <a:ext cx="5422390" cy="3633047"/>
          </a:xfrm>
        </p:spPr>
        <p:txBody>
          <a:bodyPr anchor="ctr">
            <a:normAutofit/>
          </a:bodyPr>
          <a:lstStyle/>
          <a:p>
            <a:r>
              <a:rPr lang="en-GB" dirty="0"/>
              <a:t>We will learn different types of CSS selectors and how to target elements effectively.</a:t>
            </a:r>
          </a:p>
        </p:txBody>
      </p:sp>
    </p:spTree>
    <p:extLst>
      <p:ext uri="{BB962C8B-B14F-4D97-AF65-F5344CB8AC3E}">
        <p14:creationId xmlns:p14="http://schemas.microsoft.com/office/powerpoint/2010/main" val="123539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3D4AA-A31B-82F5-B997-94A4392F7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66507-E397-C799-0E31-DF06E62A0751}"/>
              </a:ext>
            </a:extLst>
          </p:cNvPr>
          <p:cNvSpPr>
            <a:spLocks noGrp="1"/>
          </p:cNvSpPr>
          <p:nvPr>
            <p:ph type="title"/>
          </p:nvPr>
        </p:nvSpPr>
        <p:spPr>
          <a:xfrm>
            <a:off x="581193" y="729658"/>
            <a:ext cx="11029616" cy="988332"/>
          </a:xfrm>
        </p:spPr>
        <p:txBody>
          <a:bodyPr anchor="b">
            <a:normAutofit/>
          </a:bodyPr>
          <a:lstStyle/>
          <a:p>
            <a:r>
              <a:rPr lang="en-GB" dirty="0"/>
              <a:t>Universal Selector (*)</a:t>
            </a:r>
          </a:p>
        </p:txBody>
      </p:sp>
      <p:sp>
        <p:nvSpPr>
          <p:cNvPr id="3" name="Content Placeholder 2">
            <a:extLst>
              <a:ext uri="{FF2B5EF4-FFF2-40B4-BE49-F238E27FC236}">
                <a16:creationId xmlns:a16="http://schemas.microsoft.com/office/drawing/2014/main" id="{195F2A2C-0970-C0AC-03F0-057DD3EC67E8}"/>
              </a:ext>
            </a:extLst>
          </p:cNvPr>
          <p:cNvSpPr>
            <a:spLocks noGrp="1"/>
          </p:cNvSpPr>
          <p:nvPr>
            <p:ph sz="half" idx="1"/>
          </p:nvPr>
        </p:nvSpPr>
        <p:spPr>
          <a:xfrm>
            <a:off x="581193" y="2228003"/>
            <a:ext cx="5422390" cy="3633047"/>
          </a:xfrm>
        </p:spPr>
        <p:txBody>
          <a:bodyPr anchor="ctr">
            <a:normAutofit/>
          </a:bodyPr>
          <a:lstStyle/>
          <a:p>
            <a:r>
              <a:rPr lang="en-GB" dirty="0"/>
              <a:t>Targets all elements on the page.</a:t>
            </a:r>
          </a:p>
          <a:p>
            <a:endParaRPr lang="en-GB" dirty="0"/>
          </a:p>
          <a:p>
            <a:endParaRPr lang="en-GB" dirty="0"/>
          </a:p>
          <a:p>
            <a:endParaRPr lang="en-GB" dirty="0"/>
          </a:p>
          <a:p>
            <a:endParaRPr lang="en-GB" dirty="0"/>
          </a:p>
          <a:p>
            <a:r>
              <a:rPr lang="en-GB" dirty="0"/>
              <a:t>Use Case: Applying general styles across the entire page.</a:t>
            </a:r>
          </a:p>
        </p:txBody>
      </p:sp>
      <p:pic>
        <p:nvPicPr>
          <p:cNvPr id="5" name="Picture 4" descr="A black screen with a black background&#10;&#10;Description automatically generated">
            <a:extLst>
              <a:ext uri="{FF2B5EF4-FFF2-40B4-BE49-F238E27FC236}">
                <a16:creationId xmlns:a16="http://schemas.microsoft.com/office/drawing/2014/main" id="{22EADE0C-F867-189C-D195-EBA6AE82958B}"/>
              </a:ext>
            </a:extLst>
          </p:cNvPr>
          <p:cNvPicPr>
            <a:picLocks noChangeAspect="1"/>
          </p:cNvPicPr>
          <p:nvPr/>
        </p:nvPicPr>
        <p:blipFill>
          <a:blip r:embed="rId2"/>
          <a:stretch>
            <a:fillRect/>
          </a:stretch>
        </p:blipFill>
        <p:spPr>
          <a:xfrm>
            <a:off x="581193" y="3148623"/>
            <a:ext cx="6121400" cy="1498600"/>
          </a:xfrm>
          <a:prstGeom prst="rect">
            <a:avLst/>
          </a:prstGeom>
        </p:spPr>
      </p:pic>
    </p:spTree>
    <p:extLst>
      <p:ext uri="{BB962C8B-B14F-4D97-AF65-F5344CB8AC3E}">
        <p14:creationId xmlns:p14="http://schemas.microsoft.com/office/powerpoint/2010/main" val="108275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BCFAD-AB74-790B-C28F-CC6646FE3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1729B-E9F3-ED10-8134-49B2A015B911}"/>
              </a:ext>
            </a:extLst>
          </p:cNvPr>
          <p:cNvSpPr>
            <a:spLocks noGrp="1"/>
          </p:cNvSpPr>
          <p:nvPr>
            <p:ph type="title"/>
          </p:nvPr>
        </p:nvSpPr>
        <p:spPr>
          <a:xfrm>
            <a:off x="581193" y="729658"/>
            <a:ext cx="11029616" cy="988332"/>
          </a:xfrm>
        </p:spPr>
        <p:txBody>
          <a:bodyPr anchor="b">
            <a:normAutofit/>
          </a:bodyPr>
          <a:lstStyle/>
          <a:p>
            <a:r>
              <a:rPr lang="en-GB" dirty="0"/>
              <a:t>Element Selector</a:t>
            </a:r>
          </a:p>
        </p:txBody>
      </p:sp>
      <p:sp>
        <p:nvSpPr>
          <p:cNvPr id="3" name="Content Placeholder 2">
            <a:extLst>
              <a:ext uri="{FF2B5EF4-FFF2-40B4-BE49-F238E27FC236}">
                <a16:creationId xmlns:a16="http://schemas.microsoft.com/office/drawing/2014/main" id="{582D4F13-686A-C501-DCC7-9DE01A2F4267}"/>
              </a:ext>
            </a:extLst>
          </p:cNvPr>
          <p:cNvSpPr>
            <a:spLocks noGrp="1"/>
          </p:cNvSpPr>
          <p:nvPr>
            <p:ph sz="half" idx="1"/>
          </p:nvPr>
        </p:nvSpPr>
        <p:spPr>
          <a:xfrm>
            <a:off x="581193" y="2228003"/>
            <a:ext cx="5422390" cy="3633047"/>
          </a:xfrm>
        </p:spPr>
        <p:txBody>
          <a:bodyPr anchor="ctr">
            <a:normAutofit/>
          </a:bodyPr>
          <a:lstStyle/>
          <a:p>
            <a:r>
              <a:rPr lang="en-GB" dirty="0"/>
              <a:t>Targets specific HTML elements by their tag name.</a:t>
            </a:r>
          </a:p>
          <a:p>
            <a:endParaRPr lang="en-GB" dirty="0"/>
          </a:p>
          <a:p>
            <a:endParaRPr lang="en-GB" dirty="0"/>
          </a:p>
          <a:p>
            <a:endParaRPr lang="en-GB" dirty="0"/>
          </a:p>
          <a:p>
            <a:r>
              <a:rPr lang="en-GB" dirty="0"/>
              <a:t>Use Case: Styling all instances of a particular HTML element.</a:t>
            </a:r>
          </a:p>
        </p:txBody>
      </p:sp>
      <p:pic>
        <p:nvPicPr>
          <p:cNvPr id="6" name="Picture 5" descr="A black screen with a black background&#10;&#10;Description automatically generated">
            <a:extLst>
              <a:ext uri="{FF2B5EF4-FFF2-40B4-BE49-F238E27FC236}">
                <a16:creationId xmlns:a16="http://schemas.microsoft.com/office/drawing/2014/main" id="{EB3098CE-B66E-5077-C1D8-FBE40BC04E91}"/>
              </a:ext>
            </a:extLst>
          </p:cNvPr>
          <p:cNvPicPr>
            <a:picLocks noChangeAspect="1"/>
          </p:cNvPicPr>
          <p:nvPr/>
        </p:nvPicPr>
        <p:blipFill>
          <a:blip r:embed="rId2"/>
          <a:stretch>
            <a:fillRect/>
          </a:stretch>
        </p:blipFill>
        <p:spPr>
          <a:xfrm>
            <a:off x="1032119" y="3290277"/>
            <a:ext cx="6235700" cy="1168400"/>
          </a:xfrm>
          <a:prstGeom prst="rect">
            <a:avLst/>
          </a:prstGeom>
        </p:spPr>
      </p:pic>
    </p:spTree>
    <p:extLst>
      <p:ext uri="{BB962C8B-B14F-4D97-AF65-F5344CB8AC3E}">
        <p14:creationId xmlns:p14="http://schemas.microsoft.com/office/powerpoint/2010/main" val="296172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2AD62-4549-3411-613C-C87866C4C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FF660-424B-1644-52D3-123663384D33}"/>
              </a:ext>
            </a:extLst>
          </p:cNvPr>
          <p:cNvSpPr>
            <a:spLocks noGrp="1"/>
          </p:cNvSpPr>
          <p:nvPr>
            <p:ph type="title"/>
          </p:nvPr>
        </p:nvSpPr>
        <p:spPr>
          <a:xfrm>
            <a:off x="581193" y="729658"/>
            <a:ext cx="11029616" cy="988332"/>
          </a:xfrm>
        </p:spPr>
        <p:txBody>
          <a:bodyPr anchor="b">
            <a:normAutofit/>
          </a:bodyPr>
          <a:lstStyle/>
          <a:p>
            <a:r>
              <a:rPr lang="en-GB" dirty="0"/>
              <a:t>Class Selector (.)</a:t>
            </a:r>
          </a:p>
        </p:txBody>
      </p:sp>
      <p:sp>
        <p:nvSpPr>
          <p:cNvPr id="3" name="Content Placeholder 2">
            <a:extLst>
              <a:ext uri="{FF2B5EF4-FFF2-40B4-BE49-F238E27FC236}">
                <a16:creationId xmlns:a16="http://schemas.microsoft.com/office/drawing/2014/main" id="{2DB3D8CF-732E-3BB4-5E5A-951912E82DAE}"/>
              </a:ext>
            </a:extLst>
          </p:cNvPr>
          <p:cNvSpPr>
            <a:spLocks noGrp="1"/>
          </p:cNvSpPr>
          <p:nvPr>
            <p:ph sz="half" idx="1"/>
          </p:nvPr>
        </p:nvSpPr>
        <p:spPr>
          <a:xfrm>
            <a:off x="581193" y="2228003"/>
            <a:ext cx="5422390" cy="3633047"/>
          </a:xfrm>
        </p:spPr>
        <p:txBody>
          <a:bodyPr anchor="ctr">
            <a:normAutofit/>
          </a:bodyPr>
          <a:lstStyle/>
          <a:p>
            <a:r>
              <a:rPr lang="en-GB" dirty="0"/>
              <a:t>Targets elements with a specific class attribute. Classes can be reused.</a:t>
            </a:r>
          </a:p>
          <a:p>
            <a:endParaRPr lang="en-GB" dirty="0"/>
          </a:p>
          <a:p>
            <a:endParaRPr lang="en-GB" dirty="0"/>
          </a:p>
          <a:p>
            <a:endParaRPr lang="en-GB" dirty="0"/>
          </a:p>
          <a:p>
            <a:endParaRPr lang="en-GB" dirty="0"/>
          </a:p>
          <a:p>
            <a:r>
              <a:rPr lang="en-GB" dirty="0"/>
              <a:t>HTML example:</a:t>
            </a:r>
          </a:p>
        </p:txBody>
      </p:sp>
      <p:pic>
        <p:nvPicPr>
          <p:cNvPr id="5" name="Picture 4" descr="A black background with white text&#10;&#10;Description automatically generated">
            <a:extLst>
              <a:ext uri="{FF2B5EF4-FFF2-40B4-BE49-F238E27FC236}">
                <a16:creationId xmlns:a16="http://schemas.microsoft.com/office/drawing/2014/main" id="{C33AF44A-B7CA-3A26-416D-835B1562B97F}"/>
              </a:ext>
            </a:extLst>
          </p:cNvPr>
          <p:cNvPicPr>
            <a:picLocks noChangeAspect="1"/>
          </p:cNvPicPr>
          <p:nvPr/>
        </p:nvPicPr>
        <p:blipFill>
          <a:blip r:embed="rId2"/>
          <a:stretch>
            <a:fillRect/>
          </a:stretch>
        </p:blipFill>
        <p:spPr>
          <a:xfrm>
            <a:off x="929542" y="3697166"/>
            <a:ext cx="6159500" cy="1104900"/>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BEF0FC68-E1F9-1339-1EF9-50A0021B6AD3}"/>
              </a:ext>
            </a:extLst>
          </p:cNvPr>
          <p:cNvPicPr>
            <a:picLocks noChangeAspect="1"/>
          </p:cNvPicPr>
          <p:nvPr/>
        </p:nvPicPr>
        <p:blipFill>
          <a:blip r:embed="rId3"/>
          <a:stretch>
            <a:fillRect/>
          </a:stretch>
        </p:blipFill>
        <p:spPr>
          <a:xfrm>
            <a:off x="916842" y="5677260"/>
            <a:ext cx="6172200" cy="635000"/>
          </a:xfrm>
          <a:prstGeom prst="rect">
            <a:avLst/>
          </a:prstGeom>
        </p:spPr>
      </p:pic>
    </p:spTree>
    <p:extLst>
      <p:ext uri="{BB962C8B-B14F-4D97-AF65-F5344CB8AC3E}">
        <p14:creationId xmlns:p14="http://schemas.microsoft.com/office/powerpoint/2010/main" val="3696916899"/>
      </p:ext>
    </p:extLst>
  </p:cSld>
  <p:clrMapOvr>
    <a:masterClrMapping/>
  </p:clrMapOvr>
</p:sld>
</file>

<file path=ppt/theme/theme1.xml><?xml version="1.0" encoding="utf-8"?>
<a:theme xmlns:a="http://schemas.openxmlformats.org/drawingml/2006/main" name="Dividend">
  <a:themeElements>
    <a:clrScheme name="Step8Up Ltd">
      <a:dk1>
        <a:srgbClr val="011892"/>
      </a:dk1>
      <a:lt1>
        <a:srgbClr val="FFFFFF"/>
      </a:lt1>
      <a:dk2>
        <a:srgbClr val="FF9300"/>
      </a:dk2>
      <a:lt2>
        <a:srgbClr val="E7E6E6"/>
      </a:lt2>
      <a:accent1>
        <a:srgbClr val="0E182B"/>
      </a:accent1>
      <a:accent2>
        <a:srgbClr val="F68138"/>
      </a:accent2>
      <a:accent3>
        <a:srgbClr val="A5A5A5"/>
      </a:accent3>
      <a:accent4>
        <a:srgbClr val="FFC000"/>
      </a:accent4>
      <a:accent5>
        <a:srgbClr val="61A9E9"/>
      </a:accent5>
      <a:accent6>
        <a:srgbClr val="90E15D"/>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1" id="{168CC33E-66BB-3D4F-AC4E-4E4FF8B683C4}" vid="{3CAADF33-9D07-F64D-BA70-6AC6839C8F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110</TotalTime>
  <Words>703</Words>
  <Application>Microsoft Macintosh PowerPoint</Application>
  <PresentationFormat>Widescreen</PresentationFormat>
  <Paragraphs>82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Wingdings 2</vt:lpstr>
      <vt:lpstr>Dividend</vt:lpstr>
      <vt:lpstr>Introducing CSS</vt:lpstr>
      <vt:lpstr>Introducing CSS</vt:lpstr>
      <vt:lpstr>Introduction to CSS</vt:lpstr>
      <vt:lpstr>Inline CSS</vt:lpstr>
      <vt:lpstr>External CSS</vt:lpstr>
      <vt:lpstr>CSS Selectors: Universal, Element, Class, and ID</vt:lpstr>
      <vt:lpstr>Universal Selector (*)</vt:lpstr>
      <vt:lpstr>Element Selector</vt:lpstr>
      <vt:lpstr>Class Selector (.)</vt:lpstr>
      <vt:lpstr>ID Selector (#)</vt:lpstr>
      <vt:lpstr>Defining Colors and Standard Browser Fonts</vt:lpstr>
      <vt:lpstr>Defining Colors in CSS</vt:lpstr>
      <vt:lpstr>Defining Fonts</vt:lpstr>
      <vt:lpstr>Display Modes</vt:lpstr>
      <vt:lpstr>Display Mode: Block</vt:lpstr>
      <vt:lpstr>Display Mode: Inline</vt:lpstr>
      <vt:lpstr>Display Mode: Inline-Block</vt:lpstr>
      <vt:lpstr>Display Mode: None</vt:lpstr>
      <vt:lpstr>Recap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Terminal, GitHub, and VSCode</dc:title>
  <dc:creator>Jason Sammon</dc:creator>
  <cp:lastModifiedBy>Jason Sammon</cp:lastModifiedBy>
  <cp:revision>5</cp:revision>
  <dcterms:created xsi:type="dcterms:W3CDTF">2024-09-09T14:17:17Z</dcterms:created>
  <dcterms:modified xsi:type="dcterms:W3CDTF">2024-09-09T16:23:15Z</dcterms:modified>
</cp:coreProperties>
</file>