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9" d="100"/>
          <a:sy n="79" d="100"/>
        </p:scale>
        <p:origin x="28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10/12/2020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10/12/2020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10/12/2020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10/12/2020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10/12/2020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10/12/2020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10/12/2020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10/12/2020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10/12/2020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1EF81F-886E-4B1B-B077-341D9DEB9F9C}"/>
              </a:ext>
            </a:extLst>
          </p:cNvPr>
          <p:cNvSpPr>
            <a:spLocks noGrp="1"/>
          </p:cNvSpPr>
          <p:nvPr>
            <p:ph type="ctrTitle"/>
          </p:nvPr>
        </p:nvSpPr>
        <p:spPr/>
        <p:txBody>
          <a:bodyPr/>
          <a:lstStyle/>
          <a:p>
            <a:r>
              <a:rPr lang="fr-FR" dirty="0"/>
              <a:t>Tests Unitaires</a:t>
            </a:r>
          </a:p>
        </p:txBody>
      </p:sp>
      <p:sp>
        <p:nvSpPr>
          <p:cNvPr id="3" name="Sous-titre 2">
            <a:extLst>
              <a:ext uri="{FF2B5EF4-FFF2-40B4-BE49-F238E27FC236}">
                <a16:creationId xmlns:a16="http://schemas.microsoft.com/office/drawing/2014/main" id="{C9F0BA24-1860-463F-91CA-43B2E38A852B}"/>
              </a:ext>
            </a:extLst>
          </p:cNvPr>
          <p:cNvSpPr>
            <a:spLocks noGrp="1"/>
          </p:cNvSpPr>
          <p:nvPr>
            <p:ph type="subTitle" idx="1"/>
          </p:nvPr>
        </p:nvSpPr>
        <p:spPr/>
        <p:txBody>
          <a:bodyPr>
            <a:normAutofit fontScale="92500" lnSpcReduction="10000"/>
          </a:bodyPr>
          <a:lstStyle/>
          <a:p>
            <a:r>
              <a:rPr lang="fr-FR" dirty="0"/>
              <a:t>La technique TDD, les librairies de tests unitaires, la couverture de code</a:t>
            </a:r>
          </a:p>
          <a:p>
            <a:r>
              <a:rPr lang="fr-FR" dirty="0"/>
              <a:t>Mise en pratique</a:t>
            </a:r>
          </a:p>
        </p:txBody>
      </p:sp>
    </p:spTree>
    <p:extLst>
      <p:ext uri="{BB962C8B-B14F-4D97-AF65-F5344CB8AC3E}">
        <p14:creationId xmlns:p14="http://schemas.microsoft.com/office/powerpoint/2010/main" val="360839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705DB8-777B-4410-9DF8-722D6CEE1069}"/>
              </a:ext>
            </a:extLst>
          </p:cNvPr>
          <p:cNvSpPr>
            <a:spLocks noGrp="1"/>
          </p:cNvSpPr>
          <p:nvPr>
            <p:ph type="title"/>
          </p:nvPr>
        </p:nvSpPr>
        <p:spPr/>
        <p:txBody>
          <a:bodyPr/>
          <a:lstStyle/>
          <a:p>
            <a:r>
              <a:rPr lang="fr-FR" dirty="0"/>
              <a:t>La technique TDD</a:t>
            </a:r>
            <a:br>
              <a:rPr lang="fr-FR" dirty="0"/>
            </a:br>
            <a:r>
              <a:rPr lang="fr-FR" dirty="0"/>
              <a:t>Test Driven </a:t>
            </a:r>
            <a:r>
              <a:rPr lang="fr-FR" dirty="0" err="1"/>
              <a:t>Development</a:t>
            </a:r>
            <a:endParaRPr lang="fr-FR" dirty="0"/>
          </a:p>
        </p:txBody>
      </p:sp>
      <p:sp>
        <p:nvSpPr>
          <p:cNvPr id="3" name="Espace réservé du contenu 2">
            <a:extLst>
              <a:ext uri="{FF2B5EF4-FFF2-40B4-BE49-F238E27FC236}">
                <a16:creationId xmlns:a16="http://schemas.microsoft.com/office/drawing/2014/main" id="{E75C019C-E984-490F-AA38-AE4ABD13BD31}"/>
              </a:ext>
            </a:extLst>
          </p:cNvPr>
          <p:cNvSpPr>
            <a:spLocks noGrp="1"/>
          </p:cNvSpPr>
          <p:nvPr>
            <p:ph idx="1"/>
          </p:nvPr>
        </p:nvSpPr>
        <p:spPr/>
        <p:txBody>
          <a:bodyPr>
            <a:normAutofit fontScale="85000" lnSpcReduction="20000"/>
          </a:bodyPr>
          <a:lstStyle/>
          <a:p>
            <a:pPr marL="0" indent="0">
              <a:buNone/>
            </a:pPr>
            <a:r>
              <a:rPr lang="fr-FR" sz="2600" dirty="0"/>
              <a:t>Le développement piloté par les tests est une technique qui demande l’écriture des tests unitaires avant l’écriture du code. </a:t>
            </a:r>
          </a:p>
          <a:p>
            <a:pPr marL="0" indent="0">
              <a:buNone/>
            </a:pPr>
            <a:endParaRPr lang="fr-FR" sz="2600" dirty="0"/>
          </a:p>
          <a:p>
            <a:pPr marL="0" indent="0">
              <a:buNone/>
            </a:pPr>
            <a:r>
              <a:rPr lang="fr-FR" sz="2600" dirty="0"/>
              <a:t>C’est une technique itérative et incrémentale, le cycle est répété tout au long du développement de l’application et pour chaque incrément technique ou fonctionnel.</a:t>
            </a:r>
          </a:p>
          <a:p>
            <a:pPr marL="0" indent="0">
              <a:buNone/>
            </a:pPr>
            <a:endParaRPr lang="fr-FR" sz="2600" dirty="0"/>
          </a:p>
          <a:p>
            <a:pPr marL="0" indent="0">
              <a:buNone/>
            </a:pPr>
            <a:r>
              <a:rPr lang="fr-FR" sz="2600" dirty="0"/>
              <a:t>Cycle :</a:t>
            </a:r>
          </a:p>
          <a:p>
            <a:pPr marL="3200400" lvl="6" indent="-457200">
              <a:buFont typeface="+mj-lt"/>
              <a:buAutoNum type="arabicPeriod"/>
            </a:pPr>
            <a:r>
              <a:rPr lang="fr-FR" sz="2200" dirty="0"/>
              <a:t>Ecrire le test</a:t>
            </a:r>
          </a:p>
          <a:p>
            <a:pPr marL="3200400" lvl="6" indent="-457200">
              <a:buFont typeface="+mj-lt"/>
              <a:buAutoNum type="arabicPeriod"/>
            </a:pPr>
            <a:r>
              <a:rPr lang="fr-FR" sz="2200" dirty="0"/>
              <a:t>Vérifier que le test échoue</a:t>
            </a:r>
          </a:p>
          <a:p>
            <a:pPr marL="3200400" lvl="6" indent="-457200">
              <a:buFont typeface="+mj-lt"/>
              <a:buAutoNum type="arabicPeriod"/>
            </a:pPr>
            <a:r>
              <a:rPr lang="fr-FR" sz="2200" dirty="0"/>
              <a:t>Ecrire le code</a:t>
            </a:r>
          </a:p>
          <a:p>
            <a:pPr marL="3200400" lvl="6" indent="-457200">
              <a:buFont typeface="+mj-lt"/>
              <a:buAutoNum type="arabicPeriod"/>
            </a:pPr>
            <a:r>
              <a:rPr lang="fr-FR" sz="2200" dirty="0"/>
              <a:t>Vérifier que le test passe</a:t>
            </a:r>
          </a:p>
          <a:p>
            <a:pPr marL="3200400" lvl="6" indent="-457200">
              <a:buFont typeface="+mj-lt"/>
              <a:buAutoNum type="arabicPeriod"/>
            </a:pPr>
            <a:r>
              <a:rPr lang="fr-FR" sz="2200" dirty="0"/>
              <a:t>Refactoriser le code</a:t>
            </a:r>
          </a:p>
          <a:p>
            <a:pPr marL="2743200" lvl="6" indent="0">
              <a:buNone/>
            </a:pPr>
            <a:endParaRPr lang="fr-FR" sz="2200" dirty="0"/>
          </a:p>
          <a:p>
            <a:pPr marL="0" indent="0">
              <a:buNone/>
            </a:pPr>
            <a:endParaRPr lang="fr-FR" sz="2800" dirty="0"/>
          </a:p>
          <a:p>
            <a:pPr marL="0" indent="0">
              <a:buNone/>
            </a:pPr>
            <a:endParaRPr lang="fr-FR" dirty="0"/>
          </a:p>
        </p:txBody>
      </p:sp>
      <p:grpSp>
        <p:nvGrpSpPr>
          <p:cNvPr id="6" name="Groupe 5">
            <a:extLst>
              <a:ext uri="{FF2B5EF4-FFF2-40B4-BE49-F238E27FC236}">
                <a16:creationId xmlns:a16="http://schemas.microsoft.com/office/drawing/2014/main" id="{8AB307A7-7E66-47CA-8FAA-70B6C734D62C}"/>
              </a:ext>
            </a:extLst>
          </p:cNvPr>
          <p:cNvGrpSpPr/>
          <p:nvPr/>
        </p:nvGrpSpPr>
        <p:grpSpPr>
          <a:xfrm rot="5400000">
            <a:off x="1932972" y="4782846"/>
            <a:ext cx="1469986" cy="1027646"/>
            <a:chOff x="1932972" y="4574501"/>
            <a:chExt cx="1469986" cy="1027646"/>
          </a:xfrm>
        </p:grpSpPr>
        <p:sp>
          <p:nvSpPr>
            <p:cNvPr id="4" name="Flèche : courbe vers la droite 3">
              <a:extLst>
                <a:ext uri="{FF2B5EF4-FFF2-40B4-BE49-F238E27FC236}">
                  <a16:creationId xmlns:a16="http://schemas.microsoft.com/office/drawing/2014/main" id="{2CEA3E96-2EFA-4407-80F8-88F7C1A1D34A}"/>
                </a:ext>
              </a:extLst>
            </p:cNvPr>
            <p:cNvSpPr/>
            <p:nvPr/>
          </p:nvSpPr>
          <p:spPr>
            <a:xfrm>
              <a:off x="1932972" y="4664598"/>
              <a:ext cx="734993" cy="93754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 name="Flèche : courbe vers la droite 4">
              <a:extLst>
                <a:ext uri="{FF2B5EF4-FFF2-40B4-BE49-F238E27FC236}">
                  <a16:creationId xmlns:a16="http://schemas.microsoft.com/office/drawing/2014/main" id="{702ED534-544E-437B-AAEB-445C4FB665A2}"/>
                </a:ext>
              </a:extLst>
            </p:cNvPr>
            <p:cNvSpPr/>
            <p:nvPr/>
          </p:nvSpPr>
          <p:spPr>
            <a:xfrm rot="10800000">
              <a:off x="2667965" y="4574501"/>
              <a:ext cx="734993" cy="93754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Tree>
    <p:extLst>
      <p:ext uri="{BB962C8B-B14F-4D97-AF65-F5344CB8AC3E}">
        <p14:creationId xmlns:p14="http://schemas.microsoft.com/office/powerpoint/2010/main" val="156684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ADCD92-6DA9-4C54-860A-061626D78F96}"/>
              </a:ext>
            </a:extLst>
          </p:cNvPr>
          <p:cNvSpPr>
            <a:spLocks noGrp="1"/>
          </p:cNvSpPr>
          <p:nvPr>
            <p:ph type="title"/>
          </p:nvPr>
        </p:nvSpPr>
        <p:spPr>
          <a:xfrm>
            <a:off x="2895600" y="764373"/>
            <a:ext cx="8610600" cy="1293028"/>
          </a:xfrm>
        </p:spPr>
        <p:txBody>
          <a:bodyPr/>
          <a:lstStyle/>
          <a:p>
            <a:r>
              <a:rPr lang="fr-FR" dirty="0"/>
              <a:t>Les librairies de tests unitaires</a:t>
            </a:r>
          </a:p>
        </p:txBody>
      </p:sp>
      <p:pic>
        <p:nvPicPr>
          <p:cNvPr id="6" name="Image 5">
            <a:extLst>
              <a:ext uri="{FF2B5EF4-FFF2-40B4-BE49-F238E27FC236}">
                <a16:creationId xmlns:a16="http://schemas.microsoft.com/office/drawing/2014/main" id="{80F543FA-F9FF-4EF4-9290-A3BD35CBA73E}"/>
              </a:ext>
            </a:extLst>
          </p:cNvPr>
          <p:cNvPicPr>
            <a:picLocks noChangeAspect="1"/>
          </p:cNvPicPr>
          <p:nvPr/>
        </p:nvPicPr>
        <p:blipFill>
          <a:blip r:embed="rId2"/>
          <a:stretch>
            <a:fillRect/>
          </a:stretch>
        </p:blipFill>
        <p:spPr>
          <a:xfrm>
            <a:off x="483441" y="2358406"/>
            <a:ext cx="1112278" cy="1112278"/>
          </a:xfrm>
          <a:prstGeom prst="rect">
            <a:avLst/>
          </a:prstGeom>
        </p:spPr>
      </p:pic>
      <p:pic>
        <p:nvPicPr>
          <p:cNvPr id="8" name="Graphique 7">
            <a:extLst>
              <a:ext uri="{FF2B5EF4-FFF2-40B4-BE49-F238E27FC236}">
                <a16:creationId xmlns:a16="http://schemas.microsoft.com/office/drawing/2014/main" id="{A8088BAC-FCB6-4C25-AA80-66E5843E22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46165" y="2358406"/>
            <a:ext cx="4777236" cy="1112278"/>
          </a:xfrm>
          <a:prstGeom prst="rect">
            <a:avLst/>
          </a:prstGeom>
        </p:spPr>
      </p:pic>
      <p:pic>
        <p:nvPicPr>
          <p:cNvPr id="10" name="Image 9" descr="Une image contenant clipart&#10;&#10;Description générée avec un niveau de confiance élevé">
            <a:extLst>
              <a:ext uri="{FF2B5EF4-FFF2-40B4-BE49-F238E27FC236}">
                <a16:creationId xmlns:a16="http://schemas.microsoft.com/office/drawing/2014/main" id="{FEB44F5F-03CB-428D-B742-F5DD229E02A2}"/>
              </a:ext>
            </a:extLst>
          </p:cNvPr>
          <p:cNvPicPr>
            <a:picLocks noChangeAspect="1"/>
          </p:cNvPicPr>
          <p:nvPr/>
        </p:nvPicPr>
        <p:blipFill>
          <a:blip r:embed="rId5"/>
          <a:stretch>
            <a:fillRect/>
          </a:stretch>
        </p:blipFill>
        <p:spPr>
          <a:xfrm>
            <a:off x="2073874" y="2358407"/>
            <a:ext cx="2734890" cy="1114860"/>
          </a:xfrm>
          <a:prstGeom prst="rect">
            <a:avLst/>
          </a:prstGeom>
        </p:spPr>
      </p:pic>
      <p:pic>
        <p:nvPicPr>
          <p:cNvPr id="12" name="Graphique 11">
            <a:extLst>
              <a:ext uri="{FF2B5EF4-FFF2-40B4-BE49-F238E27FC236}">
                <a16:creationId xmlns:a16="http://schemas.microsoft.com/office/drawing/2014/main" id="{44F5FECB-FD55-4FC1-9948-281BDEFC87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31417" y="2355824"/>
            <a:ext cx="1112278" cy="1112278"/>
          </a:xfrm>
          <a:prstGeom prst="rect">
            <a:avLst/>
          </a:prstGeom>
        </p:spPr>
      </p:pic>
      <p:sp>
        <p:nvSpPr>
          <p:cNvPr id="13" name="ZoneTexte 12">
            <a:extLst>
              <a:ext uri="{FF2B5EF4-FFF2-40B4-BE49-F238E27FC236}">
                <a16:creationId xmlns:a16="http://schemas.microsoft.com/office/drawing/2014/main" id="{A1CC4A4D-A8EB-43A8-B8DA-95161ED37EB0}"/>
              </a:ext>
            </a:extLst>
          </p:cNvPr>
          <p:cNvSpPr txBox="1"/>
          <p:nvPr/>
        </p:nvSpPr>
        <p:spPr>
          <a:xfrm>
            <a:off x="483441" y="3866485"/>
            <a:ext cx="1141659" cy="523220"/>
          </a:xfrm>
          <a:prstGeom prst="rect">
            <a:avLst/>
          </a:prstGeom>
          <a:noFill/>
        </p:spPr>
        <p:txBody>
          <a:bodyPr wrap="none" rtlCol="0">
            <a:spAutoFit/>
          </a:bodyPr>
          <a:lstStyle/>
          <a:p>
            <a:r>
              <a:rPr lang="fr-FR" sz="2800" dirty="0"/>
              <a:t>JAVA</a:t>
            </a:r>
          </a:p>
        </p:txBody>
      </p:sp>
      <p:sp>
        <p:nvSpPr>
          <p:cNvPr id="14" name="ZoneTexte 13">
            <a:extLst>
              <a:ext uri="{FF2B5EF4-FFF2-40B4-BE49-F238E27FC236}">
                <a16:creationId xmlns:a16="http://schemas.microsoft.com/office/drawing/2014/main" id="{156C8E31-FF5D-4AB4-8AE6-5C6C3D6FE3F7}"/>
              </a:ext>
            </a:extLst>
          </p:cNvPr>
          <p:cNvSpPr txBox="1"/>
          <p:nvPr/>
        </p:nvSpPr>
        <p:spPr>
          <a:xfrm>
            <a:off x="2993920" y="3863902"/>
            <a:ext cx="894797" cy="523220"/>
          </a:xfrm>
          <a:prstGeom prst="rect">
            <a:avLst/>
          </a:prstGeom>
          <a:noFill/>
        </p:spPr>
        <p:txBody>
          <a:bodyPr wrap="none" rtlCol="0">
            <a:spAutoFit/>
          </a:bodyPr>
          <a:lstStyle/>
          <a:p>
            <a:r>
              <a:rPr lang="fr-FR" sz="2800" dirty="0"/>
              <a:t>.NET</a:t>
            </a:r>
          </a:p>
        </p:txBody>
      </p:sp>
      <p:sp>
        <p:nvSpPr>
          <p:cNvPr id="15" name="ZoneTexte 14">
            <a:extLst>
              <a:ext uri="{FF2B5EF4-FFF2-40B4-BE49-F238E27FC236}">
                <a16:creationId xmlns:a16="http://schemas.microsoft.com/office/drawing/2014/main" id="{F9DC7721-DD3B-4847-99E2-46F115569F15}"/>
              </a:ext>
            </a:extLst>
          </p:cNvPr>
          <p:cNvSpPr txBox="1"/>
          <p:nvPr/>
        </p:nvSpPr>
        <p:spPr>
          <a:xfrm>
            <a:off x="5248411" y="3863902"/>
            <a:ext cx="1478290" cy="523220"/>
          </a:xfrm>
          <a:prstGeom prst="rect">
            <a:avLst/>
          </a:prstGeom>
          <a:noFill/>
        </p:spPr>
        <p:txBody>
          <a:bodyPr wrap="none" rtlCol="0">
            <a:spAutoFit/>
          </a:bodyPr>
          <a:lstStyle/>
          <a:p>
            <a:r>
              <a:rPr lang="fr-FR" sz="2800" dirty="0"/>
              <a:t>Node.js</a:t>
            </a:r>
          </a:p>
        </p:txBody>
      </p:sp>
      <p:sp>
        <p:nvSpPr>
          <p:cNvPr id="16" name="ZoneTexte 15">
            <a:extLst>
              <a:ext uri="{FF2B5EF4-FFF2-40B4-BE49-F238E27FC236}">
                <a16:creationId xmlns:a16="http://schemas.microsoft.com/office/drawing/2014/main" id="{3ADD30CE-1024-41A9-B786-38D5C2D6B046}"/>
              </a:ext>
            </a:extLst>
          </p:cNvPr>
          <p:cNvSpPr txBox="1"/>
          <p:nvPr/>
        </p:nvSpPr>
        <p:spPr>
          <a:xfrm>
            <a:off x="7863679" y="3863902"/>
            <a:ext cx="3142207" cy="954107"/>
          </a:xfrm>
          <a:prstGeom prst="rect">
            <a:avLst/>
          </a:prstGeom>
          <a:noFill/>
        </p:spPr>
        <p:txBody>
          <a:bodyPr wrap="none" rtlCol="0">
            <a:spAutoFit/>
          </a:bodyPr>
          <a:lstStyle/>
          <a:p>
            <a:pPr algn="ctr"/>
            <a:r>
              <a:rPr lang="fr-FR" sz="2800" dirty="0"/>
              <a:t>Javascript</a:t>
            </a:r>
          </a:p>
          <a:p>
            <a:pPr algn="ctr"/>
            <a:r>
              <a:rPr lang="fr-FR" sz="2800" dirty="0"/>
              <a:t>Multi navigateurs</a:t>
            </a:r>
          </a:p>
        </p:txBody>
      </p:sp>
      <p:sp>
        <p:nvSpPr>
          <p:cNvPr id="17" name="ZoneTexte 16">
            <a:extLst>
              <a:ext uri="{FF2B5EF4-FFF2-40B4-BE49-F238E27FC236}">
                <a16:creationId xmlns:a16="http://schemas.microsoft.com/office/drawing/2014/main" id="{F4B33404-59E6-4247-A56B-EC1867AB4A39}"/>
              </a:ext>
            </a:extLst>
          </p:cNvPr>
          <p:cNvSpPr txBox="1"/>
          <p:nvPr/>
        </p:nvSpPr>
        <p:spPr>
          <a:xfrm>
            <a:off x="561372" y="6088284"/>
            <a:ext cx="4993675" cy="369332"/>
          </a:xfrm>
          <a:prstGeom prst="rect">
            <a:avLst/>
          </a:prstGeom>
          <a:noFill/>
        </p:spPr>
        <p:txBody>
          <a:bodyPr wrap="none" rtlCol="0">
            <a:spAutoFit/>
          </a:bodyPr>
          <a:lstStyle/>
          <a:p>
            <a:r>
              <a:rPr lang="fr-FR" dirty="0"/>
              <a:t>Librairie en cours d’utilisation chez MGDIS : </a:t>
            </a:r>
          </a:p>
        </p:txBody>
      </p:sp>
      <p:pic>
        <p:nvPicPr>
          <p:cNvPr id="19" name="Image 18">
            <a:extLst>
              <a:ext uri="{FF2B5EF4-FFF2-40B4-BE49-F238E27FC236}">
                <a16:creationId xmlns:a16="http://schemas.microsoft.com/office/drawing/2014/main" id="{624518B8-C1A1-4943-9687-19C823286B06}"/>
              </a:ext>
            </a:extLst>
          </p:cNvPr>
          <p:cNvPicPr>
            <a:picLocks noChangeAspect="1"/>
          </p:cNvPicPr>
          <p:nvPr/>
        </p:nvPicPr>
        <p:blipFill>
          <a:blip r:embed="rId8"/>
          <a:stretch>
            <a:fillRect/>
          </a:stretch>
        </p:blipFill>
        <p:spPr>
          <a:xfrm>
            <a:off x="5839429" y="5272867"/>
            <a:ext cx="2274424" cy="1184749"/>
          </a:xfrm>
          <a:prstGeom prst="rect">
            <a:avLst/>
          </a:prstGeom>
        </p:spPr>
      </p:pic>
    </p:spTree>
    <p:extLst>
      <p:ext uri="{BB962C8B-B14F-4D97-AF65-F5344CB8AC3E}">
        <p14:creationId xmlns:p14="http://schemas.microsoft.com/office/powerpoint/2010/main" val="297163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ADCD92-6DA9-4C54-860A-061626D78F96}"/>
              </a:ext>
            </a:extLst>
          </p:cNvPr>
          <p:cNvSpPr>
            <a:spLocks noGrp="1"/>
          </p:cNvSpPr>
          <p:nvPr>
            <p:ph type="title"/>
          </p:nvPr>
        </p:nvSpPr>
        <p:spPr>
          <a:xfrm>
            <a:off x="2895600" y="764373"/>
            <a:ext cx="8610600" cy="1293028"/>
          </a:xfrm>
        </p:spPr>
        <p:txBody>
          <a:bodyPr/>
          <a:lstStyle/>
          <a:p>
            <a:r>
              <a:rPr lang="fr-FR" dirty="0"/>
              <a:t>La couverture de code</a:t>
            </a:r>
          </a:p>
        </p:txBody>
      </p:sp>
      <p:sp>
        <p:nvSpPr>
          <p:cNvPr id="3" name="ZoneTexte 2">
            <a:extLst>
              <a:ext uri="{FF2B5EF4-FFF2-40B4-BE49-F238E27FC236}">
                <a16:creationId xmlns:a16="http://schemas.microsoft.com/office/drawing/2014/main" id="{BC4DF5B9-564F-4C7D-9EF2-F9233A76993F}"/>
              </a:ext>
            </a:extLst>
          </p:cNvPr>
          <p:cNvSpPr txBox="1"/>
          <p:nvPr/>
        </p:nvSpPr>
        <p:spPr>
          <a:xfrm>
            <a:off x="711844" y="2286000"/>
            <a:ext cx="10963410" cy="3293209"/>
          </a:xfrm>
          <a:prstGeom prst="rect">
            <a:avLst/>
          </a:prstGeom>
          <a:noFill/>
        </p:spPr>
        <p:txBody>
          <a:bodyPr wrap="square" rtlCol="0">
            <a:spAutoFit/>
          </a:bodyPr>
          <a:lstStyle/>
          <a:p>
            <a:r>
              <a:rPr lang="fr-FR" sz="2000" dirty="0"/>
              <a:t>Il existe quatre principales méthodes de couverture de code par les tests :</a:t>
            </a:r>
          </a:p>
          <a:p>
            <a:pPr marL="285750" indent="-285750">
              <a:buFont typeface="Arial" panose="020B0604020202020204" pitchFamily="34" charset="0"/>
              <a:buChar char="•"/>
            </a:pPr>
            <a:r>
              <a:rPr lang="fr-FR" sz="2000" dirty="0"/>
              <a:t>Couverture des fonctions : combien de fois une fonction est appelée</a:t>
            </a:r>
          </a:p>
          <a:p>
            <a:pPr marL="285750" indent="-285750">
              <a:buFont typeface="Arial" panose="020B0604020202020204" pitchFamily="34" charset="0"/>
              <a:buChar char="•"/>
            </a:pPr>
            <a:r>
              <a:rPr lang="fr-FR" sz="2000" dirty="0"/>
              <a:t>Couverture des instructions : combien de fois une ligne de code est appelée</a:t>
            </a:r>
          </a:p>
          <a:p>
            <a:pPr marL="285750" indent="-285750">
              <a:buFont typeface="Arial" panose="020B0604020202020204" pitchFamily="34" charset="0"/>
              <a:buChar char="•"/>
            </a:pPr>
            <a:r>
              <a:rPr lang="fr-FR" sz="2000" dirty="0"/>
              <a:t>Couverture des points de tests : combien de valeurs de variables sont testées</a:t>
            </a:r>
          </a:p>
          <a:p>
            <a:pPr marL="285750" indent="-285750">
              <a:buFont typeface="Arial" panose="020B0604020202020204" pitchFamily="34" charset="0"/>
              <a:buChar char="•"/>
            </a:pPr>
            <a:r>
              <a:rPr lang="fr-FR" sz="2000" dirty="0"/>
              <a:t>Couverture des chemins d’exécution : combien de parcours possibles sont testés</a:t>
            </a:r>
          </a:p>
          <a:p>
            <a:endParaRPr lang="fr-FR" dirty="0"/>
          </a:p>
          <a:p>
            <a:r>
              <a:rPr lang="fr-FR" dirty="0"/>
              <a:t>Nous utilisons la méthodes de couverture des instructions, le seuil cible est de 80% et un livrable n’est produit que si la couverture dépasse 70%. En dessous du seuil de 70% le </a:t>
            </a:r>
            <a:r>
              <a:rPr lang="fr-FR" dirty="0" err="1"/>
              <a:t>build</a:t>
            </a:r>
            <a:r>
              <a:rPr lang="fr-FR" dirty="0"/>
              <a:t> est en erreur. Sonar est intégré dans notre usine de production. Ce service test la qualité du code produit et nous permet aussi d’historisé et afficher la couverture de code enregistrée à </a:t>
            </a:r>
            <a:r>
              <a:rPr lang="fr-FR" dirty="0" err="1"/>
              <a:t>chaquevalidation</a:t>
            </a:r>
            <a:r>
              <a:rPr lang="fr-FR" dirty="0"/>
              <a:t> de modification de code.</a:t>
            </a:r>
          </a:p>
        </p:txBody>
      </p:sp>
    </p:spTree>
    <p:extLst>
      <p:ext uri="{BB962C8B-B14F-4D97-AF65-F5344CB8AC3E}">
        <p14:creationId xmlns:p14="http://schemas.microsoft.com/office/powerpoint/2010/main" val="4124387001"/>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45</TotalTime>
  <Words>256</Words>
  <Application>Microsoft Office PowerPoint</Application>
  <PresentationFormat>Grand écran</PresentationFormat>
  <Paragraphs>30</Paragraphs>
  <Slides>4</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4</vt:i4>
      </vt:variant>
    </vt:vector>
  </HeadingPairs>
  <TitlesOfParts>
    <vt:vector size="7" baseType="lpstr">
      <vt:lpstr>Arial</vt:lpstr>
      <vt:lpstr>Century Gothic</vt:lpstr>
      <vt:lpstr>Traînée de condensation</vt:lpstr>
      <vt:lpstr>Tests Unitaires</vt:lpstr>
      <vt:lpstr>La technique TDD Test Driven Development</vt:lpstr>
      <vt:lpstr>Les librairies de tests unitaires</vt:lpstr>
      <vt:lpstr>La couverture de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Tests Unitaires</dc:title>
  <dc:creator>Guillo Wanig</dc:creator>
  <cp:lastModifiedBy>Guillo Wanig</cp:lastModifiedBy>
  <cp:revision>7</cp:revision>
  <dcterms:created xsi:type="dcterms:W3CDTF">2018-10-14T09:34:20Z</dcterms:created>
  <dcterms:modified xsi:type="dcterms:W3CDTF">2020-10-12T19:20:56Z</dcterms:modified>
</cp:coreProperties>
</file>