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443" r:id="rId3"/>
    <p:sldId id="508" r:id="rId4"/>
    <p:sldId id="50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D884811-F10F-014E-99FE-612A43467AAA}">
          <p14:sldIdLst>
            <p14:sldId id="256"/>
            <p14:sldId id="443"/>
            <p14:sldId id="508"/>
            <p14:sldId id="5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ropbox.com/sh/o03d7cl9b35duhs/AACUxvzBK7uv0DjB3KCWZ5fBa?dl=0" TargetMode="Externa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208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Biostats and Big Data 2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24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86621" y="2266262"/>
            <a:ext cx="601882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24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Statistics in laboratory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24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C1BC3-EFC3-CD4D-AE91-2F7A5B102127}"/>
              </a:ext>
            </a:extLst>
          </p:cNvPr>
          <p:cNvSpPr txBox="1"/>
          <p:nvPr/>
        </p:nvSpPr>
        <p:spPr>
          <a:xfrm>
            <a:off x="292608" y="294480"/>
            <a:ext cx="3056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>
                <a:latin typeface="Seravek" panose="020B0503040000020004" pitchFamily="34" charset="0"/>
                <a:ea typeface="DXKPMStd Bold" panose="02020600000000000000" pitchFamily="18" charset="-127"/>
              </a:rPr>
              <a:t>Research in the lab</a:t>
            </a:r>
            <a:endParaRPr kumimoji="1" lang="ko-Kore-KR" altLang="en-US" sz="2800" dirty="0">
              <a:latin typeface="Seravek" panose="020B0503040000020004" pitchFamily="34" charset="0"/>
              <a:ea typeface="DXKPMStd Bold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D04AD1-0AF3-D842-9A7F-5128AC38D20A}"/>
              </a:ext>
            </a:extLst>
          </p:cNvPr>
          <p:cNvSpPr txBox="1"/>
          <p:nvPr/>
        </p:nvSpPr>
        <p:spPr>
          <a:xfrm>
            <a:off x="802106" y="1255218"/>
            <a:ext cx="150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Seravek Light" panose="020B0503040000020004" pitchFamily="34" charset="0"/>
              </a:rPr>
              <a:t>Research idea</a:t>
            </a:r>
            <a:endParaRPr kumimoji="1" lang="ko-Kore-KR" altLang="en-US" dirty="0">
              <a:latin typeface="Seravek Light" panose="020B05030400000200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0A417A-728E-6441-A5EA-7911E5C65A22}"/>
              </a:ext>
            </a:extLst>
          </p:cNvPr>
          <p:cNvSpPr txBox="1"/>
          <p:nvPr/>
        </p:nvSpPr>
        <p:spPr>
          <a:xfrm>
            <a:off x="2380621" y="2046715"/>
            <a:ext cx="215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Seravek Light" panose="020B0503040000020004" pitchFamily="34" charset="0"/>
              </a:rPr>
              <a:t>Experimental design</a:t>
            </a:r>
            <a:endParaRPr kumimoji="1" lang="ko-Kore-KR" altLang="en-US" dirty="0">
              <a:latin typeface="Seravek Light" panose="020B050304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850C0-0569-3741-9CA4-EF77C955D8BB}"/>
              </a:ext>
            </a:extLst>
          </p:cNvPr>
          <p:cNvSpPr txBox="1"/>
          <p:nvPr/>
        </p:nvSpPr>
        <p:spPr>
          <a:xfrm>
            <a:off x="4775801" y="2941523"/>
            <a:ext cx="16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Seravek Light" panose="020B0503040000020004" pitchFamily="34" charset="0"/>
              </a:rPr>
              <a:t>Data collection</a:t>
            </a:r>
            <a:endParaRPr kumimoji="1" lang="ko-Kore-KR" altLang="en-US" dirty="0">
              <a:latin typeface="Seravek Light" panose="020B05030400000200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605B33-93A3-FA46-A83F-03E1932A7381}"/>
              </a:ext>
            </a:extLst>
          </p:cNvPr>
          <p:cNvSpPr txBox="1"/>
          <p:nvPr/>
        </p:nvSpPr>
        <p:spPr>
          <a:xfrm>
            <a:off x="6841747" y="3772349"/>
            <a:ext cx="14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Seravek Light" panose="020B0503040000020004" pitchFamily="34" charset="0"/>
              </a:rPr>
              <a:t>Data analysis</a:t>
            </a:r>
            <a:endParaRPr kumimoji="1" lang="ko-Kore-KR" altLang="en-US" dirty="0">
              <a:latin typeface="Seravek Light" panose="020B05030400000200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0E5AA5-3899-3D4B-B42F-85370173C5E3}"/>
              </a:ext>
            </a:extLst>
          </p:cNvPr>
          <p:cNvSpPr txBox="1"/>
          <p:nvPr/>
        </p:nvSpPr>
        <p:spPr>
          <a:xfrm>
            <a:off x="8606045" y="4711329"/>
            <a:ext cx="186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Seravek Light" panose="020B0503040000020004" pitchFamily="34" charset="0"/>
              </a:rPr>
              <a:t>Writing &amp; Figures</a:t>
            </a:r>
            <a:endParaRPr kumimoji="1" lang="ko-Kore-KR" altLang="en-US" dirty="0">
              <a:latin typeface="Seravek Light" panose="020B05030400000200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95D3C6-B1B1-4847-99FE-6D48CEC75C8D}"/>
              </a:ext>
            </a:extLst>
          </p:cNvPr>
          <p:cNvSpPr txBox="1"/>
          <p:nvPr/>
        </p:nvSpPr>
        <p:spPr>
          <a:xfrm>
            <a:off x="10612625" y="5678210"/>
            <a:ext cx="1293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Seravek Light" panose="020B0503040000020004" pitchFamily="34" charset="0"/>
              </a:rPr>
              <a:t>Submission</a:t>
            </a:r>
            <a:endParaRPr kumimoji="1" lang="ko-Kore-KR" altLang="en-US" dirty="0">
              <a:latin typeface="Seravek Light" panose="020B0503040000020004" pitchFamily="34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DDE1461-A747-894A-A9BC-10D821DE47E3}"/>
              </a:ext>
            </a:extLst>
          </p:cNvPr>
          <p:cNvCxnSpPr/>
          <p:nvPr/>
        </p:nvCxnSpPr>
        <p:spPr>
          <a:xfrm>
            <a:off x="2015613" y="1624550"/>
            <a:ext cx="530942" cy="422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BA93D41-E5A0-A14A-9CE0-E0308D7120C9}"/>
              </a:ext>
            </a:extLst>
          </p:cNvPr>
          <p:cNvCxnSpPr/>
          <p:nvPr/>
        </p:nvCxnSpPr>
        <p:spPr>
          <a:xfrm>
            <a:off x="4503184" y="2416047"/>
            <a:ext cx="530942" cy="422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010D391-FE13-5C46-B700-D74EB83142EE}"/>
              </a:ext>
            </a:extLst>
          </p:cNvPr>
          <p:cNvCxnSpPr/>
          <p:nvPr/>
        </p:nvCxnSpPr>
        <p:spPr>
          <a:xfrm>
            <a:off x="6437987" y="3364585"/>
            <a:ext cx="530942" cy="422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D9E1B43-E83E-1D4B-82E2-3986B1DD942B}"/>
              </a:ext>
            </a:extLst>
          </p:cNvPr>
          <p:cNvCxnSpPr/>
          <p:nvPr/>
        </p:nvCxnSpPr>
        <p:spPr>
          <a:xfrm>
            <a:off x="8314779" y="4178220"/>
            <a:ext cx="530942" cy="422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3AB596C-C271-C246-A04C-4D5A845E4AEA}"/>
              </a:ext>
            </a:extLst>
          </p:cNvPr>
          <p:cNvCxnSpPr/>
          <p:nvPr/>
        </p:nvCxnSpPr>
        <p:spPr>
          <a:xfrm>
            <a:off x="10347154" y="5191605"/>
            <a:ext cx="530942" cy="422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 3">
            <a:extLst>
              <a:ext uri="{FF2B5EF4-FFF2-40B4-BE49-F238E27FC236}">
                <a16:creationId xmlns:a16="http://schemas.microsoft.com/office/drawing/2014/main" id="{3A69426D-5241-A34F-9451-E22F814B3D69}"/>
              </a:ext>
            </a:extLst>
          </p:cNvPr>
          <p:cNvSpPr/>
          <p:nvPr/>
        </p:nvSpPr>
        <p:spPr>
          <a:xfrm>
            <a:off x="4503185" y="1474840"/>
            <a:ext cx="3157352" cy="2260970"/>
          </a:xfrm>
          <a:custGeom>
            <a:avLst/>
            <a:gdLst>
              <a:gd name="connsiteX0" fmla="*/ 3401962 w 3849060"/>
              <a:gd name="connsiteY0" fmla="*/ 2003713 h 2003713"/>
              <a:gd name="connsiteX1" fmla="*/ 3805084 w 3849060"/>
              <a:gd name="connsiteY1" fmla="*/ 755016 h 2003713"/>
              <a:gd name="connsiteX2" fmla="*/ 2477729 w 3849060"/>
              <a:gd name="connsiteY2" fmla="*/ 17596 h 2003713"/>
              <a:gd name="connsiteX3" fmla="*/ 0 w 3849060"/>
              <a:gd name="connsiteY3" fmla="*/ 302732 h 2003713"/>
              <a:gd name="connsiteX0" fmla="*/ 3401962 w 3878845"/>
              <a:gd name="connsiteY0" fmla="*/ 2012892 h 2012892"/>
              <a:gd name="connsiteX1" fmla="*/ 3805084 w 3878845"/>
              <a:gd name="connsiteY1" fmla="*/ 764195 h 2012892"/>
              <a:gd name="connsiteX2" fmla="*/ 2025445 w 3878845"/>
              <a:gd name="connsiteY2" fmla="*/ 16943 h 2012892"/>
              <a:gd name="connsiteX3" fmla="*/ 0 w 3878845"/>
              <a:gd name="connsiteY3" fmla="*/ 311911 h 2012892"/>
              <a:gd name="connsiteX0" fmla="*/ 3401962 w 3567981"/>
              <a:gd name="connsiteY0" fmla="*/ 2012892 h 2012892"/>
              <a:gd name="connsiteX1" fmla="*/ 3342968 w 3567981"/>
              <a:gd name="connsiteY1" fmla="*/ 754363 h 2012892"/>
              <a:gd name="connsiteX2" fmla="*/ 2025445 w 3567981"/>
              <a:gd name="connsiteY2" fmla="*/ 16943 h 2012892"/>
              <a:gd name="connsiteX3" fmla="*/ 0 w 3567981"/>
              <a:gd name="connsiteY3" fmla="*/ 311911 h 2012892"/>
              <a:gd name="connsiteX0" fmla="*/ 3156156 w 3440488"/>
              <a:gd name="connsiteY0" fmla="*/ 2052221 h 2052221"/>
              <a:gd name="connsiteX1" fmla="*/ 3342968 w 3440488"/>
              <a:gd name="connsiteY1" fmla="*/ 754363 h 2052221"/>
              <a:gd name="connsiteX2" fmla="*/ 2025445 w 3440488"/>
              <a:gd name="connsiteY2" fmla="*/ 16943 h 2052221"/>
              <a:gd name="connsiteX3" fmla="*/ 0 w 3440488"/>
              <a:gd name="connsiteY3" fmla="*/ 311911 h 2052221"/>
              <a:gd name="connsiteX0" fmla="*/ 2910350 w 3194682"/>
              <a:gd name="connsiteY0" fmla="*/ 2044900 h 2044900"/>
              <a:gd name="connsiteX1" fmla="*/ 3097162 w 3194682"/>
              <a:gd name="connsiteY1" fmla="*/ 747042 h 2044900"/>
              <a:gd name="connsiteX2" fmla="*/ 1779639 w 3194682"/>
              <a:gd name="connsiteY2" fmla="*/ 9622 h 2044900"/>
              <a:gd name="connsiteX3" fmla="*/ 0 w 3194682"/>
              <a:gd name="connsiteY3" fmla="*/ 501235 h 2044900"/>
              <a:gd name="connsiteX0" fmla="*/ 2910350 w 3194682"/>
              <a:gd name="connsiteY0" fmla="*/ 2054630 h 2054630"/>
              <a:gd name="connsiteX1" fmla="*/ 3097162 w 3194682"/>
              <a:gd name="connsiteY1" fmla="*/ 756772 h 2054630"/>
              <a:gd name="connsiteX2" fmla="*/ 1779639 w 3194682"/>
              <a:gd name="connsiteY2" fmla="*/ 19352 h 2054630"/>
              <a:gd name="connsiteX3" fmla="*/ 0 w 3194682"/>
              <a:gd name="connsiteY3" fmla="*/ 510965 h 2054630"/>
              <a:gd name="connsiteX0" fmla="*/ 3136492 w 3420824"/>
              <a:gd name="connsiteY0" fmla="*/ 2060229 h 2060229"/>
              <a:gd name="connsiteX1" fmla="*/ 3323304 w 3420824"/>
              <a:gd name="connsiteY1" fmla="*/ 762371 h 2060229"/>
              <a:gd name="connsiteX2" fmla="*/ 2005781 w 3420824"/>
              <a:gd name="connsiteY2" fmla="*/ 24951 h 2060229"/>
              <a:gd name="connsiteX3" fmla="*/ 0 w 3420824"/>
              <a:gd name="connsiteY3" fmla="*/ 457570 h 2060229"/>
              <a:gd name="connsiteX0" fmla="*/ 3136492 w 3418645"/>
              <a:gd name="connsiteY0" fmla="*/ 2077759 h 2077759"/>
              <a:gd name="connsiteX1" fmla="*/ 3323304 w 3418645"/>
              <a:gd name="connsiteY1" fmla="*/ 779901 h 2077759"/>
              <a:gd name="connsiteX2" fmla="*/ 2035277 w 3418645"/>
              <a:gd name="connsiteY2" fmla="*/ 22817 h 2077759"/>
              <a:gd name="connsiteX3" fmla="*/ 0 w 3418645"/>
              <a:gd name="connsiteY3" fmla="*/ 475100 h 207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8645" h="2077759">
                <a:moveTo>
                  <a:pt x="3136492" y="2077759"/>
                </a:moveTo>
                <a:cubicBezTo>
                  <a:pt x="3415072" y="1618920"/>
                  <a:pt x="3506840" y="1122391"/>
                  <a:pt x="3323304" y="779901"/>
                </a:cubicBezTo>
                <a:cubicBezTo>
                  <a:pt x="3139768" y="437411"/>
                  <a:pt x="2669458" y="98198"/>
                  <a:pt x="2035277" y="22817"/>
                </a:cubicBezTo>
                <a:cubicBezTo>
                  <a:pt x="1401096" y="-52564"/>
                  <a:pt x="852948" y="49034"/>
                  <a:pt x="0" y="4751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자유형 24">
            <a:extLst>
              <a:ext uri="{FF2B5EF4-FFF2-40B4-BE49-F238E27FC236}">
                <a16:creationId xmlns:a16="http://schemas.microsoft.com/office/drawing/2014/main" id="{76196783-5E72-BF46-A0AE-9EEF628C38A1}"/>
              </a:ext>
            </a:extLst>
          </p:cNvPr>
          <p:cNvSpPr/>
          <p:nvPr/>
        </p:nvSpPr>
        <p:spPr>
          <a:xfrm>
            <a:off x="8314779" y="3215148"/>
            <a:ext cx="3494071" cy="2478853"/>
          </a:xfrm>
          <a:custGeom>
            <a:avLst/>
            <a:gdLst>
              <a:gd name="connsiteX0" fmla="*/ 3401962 w 3849060"/>
              <a:gd name="connsiteY0" fmla="*/ 2003713 h 2003713"/>
              <a:gd name="connsiteX1" fmla="*/ 3805084 w 3849060"/>
              <a:gd name="connsiteY1" fmla="*/ 755016 h 2003713"/>
              <a:gd name="connsiteX2" fmla="*/ 2477729 w 3849060"/>
              <a:gd name="connsiteY2" fmla="*/ 17596 h 2003713"/>
              <a:gd name="connsiteX3" fmla="*/ 0 w 3849060"/>
              <a:gd name="connsiteY3" fmla="*/ 302732 h 2003713"/>
              <a:gd name="connsiteX0" fmla="*/ 3401962 w 3878845"/>
              <a:gd name="connsiteY0" fmla="*/ 2012892 h 2012892"/>
              <a:gd name="connsiteX1" fmla="*/ 3805084 w 3878845"/>
              <a:gd name="connsiteY1" fmla="*/ 764195 h 2012892"/>
              <a:gd name="connsiteX2" fmla="*/ 2025445 w 3878845"/>
              <a:gd name="connsiteY2" fmla="*/ 16943 h 2012892"/>
              <a:gd name="connsiteX3" fmla="*/ 0 w 3878845"/>
              <a:gd name="connsiteY3" fmla="*/ 311911 h 2012892"/>
              <a:gd name="connsiteX0" fmla="*/ 3401962 w 3567981"/>
              <a:gd name="connsiteY0" fmla="*/ 2012892 h 2012892"/>
              <a:gd name="connsiteX1" fmla="*/ 3342968 w 3567981"/>
              <a:gd name="connsiteY1" fmla="*/ 754363 h 2012892"/>
              <a:gd name="connsiteX2" fmla="*/ 2025445 w 3567981"/>
              <a:gd name="connsiteY2" fmla="*/ 16943 h 2012892"/>
              <a:gd name="connsiteX3" fmla="*/ 0 w 3567981"/>
              <a:gd name="connsiteY3" fmla="*/ 311911 h 2012892"/>
              <a:gd name="connsiteX0" fmla="*/ 3156156 w 3440488"/>
              <a:gd name="connsiteY0" fmla="*/ 2052221 h 2052221"/>
              <a:gd name="connsiteX1" fmla="*/ 3342968 w 3440488"/>
              <a:gd name="connsiteY1" fmla="*/ 754363 h 2052221"/>
              <a:gd name="connsiteX2" fmla="*/ 2025445 w 3440488"/>
              <a:gd name="connsiteY2" fmla="*/ 16943 h 2052221"/>
              <a:gd name="connsiteX3" fmla="*/ 0 w 3440488"/>
              <a:gd name="connsiteY3" fmla="*/ 311911 h 2052221"/>
              <a:gd name="connsiteX0" fmla="*/ 2910350 w 3194682"/>
              <a:gd name="connsiteY0" fmla="*/ 2044900 h 2044900"/>
              <a:gd name="connsiteX1" fmla="*/ 3097162 w 3194682"/>
              <a:gd name="connsiteY1" fmla="*/ 747042 h 2044900"/>
              <a:gd name="connsiteX2" fmla="*/ 1779639 w 3194682"/>
              <a:gd name="connsiteY2" fmla="*/ 9622 h 2044900"/>
              <a:gd name="connsiteX3" fmla="*/ 0 w 3194682"/>
              <a:gd name="connsiteY3" fmla="*/ 501235 h 2044900"/>
              <a:gd name="connsiteX0" fmla="*/ 2910350 w 3194682"/>
              <a:gd name="connsiteY0" fmla="*/ 2054630 h 2054630"/>
              <a:gd name="connsiteX1" fmla="*/ 3097162 w 3194682"/>
              <a:gd name="connsiteY1" fmla="*/ 756772 h 2054630"/>
              <a:gd name="connsiteX2" fmla="*/ 1779639 w 3194682"/>
              <a:gd name="connsiteY2" fmla="*/ 19352 h 2054630"/>
              <a:gd name="connsiteX3" fmla="*/ 0 w 3194682"/>
              <a:gd name="connsiteY3" fmla="*/ 510965 h 2054630"/>
              <a:gd name="connsiteX0" fmla="*/ 3136492 w 3420824"/>
              <a:gd name="connsiteY0" fmla="*/ 2060229 h 2060229"/>
              <a:gd name="connsiteX1" fmla="*/ 3323304 w 3420824"/>
              <a:gd name="connsiteY1" fmla="*/ 762371 h 2060229"/>
              <a:gd name="connsiteX2" fmla="*/ 2005781 w 3420824"/>
              <a:gd name="connsiteY2" fmla="*/ 24951 h 2060229"/>
              <a:gd name="connsiteX3" fmla="*/ 0 w 3420824"/>
              <a:gd name="connsiteY3" fmla="*/ 457570 h 2060229"/>
              <a:gd name="connsiteX0" fmla="*/ 3136492 w 3418645"/>
              <a:gd name="connsiteY0" fmla="*/ 2077759 h 2077759"/>
              <a:gd name="connsiteX1" fmla="*/ 3323304 w 3418645"/>
              <a:gd name="connsiteY1" fmla="*/ 779901 h 2077759"/>
              <a:gd name="connsiteX2" fmla="*/ 2035277 w 3418645"/>
              <a:gd name="connsiteY2" fmla="*/ 22817 h 2077759"/>
              <a:gd name="connsiteX3" fmla="*/ 0 w 3418645"/>
              <a:gd name="connsiteY3" fmla="*/ 475100 h 207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8645" h="2077759">
                <a:moveTo>
                  <a:pt x="3136492" y="2077759"/>
                </a:moveTo>
                <a:cubicBezTo>
                  <a:pt x="3415072" y="1618920"/>
                  <a:pt x="3506840" y="1122391"/>
                  <a:pt x="3323304" y="779901"/>
                </a:cubicBezTo>
                <a:cubicBezTo>
                  <a:pt x="3139768" y="437411"/>
                  <a:pt x="2669458" y="98198"/>
                  <a:pt x="2035277" y="22817"/>
                </a:cubicBezTo>
                <a:cubicBezTo>
                  <a:pt x="1401096" y="-52564"/>
                  <a:pt x="852948" y="49034"/>
                  <a:pt x="0" y="4751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364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24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C1BC3-EFC3-CD4D-AE91-2F7A5B102127}"/>
              </a:ext>
            </a:extLst>
          </p:cNvPr>
          <p:cNvSpPr txBox="1"/>
          <p:nvPr/>
        </p:nvSpPr>
        <p:spPr>
          <a:xfrm>
            <a:off x="292608" y="294480"/>
            <a:ext cx="4626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>
                <a:latin typeface="Seravek" panose="020B0503040000020004" pitchFamily="34" charset="0"/>
                <a:ea typeface="DXKPMStd Bold" panose="02020600000000000000" pitchFamily="18" charset="-127"/>
              </a:rPr>
              <a:t>Research tools for each stage</a:t>
            </a:r>
            <a:endParaRPr kumimoji="1" lang="ko-Kore-KR" altLang="en-US" sz="2800" dirty="0">
              <a:latin typeface="Seravek" panose="020B0503040000020004" pitchFamily="34" charset="0"/>
              <a:ea typeface="DXKPMStd Bold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D04AD1-0AF3-D842-9A7F-5128AC38D20A}"/>
              </a:ext>
            </a:extLst>
          </p:cNvPr>
          <p:cNvSpPr txBox="1"/>
          <p:nvPr/>
        </p:nvSpPr>
        <p:spPr>
          <a:xfrm>
            <a:off x="802106" y="1255218"/>
            <a:ext cx="150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Seravek Light" panose="020B0503040000020004" pitchFamily="34" charset="0"/>
              </a:rPr>
              <a:t>Research idea</a:t>
            </a:r>
            <a:endParaRPr kumimoji="1" lang="ko-Kore-KR" altLang="en-US" dirty="0">
              <a:latin typeface="Seravek Light" panose="020B05030400000200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0A417A-728E-6441-A5EA-7911E5C65A22}"/>
              </a:ext>
            </a:extLst>
          </p:cNvPr>
          <p:cNvSpPr txBox="1"/>
          <p:nvPr/>
        </p:nvSpPr>
        <p:spPr>
          <a:xfrm>
            <a:off x="2380621" y="2046715"/>
            <a:ext cx="215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Seravek Light" panose="020B0503040000020004" pitchFamily="34" charset="0"/>
              </a:rPr>
              <a:t>Experimental design</a:t>
            </a:r>
            <a:endParaRPr kumimoji="1" lang="ko-Kore-KR" altLang="en-US" dirty="0">
              <a:latin typeface="Seravek Light" panose="020B050304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850C0-0569-3741-9CA4-EF77C955D8BB}"/>
              </a:ext>
            </a:extLst>
          </p:cNvPr>
          <p:cNvSpPr txBox="1"/>
          <p:nvPr/>
        </p:nvSpPr>
        <p:spPr>
          <a:xfrm>
            <a:off x="4775801" y="2941523"/>
            <a:ext cx="16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Seravek Light" panose="020B0503040000020004" pitchFamily="34" charset="0"/>
              </a:rPr>
              <a:t>Data collection</a:t>
            </a:r>
            <a:endParaRPr kumimoji="1" lang="ko-Kore-KR" altLang="en-US" dirty="0">
              <a:latin typeface="Seravek Light" panose="020B05030400000200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605B33-93A3-FA46-A83F-03E1932A7381}"/>
              </a:ext>
            </a:extLst>
          </p:cNvPr>
          <p:cNvSpPr txBox="1"/>
          <p:nvPr/>
        </p:nvSpPr>
        <p:spPr>
          <a:xfrm>
            <a:off x="6841747" y="3772349"/>
            <a:ext cx="14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Seravek Light" panose="020B0503040000020004" pitchFamily="34" charset="0"/>
              </a:rPr>
              <a:t>Data analysis</a:t>
            </a:r>
            <a:endParaRPr kumimoji="1" lang="ko-Kore-KR" altLang="en-US" dirty="0">
              <a:latin typeface="Seravek Light" panose="020B05030400000200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0E5AA5-3899-3D4B-B42F-85370173C5E3}"/>
              </a:ext>
            </a:extLst>
          </p:cNvPr>
          <p:cNvSpPr txBox="1"/>
          <p:nvPr/>
        </p:nvSpPr>
        <p:spPr>
          <a:xfrm>
            <a:off x="8606045" y="4711329"/>
            <a:ext cx="186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Seravek Light" panose="020B0503040000020004" pitchFamily="34" charset="0"/>
              </a:rPr>
              <a:t>Writing &amp; Figures</a:t>
            </a:r>
            <a:endParaRPr kumimoji="1" lang="ko-Kore-KR" altLang="en-US" dirty="0">
              <a:latin typeface="Seravek Light" panose="020B05030400000200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95D3C6-B1B1-4847-99FE-6D48CEC75C8D}"/>
              </a:ext>
            </a:extLst>
          </p:cNvPr>
          <p:cNvSpPr txBox="1"/>
          <p:nvPr/>
        </p:nvSpPr>
        <p:spPr>
          <a:xfrm>
            <a:off x="10612625" y="5678210"/>
            <a:ext cx="1293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Seravek Light" panose="020B0503040000020004" pitchFamily="34" charset="0"/>
              </a:rPr>
              <a:t>Submission</a:t>
            </a:r>
            <a:endParaRPr kumimoji="1" lang="ko-Kore-KR" altLang="en-US" dirty="0">
              <a:latin typeface="Seravek Light" panose="020B0503040000020004" pitchFamily="34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DDE1461-A747-894A-A9BC-10D821DE47E3}"/>
              </a:ext>
            </a:extLst>
          </p:cNvPr>
          <p:cNvCxnSpPr/>
          <p:nvPr/>
        </p:nvCxnSpPr>
        <p:spPr>
          <a:xfrm>
            <a:off x="2015613" y="1624550"/>
            <a:ext cx="530942" cy="422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BA93D41-E5A0-A14A-9CE0-E0308D7120C9}"/>
              </a:ext>
            </a:extLst>
          </p:cNvPr>
          <p:cNvCxnSpPr/>
          <p:nvPr/>
        </p:nvCxnSpPr>
        <p:spPr>
          <a:xfrm>
            <a:off x="4503184" y="2416047"/>
            <a:ext cx="530942" cy="422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010D391-FE13-5C46-B700-D74EB83142EE}"/>
              </a:ext>
            </a:extLst>
          </p:cNvPr>
          <p:cNvCxnSpPr/>
          <p:nvPr/>
        </p:nvCxnSpPr>
        <p:spPr>
          <a:xfrm>
            <a:off x="6437987" y="3364585"/>
            <a:ext cx="530942" cy="422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D9E1B43-E83E-1D4B-82E2-3986B1DD942B}"/>
              </a:ext>
            </a:extLst>
          </p:cNvPr>
          <p:cNvCxnSpPr/>
          <p:nvPr/>
        </p:nvCxnSpPr>
        <p:spPr>
          <a:xfrm>
            <a:off x="8314779" y="4178220"/>
            <a:ext cx="530942" cy="422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3AB596C-C271-C246-A04C-4D5A845E4AEA}"/>
              </a:ext>
            </a:extLst>
          </p:cNvPr>
          <p:cNvCxnSpPr/>
          <p:nvPr/>
        </p:nvCxnSpPr>
        <p:spPr>
          <a:xfrm>
            <a:off x="10347154" y="5191605"/>
            <a:ext cx="530942" cy="422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 3">
            <a:extLst>
              <a:ext uri="{FF2B5EF4-FFF2-40B4-BE49-F238E27FC236}">
                <a16:creationId xmlns:a16="http://schemas.microsoft.com/office/drawing/2014/main" id="{3A69426D-5241-A34F-9451-E22F814B3D69}"/>
              </a:ext>
            </a:extLst>
          </p:cNvPr>
          <p:cNvSpPr/>
          <p:nvPr/>
        </p:nvSpPr>
        <p:spPr>
          <a:xfrm>
            <a:off x="4503185" y="1474840"/>
            <a:ext cx="3157352" cy="2260970"/>
          </a:xfrm>
          <a:custGeom>
            <a:avLst/>
            <a:gdLst>
              <a:gd name="connsiteX0" fmla="*/ 3401962 w 3849060"/>
              <a:gd name="connsiteY0" fmla="*/ 2003713 h 2003713"/>
              <a:gd name="connsiteX1" fmla="*/ 3805084 w 3849060"/>
              <a:gd name="connsiteY1" fmla="*/ 755016 h 2003713"/>
              <a:gd name="connsiteX2" fmla="*/ 2477729 w 3849060"/>
              <a:gd name="connsiteY2" fmla="*/ 17596 h 2003713"/>
              <a:gd name="connsiteX3" fmla="*/ 0 w 3849060"/>
              <a:gd name="connsiteY3" fmla="*/ 302732 h 2003713"/>
              <a:gd name="connsiteX0" fmla="*/ 3401962 w 3878845"/>
              <a:gd name="connsiteY0" fmla="*/ 2012892 h 2012892"/>
              <a:gd name="connsiteX1" fmla="*/ 3805084 w 3878845"/>
              <a:gd name="connsiteY1" fmla="*/ 764195 h 2012892"/>
              <a:gd name="connsiteX2" fmla="*/ 2025445 w 3878845"/>
              <a:gd name="connsiteY2" fmla="*/ 16943 h 2012892"/>
              <a:gd name="connsiteX3" fmla="*/ 0 w 3878845"/>
              <a:gd name="connsiteY3" fmla="*/ 311911 h 2012892"/>
              <a:gd name="connsiteX0" fmla="*/ 3401962 w 3567981"/>
              <a:gd name="connsiteY0" fmla="*/ 2012892 h 2012892"/>
              <a:gd name="connsiteX1" fmla="*/ 3342968 w 3567981"/>
              <a:gd name="connsiteY1" fmla="*/ 754363 h 2012892"/>
              <a:gd name="connsiteX2" fmla="*/ 2025445 w 3567981"/>
              <a:gd name="connsiteY2" fmla="*/ 16943 h 2012892"/>
              <a:gd name="connsiteX3" fmla="*/ 0 w 3567981"/>
              <a:gd name="connsiteY3" fmla="*/ 311911 h 2012892"/>
              <a:gd name="connsiteX0" fmla="*/ 3156156 w 3440488"/>
              <a:gd name="connsiteY0" fmla="*/ 2052221 h 2052221"/>
              <a:gd name="connsiteX1" fmla="*/ 3342968 w 3440488"/>
              <a:gd name="connsiteY1" fmla="*/ 754363 h 2052221"/>
              <a:gd name="connsiteX2" fmla="*/ 2025445 w 3440488"/>
              <a:gd name="connsiteY2" fmla="*/ 16943 h 2052221"/>
              <a:gd name="connsiteX3" fmla="*/ 0 w 3440488"/>
              <a:gd name="connsiteY3" fmla="*/ 311911 h 2052221"/>
              <a:gd name="connsiteX0" fmla="*/ 2910350 w 3194682"/>
              <a:gd name="connsiteY0" fmla="*/ 2044900 h 2044900"/>
              <a:gd name="connsiteX1" fmla="*/ 3097162 w 3194682"/>
              <a:gd name="connsiteY1" fmla="*/ 747042 h 2044900"/>
              <a:gd name="connsiteX2" fmla="*/ 1779639 w 3194682"/>
              <a:gd name="connsiteY2" fmla="*/ 9622 h 2044900"/>
              <a:gd name="connsiteX3" fmla="*/ 0 w 3194682"/>
              <a:gd name="connsiteY3" fmla="*/ 501235 h 2044900"/>
              <a:gd name="connsiteX0" fmla="*/ 2910350 w 3194682"/>
              <a:gd name="connsiteY0" fmla="*/ 2054630 h 2054630"/>
              <a:gd name="connsiteX1" fmla="*/ 3097162 w 3194682"/>
              <a:gd name="connsiteY1" fmla="*/ 756772 h 2054630"/>
              <a:gd name="connsiteX2" fmla="*/ 1779639 w 3194682"/>
              <a:gd name="connsiteY2" fmla="*/ 19352 h 2054630"/>
              <a:gd name="connsiteX3" fmla="*/ 0 w 3194682"/>
              <a:gd name="connsiteY3" fmla="*/ 510965 h 2054630"/>
              <a:gd name="connsiteX0" fmla="*/ 3136492 w 3420824"/>
              <a:gd name="connsiteY0" fmla="*/ 2060229 h 2060229"/>
              <a:gd name="connsiteX1" fmla="*/ 3323304 w 3420824"/>
              <a:gd name="connsiteY1" fmla="*/ 762371 h 2060229"/>
              <a:gd name="connsiteX2" fmla="*/ 2005781 w 3420824"/>
              <a:gd name="connsiteY2" fmla="*/ 24951 h 2060229"/>
              <a:gd name="connsiteX3" fmla="*/ 0 w 3420824"/>
              <a:gd name="connsiteY3" fmla="*/ 457570 h 2060229"/>
              <a:gd name="connsiteX0" fmla="*/ 3136492 w 3418645"/>
              <a:gd name="connsiteY0" fmla="*/ 2077759 h 2077759"/>
              <a:gd name="connsiteX1" fmla="*/ 3323304 w 3418645"/>
              <a:gd name="connsiteY1" fmla="*/ 779901 h 2077759"/>
              <a:gd name="connsiteX2" fmla="*/ 2035277 w 3418645"/>
              <a:gd name="connsiteY2" fmla="*/ 22817 h 2077759"/>
              <a:gd name="connsiteX3" fmla="*/ 0 w 3418645"/>
              <a:gd name="connsiteY3" fmla="*/ 475100 h 207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8645" h="2077759">
                <a:moveTo>
                  <a:pt x="3136492" y="2077759"/>
                </a:moveTo>
                <a:cubicBezTo>
                  <a:pt x="3415072" y="1618920"/>
                  <a:pt x="3506840" y="1122391"/>
                  <a:pt x="3323304" y="779901"/>
                </a:cubicBezTo>
                <a:cubicBezTo>
                  <a:pt x="3139768" y="437411"/>
                  <a:pt x="2669458" y="98198"/>
                  <a:pt x="2035277" y="22817"/>
                </a:cubicBezTo>
                <a:cubicBezTo>
                  <a:pt x="1401096" y="-52564"/>
                  <a:pt x="852948" y="49034"/>
                  <a:pt x="0" y="4751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자유형 24">
            <a:extLst>
              <a:ext uri="{FF2B5EF4-FFF2-40B4-BE49-F238E27FC236}">
                <a16:creationId xmlns:a16="http://schemas.microsoft.com/office/drawing/2014/main" id="{76196783-5E72-BF46-A0AE-9EEF628C38A1}"/>
              </a:ext>
            </a:extLst>
          </p:cNvPr>
          <p:cNvSpPr/>
          <p:nvPr/>
        </p:nvSpPr>
        <p:spPr>
          <a:xfrm>
            <a:off x="8314779" y="3215148"/>
            <a:ext cx="3494071" cy="2478853"/>
          </a:xfrm>
          <a:custGeom>
            <a:avLst/>
            <a:gdLst>
              <a:gd name="connsiteX0" fmla="*/ 3401962 w 3849060"/>
              <a:gd name="connsiteY0" fmla="*/ 2003713 h 2003713"/>
              <a:gd name="connsiteX1" fmla="*/ 3805084 w 3849060"/>
              <a:gd name="connsiteY1" fmla="*/ 755016 h 2003713"/>
              <a:gd name="connsiteX2" fmla="*/ 2477729 w 3849060"/>
              <a:gd name="connsiteY2" fmla="*/ 17596 h 2003713"/>
              <a:gd name="connsiteX3" fmla="*/ 0 w 3849060"/>
              <a:gd name="connsiteY3" fmla="*/ 302732 h 2003713"/>
              <a:gd name="connsiteX0" fmla="*/ 3401962 w 3878845"/>
              <a:gd name="connsiteY0" fmla="*/ 2012892 h 2012892"/>
              <a:gd name="connsiteX1" fmla="*/ 3805084 w 3878845"/>
              <a:gd name="connsiteY1" fmla="*/ 764195 h 2012892"/>
              <a:gd name="connsiteX2" fmla="*/ 2025445 w 3878845"/>
              <a:gd name="connsiteY2" fmla="*/ 16943 h 2012892"/>
              <a:gd name="connsiteX3" fmla="*/ 0 w 3878845"/>
              <a:gd name="connsiteY3" fmla="*/ 311911 h 2012892"/>
              <a:gd name="connsiteX0" fmla="*/ 3401962 w 3567981"/>
              <a:gd name="connsiteY0" fmla="*/ 2012892 h 2012892"/>
              <a:gd name="connsiteX1" fmla="*/ 3342968 w 3567981"/>
              <a:gd name="connsiteY1" fmla="*/ 754363 h 2012892"/>
              <a:gd name="connsiteX2" fmla="*/ 2025445 w 3567981"/>
              <a:gd name="connsiteY2" fmla="*/ 16943 h 2012892"/>
              <a:gd name="connsiteX3" fmla="*/ 0 w 3567981"/>
              <a:gd name="connsiteY3" fmla="*/ 311911 h 2012892"/>
              <a:gd name="connsiteX0" fmla="*/ 3156156 w 3440488"/>
              <a:gd name="connsiteY0" fmla="*/ 2052221 h 2052221"/>
              <a:gd name="connsiteX1" fmla="*/ 3342968 w 3440488"/>
              <a:gd name="connsiteY1" fmla="*/ 754363 h 2052221"/>
              <a:gd name="connsiteX2" fmla="*/ 2025445 w 3440488"/>
              <a:gd name="connsiteY2" fmla="*/ 16943 h 2052221"/>
              <a:gd name="connsiteX3" fmla="*/ 0 w 3440488"/>
              <a:gd name="connsiteY3" fmla="*/ 311911 h 2052221"/>
              <a:gd name="connsiteX0" fmla="*/ 2910350 w 3194682"/>
              <a:gd name="connsiteY0" fmla="*/ 2044900 h 2044900"/>
              <a:gd name="connsiteX1" fmla="*/ 3097162 w 3194682"/>
              <a:gd name="connsiteY1" fmla="*/ 747042 h 2044900"/>
              <a:gd name="connsiteX2" fmla="*/ 1779639 w 3194682"/>
              <a:gd name="connsiteY2" fmla="*/ 9622 h 2044900"/>
              <a:gd name="connsiteX3" fmla="*/ 0 w 3194682"/>
              <a:gd name="connsiteY3" fmla="*/ 501235 h 2044900"/>
              <a:gd name="connsiteX0" fmla="*/ 2910350 w 3194682"/>
              <a:gd name="connsiteY0" fmla="*/ 2054630 h 2054630"/>
              <a:gd name="connsiteX1" fmla="*/ 3097162 w 3194682"/>
              <a:gd name="connsiteY1" fmla="*/ 756772 h 2054630"/>
              <a:gd name="connsiteX2" fmla="*/ 1779639 w 3194682"/>
              <a:gd name="connsiteY2" fmla="*/ 19352 h 2054630"/>
              <a:gd name="connsiteX3" fmla="*/ 0 w 3194682"/>
              <a:gd name="connsiteY3" fmla="*/ 510965 h 2054630"/>
              <a:gd name="connsiteX0" fmla="*/ 3136492 w 3420824"/>
              <a:gd name="connsiteY0" fmla="*/ 2060229 h 2060229"/>
              <a:gd name="connsiteX1" fmla="*/ 3323304 w 3420824"/>
              <a:gd name="connsiteY1" fmla="*/ 762371 h 2060229"/>
              <a:gd name="connsiteX2" fmla="*/ 2005781 w 3420824"/>
              <a:gd name="connsiteY2" fmla="*/ 24951 h 2060229"/>
              <a:gd name="connsiteX3" fmla="*/ 0 w 3420824"/>
              <a:gd name="connsiteY3" fmla="*/ 457570 h 2060229"/>
              <a:gd name="connsiteX0" fmla="*/ 3136492 w 3418645"/>
              <a:gd name="connsiteY0" fmla="*/ 2077759 h 2077759"/>
              <a:gd name="connsiteX1" fmla="*/ 3323304 w 3418645"/>
              <a:gd name="connsiteY1" fmla="*/ 779901 h 2077759"/>
              <a:gd name="connsiteX2" fmla="*/ 2035277 w 3418645"/>
              <a:gd name="connsiteY2" fmla="*/ 22817 h 2077759"/>
              <a:gd name="connsiteX3" fmla="*/ 0 w 3418645"/>
              <a:gd name="connsiteY3" fmla="*/ 475100 h 207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8645" h="2077759">
                <a:moveTo>
                  <a:pt x="3136492" y="2077759"/>
                </a:moveTo>
                <a:cubicBezTo>
                  <a:pt x="3415072" y="1618920"/>
                  <a:pt x="3506840" y="1122391"/>
                  <a:pt x="3323304" y="779901"/>
                </a:cubicBezTo>
                <a:cubicBezTo>
                  <a:pt x="3139768" y="437411"/>
                  <a:pt x="2669458" y="98198"/>
                  <a:pt x="2035277" y="22817"/>
                </a:cubicBezTo>
                <a:cubicBezTo>
                  <a:pt x="1401096" y="-52564"/>
                  <a:pt x="852948" y="49034"/>
                  <a:pt x="0" y="4751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D17653-BA80-D84E-A479-998E476AE4D7}"/>
              </a:ext>
            </a:extLst>
          </p:cNvPr>
          <p:cNvSpPr txBox="1"/>
          <p:nvPr/>
        </p:nvSpPr>
        <p:spPr>
          <a:xfrm>
            <a:off x="1081185" y="2791982"/>
            <a:ext cx="2930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accent1"/>
                </a:solidFill>
                <a:latin typeface="Seravek Light" panose="020B0503040000020004" pitchFamily="34" charset="0"/>
              </a:rPr>
              <a:t>Psychtoolbox</a:t>
            </a:r>
            <a:r>
              <a:rPr kumimoji="1" lang="en-US" altLang="ko-Kore-KR" dirty="0">
                <a:solidFill>
                  <a:schemeClr val="accent1"/>
                </a:solidFill>
                <a:latin typeface="Seravek Light" panose="020B0503040000020004" pitchFamily="34" charset="0"/>
              </a:rPr>
              <a:t>, </a:t>
            </a:r>
            <a:r>
              <a:rPr kumimoji="1" lang="en-US" altLang="ko-Kore-KR" dirty="0" err="1">
                <a:solidFill>
                  <a:schemeClr val="accent1"/>
                </a:solidFill>
                <a:latin typeface="Seravek Light" panose="020B0503040000020004" pitchFamily="34" charset="0"/>
              </a:rPr>
              <a:t>Psychopy</a:t>
            </a:r>
            <a:r>
              <a:rPr kumimoji="1" lang="en-US" altLang="ko-Kore-KR" dirty="0">
                <a:solidFill>
                  <a:schemeClr val="accent1"/>
                </a:solidFill>
                <a:latin typeface="Seravek Light" panose="020B0503040000020004" pitchFamily="34" charset="0"/>
              </a:rPr>
              <a:t>, etc.</a:t>
            </a:r>
            <a:endParaRPr kumimoji="1" lang="ko-Kore-KR" altLang="en-US" dirty="0">
              <a:solidFill>
                <a:schemeClr val="accent1"/>
              </a:solidFill>
              <a:latin typeface="Seravek Light" panose="020B05030400000200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F896C6-B4D9-2E48-85C5-79175F4CDFA7}"/>
              </a:ext>
            </a:extLst>
          </p:cNvPr>
          <p:cNvSpPr txBox="1"/>
          <p:nvPr/>
        </p:nvSpPr>
        <p:spPr>
          <a:xfrm>
            <a:off x="5074099" y="4454574"/>
            <a:ext cx="2373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accent1"/>
                </a:solidFill>
                <a:latin typeface="Seravek Light" panose="020B0503040000020004" pitchFamily="34" charset="0"/>
              </a:rPr>
              <a:t>Matlab</a:t>
            </a:r>
            <a:r>
              <a:rPr kumimoji="1" lang="en-US" altLang="ko-Kore-KR" dirty="0">
                <a:solidFill>
                  <a:schemeClr val="accent1"/>
                </a:solidFill>
                <a:latin typeface="Seravek Light" panose="020B0503040000020004" pitchFamily="34" charset="0"/>
              </a:rPr>
              <a:t>, Python, R, etc.</a:t>
            </a:r>
            <a:endParaRPr kumimoji="1" lang="ko-Kore-KR" altLang="en-US" dirty="0">
              <a:solidFill>
                <a:schemeClr val="accent1"/>
              </a:solidFill>
              <a:latin typeface="Seravek Light" panose="020B05030400000200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2D205C-900F-CD40-800D-54E73F2E4646}"/>
              </a:ext>
            </a:extLst>
          </p:cNvPr>
          <p:cNvSpPr txBox="1"/>
          <p:nvPr/>
        </p:nvSpPr>
        <p:spPr>
          <a:xfrm>
            <a:off x="7477800" y="5415147"/>
            <a:ext cx="220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accent1"/>
                </a:solidFill>
                <a:latin typeface="Seravek Light" panose="020B0503040000020004" pitchFamily="34" charset="0"/>
              </a:rPr>
              <a:t>Word, PPT, latex, etc.</a:t>
            </a:r>
            <a:endParaRPr kumimoji="1" lang="ko-Kore-KR" altLang="en-US" dirty="0">
              <a:solidFill>
                <a:schemeClr val="accent1"/>
              </a:solidFill>
              <a:latin typeface="Seravek Light" panose="020B0503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07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24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C1BC3-EFC3-CD4D-AE91-2F7A5B102127}"/>
              </a:ext>
            </a:extLst>
          </p:cNvPr>
          <p:cNvSpPr txBox="1"/>
          <p:nvPr/>
        </p:nvSpPr>
        <p:spPr>
          <a:xfrm>
            <a:off x="292608" y="294480"/>
            <a:ext cx="6420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>
                <a:latin typeface="Seravek" panose="020B0503040000020004" pitchFamily="34" charset="0"/>
                <a:ea typeface="DXKPMStd Bold" panose="02020600000000000000" pitchFamily="18" charset="-127"/>
              </a:rPr>
              <a:t>Let’s see an example analysis (fMRI data)</a:t>
            </a:r>
            <a:endParaRPr kumimoji="1" lang="ko-Kore-KR" altLang="en-US" sz="2800" dirty="0">
              <a:latin typeface="Seravek" panose="020B0503040000020004" pitchFamily="34" charset="0"/>
              <a:ea typeface="DXKPMStd Bold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C5A8BD-0285-DB46-8BDC-7515D8EBA399}"/>
              </a:ext>
            </a:extLst>
          </p:cNvPr>
          <p:cNvSpPr txBox="1"/>
          <p:nvPr/>
        </p:nvSpPr>
        <p:spPr>
          <a:xfrm>
            <a:off x="662814" y="3224861"/>
            <a:ext cx="106645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Seravek" panose="020B0503040000020004" pitchFamily="34" charset="0"/>
              </a:rPr>
              <a:t>You can download the code and data here: </a:t>
            </a:r>
          </a:p>
          <a:p>
            <a:r>
              <a:rPr lang="ko-Kore-KR" altLang="en-US" sz="1400" dirty="0">
                <a:latin typeface="Seravek" panose="020B0503040000020004" pitchFamily="34" charset="0"/>
                <a:hlinkClick r:id="rId6"/>
              </a:rPr>
              <a:t>https://www.dropbox.com/sh/o03d7cl9b35duhs/AACUxvzBK7uv0DjB3KCWZ5fBa?dl=0</a:t>
            </a:r>
            <a:endParaRPr lang="en-US" altLang="ko-Kore-KR" sz="1400" dirty="0">
              <a:latin typeface="Seravek" panose="020B0503040000020004" pitchFamily="34" charset="0"/>
            </a:endParaRPr>
          </a:p>
          <a:p>
            <a:endParaRPr lang="ko-Kore-KR" altLang="en-US" sz="1400" dirty="0">
              <a:latin typeface="Seravek" panose="020B0503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6859</TotalTime>
  <Words>160</Words>
  <Application>Microsoft Macintosh PowerPoint</Application>
  <PresentationFormat>와이드스크린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PT Sans Narrow</vt:lpstr>
      <vt:lpstr>Seravek</vt:lpstr>
      <vt:lpstr>Seravek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우충완</cp:lastModifiedBy>
  <cp:revision>615</cp:revision>
  <cp:lastPrinted>2017-08-27T17:09:34Z</cp:lastPrinted>
  <dcterms:created xsi:type="dcterms:W3CDTF">2017-08-24T21:55:02Z</dcterms:created>
  <dcterms:modified xsi:type="dcterms:W3CDTF">2021-11-25T04:16:40Z</dcterms:modified>
</cp:coreProperties>
</file>