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14" r:id="rId3"/>
    <p:sldId id="368" r:id="rId4"/>
    <p:sldId id="351" r:id="rId5"/>
    <p:sldId id="427" r:id="rId6"/>
    <p:sldId id="428" r:id="rId7"/>
    <p:sldId id="430" r:id="rId8"/>
    <p:sldId id="433" r:id="rId9"/>
    <p:sldId id="440" r:id="rId10"/>
    <p:sldId id="435" r:id="rId11"/>
    <p:sldId id="4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56"/>
            <p14:sldId id="314"/>
          </p14:sldIdLst>
        </p14:section>
        <p14:section name="Videos" id="{3C23B0BD-B952-C04E-A28E-3015135F1E8C}">
          <p14:sldIdLst>
            <p14:sldId id="368"/>
            <p14:sldId id="351"/>
            <p14:sldId id="427"/>
            <p14:sldId id="428"/>
            <p14:sldId id="430"/>
            <p14:sldId id="433"/>
            <p14:sldId id="440"/>
            <p14:sldId id="435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300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hyperlink" Target="https://www.youtube.com/playlist?list=PLXCuLG6zw7mKzyUxZDs06SOtWP8fjJF9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13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90384" y="2266262"/>
            <a:ext cx="48112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13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Tests for counting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example of the agriculture school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summing these across all the schools,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=54.51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Degrees of freedom: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𝑅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rows,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columns</a:t>
                </a: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blipFill rotWithShape="0">
                <a:blip r:embed="rId6"/>
                <a:stretch>
                  <a:fillRect l="-353" b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28" y="1657036"/>
            <a:ext cx="3687584" cy="620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43EB96-33B8-154E-9715-13EDF87C3899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43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954981" y="3164673"/>
            <a:ext cx="103724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calculation is identical to the homogeneity test.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What’s different?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test: Two categorical variables measured on a single population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a single categorical variable independently measured on two or more populations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test’s question: “Are the variables independent?”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“Are the groups homogeneous?”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58472" y="918397"/>
            <a:ext cx="3637952" cy="2135716"/>
            <a:chOff x="958472" y="933152"/>
            <a:chExt cx="3637952" cy="21357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72" y="1242683"/>
              <a:ext cx="3637952" cy="1826185"/>
            </a:xfrm>
            <a:prstGeom prst="rect">
              <a:avLst/>
            </a:prstGeom>
          </p:spPr>
        </p:pic>
        <p:sp>
          <p:nvSpPr>
            <p:cNvPr id="13" name="텍스트 상자 12"/>
            <p:cNvSpPr txBox="1"/>
            <p:nvPr/>
          </p:nvSpPr>
          <p:spPr>
            <a:xfrm>
              <a:off x="958472" y="933152"/>
              <a:ext cx="314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latin typeface="Seravek Light" charset="0"/>
                  <a:ea typeface="Seravek Light" charset="0"/>
                  <a:cs typeface="Seravek Light" charset="0"/>
                </a:rPr>
                <a:t>Race effects on police vehicle search </a:t>
              </a:r>
              <a:endParaRPr kumimoji="1" lang="ko-KR" altLang="en-US" sz="1400" b="1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Are police search and race independent? or have relationship?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Contingency table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From L09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: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“Independence: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blipFill rotWithShape="0">
                <a:blip r:embed="rId7"/>
                <a:stretch>
                  <a:fillRect l="-651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3CFFCF-6C78-5A4A-988C-2C824B9CCC35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89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What we learned…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5" name="텍스트 상자 15">
            <a:extLst>
              <a:ext uri="{FF2B5EF4-FFF2-40B4-BE49-F238E27FC236}">
                <a16:creationId xmlns:a16="http://schemas.microsoft.com/office/drawing/2014/main" id="{94E61273-941F-5641-9782-0EE25B39A9B5}"/>
              </a:ext>
            </a:extLst>
          </p:cNvPr>
          <p:cNvSpPr txBox="1"/>
          <p:nvPr/>
        </p:nvSpPr>
        <p:spPr>
          <a:xfrm>
            <a:off x="923749" y="1004090"/>
            <a:ext cx="10506251" cy="314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Sampling distribution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 error of the mean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Confidence interval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One-sample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Paired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Independent samples t-test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Resampling (bootstrap, permutation tests)</a:t>
            </a:r>
          </a:p>
        </p:txBody>
      </p:sp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1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Tests for counting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54C356-E417-6345-BB79-7F7862E24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2462" y="1414506"/>
            <a:ext cx="9587073" cy="46976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F357EB-179B-2843-8694-1A0C75866B62}"/>
              </a:ext>
            </a:extLst>
          </p:cNvPr>
          <p:cNvSpPr/>
          <p:nvPr/>
        </p:nvSpPr>
        <p:spPr>
          <a:xfrm>
            <a:off x="1302463" y="882030"/>
            <a:ext cx="9119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Seravek Light" panose="020B0503040000020004" pitchFamily="34" charset="0"/>
                <a:hlinkClick r:id="rId7"/>
              </a:rPr>
              <a:t>https://www.youtube.com/playlist?list=PLXCuLG6zw7mKzyUxZDs06SOtWP8fjJF98</a:t>
            </a:r>
            <a:endParaRPr lang="en-US" altLang="ko-Kore-KR" sz="1600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6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036056" y="4165362"/>
            <a:ext cx="6117799" cy="2323692"/>
            <a:chOff x="5912741" y="4087014"/>
            <a:chExt cx="6117799" cy="2323692"/>
          </a:xfrm>
        </p:grpSpPr>
        <p:grpSp>
          <p:nvGrpSpPr>
            <p:cNvPr id="11" name="그룹 10"/>
            <p:cNvGrpSpPr/>
            <p:nvPr/>
          </p:nvGrpSpPr>
          <p:grpSpPr>
            <a:xfrm>
              <a:off x="5912741" y="4087014"/>
              <a:ext cx="6117799" cy="1831465"/>
              <a:chOff x="4433977" y="3742072"/>
              <a:chExt cx="6117799" cy="183146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b="14565"/>
              <a:stretch/>
            </p:blipFill>
            <p:spPr>
              <a:xfrm>
                <a:off x="4433977" y="3742072"/>
                <a:ext cx="5759581" cy="183146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8600428" y="3808893"/>
                <a:ext cx="1951348" cy="1005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8429642" y="5877720"/>
              <a:ext cx="6190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155498" y="5887486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+0.033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77358" y="5877720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+0.066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10882" y="5887486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-0.033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17586" y="5880317"/>
              <a:ext cx="8225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0.308</a:t>
              </a:r>
            </a:p>
            <a:p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-0.066</a:t>
              </a:r>
              <a:endParaRPr lang="ko-KR" altLang="en-US" sz="14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70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Binomial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16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텍스트 상자 98"/>
              <p:cNvSpPr txBox="1"/>
              <p:nvPr/>
            </p:nvSpPr>
            <p:spPr>
              <a:xfrm>
                <a:off x="881137" y="861527"/>
                <a:ext cx="10433307" cy="5284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Hypothesis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questions like, has the Facebook users who update their status daily increased since last month?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altLang="ko-KR" b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Null hypothesis: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null because it assumes no changes, thus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30.8%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Alternative hypothesis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&gt; 30.8%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observed a new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200 respondents.</a:t>
                </a:r>
              </a:p>
              <a:p>
                <a:pPr marL="314325" marR="0" lvl="0" indent="-314325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Based on the null hypothesis,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0.308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×0.692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200</m:t>
                            </m:r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0.033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the observed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36.2%</a:t>
                </a: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0.362−0.308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0.033</m:t>
                        </m:r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=1.6364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0" indent="-314325" latinLnBrk="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0.0509 (one-tail)</a:t>
                </a:r>
              </a:p>
            </p:txBody>
          </p:sp>
        </mc:Choice>
        <mc:Fallback xmlns="">
          <p:sp>
            <p:nvSpPr>
              <p:cNvPr id="99" name="텍스트 상자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7" y="861527"/>
                <a:ext cx="10433307" cy="5284267"/>
              </a:xfrm>
              <a:prstGeom prst="rect">
                <a:avLst/>
              </a:prstGeom>
              <a:blipFill rotWithShape="0">
                <a:blip r:embed="rId4"/>
                <a:stretch>
                  <a:fillRect l="-409" b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자유형 24"/>
          <p:cNvSpPr/>
          <p:nvPr/>
        </p:nvSpPr>
        <p:spPr>
          <a:xfrm>
            <a:off x="10293178" y="5622324"/>
            <a:ext cx="710514" cy="271849"/>
          </a:xfrm>
          <a:custGeom>
            <a:avLst/>
            <a:gdLst>
              <a:gd name="connsiteX0" fmla="*/ 6179 w 710514"/>
              <a:gd name="connsiteY0" fmla="*/ 0 h 271849"/>
              <a:gd name="connsiteX1" fmla="*/ 117390 w 710514"/>
              <a:gd name="connsiteY1" fmla="*/ 80319 h 271849"/>
              <a:gd name="connsiteX2" fmla="*/ 271849 w 710514"/>
              <a:gd name="connsiteY2" fmla="*/ 148281 h 271849"/>
              <a:gd name="connsiteX3" fmla="*/ 426308 w 710514"/>
              <a:gd name="connsiteY3" fmla="*/ 210065 h 271849"/>
              <a:gd name="connsiteX4" fmla="*/ 617838 w 710514"/>
              <a:gd name="connsiteY4" fmla="*/ 259492 h 271849"/>
              <a:gd name="connsiteX5" fmla="*/ 710514 w 710514"/>
              <a:gd name="connsiteY5" fmla="*/ 265671 h 271849"/>
              <a:gd name="connsiteX6" fmla="*/ 0 w 710514"/>
              <a:gd name="connsiteY6" fmla="*/ 271849 h 271849"/>
              <a:gd name="connsiteX7" fmla="*/ 6179 w 710514"/>
              <a:gd name="connsiteY7" fmla="*/ 0 h 27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514" h="271849">
                <a:moveTo>
                  <a:pt x="6179" y="0"/>
                </a:moveTo>
                <a:lnTo>
                  <a:pt x="117390" y="80319"/>
                </a:lnTo>
                <a:lnTo>
                  <a:pt x="271849" y="148281"/>
                </a:lnTo>
                <a:lnTo>
                  <a:pt x="426308" y="210065"/>
                </a:lnTo>
                <a:lnTo>
                  <a:pt x="617838" y="259492"/>
                </a:lnTo>
                <a:lnTo>
                  <a:pt x="710514" y="265671"/>
                </a:lnTo>
                <a:lnTo>
                  <a:pt x="0" y="271849"/>
                </a:lnTo>
                <a:lnTo>
                  <a:pt x="61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003969" y="4617813"/>
            <a:ext cx="822516" cy="1270520"/>
            <a:chOff x="10003969" y="4617813"/>
            <a:chExt cx="822516" cy="1270520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0281542" y="4973933"/>
              <a:ext cx="0" cy="914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0003969" y="4617813"/>
              <a:ext cx="8225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0.362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0511931" y="5181116"/>
            <a:ext cx="1130438" cy="672018"/>
            <a:chOff x="10511931" y="5181116"/>
            <a:chExt cx="1130438" cy="672018"/>
          </a:xfrm>
        </p:grpSpPr>
        <p:sp>
          <p:nvSpPr>
            <p:cNvPr id="26" name="직사각형 25"/>
            <p:cNvSpPr/>
            <p:nvPr/>
          </p:nvSpPr>
          <p:spPr>
            <a:xfrm>
              <a:off x="10511931" y="5181116"/>
              <a:ext cx="1130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i="1">
                  <a:latin typeface="Seravek Light" charset="0"/>
                  <a:ea typeface="Seravek Light" charset="0"/>
                  <a:cs typeface="Seravek Light" charset="0"/>
                </a:rPr>
                <a:t>p</a:t>
              </a:r>
              <a:r>
                <a:rPr lang="en-US" altLang="ko-KR" sz="1600" b="1">
                  <a:latin typeface="Seravek Light" charset="0"/>
                  <a:ea typeface="Seravek Light" charset="0"/>
                  <a:cs typeface="Seravek Light" charset="0"/>
                </a:rPr>
                <a:t> = 0.0509</a:t>
              </a:r>
              <a:endParaRPr lang="ko-KR" altLang="en-US" sz="16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10648435" y="5488848"/>
              <a:ext cx="178050" cy="36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666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2832556" y="973405"/>
            <a:ext cx="8516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zodiac signs of 256 heads of the largest 400 companies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zodiac signs cannot predict the future, we should expect 1/12 counts for each category.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closely do the observed numbers of births per sign fit this simple “null” model?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“Goodness-of-fit”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test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C81BA5-6036-AE43-9984-044A008DDF2A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991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53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Procedure: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First, observed value minus expected value for each cell: similar to residuals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 values can be positive and negative, so we need to square them.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divide the residuals by the expected counts.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well the theory (expected values) fits the data: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goodness-of-fit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follows the 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distribution.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family of models also depends on the degrees of freedom.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chi-square test,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1, where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the number of categories, not the sample size. 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blipFill rotWithShape="0">
                <a:blip r:embed="rId6"/>
                <a:stretch>
                  <a:fillRect l="-353" b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9453DA-2F1F-C44B-96B6-C8B932A94E96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862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P-values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chi-square should be used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only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testing hypotheses,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constructing confidence intervals.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 do only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one-sided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test (by squaring the differences, we made all the deviations positive).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There’s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direction to the rejection of the null model. All we know is that it doesn’t fit.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is testing all of the cells together. There are many ways the null hypothesis can be wrong (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many-sided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some sense)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models are skewed.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mode is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2, and its mean is at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blipFill rotWithShape="0">
                <a:blip r:embed="rId6"/>
                <a:stretch>
                  <a:fillRect l="-438" b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002" y="1717686"/>
            <a:ext cx="2226434" cy="25759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9B9B018-58D3-F441-B5FB-029DC07519ED}"/>
              </a:ext>
            </a:extLst>
          </p:cNvPr>
          <p:cNvGrpSpPr/>
          <p:nvPr/>
        </p:nvGrpSpPr>
        <p:grpSpPr>
          <a:xfrm>
            <a:off x="6831599" y="4877468"/>
            <a:ext cx="5252376" cy="1261234"/>
            <a:chOff x="6831599" y="4877468"/>
            <a:chExt cx="5252376" cy="12612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1599" y="4877468"/>
              <a:ext cx="5252376" cy="1261234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7325729" y="5034579"/>
              <a:ext cx="947797" cy="1076323"/>
              <a:chOff x="7325729" y="5034579"/>
              <a:chExt cx="947797" cy="1076323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 flipV="1">
                <a:off x="7874598" y="5034579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텍스트 상자 13"/>
              <p:cNvSpPr txBox="1"/>
              <p:nvPr/>
            </p:nvSpPr>
            <p:spPr>
              <a:xfrm>
                <a:off x="7325729" y="5772348"/>
                <a:ext cx="947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3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442656" y="5034578"/>
              <a:ext cx="1034109" cy="1076324"/>
              <a:chOff x="8442656" y="5034578"/>
              <a:chExt cx="1034109" cy="1076324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8737002" y="5034578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텍스트 상자 16"/>
              <p:cNvSpPr txBox="1"/>
              <p:nvPr/>
            </p:nvSpPr>
            <p:spPr>
              <a:xfrm>
                <a:off x="8442656" y="5772348"/>
                <a:ext cx="1034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7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205DA3-DB5B-F247-918E-5E989E1D7C71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15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45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Trouble with 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00690" y="1013977"/>
            <a:ext cx="10372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Goodness-of-fit: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How well does the theory fit the data?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2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The only null hypothesis available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theory is true)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only reject or fail to reject the null hypothesis.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never confirm the theory is true.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It is also difficult to know what is the alternative.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theory can be wrong in many ways.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Thus, there is no way to prove that a favored model is true, with goodness-of-fit tests.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Alternative: model comparison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93D7F4-304D-7E45-9261-876F6DD5294B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01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3777" y="4447800"/>
            <a:ext cx="5998158" cy="2174495"/>
            <a:chOff x="5507915" y="3580846"/>
            <a:chExt cx="5998158" cy="21744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7915" y="3849943"/>
              <a:ext cx="5998158" cy="1905398"/>
            </a:xfrm>
            <a:prstGeom prst="rect">
              <a:avLst/>
            </a:prstGeom>
          </p:spPr>
        </p:pic>
        <p:sp>
          <p:nvSpPr>
            <p:cNvPr id="10" name="텍스트 상자 9"/>
            <p:cNvSpPr txBox="1"/>
            <p:nvPr/>
          </p:nvSpPr>
          <p:spPr>
            <a:xfrm>
              <a:off x="5507915" y="3580846"/>
              <a:ext cx="3689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Expected values for the ‘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06 graduates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5717" y="1953970"/>
            <a:ext cx="6870999" cy="2290926"/>
            <a:chOff x="756173" y="912115"/>
            <a:chExt cx="6870999" cy="22909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7"/>
            <a:srcRect b="19205"/>
            <a:stretch/>
          </p:blipFill>
          <p:spPr>
            <a:xfrm>
              <a:off x="756173" y="1235064"/>
              <a:ext cx="6128721" cy="1967977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756173" y="912115"/>
              <a:ext cx="6870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Post-graduation activities of the class of 2006 for several colleges of a 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large university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519957" y="2496659"/>
            <a:ext cx="5344748" cy="1338668"/>
            <a:chOff x="6691553" y="1792975"/>
            <a:chExt cx="5344748" cy="133866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2565" y="1792975"/>
              <a:ext cx="4283736" cy="1338668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6831106" y="2462309"/>
              <a:ext cx="656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19"/>
            <p:cNvSpPr txBox="1"/>
            <p:nvPr/>
          </p:nvSpPr>
          <p:spPr>
            <a:xfrm>
              <a:off x="6691553" y="2107897"/>
              <a:ext cx="1135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Percentage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2" name="텍스트 상자 21"/>
          <p:cNvSpPr txBox="1"/>
          <p:nvPr/>
        </p:nvSpPr>
        <p:spPr>
          <a:xfrm>
            <a:off x="800690" y="917159"/>
            <a:ext cx="103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Testing whether the proportions are same across multiple groups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two-way table </a:t>
            </a:r>
            <a:endParaRPr lang="en-US" altLang="ko-KR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CE3EA6-5CDB-EF47-823B-190535832A61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35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883</Words>
  <Application>Microsoft Macintosh PowerPoint</Application>
  <PresentationFormat>와이드스크린</PresentationFormat>
  <Paragraphs>131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455</cp:revision>
  <cp:lastPrinted>2017-08-27T17:09:34Z</cp:lastPrinted>
  <dcterms:created xsi:type="dcterms:W3CDTF">2017-08-24T21:55:02Z</dcterms:created>
  <dcterms:modified xsi:type="dcterms:W3CDTF">2021-10-18T14:24:15Z</dcterms:modified>
</cp:coreProperties>
</file>