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75" r:id="rId3"/>
    <p:sldId id="276" r:id="rId4"/>
    <p:sldId id="277" r:id="rId5"/>
    <p:sldId id="278" r:id="rId6"/>
    <p:sldId id="27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D884811-F10F-014E-99FE-612A43467AAA}">
          <p14:sldIdLst>
            <p14:sldId id="256"/>
          </p14:sldIdLst>
        </p14:section>
        <p14:section name="slides from stats1" id="{872B0A47-E2A0-4D4F-BB9D-03B888967390}">
          <p14:sldIdLst>
            <p14:sldId id="275"/>
            <p14:sldId id="276"/>
            <p14:sldId id="277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2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32F1C-A509-984F-9E5B-E228248344CD}" type="datetimeFigureOut">
              <a:rPr kumimoji="1" lang="ko-KR" altLang="en-US" smtClean="0"/>
              <a:t>2021. 9. 22.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83281F-892B-614E-B792-481EB2F7C5B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442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2021. 9. 22.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3925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2021. 9. 22.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7712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2021. 9. 22.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5140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2021. 9. 22.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60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2021. 9. 22.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108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2021. 9. 22.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454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2021. 9. 22.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8768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2021. 9. 22.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5006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2021. 9. 22.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1633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2021. 9. 22.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604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2021. 9. 22.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5520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BEE32-551C-D044-9ECF-F871403689A5}" type="datetimeFigureOut">
              <a:rPr kumimoji="1" lang="ko-KR" altLang="en-US" smtClean="0"/>
              <a:t>2021. 9. 22.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6842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tiff"/><Relationship Id="rId7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5411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9202" y="116699"/>
            <a:ext cx="22086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Biostats and Big Data 2</a:t>
            </a:r>
            <a:endParaRPr lang="ko-KR" altLang="en-US" sz="16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782467" y="102769"/>
            <a:ext cx="23015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Lecture 07</a:t>
            </a:r>
            <a:endParaRPr lang="ko-KR" altLang="en-US" sz="16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582860" y="2266262"/>
            <a:ext cx="702628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800" dirty="0">
                <a:solidFill>
                  <a:schemeClr val="accent6">
                    <a:lumMod val="75000"/>
                  </a:schemeClr>
                </a:solidFill>
                <a:latin typeface="Seravek Light" charset="0"/>
                <a:ea typeface="Seravek Light" charset="0"/>
                <a:cs typeface="Seravek Light" charset="0"/>
              </a:rPr>
              <a:t>Lecture 07</a:t>
            </a:r>
            <a:endParaRPr lang="en-US" altLang="ko-KR" sz="4800" dirty="0">
              <a:latin typeface="Seravek Light" charset="0"/>
              <a:ea typeface="Seravek Light" charset="0"/>
              <a:cs typeface="Seravek Light" charset="0"/>
            </a:endParaRPr>
          </a:p>
          <a:p>
            <a:pPr algn="ctr"/>
            <a:r>
              <a:rPr lang="en-US" altLang="ko-KR" sz="4800" dirty="0">
                <a:latin typeface="Seravek Light" charset="0"/>
                <a:ea typeface="Seravek Light" charset="0"/>
                <a:cs typeface="Seravek Light" charset="0"/>
              </a:rPr>
              <a:t>JAMOVI –Data Exploration</a:t>
            </a:r>
          </a:p>
        </p:txBody>
      </p:sp>
    </p:spTree>
    <p:extLst>
      <p:ext uri="{BB962C8B-B14F-4D97-AF65-F5344CB8AC3E}">
        <p14:creationId xmlns:p14="http://schemas.microsoft.com/office/powerpoint/2010/main" val="205552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from Lecture 03  Stats 1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12114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Center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1136286" y="989045"/>
            <a:ext cx="1192955" cy="4928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60000"/>
              </a:lnSpc>
              <a:buFont typeface="Arial" charset="0"/>
              <a:buChar char="•"/>
            </a:pPr>
            <a:r>
              <a:rPr lang="en-US" altLang="ko-KR" b="1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Median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6075" y="1638475"/>
            <a:ext cx="8378358" cy="3429212"/>
          </a:xfrm>
          <a:prstGeom prst="rect">
            <a:avLst/>
          </a:prstGeom>
        </p:spPr>
      </p:pic>
      <p:sp>
        <p:nvSpPr>
          <p:cNvPr id="14" name="텍스트 상자 13"/>
          <p:cNvSpPr txBox="1"/>
          <p:nvPr/>
        </p:nvSpPr>
        <p:spPr>
          <a:xfrm>
            <a:off x="6475027" y="3207991"/>
            <a:ext cx="527849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ko-KR" dirty="0">
                <a:latin typeface="Seravek Light" charset="0"/>
                <a:ea typeface="Seravek Light" charset="0"/>
                <a:cs typeface="Seravek Light" charset="0"/>
              </a:rPr>
              <a:t>176 earthquakes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ko-KR" dirty="0">
                <a:latin typeface="Seravek Light" charset="0"/>
                <a:ea typeface="Seravek Light" charset="0"/>
                <a:cs typeface="Seravek Light" charset="0"/>
              </a:rPr>
              <a:t>Median: (176+1)/2 = 88.5</a:t>
            </a:r>
            <a:r>
              <a:rPr kumimoji="1" lang="en-US" altLang="ko-KR" baseline="30000" dirty="0">
                <a:latin typeface="Seravek Light" charset="0"/>
                <a:ea typeface="Seravek Light" charset="0"/>
                <a:cs typeface="Seravek Light" charset="0"/>
              </a:rPr>
              <a:t>th </a:t>
            </a:r>
            <a:r>
              <a:rPr kumimoji="1" lang="en-US" altLang="ko-KR" dirty="0">
                <a:latin typeface="Seravek Light" charset="0"/>
                <a:ea typeface="Seravek Light" charset="0"/>
                <a:cs typeface="Seravek Light" charset="0"/>
              </a:rPr>
              <a:t>value in the sorted data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ko-KR" dirty="0">
                <a:latin typeface="Seravek Light" charset="0"/>
                <a:ea typeface="Seravek Light" charset="0"/>
                <a:cs typeface="Seravek Light" charset="0"/>
              </a:rPr>
              <a:t>“.5” = average of the two values (88</a:t>
            </a:r>
            <a:r>
              <a:rPr kumimoji="1" lang="en-US" altLang="ko-KR" baseline="30000" dirty="0">
                <a:latin typeface="Seravek Light" charset="0"/>
                <a:ea typeface="Seravek Light" charset="0"/>
                <a:cs typeface="Seravek Light" charset="0"/>
              </a:rPr>
              <a:t>th</a:t>
            </a:r>
            <a:r>
              <a:rPr kumimoji="1" lang="en-US" altLang="ko-KR" dirty="0">
                <a:latin typeface="Seravek Light" charset="0"/>
                <a:ea typeface="Seravek Light" charset="0"/>
                <a:cs typeface="Seravek Light" charset="0"/>
              </a:rPr>
              <a:t> and 89</a:t>
            </a:r>
            <a:r>
              <a:rPr kumimoji="1" lang="en-US" altLang="ko-KR" baseline="30000" dirty="0">
                <a:latin typeface="Seravek Light" charset="0"/>
                <a:ea typeface="Seravek Light" charset="0"/>
                <a:cs typeface="Seravek Light" charset="0"/>
              </a:rPr>
              <a:t>th</a:t>
            </a:r>
            <a:r>
              <a:rPr kumimoji="1" lang="en-US" altLang="ko-KR" dirty="0">
                <a:latin typeface="Seravek Light" charset="0"/>
                <a:ea typeface="Seravek Light" charset="0"/>
                <a:cs typeface="Seravek Light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kumimoji="1"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ko-KR" dirty="0">
                <a:latin typeface="Seravek Light" charset="0"/>
                <a:ea typeface="Seravek Light" charset="0"/>
                <a:cs typeface="Seravek Light" charset="0"/>
              </a:rPr>
              <a:t>If there was 221 earthquakes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ko-KR" dirty="0">
                <a:latin typeface="Seravek Light" charset="0"/>
                <a:ea typeface="Seravek Light" charset="0"/>
                <a:cs typeface="Seravek Light" charset="0"/>
              </a:rPr>
              <a:t>Median: (221+1)/2 = 111</a:t>
            </a:r>
            <a:r>
              <a:rPr kumimoji="1" lang="en-US" altLang="ko-KR" baseline="30000" dirty="0">
                <a:latin typeface="Seravek Light" charset="0"/>
                <a:ea typeface="Seravek Light" charset="0"/>
                <a:cs typeface="Seravek Light" charset="0"/>
              </a:rPr>
              <a:t>th</a:t>
            </a:r>
            <a:r>
              <a:rPr kumimoji="1" lang="en-US" altLang="ko-KR" dirty="0">
                <a:latin typeface="Seravek Light" charset="0"/>
                <a:ea typeface="Seravek Light" charset="0"/>
                <a:cs typeface="Seravek Light" charset="0"/>
              </a:rPr>
              <a:t> value in the sorted data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1674767-D3EF-314F-AE47-F62BE06EE2A8}"/>
              </a:ext>
            </a:extLst>
          </p:cNvPr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23307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12378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Spread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1136286" y="989045"/>
            <a:ext cx="647600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60000"/>
              </a:lnSpc>
              <a:buFont typeface="Arial" charset="0"/>
              <a:buChar char="•"/>
            </a:pPr>
            <a:r>
              <a:rPr lang="en-US" altLang="ko-KR" b="1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Range</a:t>
            </a:r>
          </a:p>
          <a:p>
            <a:pPr marL="742950" lvl="1" indent="-285750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Range = max </a:t>
            </a:r>
            <a:r>
              <a:rPr lang="mr-IN" altLang="ko-KR" dirty="0">
                <a:latin typeface="Seravek Light" charset="0"/>
                <a:ea typeface="Seravek Light" charset="0"/>
                <a:cs typeface="Seravek Light" charset="0"/>
              </a:rPr>
              <a:t>–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 min</a:t>
            </a:r>
          </a:p>
          <a:p>
            <a:pPr marL="285750" indent="-285750">
              <a:lnSpc>
                <a:spcPct val="160000"/>
              </a:lnSpc>
              <a:buFont typeface="Arial" charset="0"/>
              <a:buChar char="•"/>
            </a:pPr>
            <a:r>
              <a:rPr lang="en-US" altLang="ko-KR" b="1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Interquartile range</a:t>
            </a:r>
          </a:p>
          <a:p>
            <a:pPr marL="742950" lvl="1" indent="-285750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Interquartile range (IQR) = upper quartile </a:t>
            </a:r>
            <a:r>
              <a:rPr lang="mr-IN" altLang="ko-KR" dirty="0">
                <a:latin typeface="Seravek Light" charset="0"/>
                <a:ea typeface="Seravek Light" charset="0"/>
                <a:cs typeface="Seravek Light" charset="0"/>
              </a:rPr>
              <a:t>–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 lower quartile</a:t>
            </a:r>
          </a:p>
          <a:p>
            <a:pPr marL="742950" lvl="1" indent="-285750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0019" y="1454782"/>
            <a:ext cx="4308828" cy="3751215"/>
          </a:xfrm>
          <a:prstGeom prst="rect">
            <a:avLst/>
          </a:prstGeom>
        </p:spPr>
      </p:pic>
      <p:sp>
        <p:nvSpPr>
          <p:cNvPr id="15" name="텍스트 상자 14"/>
          <p:cNvSpPr txBox="1"/>
          <p:nvPr/>
        </p:nvSpPr>
        <p:spPr>
          <a:xfrm>
            <a:off x="10274642" y="1454782"/>
            <a:ext cx="636713" cy="4928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ko-KR" b="1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50%</a:t>
            </a: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22C795-E66E-3D4A-88EB-0E24FCFCB1BB}"/>
              </a:ext>
            </a:extLst>
          </p:cNvPr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4E3B68C-8D9C-B741-A85B-D51373578470}"/>
              </a:ext>
            </a:extLst>
          </p:cNvPr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from Lecture 03  Stats 1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20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56268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Boxplots and 5-Number Summaries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66215" y="1429671"/>
            <a:ext cx="5277137" cy="3378341"/>
            <a:chOff x="566215" y="1429671"/>
            <a:chExt cx="5277137" cy="3378341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6215" y="1881431"/>
              <a:ext cx="5277137" cy="2926581"/>
            </a:xfrm>
            <a:prstGeom prst="rect">
              <a:avLst/>
            </a:prstGeom>
          </p:spPr>
        </p:pic>
        <p:sp>
          <p:nvSpPr>
            <p:cNvPr id="14" name="텍스트 상자 13"/>
            <p:cNvSpPr txBox="1"/>
            <p:nvPr/>
          </p:nvSpPr>
          <p:spPr>
            <a:xfrm>
              <a:off x="1329932" y="1429671"/>
              <a:ext cx="41588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latin typeface="Seravek Light" charset="0"/>
                  <a:ea typeface="Seravek Light" charset="0"/>
                  <a:cs typeface="Seravek Light" charset="0"/>
                </a:rPr>
                <a:t>My heart rate data for a week (7/10-7/14)</a:t>
              </a:r>
              <a:endParaRPr kumimoji="1" lang="ko-KR" altLang="en-US" dirty="0">
                <a:latin typeface="Seravek Light" charset="0"/>
                <a:ea typeface="Seravek Light" charset="0"/>
                <a:cs typeface="Seravek Light" charset="0"/>
              </a:endParaRPr>
            </a:p>
          </p:txBody>
        </p:sp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6501" y="729789"/>
            <a:ext cx="1658254" cy="5162132"/>
          </a:xfrm>
          <a:prstGeom prst="rect">
            <a:avLst/>
          </a:prstGeom>
        </p:spPr>
      </p:pic>
      <p:grpSp>
        <p:nvGrpSpPr>
          <p:cNvPr id="40" name="그룹 39"/>
          <p:cNvGrpSpPr/>
          <p:nvPr/>
        </p:nvGrpSpPr>
        <p:grpSpPr>
          <a:xfrm>
            <a:off x="7741728" y="906452"/>
            <a:ext cx="1538791" cy="369332"/>
            <a:chOff x="7707861" y="906452"/>
            <a:chExt cx="1538791" cy="369332"/>
          </a:xfrm>
        </p:grpSpPr>
        <p:sp>
          <p:nvSpPr>
            <p:cNvPr id="24" name="텍스트 상자 23"/>
            <p:cNvSpPr txBox="1"/>
            <p:nvPr/>
          </p:nvSpPr>
          <p:spPr>
            <a:xfrm>
              <a:off x="8001055" y="906452"/>
              <a:ext cx="1245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rgbClr val="C00000"/>
                  </a:solidFill>
                  <a:latin typeface="Seravek Light" charset="0"/>
                  <a:ea typeface="Seravek Light" charset="0"/>
                  <a:cs typeface="Seravek Light" charset="0"/>
                </a:rPr>
                <a:t>far outliers</a:t>
              </a:r>
              <a:endParaRPr kumimoji="1" lang="ko-KR" altLang="en-US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endParaRPr>
            </a:p>
          </p:txBody>
        </p:sp>
        <p:cxnSp>
          <p:nvCxnSpPr>
            <p:cNvPr id="26" name="직선 화살표 연결선 25"/>
            <p:cNvCxnSpPr/>
            <p:nvPr/>
          </p:nvCxnSpPr>
          <p:spPr>
            <a:xfrm flipH="1">
              <a:off x="7707861" y="1092468"/>
              <a:ext cx="302576" cy="82836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C3D37FF5-C20B-1349-BE03-56D0A8B067F0}"/>
              </a:ext>
            </a:extLst>
          </p:cNvPr>
          <p:cNvGrpSpPr/>
          <p:nvPr/>
        </p:nvGrpSpPr>
        <p:grpSpPr>
          <a:xfrm>
            <a:off x="7770863" y="3304540"/>
            <a:ext cx="1235955" cy="369332"/>
            <a:chOff x="7770863" y="3304540"/>
            <a:chExt cx="1235955" cy="369332"/>
          </a:xfrm>
        </p:grpSpPr>
        <p:sp>
          <p:nvSpPr>
            <p:cNvPr id="23" name="텍스트 상자 22"/>
            <p:cNvSpPr txBox="1"/>
            <p:nvPr/>
          </p:nvSpPr>
          <p:spPr>
            <a:xfrm>
              <a:off x="8081565" y="3304540"/>
              <a:ext cx="9252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rgbClr val="C00000"/>
                  </a:solidFill>
                  <a:latin typeface="Seravek Light" charset="0"/>
                  <a:ea typeface="Seravek Light" charset="0"/>
                  <a:cs typeface="Seravek Light" charset="0"/>
                </a:rPr>
                <a:t>outliers</a:t>
              </a:r>
              <a:endParaRPr kumimoji="1" lang="ko-KR" altLang="en-US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endParaRPr>
            </a:p>
          </p:txBody>
        </p:sp>
        <p:cxnSp>
          <p:nvCxnSpPr>
            <p:cNvPr id="27" name="직선 화살표 연결선 26"/>
            <p:cNvCxnSpPr/>
            <p:nvPr/>
          </p:nvCxnSpPr>
          <p:spPr>
            <a:xfrm flipH="1">
              <a:off x="7770863" y="3518908"/>
              <a:ext cx="302576" cy="82836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/>
          <p:cNvGrpSpPr/>
          <p:nvPr/>
        </p:nvGrpSpPr>
        <p:grpSpPr>
          <a:xfrm>
            <a:off x="7754032" y="3859432"/>
            <a:ext cx="1675869" cy="369332"/>
            <a:chOff x="7720165" y="3859432"/>
            <a:chExt cx="1675869" cy="369332"/>
          </a:xfrm>
        </p:grpSpPr>
        <p:sp>
          <p:nvSpPr>
            <p:cNvPr id="21" name="텍스트 상자 20"/>
            <p:cNvSpPr txBox="1"/>
            <p:nvPr/>
          </p:nvSpPr>
          <p:spPr>
            <a:xfrm>
              <a:off x="8039572" y="3859432"/>
              <a:ext cx="1356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rgbClr val="C00000"/>
                  </a:solidFill>
                  <a:latin typeface="Seravek Light" charset="0"/>
                  <a:ea typeface="Seravek Light" charset="0"/>
                  <a:cs typeface="Seravek Light" charset="0"/>
                </a:rPr>
                <a:t>Q3 + 1.5 IQR</a:t>
              </a:r>
              <a:endParaRPr kumimoji="1" lang="ko-KR" altLang="en-US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endParaRPr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 flipH="1">
              <a:off x="7720165" y="4056449"/>
              <a:ext cx="302576" cy="82836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/>
        </p:nvGrpSpPr>
        <p:grpSpPr>
          <a:xfrm>
            <a:off x="7778989" y="4291130"/>
            <a:ext cx="769299" cy="369332"/>
            <a:chOff x="7745122" y="4291130"/>
            <a:chExt cx="769299" cy="369332"/>
          </a:xfrm>
        </p:grpSpPr>
        <p:sp>
          <p:nvSpPr>
            <p:cNvPr id="19" name="텍스트 상자 18"/>
            <p:cNvSpPr txBox="1"/>
            <p:nvPr/>
          </p:nvSpPr>
          <p:spPr>
            <a:xfrm>
              <a:off x="8050833" y="4291130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rgbClr val="C00000"/>
                  </a:solidFill>
                  <a:latin typeface="Seravek Light" charset="0"/>
                  <a:ea typeface="Seravek Light" charset="0"/>
                  <a:cs typeface="Seravek Light" charset="0"/>
                </a:rPr>
                <a:t>Q3</a:t>
              </a:r>
              <a:endParaRPr kumimoji="1" lang="ko-KR" altLang="en-US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endParaRPr>
            </a:p>
          </p:txBody>
        </p:sp>
        <p:cxnSp>
          <p:nvCxnSpPr>
            <p:cNvPr id="29" name="직선 화살표 연결선 28"/>
            <p:cNvCxnSpPr/>
            <p:nvPr/>
          </p:nvCxnSpPr>
          <p:spPr>
            <a:xfrm flipH="1">
              <a:off x="7745122" y="4477969"/>
              <a:ext cx="302576" cy="82836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/>
          <p:cNvGrpSpPr/>
          <p:nvPr/>
        </p:nvGrpSpPr>
        <p:grpSpPr>
          <a:xfrm>
            <a:off x="7778989" y="4691125"/>
            <a:ext cx="1217409" cy="369332"/>
            <a:chOff x="7745122" y="4691125"/>
            <a:chExt cx="1217409" cy="369332"/>
          </a:xfrm>
        </p:grpSpPr>
        <p:sp>
          <p:nvSpPr>
            <p:cNvPr id="18" name="텍스트 상자 17"/>
            <p:cNvSpPr txBox="1"/>
            <p:nvPr/>
          </p:nvSpPr>
          <p:spPr>
            <a:xfrm>
              <a:off x="8058116" y="4691125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>
                  <a:solidFill>
                    <a:srgbClr val="C00000"/>
                  </a:solidFill>
                  <a:latin typeface="Seravek Light" charset="0"/>
                  <a:ea typeface="Seravek Light" charset="0"/>
                  <a:cs typeface="Seravek Light" charset="0"/>
                </a:rPr>
                <a:t>Median</a:t>
              </a:r>
              <a:endParaRPr kumimoji="1" lang="ko-KR" altLang="en-US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endParaRPr>
            </a:p>
          </p:txBody>
        </p:sp>
        <p:cxnSp>
          <p:nvCxnSpPr>
            <p:cNvPr id="30" name="직선 화살표 연결선 29"/>
            <p:cNvCxnSpPr/>
            <p:nvPr/>
          </p:nvCxnSpPr>
          <p:spPr>
            <a:xfrm flipH="1" flipV="1">
              <a:off x="7745122" y="4790782"/>
              <a:ext cx="369291" cy="8500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/>
          <p:cNvGrpSpPr/>
          <p:nvPr/>
        </p:nvGrpSpPr>
        <p:grpSpPr>
          <a:xfrm>
            <a:off x="7785403" y="4911139"/>
            <a:ext cx="712501" cy="426317"/>
            <a:chOff x="7751536" y="4911139"/>
            <a:chExt cx="712501" cy="426317"/>
          </a:xfrm>
        </p:grpSpPr>
        <p:sp>
          <p:nvSpPr>
            <p:cNvPr id="20" name="텍스트 상자 19"/>
            <p:cNvSpPr txBox="1"/>
            <p:nvPr/>
          </p:nvSpPr>
          <p:spPr>
            <a:xfrm>
              <a:off x="8034111" y="4968124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rgbClr val="C00000"/>
                  </a:solidFill>
                  <a:latin typeface="Seravek Light" charset="0"/>
                  <a:ea typeface="Seravek Light" charset="0"/>
                  <a:cs typeface="Seravek Light" charset="0"/>
                </a:rPr>
                <a:t>Q1</a:t>
              </a:r>
              <a:endParaRPr kumimoji="1" lang="ko-KR" altLang="en-US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endParaRPr>
            </a:p>
          </p:txBody>
        </p:sp>
        <p:cxnSp>
          <p:nvCxnSpPr>
            <p:cNvPr id="32" name="직선 화살표 연결선 31"/>
            <p:cNvCxnSpPr/>
            <p:nvPr/>
          </p:nvCxnSpPr>
          <p:spPr>
            <a:xfrm flipH="1" flipV="1">
              <a:off x="7751536" y="4911139"/>
              <a:ext cx="284873" cy="22716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/>
          <p:cNvGrpSpPr/>
          <p:nvPr/>
        </p:nvGrpSpPr>
        <p:grpSpPr>
          <a:xfrm>
            <a:off x="7757423" y="5287945"/>
            <a:ext cx="1549963" cy="467341"/>
            <a:chOff x="7723556" y="5287945"/>
            <a:chExt cx="1549963" cy="467341"/>
          </a:xfrm>
        </p:grpSpPr>
        <p:sp>
          <p:nvSpPr>
            <p:cNvPr id="22" name="텍스트 상자 21"/>
            <p:cNvSpPr txBox="1"/>
            <p:nvPr/>
          </p:nvSpPr>
          <p:spPr>
            <a:xfrm>
              <a:off x="8008429" y="5385954"/>
              <a:ext cx="12650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rgbClr val="C00000"/>
                  </a:solidFill>
                  <a:latin typeface="Seravek Light" charset="0"/>
                  <a:ea typeface="Seravek Light" charset="0"/>
                  <a:cs typeface="Seravek Light" charset="0"/>
                </a:rPr>
                <a:t>Q1 - 1.5 IQR</a:t>
              </a:r>
              <a:endParaRPr kumimoji="1" lang="ko-KR" altLang="en-US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endParaRPr>
            </a:p>
          </p:txBody>
        </p:sp>
        <p:cxnSp>
          <p:nvCxnSpPr>
            <p:cNvPr id="34" name="직선 화살표 연결선 33"/>
            <p:cNvCxnSpPr/>
            <p:nvPr/>
          </p:nvCxnSpPr>
          <p:spPr>
            <a:xfrm flipH="1" flipV="1">
              <a:off x="7723556" y="5287945"/>
              <a:ext cx="284873" cy="22716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9924196" y="2675336"/>
          <a:ext cx="1701800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0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Max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160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Q3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effectLst/>
                        </a:rPr>
                        <a:t>74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Median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69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Q1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66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 dirty="0">
                          <a:effectLst/>
                        </a:rPr>
                        <a:t>49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2" name="직사각형 41">
            <a:extLst>
              <a:ext uri="{FF2B5EF4-FFF2-40B4-BE49-F238E27FC236}">
                <a16:creationId xmlns:a16="http://schemas.microsoft.com/office/drawing/2014/main" id="{C234BF59-6112-FF46-900E-2333EEF92941}"/>
              </a:ext>
            </a:extLst>
          </p:cNvPr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D819C63-38B5-2C41-B8C0-B4069A0B9C90}"/>
              </a:ext>
            </a:extLst>
          </p:cNvPr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from Lecture 03  Stats 1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166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62913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Center of Symmetric Distribution: Mean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0162" y="1019804"/>
            <a:ext cx="1870428" cy="69328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7"/>
          <a:srcRect r="49503"/>
          <a:stretch/>
        </p:blipFill>
        <p:spPr>
          <a:xfrm>
            <a:off x="1550459" y="1781801"/>
            <a:ext cx="4590698" cy="2830337"/>
          </a:xfrm>
          <a:prstGeom prst="rect">
            <a:avLst/>
          </a:prstGeom>
        </p:spPr>
      </p:pic>
      <p:sp>
        <p:nvSpPr>
          <p:cNvPr id="42" name="텍스트 상자 41"/>
          <p:cNvSpPr txBox="1"/>
          <p:nvPr/>
        </p:nvSpPr>
        <p:spPr>
          <a:xfrm>
            <a:off x="1020371" y="4813944"/>
            <a:ext cx="8578823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If the histogram is symmetric and there are no outliers, the mean will be preferable. </a:t>
            </a:r>
          </a:p>
          <a:p>
            <a:pPr marL="285750" indent="-285750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However, if the histogram is skewed or has outliers, the median might be better.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7"/>
          <a:srcRect l="52484"/>
          <a:stretch/>
        </p:blipFill>
        <p:spPr>
          <a:xfrm>
            <a:off x="6321778" y="1781800"/>
            <a:ext cx="4319762" cy="2830337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1FC577A-F482-8243-9978-43AF992B22B9}"/>
              </a:ext>
            </a:extLst>
          </p:cNvPr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077D108-201B-EE42-BC35-E53C05C25389}"/>
              </a:ext>
            </a:extLst>
          </p:cNvPr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from Lecture 03  Stats 1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78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84096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Spread of Symmetric Distribution: Standard Deviation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3154541" y="773195"/>
            <a:ext cx="1654527" cy="1229376"/>
            <a:chOff x="3335165" y="773195"/>
            <a:chExt cx="1654527" cy="1229376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35165" y="1343506"/>
              <a:ext cx="1654527" cy="659065"/>
            </a:xfrm>
            <a:prstGeom prst="rect">
              <a:avLst/>
            </a:prstGeom>
          </p:spPr>
        </p:pic>
        <p:sp>
          <p:nvSpPr>
            <p:cNvPr id="15" name="텍스트 상자 14"/>
            <p:cNvSpPr txBox="1"/>
            <p:nvPr/>
          </p:nvSpPr>
          <p:spPr>
            <a:xfrm>
              <a:off x="3668895" y="773195"/>
              <a:ext cx="1010854" cy="492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en-US" altLang="ko-KR">
                  <a:latin typeface="Seravek Light" charset="0"/>
                  <a:ea typeface="Seravek Light" charset="0"/>
                  <a:cs typeface="Seravek Light" charset="0"/>
                </a:rPr>
                <a:t>Variance</a:t>
              </a:r>
              <a:endParaRPr lang="en-US" altLang="ko-KR" dirty="0">
                <a:latin typeface="Seravek Light" charset="0"/>
                <a:ea typeface="Seravek Light" charset="0"/>
                <a:cs typeface="Seravek Light" charset="0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6906728" y="773195"/>
            <a:ext cx="2064261" cy="1267299"/>
            <a:chOff x="7087352" y="773195"/>
            <a:chExt cx="2064261" cy="1267299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87352" y="1215270"/>
              <a:ext cx="1775883" cy="825224"/>
            </a:xfrm>
            <a:prstGeom prst="rect">
              <a:avLst/>
            </a:prstGeom>
          </p:spPr>
        </p:pic>
        <p:sp>
          <p:nvSpPr>
            <p:cNvPr id="16" name="텍스트 상자 15"/>
            <p:cNvSpPr txBox="1"/>
            <p:nvPr/>
          </p:nvSpPr>
          <p:spPr>
            <a:xfrm>
              <a:off x="7108618" y="773195"/>
              <a:ext cx="2042995" cy="492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en-US" altLang="ko-KR" dirty="0">
                  <a:latin typeface="Seravek Light" charset="0"/>
                  <a:ea typeface="Seravek Light" charset="0"/>
                  <a:cs typeface="Seravek Light" charset="0"/>
                </a:rPr>
                <a:t>Standard Deviation</a:t>
              </a: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2720921" y="2433185"/>
            <a:ext cx="5905244" cy="3349272"/>
            <a:chOff x="2720921" y="2433185"/>
            <a:chExt cx="5905244" cy="3349272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019630" y="2433185"/>
              <a:ext cx="5606535" cy="3349272"/>
            </a:xfrm>
            <a:prstGeom prst="rect">
              <a:avLst/>
            </a:prstGeom>
          </p:spPr>
        </p:pic>
        <p:sp>
          <p:nvSpPr>
            <p:cNvPr id="20" name="텍스트 상자 19"/>
            <p:cNvSpPr txBox="1"/>
            <p:nvPr/>
          </p:nvSpPr>
          <p:spPr>
            <a:xfrm>
              <a:off x="2720921" y="3096853"/>
              <a:ext cx="1151982" cy="53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en-US" altLang="ko-KR">
                  <a:latin typeface="Seravek Light" charset="0"/>
                  <a:ea typeface="Seravek Light" charset="0"/>
                  <a:cs typeface="Seravek Light" charset="0"/>
                </a:rPr>
                <a:t>Mean = 17</a:t>
              </a:r>
              <a:endParaRPr lang="en-US" altLang="ko-KR" dirty="0">
                <a:latin typeface="Seravek Light" charset="0"/>
                <a:ea typeface="Seravek Light" charset="0"/>
                <a:cs typeface="Seravek Light" charset="0"/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864B042-3C41-7345-9D21-C8CDB4052E3C}"/>
              </a:ext>
            </a:extLst>
          </p:cNvPr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F3DB564-9C80-E849-8BD8-D880F4655550}"/>
              </a:ext>
            </a:extLst>
          </p:cNvPr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from Lecture 03  Stats 1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06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3485</TotalTime>
  <Words>278</Words>
  <Application>Microsoft Macintosh PowerPoint</Application>
  <PresentationFormat>와이드스크린</PresentationFormat>
  <Paragraphs>55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맑은 고딕</vt:lpstr>
      <vt:lpstr>Arial</vt:lpstr>
      <vt:lpstr>PT Sans Narrow</vt:lpstr>
      <vt:lpstr>Seravek</vt:lpstr>
      <vt:lpstr>Seravek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Choong-wan Woo</dc:creator>
  <cp:lastModifiedBy>Choong-wan Woo</cp:lastModifiedBy>
  <cp:revision>352</cp:revision>
  <cp:lastPrinted>2017-08-27T17:09:34Z</cp:lastPrinted>
  <dcterms:created xsi:type="dcterms:W3CDTF">2017-08-24T21:55:02Z</dcterms:created>
  <dcterms:modified xsi:type="dcterms:W3CDTF">2021-09-22T06:52:49Z</dcterms:modified>
</cp:coreProperties>
</file>