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4" r:id="rId3"/>
    <p:sldId id="378" r:id="rId4"/>
    <p:sldId id="351" r:id="rId5"/>
    <p:sldId id="352" r:id="rId6"/>
    <p:sldId id="384" r:id="rId7"/>
    <p:sldId id="385" r:id="rId8"/>
    <p:sldId id="386" r:id="rId9"/>
    <p:sldId id="306" r:id="rId10"/>
    <p:sldId id="414" r:id="rId11"/>
    <p:sldId id="418" r:id="rId12"/>
    <p:sldId id="419" r:id="rId13"/>
    <p:sldId id="413" r:id="rId14"/>
    <p:sldId id="41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56"/>
          </p14:sldIdLst>
        </p14:section>
        <p14:section name="hypothesis testing" id="{3C23B0BD-B952-C04E-A28E-3015135F1E8C}">
          <p14:sldIdLst>
            <p14:sldId id="314"/>
            <p14:sldId id="378"/>
            <p14:sldId id="351"/>
            <p14:sldId id="352"/>
            <p14:sldId id="384"/>
            <p14:sldId id="385"/>
            <p14:sldId id="386"/>
          </p14:sldIdLst>
        </p14:section>
        <p14:section name="ttest" id="{1665FA6C-435F-7448-B8CE-84D2C9AE7991}">
          <p14:sldIdLst>
            <p14:sldId id="306"/>
            <p14:sldId id="414"/>
            <p14:sldId id="418"/>
            <p14:sldId id="419"/>
            <p14:sldId id="413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72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402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78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2021. 10. 7.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hyperlink" Target="https://www.youtube.com/playlist?list=PLXCuLG6zw7mL5v44qpj4VuvcV22YyNc8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5493" y="2266262"/>
            <a:ext cx="28010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11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One sample t-test for the mean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17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027362" y="1152611"/>
                <a:ext cx="10137275" cy="3650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Null hypothesis, H0: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𝑡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the conditions are met, this statistic follows a Student’s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-model with n-1 degrees of freedom. We use that model to obtain a P-value.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62" y="1152611"/>
                <a:ext cx="10137275" cy="3650999"/>
              </a:xfrm>
              <a:prstGeom prst="rect">
                <a:avLst/>
              </a:prstGeom>
              <a:blipFill rotWithShape="0">
                <a:blip r:embed="rId6"/>
                <a:stretch>
                  <a:fillRect l="-421" t="-7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-1670097" y="3308116"/>
                <a:ext cx="1380763" cy="742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𝑡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0097" y="3308116"/>
                <a:ext cx="1380763" cy="742511"/>
              </a:xfrm>
              <a:prstGeom prst="rect">
                <a:avLst/>
              </a:prstGeom>
              <a:blipFill rotWithShape="0">
                <a:blip r:embed="rId7"/>
                <a:stretch>
                  <a:fillRect l="-2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Paired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t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800690" y="1013977"/>
            <a:ext cx="1037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Two-sample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-test?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NO.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The races are run in pairs, so the columns are not independent.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Instead, we should focus on the difference between each pair.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It’s not a problem, paired data provides an opportunity!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to take advantage of the paired data structure.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“Paired”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t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-test: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Use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pairwise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differences!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Ignore original two columns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One-sample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-test on the pairwise differences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613" y="1281024"/>
            <a:ext cx="3923984" cy="4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35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800690" y="1013977"/>
            <a:ext cx="1037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Paired data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You should not use methods for paired data on independent data.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Or methods for independent data (e.g., two-sample </a:t>
            </a:r>
            <a:r>
              <a:rPr lang="en-US" altLang="ko-KR" sz="1600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-test) should not be used on paired data.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sz="1600" i="1" dirty="0">
                <a:latin typeface="Seravek Light" charset="0"/>
                <a:ea typeface="Seravek Light" charset="0"/>
                <a:cs typeface="Seravek Light" charset="0"/>
              </a:rPr>
              <a:t>differences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for pairs should be independent of each other.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Conditions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Randomization condition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10% condition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population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The population of </a:t>
            </a:r>
            <a:r>
              <a:rPr lang="en-US" altLang="ko-KR" sz="1600" i="1" dirty="0">
                <a:latin typeface="Seravek Light" charset="0"/>
                <a:ea typeface="Seravek Light" charset="0"/>
                <a:cs typeface="Seravek Light" charset="0"/>
              </a:rPr>
              <a:t>differences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should follows a Normal model.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Each group doesn’t need to follow a Normal model.</a:t>
            </a:r>
          </a:p>
        </p:txBody>
      </p:sp>
    </p:spTree>
    <p:extLst>
      <p:ext uri="{BB962C8B-B14F-4D97-AF65-F5344CB8AC3E}">
        <p14:creationId xmlns:p14="http://schemas.microsoft.com/office/powerpoint/2010/main" val="15858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30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Two-Sample t-test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many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= 0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blipFill rotWithShape="0"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1539002" y="4183343"/>
            <a:ext cx="3132000" cy="1219262"/>
            <a:chOff x="1556681" y="4638907"/>
            <a:chExt cx="3483672" cy="13561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5807014" y="2013518"/>
            <a:ext cx="52381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the conditions are met and the null hypothesis is true, the statistic can be closely modeled by a Student’s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-model with a number of degrees of freedom (adjusted). We use that model to obtain P-value.</a:t>
            </a:r>
          </a:p>
        </p:txBody>
      </p:sp>
    </p:spTree>
    <p:extLst>
      <p:ext uri="{BB962C8B-B14F-4D97-AF65-F5344CB8AC3E}">
        <p14:creationId xmlns:p14="http://schemas.microsoft.com/office/powerpoint/2010/main" val="123028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30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means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</m:ra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-interval: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The sampling model is Student’s </a:t>
                </a: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with adjusted degrees-of-freedom value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solidFill>
                    <a:srgbClr val="0070C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blipFill rotWithShape="0">
                <a:blip r:embed="rId6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56681" y="4638907"/>
            <a:ext cx="3483672" cy="1356160"/>
            <a:chOff x="1556681" y="4638907"/>
            <a:chExt cx="3483672" cy="13561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0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What we learned…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137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Sampling distribution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error of the mean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0656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Hypothesis testing?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93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Before we learn the JAMOVI implementations of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-test, 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would be good to review the logic of hypothesis testing.</a:t>
            </a:r>
          </a:p>
        </p:txBody>
      </p:sp>
    </p:spTree>
    <p:extLst>
      <p:ext uri="{BB962C8B-B14F-4D97-AF65-F5344CB8AC3E}">
        <p14:creationId xmlns:p14="http://schemas.microsoft.com/office/powerpoint/2010/main" val="119969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036056" y="4165362"/>
            <a:ext cx="6117799" cy="2323692"/>
            <a:chOff x="5912741" y="4087014"/>
            <a:chExt cx="6117799" cy="2323692"/>
          </a:xfrm>
        </p:grpSpPr>
        <p:grpSp>
          <p:nvGrpSpPr>
            <p:cNvPr id="11" name="그룹 10"/>
            <p:cNvGrpSpPr/>
            <p:nvPr/>
          </p:nvGrpSpPr>
          <p:grpSpPr>
            <a:xfrm>
              <a:off x="5912741" y="4087014"/>
              <a:ext cx="6117799" cy="1831465"/>
              <a:chOff x="4433977" y="3742072"/>
              <a:chExt cx="6117799" cy="183146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b="14565"/>
              <a:stretch/>
            </p:blipFill>
            <p:spPr>
              <a:xfrm>
                <a:off x="4433977" y="3742072"/>
                <a:ext cx="5759581" cy="1831465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8600428" y="3808893"/>
                <a:ext cx="1951348" cy="1005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8429642" y="5877720"/>
              <a:ext cx="6190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155498" y="5887486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+0.033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77358" y="5877720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+0.066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10882" y="5887486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-0.033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17586" y="5880317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-0.066</a:t>
              </a:r>
              <a:endParaRPr lang="ko-KR" altLang="en-US" sz="1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Hypotheses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텍스트 상자 98"/>
              <p:cNvSpPr txBox="1"/>
              <p:nvPr/>
            </p:nvSpPr>
            <p:spPr>
              <a:xfrm>
                <a:off x="881137" y="861527"/>
                <a:ext cx="10433307" cy="5284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Hypothesis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questions like, has the Facebook users who update their status daily increased since last month?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altLang="ko-KR" b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Null hypothesis: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null because it assumes no changes, thus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30.8%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Alternative hypothesis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&gt; 30.8%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observed a new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from 200 respondents.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Based on the null hypothesis,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0.308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×0.692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200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0.033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0" indent="-314325" latinLnBrk="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the observed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36.2%</a:t>
                </a:r>
              </a:p>
              <a:p>
                <a:pPr marL="314325" lvl="0" indent="-314325" latinLnBrk="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0.362−0.308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0.033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=1.6364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0" indent="-314325" latinLnBrk="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0.0509 (one-tail)</a:t>
                </a:r>
              </a:p>
            </p:txBody>
          </p:sp>
        </mc:Choice>
        <mc:Fallback xmlns="">
          <p:sp>
            <p:nvSpPr>
              <p:cNvPr id="99" name="텍스트 상자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7" y="861527"/>
                <a:ext cx="10433307" cy="5284267"/>
              </a:xfrm>
              <a:prstGeom prst="rect">
                <a:avLst/>
              </a:prstGeom>
              <a:blipFill rotWithShape="0">
                <a:blip r:embed="rId4"/>
                <a:stretch>
                  <a:fillRect l="-409" b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자유형 24"/>
          <p:cNvSpPr/>
          <p:nvPr/>
        </p:nvSpPr>
        <p:spPr>
          <a:xfrm>
            <a:off x="10293178" y="5622324"/>
            <a:ext cx="710514" cy="271849"/>
          </a:xfrm>
          <a:custGeom>
            <a:avLst/>
            <a:gdLst>
              <a:gd name="connsiteX0" fmla="*/ 6179 w 710514"/>
              <a:gd name="connsiteY0" fmla="*/ 0 h 271849"/>
              <a:gd name="connsiteX1" fmla="*/ 117390 w 710514"/>
              <a:gd name="connsiteY1" fmla="*/ 80319 h 271849"/>
              <a:gd name="connsiteX2" fmla="*/ 271849 w 710514"/>
              <a:gd name="connsiteY2" fmla="*/ 148281 h 271849"/>
              <a:gd name="connsiteX3" fmla="*/ 426308 w 710514"/>
              <a:gd name="connsiteY3" fmla="*/ 210065 h 271849"/>
              <a:gd name="connsiteX4" fmla="*/ 617838 w 710514"/>
              <a:gd name="connsiteY4" fmla="*/ 259492 h 271849"/>
              <a:gd name="connsiteX5" fmla="*/ 710514 w 710514"/>
              <a:gd name="connsiteY5" fmla="*/ 265671 h 271849"/>
              <a:gd name="connsiteX6" fmla="*/ 0 w 710514"/>
              <a:gd name="connsiteY6" fmla="*/ 271849 h 271849"/>
              <a:gd name="connsiteX7" fmla="*/ 6179 w 710514"/>
              <a:gd name="connsiteY7" fmla="*/ 0 h 27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0514" h="271849">
                <a:moveTo>
                  <a:pt x="6179" y="0"/>
                </a:moveTo>
                <a:lnTo>
                  <a:pt x="117390" y="80319"/>
                </a:lnTo>
                <a:lnTo>
                  <a:pt x="271849" y="148281"/>
                </a:lnTo>
                <a:lnTo>
                  <a:pt x="426308" y="210065"/>
                </a:lnTo>
                <a:lnTo>
                  <a:pt x="617838" y="259492"/>
                </a:lnTo>
                <a:lnTo>
                  <a:pt x="710514" y="265671"/>
                </a:lnTo>
                <a:lnTo>
                  <a:pt x="0" y="271849"/>
                </a:lnTo>
                <a:lnTo>
                  <a:pt x="61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003969" y="4617813"/>
            <a:ext cx="822516" cy="1270520"/>
            <a:chOff x="10003969" y="4617813"/>
            <a:chExt cx="822516" cy="127052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0281542" y="4973933"/>
              <a:ext cx="0" cy="914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0003969" y="4617813"/>
              <a:ext cx="8225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0.362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0511931" y="5181116"/>
            <a:ext cx="1130438" cy="672018"/>
            <a:chOff x="10511931" y="5181116"/>
            <a:chExt cx="1130438" cy="672018"/>
          </a:xfrm>
        </p:grpSpPr>
        <p:sp>
          <p:nvSpPr>
            <p:cNvPr id="26" name="직사각형 25"/>
            <p:cNvSpPr/>
            <p:nvPr/>
          </p:nvSpPr>
          <p:spPr>
            <a:xfrm>
              <a:off x="10511931" y="5181116"/>
              <a:ext cx="1130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lang="en-US" altLang="ko-KR" sz="1600" b="1">
                  <a:latin typeface="Seravek Light" charset="0"/>
                  <a:ea typeface="Seravek Light" charset="0"/>
                  <a:cs typeface="Seravek Light" charset="0"/>
                </a:rPr>
                <a:t> = 0.0509</a:t>
              </a:r>
              <a:endParaRPr lang="ko-KR" altLang="en-US" sz="16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10648435" y="5488848"/>
              <a:ext cx="178050" cy="364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10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 Trial as a “Null Hypothesis Statistical Test” (NHST)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99" name="텍스트 상자 98"/>
          <p:cNvSpPr txBox="1"/>
          <p:nvPr/>
        </p:nvSpPr>
        <p:spPr>
          <a:xfrm>
            <a:off x="881137" y="1149203"/>
            <a:ext cx="1075948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marR="0" lvl="0" indent="-31432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It’s the logic of jury trials.</a:t>
            </a:r>
          </a:p>
          <a:p>
            <a:pPr marL="771525" lvl="1" indent="-314325" latinLnBrk="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null hypothesis is that the defendant is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innocent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 latinLnBrk="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Judge the evidence</a:t>
            </a:r>
          </a:p>
          <a:p>
            <a:pPr marL="771525" lvl="1" indent="-314325" latinLnBrk="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Juries ask “Could these evidence plausibly have happened by chance if the defendant were in fact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innocent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?”</a:t>
            </a:r>
          </a:p>
          <a:p>
            <a:pPr marL="771525" lvl="1" indent="-314325" latinLnBrk="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Make a decision</a:t>
            </a:r>
          </a:p>
          <a:p>
            <a:pPr marL="314325" indent="-314325" latinLnBrk="0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 latinLnBrk="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hypothesis testing: </a:t>
            </a:r>
          </a:p>
          <a:p>
            <a:pPr marL="771525" lvl="1" indent="-314325" latinLnBrk="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quantify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“how surprising the evidence would be if the null hypothesis were true.”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647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What’s P-value?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140325" y="990961"/>
            <a:ext cx="10088953" cy="500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20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P-value = P(Data | H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), not P(H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| Data)</a:t>
            </a:r>
          </a:p>
          <a:p>
            <a:pPr marL="771525" lvl="2" indent="-314325">
              <a:lnSpc>
                <a:spcPct val="20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conditional probability of getting the data given that the null hypothesis is true</a:t>
            </a:r>
          </a:p>
          <a:p>
            <a:pPr marL="771525" lvl="2" indent="-314325">
              <a:lnSpc>
                <a:spcPct val="200000"/>
              </a:lnSpc>
              <a:buFont typeface="Arial" charset="0"/>
              <a:buChar char="•"/>
            </a:pP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probability that the null hypothesis is true</a:t>
            </a:r>
          </a:p>
          <a:p>
            <a:pPr marL="771525" lvl="2" indent="-314325">
              <a:lnSpc>
                <a:spcPct val="200000"/>
              </a:lnSpc>
              <a:buFont typeface="Arial" charset="0"/>
              <a:buChar char="•"/>
            </a:pP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conditional probability that the null hypothesis is true given the data</a:t>
            </a:r>
          </a:p>
          <a:p>
            <a:pPr marL="771525" lvl="2" indent="-314325">
              <a:lnSpc>
                <a:spcPct val="20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P-value = 0.03 </a:t>
            </a:r>
          </a:p>
          <a:p>
            <a:pPr marL="1228725" lvl="3" indent="-314325">
              <a:lnSpc>
                <a:spcPct val="20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does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“there is a 3% chance that the null hypothesis is true”.</a:t>
            </a:r>
          </a:p>
          <a:p>
            <a:pPr marL="1228725" lvl="3" indent="-314325">
              <a:lnSpc>
                <a:spcPct val="20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does mean “given the null hypothesis, there’s a 3% chance of observing the observed statistic value.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0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255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Small P-value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140325" y="990961"/>
            <a:ext cx="100889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First, yay!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means the result we just observed is unlikely to occur if the null hypothesis is true.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does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that the null hypothesis is “less true”.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small the P-value should be?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depends on a lot of things, e.g., your prior belief in the null hypothesis, your trust in your data, in the experimental method, in the survey protocol, etc.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P-value serve as a measure of the strength of the evidence against the null hypothesis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NEVER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serve as a hard and fast rule for decisions.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YOU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have to take the responsibility for the decision on yourself.</a:t>
            </a:r>
          </a:p>
        </p:txBody>
      </p:sp>
    </p:spTree>
    <p:extLst>
      <p:ext uri="{BB962C8B-B14F-4D97-AF65-F5344CB8AC3E}">
        <p14:creationId xmlns:p14="http://schemas.microsoft.com/office/powerpoint/2010/main" val="28359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5" y="2163999"/>
            <a:ext cx="3985941" cy="198300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High P-value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140325" y="990961"/>
            <a:ext cx="10088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evidence for rejecting H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cannot reject the null hypothesis.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For one-sided test, if P-value is higher than 0.5, you know that your test statistic is on the “wrong” side.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High P-values mean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 we’ve observed is not surprising.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have no reason to reject our null hypothesis.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Does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prove that the null hypothesis is true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say that you “accept the null hypothesis”.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You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should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say that “the data have failed to provide sufficient evidence to reject the null hypothesis”. </a:t>
            </a:r>
          </a:p>
        </p:txBody>
      </p:sp>
      <p:sp>
        <p:nvSpPr>
          <p:cNvPr id="3" name="텍스트 상자 2"/>
          <p:cNvSpPr txBox="1"/>
          <p:nvPr/>
        </p:nvSpPr>
        <p:spPr>
          <a:xfrm>
            <a:off x="5843239" y="6846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4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23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T-tests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01042" y="1079527"/>
            <a:ext cx="10789915" cy="137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One sample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Paired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samples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5E3552-DF64-D94D-86EF-1B98290DC4DD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0480DCA-AF2E-054D-984F-124AF861B7AF}"/>
              </a:ext>
            </a:extLst>
          </p:cNvPr>
          <p:cNvGrpSpPr/>
          <p:nvPr/>
        </p:nvGrpSpPr>
        <p:grpSpPr>
          <a:xfrm>
            <a:off x="3712728" y="821188"/>
            <a:ext cx="7913268" cy="4474224"/>
            <a:chOff x="3712728" y="821188"/>
            <a:chExt cx="7913268" cy="447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7ABDAB-B26E-B44A-9229-F57685E17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4567" y="1198259"/>
              <a:ext cx="7911429" cy="40971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F4A4A1-1401-B148-9F36-EB2305EF8FD3}"/>
                </a:ext>
              </a:extLst>
            </p:cNvPr>
            <p:cNvSpPr/>
            <p:nvPr/>
          </p:nvSpPr>
          <p:spPr>
            <a:xfrm>
              <a:off x="3712728" y="821188"/>
              <a:ext cx="69325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ore-KR" altLang="en-US" sz="1200" dirty="0">
                  <a:latin typeface="Seravek Light" panose="020B0503040000020004" pitchFamily="34" charset="0"/>
                  <a:hlinkClick r:id="rId7"/>
                </a:rPr>
                <a:t>https://www.youtube.com/playlist?list=PLXCuLG6zw7mL5v44qpj4VuvcV22YyNc8x</a:t>
              </a:r>
              <a:endParaRPr lang="en-US" altLang="ko-Kore-KR" sz="1200" dirty="0">
                <a:latin typeface="Seravek Light" panose="020B0503040000020004" pitchFamily="34" charset="0"/>
              </a:endParaRPr>
            </a:p>
            <a:p>
              <a:endParaRPr lang="ko-Kore-KR" altLang="en-US" sz="1200" dirty="0">
                <a:latin typeface="Seravek Light" panose="020B050304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58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1082</Words>
  <Application>Microsoft Macintosh PowerPoint</Application>
  <PresentationFormat>와이드스크린</PresentationFormat>
  <Paragraphs>154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406</cp:revision>
  <cp:lastPrinted>2017-08-27T17:09:34Z</cp:lastPrinted>
  <dcterms:created xsi:type="dcterms:W3CDTF">2017-08-24T21:55:02Z</dcterms:created>
  <dcterms:modified xsi:type="dcterms:W3CDTF">2021-10-07T05:03:15Z</dcterms:modified>
</cp:coreProperties>
</file>