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407" r:id="rId3"/>
    <p:sldId id="408" r:id="rId4"/>
    <p:sldId id="409" r:id="rId5"/>
    <p:sldId id="384" r:id="rId6"/>
    <p:sldId id="410" r:id="rId7"/>
    <p:sldId id="385" r:id="rId8"/>
    <p:sldId id="411" r:id="rId9"/>
    <p:sldId id="412" r:id="rId10"/>
    <p:sldId id="413" r:id="rId11"/>
    <p:sldId id="414" r:id="rId12"/>
    <p:sldId id="415" r:id="rId13"/>
    <p:sldId id="416" r:id="rId14"/>
    <p:sldId id="40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3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2023. 5. 9.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2023. 5. 9.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2023. 5. 9.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2023. 5. 9.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2023. 5. 9.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2023. 5. 9.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2023. 5. 9.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2023. 5. 9.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2023. 5. 9.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2023. 5. 9.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2023. 5. 9.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2023. 5. 9.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2023. 5. 9.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tiff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tiff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11" Type="http://schemas.openxmlformats.org/officeDocument/2006/relationships/image" Target="../media/image10.png"/><Relationship Id="rId5" Type="http://schemas.openxmlformats.org/officeDocument/2006/relationships/hyperlink" Target="http://cocoanlab.github.io/" TargetMode="External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tiff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cocoanlab.github.io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2.tiff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hyperlink" Target="http://cocoanlab.github.io/" TargetMode="External"/><Relationship Id="rId10" Type="http://schemas.openxmlformats.org/officeDocument/2006/relationships/image" Target="../media/image70.png"/><Relationship Id="rId4" Type="http://schemas.openxmlformats.org/officeDocument/2006/relationships/image" Target="../media/image3.png"/><Relationship Id="rId9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884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GBME </a:t>
            </a:r>
            <a:r>
              <a:rPr lang="ko-KR" altLang="en-US" sz="1600" dirty="0">
                <a:latin typeface="Seravek Light" charset="0"/>
                <a:ea typeface="Seravek Light" charset="0"/>
                <a:cs typeface="Seravek Light" charset="0"/>
              </a:rPr>
              <a:t>Probability and Statistics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78105" y="2120740"/>
            <a:ext cx="50358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Comparing Groups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0308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Two-Sample t-test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1140325" y="990961"/>
                <a:ext cx="4493941" cy="4514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b="0" dirty="0">
                    <a:latin typeface="Seravek Light" charset="0"/>
                    <a:ea typeface="Cambria Math" charset="0"/>
                    <a:cs typeface="Cambria Math" charset="0"/>
                  </a:rPr>
                  <a:t>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0" dirty="0">
                    <a:latin typeface="Seravek Light" charset="0"/>
                    <a:ea typeface="Cambria Math" charset="0"/>
                    <a:cs typeface="Cambria Math" charset="0"/>
                  </a:rPr>
                  <a:t>many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 = 0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𝑆𝐸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𝑆𝐸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5" y="990961"/>
                <a:ext cx="4493941" cy="4514569"/>
              </a:xfrm>
              <a:prstGeom prst="rect">
                <a:avLst/>
              </a:prstGeom>
              <a:blipFill rotWithShape="0">
                <a:blip r:embed="rId6"/>
                <a:stretch>
                  <a:fillRect l="-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14" name="그룹 13"/>
          <p:cNvGrpSpPr>
            <a:grpSpLocks noChangeAspect="1"/>
          </p:cNvGrpSpPr>
          <p:nvPr/>
        </p:nvGrpSpPr>
        <p:grpSpPr>
          <a:xfrm>
            <a:off x="1539002" y="4183343"/>
            <a:ext cx="3132000" cy="1219262"/>
            <a:chOff x="1556681" y="4638907"/>
            <a:chExt cx="3483672" cy="135616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56681" y="4718569"/>
              <a:ext cx="3483672" cy="1276498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1556681" y="4638907"/>
              <a:ext cx="138304" cy="267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7" name="텍스트 상자 16"/>
          <p:cNvSpPr txBox="1"/>
          <p:nvPr/>
        </p:nvSpPr>
        <p:spPr>
          <a:xfrm>
            <a:off x="5807014" y="2013518"/>
            <a:ext cx="523817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When the conditions are met and the null hypothesis is true, the statistic can be closely modeled by a Student’s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t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-model with a number of degrees of freedom (adjusted). We use that model to obtain P-value.</a:t>
            </a:r>
          </a:p>
        </p:txBody>
      </p:sp>
    </p:spTree>
    <p:extLst>
      <p:ext uri="{BB962C8B-B14F-4D97-AF65-F5344CB8AC3E}">
        <p14:creationId xmlns:p14="http://schemas.microsoft.com/office/powerpoint/2010/main" val="183307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  <p:bldP spid="17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6101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Distribution-free test: 1) Tukey’s Quick Test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7"/>
              <p:cNvSpPr txBox="1"/>
              <p:nvPr/>
            </p:nvSpPr>
            <p:spPr>
              <a:xfrm>
                <a:off x="1140325" y="799461"/>
                <a:ext cx="1008895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John Tukey came up with a simpler alternative to the two-sample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t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-test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Important numbers: 7, 10, and 13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n</a:t>
                </a:r>
                <a:r>
                  <a:rPr lang="en-US" altLang="ko-KR" baseline="-25000" dirty="0" err="1">
                    <a:latin typeface="Seravek Light" charset="0"/>
                    <a:ea typeface="Seravek Light" charset="0"/>
                    <a:cs typeface="Seravek Light" charset="0"/>
                  </a:rPr>
                  <a:t>high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How many values in the high group are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higher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than all the values of the lower group?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n</a:t>
                </a:r>
                <a:r>
                  <a:rPr lang="en-US" altLang="ko-KR" baseline="-25000" dirty="0" err="1">
                    <a:latin typeface="Seravek Light" charset="0"/>
                    <a:ea typeface="Seravek Light" charset="0"/>
                    <a:cs typeface="Seravek Light" charset="0"/>
                  </a:rPr>
                  <a:t>low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How many values in the low group are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lower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than all the values of the higher group?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Count ties as ½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If the total (</a:t>
                </a: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n</a:t>
                </a:r>
                <a:r>
                  <a:rPr lang="en-US" altLang="ko-KR" baseline="-25000" dirty="0" err="1">
                    <a:latin typeface="Seravek Light" charset="0"/>
                    <a:ea typeface="Seravek Light" charset="0"/>
                    <a:cs typeface="Seravek Light" charset="0"/>
                  </a:rPr>
                  <a:t>high</a:t>
                </a:r>
                <a:r>
                  <a:rPr lang="en-US" altLang="ko-KR" baseline="-25000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+</a:t>
                </a:r>
                <a:r>
                  <a:rPr lang="en-US" altLang="ko-KR" baseline="-25000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n</a:t>
                </a:r>
                <a:r>
                  <a:rPr lang="en-US" altLang="ko-KR" baseline="-25000" dirty="0" err="1">
                    <a:latin typeface="Seravek Light" charset="0"/>
                    <a:ea typeface="Seravek Light" charset="0"/>
                    <a:cs typeface="Seravek Light" charset="0"/>
                  </a:rPr>
                  <a:t>low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&gt; 7, similar to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altLang="ko-KR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=0.05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10 and 13 gives us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altLang="ko-KR">
                        <a:latin typeface="Cambria Math" charset="0"/>
                        <a:ea typeface="Cambria Math" charset="0"/>
                        <a:cs typeface="Cambria Math" charset="0"/>
                      </a:rPr>
                      <m:t>=0.0</m:t>
                    </m:r>
                    <m:r>
                      <a:rPr lang="en-US" altLang="ko-KR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1, 0.001</m:t>
                    </m:r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This quick test is used sometimes, but not accepted as the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two-sample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t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-test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 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8" name="텍스트 상자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5" y="799461"/>
                <a:ext cx="10088953" cy="3416320"/>
              </a:xfrm>
              <a:prstGeom prst="rect">
                <a:avLst/>
              </a:prstGeom>
              <a:blipFill rotWithShape="0">
                <a:blip r:embed="rId6"/>
                <a:stretch>
                  <a:fillRect l="-3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5302" y="3770593"/>
            <a:ext cx="2265090" cy="28384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3663" y="3839666"/>
            <a:ext cx="2170897" cy="24647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439005-6CC8-B846-A7C9-ABF69B0246CB}"/>
              </a:ext>
            </a:extLst>
          </p:cNvPr>
          <p:cNvSpPr txBox="1"/>
          <p:nvPr/>
        </p:nvSpPr>
        <p:spPr>
          <a:xfrm>
            <a:off x="1210152" y="4539239"/>
            <a:ext cx="39204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n</a:t>
            </a:r>
            <a:r>
              <a:rPr lang="en-US" altLang="ko-KR" sz="1600" baseline="-25000" dirty="0" err="1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high</a:t>
            </a:r>
            <a:r>
              <a:rPr lang="en-US" altLang="ko-KR" sz="1600" baseline="-25000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= 6.5 (1 </a:t>
            </a:r>
            <a:r>
              <a:rPr kumimoji="1" lang="en-US" altLang="ko-KR" sz="1600" dirty="0">
                <a:solidFill>
                  <a:srgbClr val="C00000"/>
                </a:solidFill>
                <a:latin typeface="Seravek Light" charset="0"/>
              </a:rPr>
              <a:t>tie: $260)</a:t>
            </a:r>
            <a:endParaRPr lang="en-US" altLang="ko-KR" sz="1600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  <a:p>
            <a:r>
              <a:rPr lang="en-US" altLang="ko-KR" sz="1600" baseline="-25000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 </a:t>
            </a:r>
            <a:r>
              <a:rPr lang="en-US" altLang="ko-KR" sz="1600" i="1" dirty="0" err="1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n</a:t>
            </a:r>
            <a:r>
              <a:rPr lang="en-US" altLang="ko-KR" sz="1600" baseline="-25000" dirty="0" err="1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low</a:t>
            </a:r>
            <a:r>
              <a:rPr lang="en-US" altLang="ko-KR" sz="1600" baseline="-25000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= 6</a:t>
            </a:r>
          </a:p>
          <a:p>
            <a:endParaRPr kumimoji="1" lang="en-US" altLang="ko-KR" sz="1600" dirty="0">
              <a:solidFill>
                <a:srgbClr val="C00000"/>
              </a:solidFill>
              <a:latin typeface="Seravek Light" charset="0"/>
            </a:endParaRPr>
          </a:p>
          <a:p>
            <a:r>
              <a:rPr kumimoji="1" lang="en-US" altLang="ko-KR" sz="1600" dirty="0">
                <a:solidFill>
                  <a:srgbClr val="C00000"/>
                </a:solidFill>
                <a:latin typeface="Seravek Light" charset="0"/>
              </a:rPr>
              <a:t>12.5, thus P-value is between 0.01 and 0.001</a:t>
            </a:r>
          </a:p>
        </p:txBody>
      </p:sp>
    </p:spTree>
    <p:extLst>
      <p:ext uri="{BB962C8B-B14F-4D97-AF65-F5344CB8AC3E}">
        <p14:creationId xmlns:p14="http://schemas.microsoft.com/office/powerpoint/2010/main" val="24013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1430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Distribution-free test: 2) Rank Sum test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7"/>
              <p:cNvSpPr txBox="1"/>
              <p:nvPr/>
            </p:nvSpPr>
            <p:spPr>
              <a:xfrm>
                <a:off x="1140325" y="799461"/>
                <a:ext cx="10505111" cy="3228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Wilcoxon rank sum (or Mann-Whitney) test</a:t>
                </a:r>
              </a:p>
              <a:p>
                <a:pPr marL="771525" lvl="2" indent="-314325">
                  <a:lnSpc>
                    <a:spcPct val="150000"/>
                  </a:lnSpc>
                  <a:buFont typeface="Wingdings" charset="2"/>
                  <a:buChar char="§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Less powerful than two-sample </a:t>
                </a:r>
                <a:r>
                  <a:rPr lang="en-US" altLang="ko-KR" sz="1600" i="1" dirty="0">
                    <a:latin typeface="Seravek Light" charset="0"/>
                    <a:ea typeface="Seravek Light" charset="0"/>
                    <a:cs typeface="Seravek Light" charset="0"/>
                  </a:rPr>
                  <a:t>t</a:t>
                </a: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-test, but it doesn’t depend on the Nearly Normal Condition.</a:t>
                </a: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Ranks the combined sample from the groups together from smallest to largest, assign 1 to N (=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 n</a:t>
                </a:r>
                <a:r>
                  <a:rPr lang="en-US" altLang="ko-KR" baseline="-25000" dirty="0">
                    <a:latin typeface="Seravek Light" charset="0"/>
                    <a:ea typeface="Seravek Light" charset="0"/>
                    <a:cs typeface="Seravek Light" charset="0"/>
                  </a:rPr>
                  <a:t>1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+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 n</a:t>
                </a:r>
                <a:r>
                  <a:rPr lang="en-US" altLang="ko-KR" baseline="-25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If there are ties, use the average rank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W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is the rank sum of one group.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+1)</m:t>
                        </m:r>
                      </m:num>
                      <m:den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variance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𝑊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+1)</m:t>
                        </m:r>
                      </m:num>
                      <m:den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z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-test with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charset="0"/>
                        <a:ea typeface="Seravek Light" charset="0"/>
                        <a:cs typeface="Seravek Light" charset="0"/>
                      </a:rPr>
                      <m:t>𝑧</m:t>
                    </m:r>
                    <m:r>
                      <a:rPr lang="en-US" altLang="ko-KR" b="0" i="0" dirty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f>
                      <m:fPr>
                        <m:ctrlPr>
                          <a:rPr lang="mr-IN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𝑊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𝑆𝐷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𝑊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8" name="텍스트 상자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5" y="799461"/>
                <a:ext cx="10505111" cy="3228897"/>
              </a:xfrm>
              <a:prstGeom prst="rect">
                <a:avLst/>
              </a:prstGeom>
              <a:blipFill rotWithShape="0">
                <a:blip r:embed="rId6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0953" y="4796536"/>
            <a:ext cx="9631508" cy="124159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7156" y="3683009"/>
            <a:ext cx="5166946" cy="2644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4678" y="4149081"/>
            <a:ext cx="1961009" cy="50520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8483" y="4092441"/>
            <a:ext cx="5799713" cy="5409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CA65306-E70B-EC4B-92B1-39CE89A319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42803" y="2126860"/>
            <a:ext cx="1719316" cy="195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21739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Pooled </a:t>
            </a:r>
            <a:r>
              <a:rPr lang="en-US" altLang="ko-KR" sz="2800" i="1" dirty="0">
                <a:latin typeface="Seravek" charset="0"/>
                <a:ea typeface="Seravek" charset="0"/>
                <a:cs typeface="Seravek" charset="0"/>
              </a:rPr>
              <a:t>t</a:t>
            </a:r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-test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7"/>
              <p:cNvSpPr txBox="1"/>
              <p:nvPr/>
            </p:nvSpPr>
            <p:spPr>
              <a:xfrm>
                <a:off x="949406" y="1082692"/>
                <a:ext cx="10505111" cy="4911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This is simpler than two-sample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t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-test, but has a big assumption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“The variances of the two groups are the same.”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Advantages: </a:t>
                </a:r>
              </a:p>
              <a:p>
                <a:pPr marL="1228725" lvl="3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This has a large degrees of freedom than two-sample t-test.</a:t>
                </a:r>
              </a:p>
              <a:p>
                <a:pPr marL="1228725" lvl="3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Simpler formula for degrees of freedom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Disadvantages:</a:t>
                </a:r>
              </a:p>
              <a:p>
                <a:pPr marL="1228725" lvl="3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assumption of equal variances is a strong one, and is often not true, and difficult to check.</a:t>
                </a:r>
              </a:p>
              <a:p>
                <a:pPr marL="1228725" lvl="3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buFont typeface="Arial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pooled</m:t>
                        </m:r>
                      </m:sub>
                      <m:sup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−1)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pooled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pooled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pooled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pooled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 err="1">
                    <a:latin typeface="Seravek Light" charset="0"/>
                    <a:ea typeface="Seravek Light" charset="0"/>
                    <a:cs typeface="Seravek Light" charset="0"/>
                  </a:rPr>
                  <a:t>df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n</a:t>
                </a:r>
                <a:r>
                  <a:rPr lang="en-US" altLang="ko-KR" baseline="-25000" dirty="0">
                    <a:latin typeface="Seravek Light" charset="0"/>
                    <a:ea typeface="Seravek Light" charset="0"/>
                    <a:cs typeface="Seravek Light" charset="0"/>
                  </a:rPr>
                  <a:t>1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+n</a:t>
                </a:r>
                <a:r>
                  <a:rPr lang="en-US" altLang="ko-KR" baseline="-25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-2</a:t>
                </a:r>
              </a:p>
            </p:txBody>
          </p:sp>
        </mc:Choice>
        <mc:Fallback xmlns="">
          <p:sp>
            <p:nvSpPr>
              <p:cNvPr id="18" name="텍스트 상자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06" y="1082692"/>
                <a:ext cx="10505111" cy="4911281"/>
              </a:xfrm>
              <a:prstGeom prst="rect">
                <a:avLst/>
              </a:prstGeom>
              <a:blipFill rotWithShape="0">
                <a:blip r:embed="rId6"/>
                <a:stretch>
                  <a:fillRect l="-406" b="-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44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bldLvl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928453" y="879451"/>
                <a:ext cx="10943650" cy="4664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24: Comparing Groups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 dirty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r>
                          <a:rPr lang="en-US" altLang="ko-KR" sz="1600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i="1" dirty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sz="1600" i="1" dirty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 dirty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</m:e>
                    </m:d>
                    <m:r>
                      <a:rPr lang="en-US" altLang="ko-KR" sz="1600" i="1" dirty="0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sz="1600" i="1" dirty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 dirty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ko-KR" sz="1600" i="1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charset="0"/>
                        <a:ea typeface="Seravek Light" charset="0"/>
                        <a:cs typeface="Seravek Light" charset="0"/>
                      </a:rPr>
                      <m:t>𝑆𝐷</m:t>
                    </m:r>
                    <m:d>
                      <m:dPr>
                        <m:ctrlPr>
                          <a:rPr lang="en-US" altLang="ko-K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𝑆𝐷</m:t>
                            </m:r>
                          </m:e>
                          <m:sup>
                            <m: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𝑋</m:t>
                            </m:r>
                          </m:e>
                        </m:d>
                        <m:r>
                          <a:rPr kumimoji="1"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𝑆𝐷</m:t>
                            </m:r>
                          </m:e>
                          <m:sup>
                            <m: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𝑌</m:t>
                        </m:r>
                        <m:r>
                          <a:rPr kumimoji="1"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e>
                    </m:rad>
                    <m:r>
                      <a:rPr kumimoji="1" lang="en-US" altLang="ko-KR" sz="160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𝑌</m:t>
                            </m:r>
                          </m:e>
                        </m:d>
                      </m:e>
                    </m:rad>
                  </m:oMath>
                </a14:m>
                <a:endParaRPr lang="en-US" altLang="ko-KR" sz="1600" i="1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Confidence interval for the difference between two proportions:</a:t>
                </a:r>
                <a:r>
                  <a:rPr lang="en-US" altLang="ko-KR" sz="1600" dirty="0">
                    <a:solidFill>
                      <a:schemeClr val="tx1"/>
                    </a:solidFill>
                    <a:ea typeface="Seravek Light" charset="0"/>
                    <a:cs typeface="Seravek Light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𝑆𝐸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i="1" dirty="0">
                  <a:solidFill>
                    <a:schemeClr val="tx1"/>
                  </a:solidFill>
                  <a:latin typeface="Cambria Math" charset="0"/>
                  <a:ea typeface="Seravek Light" charset="0"/>
                  <a:cs typeface="Seravek Light" charset="0"/>
                </a:endParaRPr>
              </a:p>
              <a:p>
                <a:pPr marL="771525" lvl="2" indent="-314325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𝑆𝐸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sz="1600" dirty="0">
                  <a:solidFill>
                    <a:schemeClr val="tx1"/>
                  </a:solidFill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solidFill>
                      <a:schemeClr val="tx1"/>
                    </a:solidFill>
                    <a:ea typeface="Seravek Light" charset="0"/>
                    <a:cs typeface="Seravek Light" charset="0"/>
                  </a:rPr>
                  <a:t>Z-test for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the difference between two proportions: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𝑧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f>
                      <m:fPr>
                        <m:ctrlPr>
                          <a:rPr lang="mr-IN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−0</m:t>
                        </m:r>
                      </m:num>
                      <m:den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𝑆𝐸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pooled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ko-KR" sz="1600" dirty="0">
                  <a:solidFill>
                    <a:schemeClr val="tx1"/>
                  </a:solidFill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Confidence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interval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for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difference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between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two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b="0" i="0" dirty="0" smtClean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means</m:t>
                    </m:r>
                    <m:r>
                      <a:rPr lang="en-US" altLang="ko-KR" sz="1600" b="0" i="1" dirty="0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: 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𝑀𝐸</m:t>
                    </m:r>
                    <m:r>
                      <a:rPr lang="en-US" altLang="ko-KR" sz="16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6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where</m:t>
                    </m:r>
                    <m:r>
                      <a:rPr lang="en-US" altLang="ko-KR" sz="16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𝑀𝐸</m:t>
                    </m:r>
                    <m:r>
                      <a:rPr lang="en-US" altLang="ko-KR" sz="16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𝑑𝑓</m:t>
                        </m:r>
                      </m:sub>
                      <m:sup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bSup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𝑆𝐸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>
                  <a:solidFill>
                    <a:schemeClr val="tx1"/>
                  </a:solidFill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771525" lvl="2" indent="-314325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𝑆𝐸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sz="1600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Two-sample t-test,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lang="mr-IN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𝑆𝐸</m:t>
                        </m:r>
                        <m:d>
                          <m:d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ko-KR" sz="1600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sz="1600" i="1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53" y="879451"/>
                <a:ext cx="10943650" cy="4664610"/>
              </a:xfrm>
              <a:prstGeom prst="rect">
                <a:avLst/>
              </a:prstGeom>
              <a:blipFill rotWithShape="0">
                <a:blip r:embed="rId6"/>
                <a:stretch>
                  <a:fillRect l="-4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8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008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Review: 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928453" y="879451"/>
            <a:ext cx="10943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2060"/>
                </a:solidFill>
                <a:latin typeface="Seravek Light" charset="0"/>
                <a:ea typeface="Seravek Light" charset="0"/>
                <a:cs typeface="Seravek Light" charset="0"/>
              </a:rPr>
              <a:t>More about Tests and Intervals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Type I error: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the null hypothesis is true, but we mistakenly reject it (false positive)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Type II error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: The null hypothesis is false, but we fail to reject it (false negative)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Alpha: how small the P-value should be, P(Type I error)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Beta: the probability of Type II error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Power = 1 </a:t>
            </a:r>
            <a:r>
              <a:rPr lang="mr-IN" altLang="ko-KR" dirty="0">
                <a:latin typeface="Seravek Light" charset="0"/>
                <a:ea typeface="Seravek Light" charset="0"/>
                <a:cs typeface="Seravek Light" charset="0"/>
              </a:rPr>
              <a:t>–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beta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Winner’s curse: increased bias in low powered studies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Effect size: the distance between the null hypothesis value and the truth, but similar to signal-to-noise ratio</a:t>
            </a:r>
          </a:p>
        </p:txBody>
      </p:sp>
    </p:spTree>
    <p:extLst>
      <p:ext uri="{BB962C8B-B14F-4D97-AF65-F5344CB8AC3E}">
        <p14:creationId xmlns:p14="http://schemas.microsoft.com/office/powerpoint/2010/main" val="162022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363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Standard deviation of a difference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921055" y="901299"/>
            <a:ext cx="10943650" cy="47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Mean lifetime of brand-name vs. generic batteries: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2631" y="1874573"/>
            <a:ext cx="2121624" cy="20841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2137" y="1365871"/>
            <a:ext cx="2981486" cy="3319811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921055" y="4578756"/>
            <a:ext cx="10943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We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observed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difference between two groups.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What’s the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true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difference for the general population? 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Pythagorean Theorem of Statistics: “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The variance of the sum or difference of two independent random variables is the sum of their variances.” 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8086003" y="1776117"/>
            <a:ext cx="3010668" cy="2121614"/>
            <a:chOff x="8086003" y="1776117"/>
            <a:chExt cx="3010668" cy="2121614"/>
          </a:xfrm>
        </p:grpSpPr>
        <p:grpSp>
          <p:nvGrpSpPr>
            <p:cNvPr id="20" name="그룹 19"/>
            <p:cNvGrpSpPr/>
            <p:nvPr/>
          </p:nvGrpSpPr>
          <p:grpSpPr>
            <a:xfrm>
              <a:off x="8145337" y="2246371"/>
              <a:ext cx="2951334" cy="1651360"/>
              <a:chOff x="8176821" y="2246371"/>
              <a:chExt cx="2951334" cy="1651360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8176821" y="2246371"/>
                <a:ext cx="2951334" cy="1651360"/>
                <a:chOff x="8486949" y="2022181"/>
                <a:chExt cx="3425954" cy="1792393"/>
              </a:xfrm>
            </p:grpSpPr>
            <p:sp>
              <p:nvSpPr>
                <p:cNvPr id="10" name="삼각형 9"/>
                <p:cNvSpPr/>
                <p:nvPr/>
              </p:nvSpPr>
              <p:spPr>
                <a:xfrm>
                  <a:off x="8486949" y="2022181"/>
                  <a:ext cx="2814968" cy="1503553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4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텍스트 상자 13"/>
                    <p:cNvSpPr txBox="1"/>
                    <p:nvPr/>
                  </p:nvSpPr>
                  <p:spPr>
                    <a:xfrm>
                      <a:off x="9704597" y="3599130"/>
                      <a:ext cx="55463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𝑆𝐷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𝑋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14" name="텍스트 상자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04597" y="3599130"/>
                      <a:ext cx="554639" cy="21544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2658" r="-18987" b="-5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텍스트 상자 16"/>
                    <p:cNvSpPr txBox="1"/>
                    <p:nvPr/>
                  </p:nvSpPr>
                  <p:spPr>
                    <a:xfrm>
                      <a:off x="11366278" y="2699086"/>
                      <a:ext cx="54662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𝑆𝐷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𝑌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17" name="텍스트 상자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66278" y="2699086"/>
                      <a:ext cx="546625" cy="215444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12987" r="-20779" b="-5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텍스트 상자 17"/>
                    <p:cNvSpPr txBox="1"/>
                    <p:nvPr/>
                  </p:nvSpPr>
                  <p:spPr>
                    <a:xfrm rot="19899542">
                      <a:off x="8986209" y="2410675"/>
                      <a:ext cx="1553567" cy="2609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ad>
                              <m:radPr>
                                <m:degHide m:val="on"/>
                                <m:ctrlP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kumimoji="1"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𝑆𝐷</m:t>
                                    </m:r>
                                  </m:e>
                                  <m:sup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kumimoji="1"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kumimoji="1" lang="en-US" altLang="ko-KR" sz="1400" b="0" i="1" smtClean="0">
                                    <a:latin typeface="Cambria Math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𝑆𝐷</m:t>
                                    </m:r>
                                  </m:e>
                                  <m:sup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ko-KR" sz="14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kumimoji="1" lang="en-US" altLang="ko-KR" sz="1400" b="0" i="1" smtClean="0">
                                    <a:latin typeface="Cambria Math" charset="0"/>
                                  </a:rPr>
                                  <m:t>𝑌</m:t>
                                </m:r>
                                <m:r>
                                  <a:rPr kumimoji="1" lang="en-US" altLang="ko-KR" sz="1400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rad>
                          </m:oMath>
                        </m:oMathPara>
                      </a14:m>
                      <a:endParaRPr kumimoji="1"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18" name="텍스트 상자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899542">
                      <a:off x="8986209" y="2410675"/>
                      <a:ext cx="1553567" cy="260905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8451" t="-7143" r="-18310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직사각형 18"/>
              <p:cNvSpPr/>
              <p:nvPr/>
            </p:nvSpPr>
            <p:spPr>
              <a:xfrm>
                <a:off x="10500351" y="3524531"/>
                <a:ext cx="108000" cy="10765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8086003" y="1776117"/>
              <a:ext cx="27762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Seravek Light" charset="0"/>
                  <a:ea typeface="Seravek Light" charset="0"/>
                  <a:cs typeface="Seravek Light" charset="0"/>
                </a:rPr>
                <a:t>Pythagorean Theorem of Statistics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245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363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Standard deviation of a difference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921055" y="901299"/>
            <a:ext cx="10943650" cy="47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Mean lifetime of brand-name vs. generic batteries: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2631" y="1874573"/>
            <a:ext cx="2121624" cy="20841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2137" y="1365871"/>
            <a:ext cx="2981486" cy="33198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921055" y="4578756"/>
                <a:ext cx="10943650" cy="2262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observed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difference between two groups.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What’s the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true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difference for the general population? 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b="0" i="1" dirty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b="0" i="1" dirty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</m:e>
                    </m:d>
                    <m:r>
                      <a:rPr lang="en-US" altLang="ko-KR" b="0" i="1" dirty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ko-KR" b="0" i="1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𝑆𝐷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r>
                          <a:rPr lang="en-US" altLang="ko-KR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i="1" dirty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𝑆𝐷</m:t>
                            </m:r>
                          </m:e>
                          <m:sup>
                            <m:r>
                              <a:rPr kumimoji="1" lang="en-US" altLang="ko-KR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𝑋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𝑆𝐷</m:t>
                            </m:r>
                          </m:e>
                          <m:sup>
                            <m:r>
                              <a:rPr kumimoji="1" lang="en-US" altLang="ko-KR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R" i="1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ko-KR" i="1">
                            <a:latin typeface="Cambria Math" charset="0"/>
                          </a:rPr>
                          <m:t>𝑌</m:t>
                        </m:r>
                        <m:r>
                          <a:rPr kumimoji="1" lang="en-US" altLang="ko-KR" i="1">
                            <a:latin typeface="Cambria Math" charset="0"/>
                          </a:rPr>
                          <m:t>)</m:t>
                        </m:r>
                      </m:e>
                    </m:rad>
                    <m:r>
                      <a:rPr kumimoji="1" lang="en-US" altLang="ko-KR" b="0" i="0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r>
                          <a:rPr lang="en-US" altLang="ko-KR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r>
                          <a:rPr lang="en-US" altLang="ko-KR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𝑌</m:t>
                            </m:r>
                          </m:e>
                        </m:d>
                      </m:e>
                    </m:rad>
                  </m:oMath>
                </a14:m>
                <a:endParaRPr lang="en-US" altLang="ko-KR" i="1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i="1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55" y="4578756"/>
                <a:ext cx="10943650" cy="2262542"/>
              </a:xfrm>
              <a:prstGeom prst="rect">
                <a:avLst/>
              </a:prstGeom>
              <a:blipFill rotWithShape="0">
                <a:blip r:embed="rId8"/>
                <a:stretch>
                  <a:fillRect l="-3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그룹 21"/>
          <p:cNvGrpSpPr/>
          <p:nvPr/>
        </p:nvGrpSpPr>
        <p:grpSpPr>
          <a:xfrm>
            <a:off x="8086003" y="1776117"/>
            <a:ext cx="3010668" cy="2121614"/>
            <a:chOff x="8086003" y="1776117"/>
            <a:chExt cx="3010668" cy="2121614"/>
          </a:xfrm>
        </p:grpSpPr>
        <p:grpSp>
          <p:nvGrpSpPr>
            <p:cNvPr id="20" name="그룹 19"/>
            <p:cNvGrpSpPr/>
            <p:nvPr/>
          </p:nvGrpSpPr>
          <p:grpSpPr>
            <a:xfrm>
              <a:off x="8145337" y="2246371"/>
              <a:ext cx="2951334" cy="1651360"/>
              <a:chOff x="8176821" y="2246371"/>
              <a:chExt cx="2951334" cy="1651360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8176821" y="2246371"/>
                <a:ext cx="2951334" cy="1651360"/>
                <a:chOff x="8486949" y="2022181"/>
                <a:chExt cx="3425954" cy="1792393"/>
              </a:xfrm>
            </p:grpSpPr>
            <p:sp>
              <p:nvSpPr>
                <p:cNvPr id="10" name="삼각형 9"/>
                <p:cNvSpPr/>
                <p:nvPr/>
              </p:nvSpPr>
              <p:spPr>
                <a:xfrm>
                  <a:off x="8486949" y="2022181"/>
                  <a:ext cx="2814968" cy="1503553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4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텍스트 상자 13"/>
                    <p:cNvSpPr txBox="1"/>
                    <p:nvPr/>
                  </p:nvSpPr>
                  <p:spPr>
                    <a:xfrm>
                      <a:off x="9704597" y="3599130"/>
                      <a:ext cx="55463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𝑆𝐷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𝑋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14" name="텍스트 상자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04597" y="3599130"/>
                      <a:ext cx="554639" cy="215444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12658" r="-18987" b="-5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텍스트 상자 16"/>
                    <p:cNvSpPr txBox="1"/>
                    <p:nvPr/>
                  </p:nvSpPr>
                  <p:spPr>
                    <a:xfrm>
                      <a:off x="11366278" y="2699086"/>
                      <a:ext cx="54662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𝑆𝐷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𝑌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17" name="텍스트 상자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66278" y="2699086"/>
                      <a:ext cx="546625" cy="215444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12987" r="-20779" b="-5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텍스트 상자 17"/>
                    <p:cNvSpPr txBox="1"/>
                    <p:nvPr/>
                  </p:nvSpPr>
                  <p:spPr>
                    <a:xfrm rot="19899542">
                      <a:off x="8986209" y="2410675"/>
                      <a:ext cx="1553567" cy="2609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ad>
                              <m:radPr>
                                <m:degHide m:val="on"/>
                                <m:ctrlP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kumimoji="1"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𝑆𝐷</m:t>
                                    </m:r>
                                  </m:e>
                                  <m:sup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kumimoji="1"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kumimoji="1" lang="en-US" altLang="ko-KR" sz="1400" b="0" i="1" smtClean="0">
                                    <a:latin typeface="Cambria Math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𝑆𝐷</m:t>
                                    </m:r>
                                  </m:e>
                                  <m:sup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ko-KR" sz="14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kumimoji="1" lang="en-US" altLang="ko-KR" sz="1400" b="0" i="1" smtClean="0">
                                    <a:latin typeface="Cambria Math" charset="0"/>
                                  </a:rPr>
                                  <m:t>𝑌</m:t>
                                </m:r>
                                <m:r>
                                  <a:rPr kumimoji="1" lang="en-US" altLang="ko-KR" sz="1400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rad>
                          </m:oMath>
                        </m:oMathPara>
                      </a14:m>
                      <a:endParaRPr kumimoji="1"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18" name="텍스트 상자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899542">
                      <a:off x="8986209" y="2410675"/>
                      <a:ext cx="1553567" cy="260905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8451" t="-7143" r="-18310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직사각형 18"/>
              <p:cNvSpPr/>
              <p:nvPr/>
            </p:nvSpPr>
            <p:spPr>
              <a:xfrm>
                <a:off x="10500351" y="3524531"/>
                <a:ext cx="108000" cy="10765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8086003" y="1776117"/>
              <a:ext cx="27762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Seravek Light" charset="0"/>
                  <a:ea typeface="Seravek Light" charset="0"/>
                  <a:cs typeface="Seravek Light" charset="0"/>
                </a:rPr>
                <a:t>Pythagorean Theorem of Statistics</a:t>
              </a:r>
              <a:endParaRPr lang="ko-KR" altLang="en-US" sz="1400" dirty="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6651483" y="5506843"/>
            <a:ext cx="521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These works only for independent </a:t>
            </a:r>
            <a:r>
              <a:rPr lang="en-US" altLang="ko-KR" b="1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random variables.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0277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The standard deviation of the difference between two proportions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1140325" y="990961"/>
                <a:ext cx="10088953" cy="4269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𝑆𝐷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and</a:t>
                </a:r>
                <a:r>
                  <a:rPr lang="en-US" altLang="ko-KR" dirty="0">
                    <a:ea typeface="Seravek Light" charset="0"/>
                    <a:cs typeface="Seravek Light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𝑆𝐷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altLang="ko-KR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</m:oMath>
                </a14:m>
                <a:endParaRPr lang="en-US" altLang="ko-KR" dirty="0"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mr-IN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mr-IN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r>
                          <a:rPr lang="en-US" altLang="ko-KR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f>
                      <m:fPr>
                        <m:ctrlPr>
                          <a:rPr lang="mr-IN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𝑆𝐷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5" y="990961"/>
                <a:ext cx="10088953" cy="4269823"/>
              </a:xfrm>
              <a:prstGeom prst="rect">
                <a:avLst/>
              </a:prstGeom>
              <a:blipFill>
                <a:blip r:embed="rId6"/>
                <a:stretch>
                  <a:fillRect l="-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74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87640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Assumptions and Conditions for Comparing Proportions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40325" y="990961"/>
            <a:ext cx="100889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Independence Assumption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Randomization condition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10% condition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Sample Size 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Success/Failure Condition: at least 10 successes and 10 failures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Independent Groups Assumption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Usually, this assumption is evident from the way the data were collected.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E.g., comparing husbands with their wives, </a:t>
            </a:r>
          </a:p>
          <a:p>
            <a:pPr marL="457200" lvl="2">
              <a:lnSpc>
                <a:spcPct val="150000"/>
              </a:lnSpc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               or comparing subjects before vs. after some treatment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931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Confidence Interval for the Difference between two proportions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1140325" y="990961"/>
                <a:ext cx="10088953" cy="4276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Assuming the sampled values are independent, the samples are independent, and the sample sizes are large enough, the sampling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can be modeled by a Normal model with </a:t>
                </a:r>
                <a:b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</a:b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and standard deviation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𝑆𝐷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.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Confidence interval: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𝑆𝐸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Standard error of the difference: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𝑆𝐸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5" y="990961"/>
                <a:ext cx="10088953" cy="4276427"/>
              </a:xfrm>
              <a:prstGeom prst="rect">
                <a:avLst/>
              </a:prstGeom>
              <a:blipFill>
                <a:blip r:embed="rId6"/>
                <a:stretch>
                  <a:fillRect l="-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9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0483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Two sample z-test: Testing for the differences between proportions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1146999" y="886688"/>
                <a:ext cx="10245070" cy="562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Internet use before sleep: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70.0% (205 of 293) of 19-29 years-old vs. 50.1% (235 of 469) of 30-45 years-old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sz="8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: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−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=0</m:t>
                    </m:r>
                  </m:oMath>
                </a14:m>
                <a:endParaRPr lang="en-US" altLang="ko-KR" sz="1600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𝑆𝐸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sz="16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400" b="0" dirty="0">
                    <a:latin typeface="Seravek Light" charset="0"/>
                    <a:ea typeface="Seravek Light" charset="0"/>
                    <a:cs typeface="Seravek Light" charset="0"/>
                  </a:rPr>
                  <a:t>but </a:t>
                </a:r>
                <a:r>
                  <a:rPr lang="en-US" altLang="ko-KR" sz="1400" b="0" i="1" dirty="0">
                    <a:latin typeface="Seravek Light" charset="0"/>
                    <a:ea typeface="Seravek Light" charset="0"/>
                    <a:cs typeface="Seravek Light" charset="0"/>
                  </a:rPr>
                  <a:t>assuming </a:t>
                </a:r>
                <a:r>
                  <a:rPr lang="en-US" altLang="ko-KR" sz="1400" b="0" dirty="0">
                    <a:latin typeface="Seravek Light" charset="0"/>
                    <a:ea typeface="Seravek Light" charset="0"/>
                    <a:cs typeface="Seravek Light" charset="0"/>
                  </a:rPr>
                  <a:t>that the null hypothesis is true,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Seravek Light" charset="0"/>
                    <a:ea typeface="Seravek Light" charset="0"/>
                    <a:cs typeface="Seravek Light" charset="0"/>
                  </a:rPr>
                  <a:t>, we</a:t>
                </a:r>
                <a:r>
                  <a:rPr lang="en-US" altLang="ko-KR" sz="1400" b="0" dirty="0">
                    <a:latin typeface="Seravek Light" charset="0"/>
                    <a:ea typeface="Seravek Light" charset="0"/>
                    <a:cs typeface="Seravek Light" charset="0"/>
                  </a:rPr>
                  <a:t> need only single value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ko-KR" sz="1400" b="0" dirty="0">
                    <a:latin typeface="Seravek Light" charset="0"/>
                    <a:ea typeface="Seravek Light" charset="0"/>
                    <a:cs typeface="Seravek Light" charset="0"/>
                  </a:rPr>
                  <a:t>.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400" dirty="0">
                    <a:latin typeface="Seravek Light" charset="0"/>
                    <a:ea typeface="Seravek Light" charset="0"/>
                    <a:cs typeface="Seravek Light" charset="0"/>
                  </a:rPr>
                  <a:t>However,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Seravek Light" charset="0"/>
                    <a:ea typeface="Seravek Light" charset="0"/>
                    <a:cs typeface="Seravek Light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Seravek Light" charset="0"/>
                    <a:ea typeface="Seravek Light" charset="0"/>
                    <a:cs typeface="Seravek Light" charset="0"/>
                  </a:rPr>
                  <a:t>. We need to somehow combine these two proportions.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400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Pooling</a:t>
                </a:r>
                <a:endParaRPr lang="en-US" altLang="ko-KR" sz="14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1228725" lvl="3" indent="-314325">
                  <a:lnSpc>
                    <a:spcPct val="120000"/>
                  </a:lnSpc>
                  <a:buFont typeface="Arial" charset="0"/>
                  <a:buChar char="•"/>
                </a:pPr>
                <a:r>
                  <a:rPr lang="en-US" altLang="ko-KR" sz="1400" dirty="0">
                    <a:latin typeface="Seravek Light" charset="0"/>
                    <a:ea typeface="Seravek Light" charset="0"/>
                    <a:cs typeface="Seravek Light" charset="0"/>
                  </a:rPr>
                  <a:t>combining the counts to get an overall proportion</a:t>
                </a:r>
              </a:p>
              <a:p>
                <a:pPr marL="1228725" lvl="3" indent="-314325">
                  <a:lnSpc>
                    <a:spcPct val="12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pooled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𝑆𝑢𝑐𝑐𝑒𝑠𝑠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𝑆𝑢𝑐𝑐𝑒𝑠𝑠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pooled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pooled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pooled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pooled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pooled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sz="1400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1228725" lvl="3" indent="-314325">
                  <a:lnSpc>
                    <a:spcPct val="12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pooled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205</m:t>
                        </m:r>
                        <m: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r>
                          <a:rPr lang="en-US" altLang="ko-KR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235</m:t>
                        </m:r>
                      </m:num>
                      <m:den>
                        <m:r>
                          <a:rPr lang="en-US" altLang="ko-KR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293+469</m:t>
                        </m:r>
                      </m:den>
                    </m:f>
                    <m:r>
                      <a:rPr lang="en-US" altLang="ko-KR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440</m:t>
                        </m:r>
                      </m:num>
                      <m:den>
                        <m:r>
                          <a:rPr lang="en-US" altLang="ko-KR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762</m:t>
                        </m:r>
                      </m:den>
                    </m:f>
                    <m:r>
                      <a:rPr lang="en-US" altLang="ko-KR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=0.5774</m:t>
                    </m:r>
                  </m:oMath>
                </a14:m>
                <a:r>
                  <a:rPr lang="en-US" altLang="ko-KR" sz="1400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pooled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  <m:t>0.5774 </m:t>
                            </m:r>
                            <m:r>
                              <a:rPr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ravek Light" charset="0"/>
                              </a:rPr>
                              <m:t>×</m:t>
                            </m:r>
                            <m:r>
                              <a:rPr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  <m:t>(1−0.5774)</m:t>
                            </m:r>
                            <m:r>
                              <a:rPr lang="en-US" altLang="ko-KR" sz="1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  <m:t>293</m:t>
                            </m:r>
                          </m:den>
                        </m:f>
                        <m: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  <m:t>0.5774 </m:t>
                            </m:r>
                            <m: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ravek Light" charset="0"/>
                              </a:rPr>
                              <m:t>×</m:t>
                            </m:r>
                            <m: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  <m:t>(1−0.5774)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  <m:t>469</m:t>
                            </m:r>
                          </m:den>
                        </m:f>
                      </m:e>
                    </m:rad>
                    <m:r>
                      <a:rPr lang="en-US" altLang="ko-KR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=0.0368</m:t>
                    </m:r>
                  </m:oMath>
                </a14:m>
                <a:endParaRPr lang="en-US" altLang="ko-KR" sz="1400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1228725" lvl="3" indent="-314325">
                  <a:lnSpc>
                    <a:spcPct val="120000"/>
                  </a:lnSpc>
                  <a:buFont typeface="Arial" charset="0"/>
                  <a:buChar char="•"/>
                </a:pPr>
                <a:endParaRPr lang="en-US" altLang="ko-KR" sz="1400" i="1" dirty="0">
                  <a:latin typeface="Cambria Math" charset="0"/>
                  <a:ea typeface="Seravek Light" charset="0"/>
                  <a:cs typeface="Seravek Light" charset="0"/>
                </a:endParaRPr>
              </a:p>
              <a:p>
                <a:pPr marL="1228725" lvl="3" indent="-314325">
                  <a:lnSpc>
                    <a:spcPct val="12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𝑧</m:t>
                    </m:r>
                    <m:r>
                      <a:rPr lang="en-US" altLang="ko-KR" sz="1400" i="1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f>
                      <m:fPr>
                        <m:ctrlPr>
                          <a:rPr lang="mr-IN" altLang="ko-KR" sz="14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400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400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−0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𝑆𝐸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pooled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400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400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sz="1400" b="0" i="0" smtClean="0"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sz="14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0.700−0.501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0.0368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=5.41</m:t>
                    </m:r>
                  </m:oMath>
                </a14:m>
                <a:endParaRPr lang="en-US" altLang="ko-KR" sz="1400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1228725" lvl="3" indent="-314325">
                  <a:lnSpc>
                    <a:spcPct val="120000"/>
                  </a:lnSpc>
                  <a:buFont typeface="Arial" charset="0"/>
                  <a:buChar char="•"/>
                </a:pPr>
                <a:endParaRPr lang="en-US" altLang="ko-KR" sz="1400" b="0" i="1" dirty="0">
                  <a:latin typeface="Cambria Math" panose="02040503050406030204" pitchFamily="18" charset="0"/>
                  <a:ea typeface="Seravek Light" charset="0"/>
                  <a:cs typeface="Seravek Light" charset="0"/>
                </a:endParaRPr>
              </a:p>
              <a:p>
                <a:pPr marL="1228725" lvl="3" indent="-314325">
                  <a:lnSpc>
                    <a:spcPct val="12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𝑃</m:t>
                    </m:r>
                    <m:r>
                      <a:rPr lang="en-US" altLang="ko-KR" sz="1400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2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𝑧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&gt;5.41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ravek Light" charset="0"/>
                      </a:rPr>
                      <m:t>≤0.0001</m:t>
                    </m:r>
                  </m:oMath>
                </a14:m>
                <a:r>
                  <a:rPr lang="ko-KR" altLang="en-US" sz="1400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  </a:t>
                </a:r>
                <a:r>
                  <a:rPr lang="en-US" altLang="ko-KR" sz="1400" dirty="0">
                    <a:latin typeface="Seravek Light" charset="0"/>
                    <a:ea typeface="Seravek Light" charset="0"/>
                    <a:cs typeface="Seravek Light" charset="0"/>
                  </a:rPr>
                  <a:t>(x 2 because it is a two-tailed test)</a:t>
                </a:r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999" y="886688"/>
                <a:ext cx="10245070" cy="5621475"/>
              </a:xfrm>
              <a:prstGeom prst="rect">
                <a:avLst/>
              </a:prstGeom>
              <a:blipFill>
                <a:blip r:embed="rId6"/>
                <a:stretch>
                  <a:fillRect l="-248" b="-22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5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130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Confidence Interval for the Difference between two means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1140325" y="990961"/>
                <a:ext cx="10245070" cy="3961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𝑆𝐷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𝑉𝑎𝑟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e>
                    </m:ra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b="0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70C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Two-sample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t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-interval:</a:t>
                </a:r>
                <a:r>
                  <a:rPr lang="en-US" altLang="ko-KR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The sampling model is Student’s </a:t>
                </a:r>
                <a:r>
                  <a:rPr lang="en-US" altLang="ko-KR" i="1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t </a:t>
                </a:r>
                <a:r>
                  <a:rPr lang="en-US" altLang="ko-KR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with adjusted degrees-of-freedom value</a:t>
                </a: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altLang="ko-K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𝑀𝐸</m:t>
                    </m:r>
                    <m:r>
                      <a:rPr lang="en-US" altLang="ko-KR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where</m:t>
                    </m:r>
                    <m:r>
                      <a:rPr lang="en-US" altLang="ko-KR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𝑀𝐸</m:t>
                    </m:r>
                    <m:r>
                      <a:rPr lang="en-US" altLang="ko-KR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𝑑𝑓</m:t>
                        </m:r>
                      </m:sub>
                      <m:sup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bSup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𝑆𝐸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>
                  <a:solidFill>
                    <a:srgbClr val="0070C0"/>
                  </a:solidFill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5" y="990961"/>
                <a:ext cx="10245070" cy="3961149"/>
              </a:xfrm>
              <a:prstGeom prst="rect">
                <a:avLst/>
              </a:prstGeom>
              <a:blipFill rotWithShape="0">
                <a:blip r:embed="rId6"/>
                <a:stretch>
                  <a:fillRect l="-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556681" y="4638907"/>
            <a:ext cx="3483672" cy="1356160"/>
            <a:chOff x="1556681" y="4638907"/>
            <a:chExt cx="3483672" cy="135616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56681" y="4718569"/>
              <a:ext cx="3483672" cy="1276498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1556681" y="4638907"/>
              <a:ext cx="138304" cy="267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653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5109</TotalTime>
  <Words>1267</Words>
  <Application>Microsoft Macintosh PowerPoint</Application>
  <PresentationFormat>와이드스크린</PresentationFormat>
  <Paragraphs>155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맑은 고딕</vt:lpstr>
      <vt:lpstr>Arial</vt:lpstr>
      <vt:lpstr>Cambria Math</vt:lpstr>
      <vt:lpstr>PT Sans Narrow</vt:lpstr>
      <vt:lpstr>Seravek</vt:lpstr>
      <vt:lpstr>Seravek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우충완</cp:lastModifiedBy>
  <cp:revision>951</cp:revision>
  <dcterms:created xsi:type="dcterms:W3CDTF">2017-08-24T21:55:02Z</dcterms:created>
  <dcterms:modified xsi:type="dcterms:W3CDTF">2023-05-09T05:41:25Z</dcterms:modified>
</cp:coreProperties>
</file>