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406" r:id="rId3"/>
    <p:sldId id="427" r:id="rId4"/>
    <p:sldId id="428" r:id="rId5"/>
    <p:sldId id="429" r:id="rId6"/>
    <p:sldId id="430" r:id="rId7"/>
    <p:sldId id="431" r:id="rId8"/>
    <p:sldId id="432" r:id="rId9"/>
    <p:sldId id="433" r:id="rId10"/>
    <p:sldId id="434" r:id="rId11"/>
    <p:sldId id="435" r:id="rId12"/>
    <p:sldId id="436" r:id="rId13"/>
    <p:sldId id="437" r:id="rId14"/>
    <p:sldId id="43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64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8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32F1C-A509-984F-9E5B-E228248344CD}" type="datetimeFigureOut">
              <a:rPr kumimoji="1" lang="ko-KR" altLang="en-US" smtClean="0"/>
              <a:t>2023. 5. 17.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83281F-892B-614E-B792-481EB2F7C5B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2442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2023. 5. 17.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73925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2023. 5. 17.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7712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2023. 5. 17.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5140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2023. 5. 17.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608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2023. 5. 17.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6108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2023. 5. 17.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454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2023. 5. 17.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8768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2023. 5. 17.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5006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2023. 5. 17.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1633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2023. 5. 17.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604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2023. 5. 17.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95520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BEE32-551C-D044-9ECF-F871403689A5}" type="datetimeFigureOut">
              <a:rPr kumimoji="1" lang="ko-KR" altLang="en-US" smtClean="0"/>
              <a:t>2023. 5. 17.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6842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tiff"/><Relationship Id="rId7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7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0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7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1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7" Type="http://schemas.openxmlformats.org/officeDocument/2006/relationships/image" Target="../media/image2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0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0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7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tiff"/><Relationship Id="rId7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tiff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tiff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5411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9202" y="116699"/>
            <a:ext cx="28840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Seravek Light" charset="0"/>
                <a:ea typeface="Seravek Light" charset="0"/>
                <a:cs typeface="Seravek Light" charset="0"/>
              </a:rPr>
              <a:t>GBME </a:t>
            </a:r>
            <a:r>
              <a:rPr lang="ko-KR" altLang="en-US" sz="1600" dirty="0">
                <a:latin typeface="Seravek Light" charset="0"/>
                <a:ea typeface="Seravek Light" charset="0"/>
                <a:cs typeface="Seravek Light" charset="0"/>
              </a:rPr>
              <a:t>Probability and Statistics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782467" y="102769"/>
            <a:ext cx="23015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600" dirty="0">
                <a:latin typeface="Seravek Light" charset="0"/>
                <a:ea typeface="Seravek Light" charset="0"/>
                <a:cs typeface="Seravek Light" charset="0"/>
              </a:rPr>
              <a:t>Lecture 21</a:t>
            </a:r>
            <a:endParaRPr lang="ko-KR" altLang="en-US" sz="16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397964" y="2120740"/>
            <a:ext cx="939616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800" dirty="0">
                <a:solidFill>
                  <a:schemeClr val="accent6">
                    <a:lumMod val="75000"/>
                  </a:schemeClr>
                </a:solidFill>
                <a:latin typeface="Seravek Light" charset="0"/>
                <a:ea typeface="Seravek Light" charset="0"/>
                <a:cs typeface="Seravek Light" charset="0"/>
              </a:rPr>
              <a:t>Lecture 21</a:t>
            </a:r>
            <a:endParaRPr lang="en-US" altLang="ko-KR" sz="4800" dirty="0">
              <a:latin typeface="Seravek Light" charset="0"/>
              <a:ea typeface="Seravek Light" charset="0"/>
              <a:cs typeface="Seravek Light" charset="0"/>
            </a:endParaRPr>
          </a:p>
          <a:p>
            <a:pPr algn="ctr"/>
            <a:r>
              <a:rPr lang="en-US" altLang="ko-KR" sz="4800" dirty="0">
                <a:latin typeface="Seravek Light" charset="0"/>
                <a:ea typeface="Seravek Light" charset="0"/>
                <a:cs typeface="Seravek Light" charset="0"/>
              </a:rPr>
              <a:t>Comparing counts (Chi-square test)</a:t>
            </a:r>
          </a:p>
        </p:txBody>
      </p:sp>
    </p:spTree>
    <p:extLst>
      <p:ext uri="{BB962C8B-B14F-4D97-AF65-F5344CB8AC3E}">
        <p14:creationId xmlns:p14="http://schemas.microsoft.com/office/powerpoint/2010/main" val="2055525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50658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Chi-square test of Homogeneity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5393777" y="4447800"/>
            <a:ext cx="5998158" cy="2174495"/>
            <a:chOff x="5507915" y="3580846"/>
            <a:chExt cx="5998158" cy="217449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07915" y="3849943"/>
              <a:ext cx="5998158" cy="1905398"/>
            </a:xfrm>
            <a:prstGeom prst="rect">
              <a:avLst/>
            </a:prstGeom>
          </p:spPr>
        </p:pic>
        <p:sp>
          <p:nvSpPr>
            <p:cNvPr id="10" name="텍스트 상자 9"/>
            <p:cNvSpPr txBox="1"/>
            <p:nvPr/>
          </p:nvSpPr>
          <p:spPr>
            <a:xfrm>
              <a:off x="5507915" y="3580846"/>
              <a:ext cx="36898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400" dirty="0">
                  <a:latin typeface="Seravek Light" charset="0"/>
                  <a:ea typeface="Seravek Light" charset="0"/>
                  <a:cs typeface="Seravek Light" charset="0"/>
                </a:rPr>
                <a:t>Expected values for the ‘</a:t>
              </a:r>
              <a:r>
                <a:rPr kumimoji="1" lang="en-US" altLang="ko-KR" sz="1400">
                  <a:latin typeface="Seravek Light" charset="0"/>
                  <a:ea typeface="Seravek Light" charset="0"/>
                  <a:cs typeface="Seravek Light" charset="0"/>
                </a:rPr>
                <a:t>06 graduates</a:t>
              </a:r>
              <a:endParaRPr kumimoji="1" lang="ko-KR" altLang="en-US" sz="1400" dirty="0">
                <a:latin typeface="Seravek Light" charset="0"/>
                <a:ea typeface="Seravek Light" charset="0"/>
                <a:cs typeface="Seravek Light" charset="0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465717" y="1953970"/>
            <a:ext cx="6870999" cy="2290926"/>
            <a:chOff x="756173" y="912115"/>
            <a:chExt cx="6870999" cy="2290926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7"/>
            <a:srcRect b="19205"/>
            <a:stretch/>
          </p:blipFill>
          <p:spPr>
            <a:xfrm>
              <a:off x="756173" y="1235064"/>
              <a:ext cx="6128721" cy="1967977"/>
            </a:xfrm>
            <a:prstGeom prst="rect">
              <a:avLst/>
            </a:prstGeom>
          </p:spPr>
        </p:pic>
        <p:sp>
          <p:nvSpPr>
            <p:cNvPr id="14" name="텍스트 상자 13"/>
            <p:cNvSpPr txBox="1"/>
            <p:nvPr/>
          </p:nvSpPr>
          <p:spPr>
            <a:xfrm>
              <a:off x="756173" y="912115"/>
              <a:ext cx="68709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400" dirty="0">
                  <a:latin typeface="Seravek Light" charset="0"/>
                  <a:ea typeface="Seravek Light" charset="0"/>
                  <a:cs typeface="Seravek Light" charset="0"/>
                </a:rPr>
                <a:t>Post-graduation activities of the class of 2006 for several colleges of a </a:t>
              </a:r>
              <a:r>
                <a:rPr kumimoji="1" lang="en-US" altLang="ko-KR" sz="1400">
                  <a:latin typeface="Seravek Light" charset="0"/>
                  <a:ea typeface="Seravek Light" charset="0"/>
                  <a:cs typeface="Seravek Light" charset="0"/>
                </a:rPr>
                <a:t>large university</a:t>
              </a:r>
              <a:endParaRPr kumimoji="1" lang="ko-KR" altLang="en-US" sz="1400" dirty="0">
                <a:latin typeface="Seravek Light" charset="0"/>
                <a:ea typeface="Seravek Light" charset="0"/>
                <a:cs typeface="Seravek Light" charset="0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6519957" y="2496659"/>
            <a:ext cx="5344748" cy="1338668"/>
            <a:chOff x="6691553" y="1792975"/>
            <a:chExt cx="5344748" cy="1338668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752565" y="1792975"/>
              <a:ext cx="4283736" cy="1338668"/>
            </a:xfrm>
            <a:prstGeom prst="rect">
              <a:avLst/>
            </a:prstGeom>
          </p:spPr>
        </p:pic>
        <p:cxnSp>
          <p:nvCxnSpPr>
            <p:cNvPr id="19" name="직선 화살표 연결선 18"/>
            <p:cNvCxnSpPr/>
            <p:nvPr/>
          </p:nvCxnSpPr>
          <p:spPr>
            <a:xfrm>
              <a:off x="6831106" y="2462309"/>
              <a:ext cx="6562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텍스트 상자 19"/>
            <p:cNvSpPr txBox="1"/>
            <p:nvPr/>
          </p:nvSpPr>
          <p:spPr>
            <a:xfrm>
              <a:off x="6691553" y="2107897"/>
              <a:ext cx="11353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400">
                  <a:latin typeface="Seravek Light" charset="0"/>
                  <a:ea typeface="Seravek Light" charset="0"/>
                  <a:cs typeface="Seravek Light" charset="0"/>
                </a:rPr>
                <a:t>Percentage</a:t>
              </a:r>
              <a:endParaRPr kumimoji="1" lang="ko-KR" altLang="en-US" sz="1400" dirty="0">
                <a:latin typeface="Seravek Light" charset="0"/>
                <a:ea typeface="Seravek Light" charset="0"/>
                <a:cs typeface="Seravek Light" charset="0"/>
              </a:endParaRPr>
            </a:p>
          </p:txBody>
        </p:sp>
      </p:grpSp>
      <p:sp>
        <p:nvSpPr>
          <p:cNvPr id="22" name="텍스트 상자 21"/>
          <p:cNvSpPr txBox="1"/>
          <p:nvPr/>
        </p:nvSpPr>
        <p:spPr>
          <a:xfrm>
            <a:off x="800690" y="917159"/>
            <a:ext cx="103724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4325" lvl="1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Testing whether the proportions are same across multiple groups </a:t>
            </a:r>
          </a:p>
          <a:p>
            <a:pPr marL="314325" lvl="1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b="1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two-way table </a:t>
            </a:r>
            <a:endParaRPr lang="en-US" altLang="ko-KR" dirty="0">
              <a:solidFill>
                <a:srgbClr val="C00000"/>
              </a:solidFill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21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828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uiExpand="1" build="p" bldLvl="3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50658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Chi-square test of Homogeneity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텍스트 상자 22"/>
              <p:cNvSpPr txBox="1"/>
              <p:nvPr/>
            </p:nvSpPr>
            <p:spPr>
              <a:xfrm>
                <a:off x="800690" y="1013977"/>
                <a:ext cx="10372407" cy="39722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𝜒</m:t>
                        </m:r>
                      </m:e>
                      <m:sup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mr-IN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mr-IN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(</m:t>
                                </m:r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𝑂𝑏𝑠</m:t>
                                </m:r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 −</m:t>
                                </m:r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𝐸𝑥𝑝</m:t>
                                </m:r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𝐸𝑥𝑝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	</a:t>
                </a: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The example of the agriculture school </a:t>
                </a: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And summing these across all the schools, </a:t>
                </a:r>
              </a:p>
              <a:p>
                <a:pPr marL="771525" lvl="2" indent="-314325">
                  <a:lnSpc>
                    <a:spcPct val="15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𝜒</m:t>
                        </m:r>
                      </m:e>
                      <m:sup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mr-IN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mr-IN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(</m:t>
                                </m:r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𝑂𝑏𝑠</m:t>
                                </m:r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 −</m:t>
                                </m:r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𝐸𝑥𝑝</m:t>
                                </m:r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𝐸𝑥𝑝</m:t>
                            </m:r>
                          </m:den>
                        </m:f>
                      </m:e>
                    </m:nary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=54.51</m:t>
                    </m:r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	</a:t>
                </a: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Degrees of freedom: </a:t>
                </a:r>
              </a:p>
              <a:p>
                <a:pPr marL="771525" lvl="2" indent="-314325">
                  <a:lnSpc>
                    <a:spcPct val="15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(</m:t>
                    </m:r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𝑅</m:t>
                    </m:r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−1)(</m:t>
                    </m:r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𝐶</m:t>
                    </m:r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−1)</m:t>
                    </m:r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, where </a:t>
                </a:r>
                <a:r>
                  <a:rPr lang="en-US" altLang="ko-KR" b="1" dirty="0">
                    <a:latin typeface="Seravek Light" charset="0"/>
                    <a:ea typeface="Seravek Light" charset="0"/>
                    <a:cs typeface="Seravek Light" charset="0"/>
                  </a:rPr>
                  <a:t>R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: the number of rows, </a:t>
                </a:r>
                <a:r>
                  <a:rPr lang="en-US" altLang="ko-KR" b="1" dirty="0">
                    <a:latin typeface="Seravek Light" charset="0"/>
                    <a:ea typeface="Seravek Light" charset="0"/>
                    <a:cs typeface="Seravek Light" charset="0"/>
                  </a:rPr>
                  <a:t>C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: the number of columns</a:t>
                </a:r>
              </a:p>
            </p:txBody>
          </p:sp>
        </mc:Choice>
        <mc:Fallback xmlns="">
          <p:sp>
            <p:nvSpPr>
              <p:cNvPr id="23" name="텍스트 상자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690" y="1013977"/>
                <a:ext cx="10372407" cy="3972241"/>
              </a:xfrm>
              <a:prstGeom prst="rect">
                <a:avLst/>
              </a:prstGeom>
              <a:blipFill rotWithShape="0">
                <a:blip r:embed="rId6"/>
                <a:stretch>
                  <a:fillRect l="-353" b="-4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71228" y="1657036"/>
            <a:ext cx="3687584" cy="620507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21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15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 bldLvl="3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38940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Examining the Residuals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텍스트 상자 22"/>
              <p:cNvSpPr txBox="1"/>
              <p:nvPr/>
            </p:nvSpPr>
            <p:spPr>
              <a:xfrm>
                <a:off x="800690" y="1013977"/>
                <a:ext cx="10372407" cy="2866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Which cell? How far from the expected values?</a:t>
                </a: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b="1" dirty="0">
                    <a:latin typeface="Seravek Light" charset="0"/>
                    <a:ea typeface="Seravek Light" charset="0"/>
                    <a:cs typeface="Seravek Light" charset="0"/>
                  </a:rPr>
                  <a:t>Standardized residual: </a:t>
                </a:r>
              </a:p>
              <a:p>
                <a:pPr marL="771525" lvl="2" indent="-314325">
                  <a:lnSpc>
                    <a:spcPct val="15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𝑐</m:t>
                    </m:r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 </m:t>
                    </m:r>
                    <m:f>
                      <m:fPr>
                        <m:ctrlPr>
                          <a:rPr lang="mr-IN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𝑂𝑏𝑠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𝐸𝑥𝑝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)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mr-IN" altLang="ko-KR" b="0" i="1" smtClean="0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𝐸𝑥𝑝</m:t>
                            </m:r>
                          </m:e>
                        </m:rad>
                      </m:den>
                    </m:f>
                  </m:oMath>
                </a14:m>
                <a:endParaRPr lang="en-US" altLang="ko-KR" b="0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771525" lvl="2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square roots of the components we calculated for each cell</a:t>
                </a:r>
              </a:p>
              <a:p>
                <a:pPr marL="771525" lvl="2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Their sign indicates whether we observed more or fewer cases than we expected.</a:t>
                </a:r>
              </a:p>
            </p:txBody>
          </p:sp>
        </mc:Choice>
        <mc:Fallback xmlns="">
          <p:sp>
            <p:nvSpPr>
              <p:cNvPr id="23" name="텍스트 상자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690" y="1013977"/>
                <a:ext cx="10372407" cy="2866747"/>
              </a:xfrm>
              <a:prstGeom prst="rect">
                <a:avLst/>
              </a:prstGeom>
              <a:blipFill rotWithShape="0">
                <a:blip r:embed="rId6"/>
                <a:stretch>
                  <a:fillRect l="-353" b="-10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07156" y="3997268"/>
            <a:ext cx="4710765" cy="1589327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21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637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 bldLvl="3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51219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Chi-square test of independence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23" name="텍스트 상자 22"/>
          <p:cNvSpPr txBox="1"/>
          <p:nvPr/>
        </p:nvSpPr>
        <p:spPr>
          <a:xfrm>
            <a:off x="954981" y="3164673"/>
            <a:ext cx="10372407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4325" lvl="1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The calculation is identical to the homogeneity test.</a:t>
            </a:r>
          </a:p>
          <a:p>
            <a:pPr marL="314325" lvl="1" indent="-314325">
              <a:lnSpc>
                <a:spcPct val="150000"/>
              </a:lnSpc>
              <a:buFont typeface="Arial" charset="0"/>
              <a:buChar char="•"/>
            </a:pPr>
            <a:endParaRPr lang="en-US" altLang="ko-KR" sz="1000" b="1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lvl="1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b="1" dirty="0">
                <a:latin typeface="Seravek Light" charset="0"/>
                <a:ea typeface="Seravek Light" charset="0"/>
                <a:cs typeface="Seravek Light" charset="0"/>
              </a:rPr>
              <a:t>What’s different? </a:t>
            </a:r>
          </a:p>
          <a:p>
            <a:pPr marL="771525" lvl="2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Independence test: Two categorical variables measured on a single population</a:t>
            </a:r>
          </a:p>
          <a:p>
            <a:pPr marL="1228725" lvl="3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sz="1600" dirty="0">
                <a:latin typeface="Seravek Light" charset="0"/>
                <a:ea typeface="Seravek Light" charset="0"/>
                <a:cs typeface="Seravek Light" charset="0"/>
              </a:rPr>
              <a:t>Homogeneity test: a single categorical variable independently measured on two or more populations</a:t>
            </a:r>
          </a:p>
          <a:p>
            <a:pPr marL="314325" lvl="1" indent="-314325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>
              <a:latin typeface="Seravek Light" charset="0"/>
              <a:ea typeface="Seravek Light" charset="0"/>
              <a:cs typeface="Seravek Light" charset="0"/>
            </a:endParaRPr>
          </a:p>
          <a:p>
            <a:pPr marL="771525" lvl="2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Independence test’s question: “Are the variables independent?”</a:t>
            </a:r>
          </a:p>
          <a:p>
            <a:pPr marL="1228725" lvl="3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sz="1600" dirty="0">
                <a:latin typeface="Seravek Light" charset="0"/>
                <a:ea typeface="Seravek Light" charset="0"/>
                <a:cs typeface="Seravek Light" charset="0"/>
              </a:rPr>
              <a:t>Homogeneity test: “Are the groups homogeneous?”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958472" y="918397"/>
            <a:ext cx="3637952" cy="2135716"/>
            <a:chOff x="958472" y="933152"/>
            <a:chExt cx="3637952" cy="213571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58472" y="1242683"/>
              <a:ext cx="3637952" cy="1826185"/>
            </a:xfrm>
            <a:prstGeom prst="rect">
              <a:avLst/>
            </a:prstGeom>
          </p:spPr>
        </p:pic>
        <p:sp>
          <p:nvSpPr>
            <p:cNvPr id="13" name="텍스트 상자 12"/>
            <p:cNvSpPr txBox="1"/>
            <p:nvPr/>
          </p:nvSpPr>
          <p:spPr>
            <a:xfrm>
              <a:off x="958472" y="933152"/>
              <a:ext cx="3140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400" b="1" dirty="0">
                  <a:latin typeface="Seravek Light" charset="0"/>
                  <a:ea typeface="Seravek Light" charset="0"/>
                  <a:cs typeface="Seravek Light" charset="0"/>
                </a:rPr>
                <a:t>Race effects on police vehicle search </a:t>
              </a:r>
              <a:endParaRPr kumimoji="1" lang="ko-KR" altLang="en-US" sz="1400" b="1" dirty="0">
                <a:latin typeface="Seravek Light" charset="0"/>
                <a:ea typeface="Seravek Light" charset="0"/>
                <a:cs typeface="Seravek Light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텍스트 상자 14"/>
              <p:cNvSpPr txBox="1"/>
              <p:nvPr/>
            </p:nvSpPr>
            <p:spPr>
              <a:xfrm>
                <a:off x="5063175" y="898742"/>
                <a:ext cx="6562821" cy="2169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Are police search and race independent? or have relationship?</a:t>
                </a: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b="1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Contingency table</a:t>
                </a: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From L09</a:t>
                </a:r>
                <a:r>
                  <a:rPr lang="en-US" altLang="ko-KR" b="1" dirty="0">
                    <a:latin typeface="Seravek Light" charset="0"/>
                    <a:ea typeface="Seravek Light" charset="0"/>
                    <a:cs typeface="Seravek Light" charset="0"/>
                  </a:rPr>
                  <a:t>:</a:t>
                </a:r>
              </a:p>
              <a:p>
                <a:pPr marL="771525" lvl="2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b="1" dirty="0">
                    <a:latin typeface="Seravek Light" charset="0"/>
                    <a:ea typeface="Seravek Light" charset="0"/>
                    <a:cs typeface="Seravek Light" charset="0"/>
                  </a:rPr>
                  <a:t>“Independence: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the occurrence of A does not change the probability of B,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</m:e>
                    </m:d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”</a:t>
                </a:r>
              </a:p>
            </p:txBody>
          </p:sp>
        </mc:Choice>
        <mc:Fallback xmlns="">
          <p:sp>
            <p:nvSpPr>
              <p:cNvPr id="15" name="텍스트 상자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175" y="898742"/>
                <a:ext cx="6562821" cy="2169825"/>
              </a:xfrm>
              <a:prstGeom prst="rect">
                <a:avLst/>
              </a:prstGeom>
              <a:blipFill rotWithShape="0">
                <a:blip r:embed="rId7"/>
                <a:stretch>
                  <a:fillRect l="-651" b="-19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직사각형 16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21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49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 bldLvl="3"/>
      <p:bldP spid="15" grpId="0" build="p" bldLvl="3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30085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Review: Key Points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텍스트 상자 11"/>
              <p:cNvSpPr txBox="1"/>
              <p:nvPr/>
            </p:nvSpPr>
            <p:spPr>
              <a:xfrm>
                <a:off x="928453" y="879451"/>
                <a:ext cx="10943650" cy="41097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b="1" dirty="0">
                    <a:solidFill>
                      <a:srgbClr val="00206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Chapter 26: Comparing Counts</a:t>
                </a:r>
              </a:p>
              <a:p>
                <a:pPr marL="285750" lvl="2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b="1" dirty="0">
                    <a:latin typeface="Seravek Light" charset="0"/>
                    <a:ea typeface="Seravek Light" charset="0"/>
                    <a:cs typeface="Seravek Light" charset="0"/>
                  </a:rPr>
                  <a:t>Goodness-of-fit tests: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𝜒</m:t>
                        </m:r>
                      </m:e>
                      <m:sup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mr-IN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mr-IN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(</m:t>
                                </m:r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𝑂𝑏𝑠</m:t>
                                </m:r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 −</m:t>
                                </m:r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𝐸𝑥𝑝</m:t>
                                </m:r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𝐸𝑥𝑝</m:t>
                            </m:r>
                          </m:den>
                        </m:f>
                      </m:e>
                    </m:nary>
                  </m:oMath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285750" lvl="2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Assumption and conditions: </a:t>
                </a:r>
              </a:p>
              <a:p>
                <a:pPr marL="742950" lvl="3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counted data condition, independence assumption, expected cell frequency condition</a:t>
                </a:r>
              </a:p>
              <a:p>
                <a:pPr marL="285750" lvl="2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Chi-square distribution: only positive, right skewed, mode: df-2, mean: </a:t>
                </a:r>
                <a:r>
                  <a:rPr lang="en-US" altLang="ko-KR" dirty="0" err="1">
                    <a:latin typeface="Seravek Light" charset="0"/>
                    <a:ea typeface="Seravek Light" charset="0"/>
                    <a:cs typeface="Seravek Light" charset="0"/>
                  </a:rPr>
                  <a:t>df</a:t>
                </a: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285750" lvl="2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Chi-square test for a one-way count table</a:t>
                </a:r>
              </a:p>
              <a:p>
                <a:pPr marL="285750" lvl="2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Chi-square test for a two-way table: Chi-square test of homogeneity</a:t>
                </a:r>
              </a:p>
              <a:p>
                <a:pPr marL="285750" lvl="2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Chi-square test for a contingency table: Chi-square test of independence</a:t>
                </a:r>
              </a:p>
              <a:p>
                <a:pPr marL="285750" lvl="2" indent="-285750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</p:txBody>
          </p:sp>
        </mc:Choice>
        <mc:Fallback xmlns="">
          <p:sp>
            <p:nvSpPr>
              <p:cNvPr id="12" name="텍스트 상자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453" y="879451"/>
                <a:ext cx="10943650" cy="4109779"/>
              </a:xfrm>
              <a:prstGeom prst="rect">
                <a:avLst/>
              </a:prstGeom>
              <a:blipFill rotWithShape="0">
                <a:blip r:embed="rId6"/>
                <a:stretch>
                  <a:fillRect l="-4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직사각형 12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21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485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30038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Review: Key Points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텍스트 상자 11"/>
              <p:cNvSpPr txBox="1"/>
              <p:nvPr/>
            </p:nvSpPr>
            <p:spPr>
              <a:xfrm>
                <a:off x="928453" y="879451"/>
                <a:ext cx="10943650" cy="34795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b="1" dirty="0">
                    <a:solidFill>
                      <a:srgbClr val="00206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Chapter 25: Paired Samples and Blocks</a:t>
                </a:r>
              </a:p>
              <a:p>
                <a:pPr marL="285750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b="1" dirty="0">
                    <a:latin typeface="Seravek Light" charset="0"/>
                    <a:ea typeface="Seravek Light" charset="0"/>
                    <a:cs typeface="Seravek Light" charset="0"/>
                  </a:rPr>
                  <a:t>Paired </a:t>
                </a:r>
                <a:r>
                  <a:rPr lang="en-US" altLang="ko-KR" b="1" i="1" dirty="0">
                    <a:latin typeface="Seravek Light" charset="0"/>
                    <a:ea typeface="Seravek Light" charset="0"/>
                    <a:cs typeface="Seravek Light" charset="0"/>
                  </a:rPr>
                  <a:t>t</a:t>
                </a:r>
                <a:r>
                  <a:rPr lang="en-US" altLang="ko-KR" b="1" dirty="0">
                    <a:latin typeface="Seravek Light" charset="0"/>
                    <a:ea typeface="Seravek Light" charset="0"/>
                    <a:cs typeface="Seravek Light" charset="0"/>
                  </a:rPr>
                  <a:t>-test: 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use pairwise differences, and then one-sample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t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-test on the pairwise differences</a:t>
                </a:r>
              </a:p>
              <a:p>
                <a:pPr marL="771525" lvl="2" indent="-314325">
                  <a:lnSpc>
                    <a:spcPct val="15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0</m:t>
                        </m:r>
                      </m:sub>
                    </m:sSub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: </m:t>
                    </m:r>
                    <m:sSub>
                      <m:sSub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𝑑</m:t>
                        </m:r>
                      </m:sub>
                    </m:sSub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sSub>
                      <m:sSub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sz="16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Δ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600" dirty="0">
                    <a:solidFill>
                      <a:schemeClr val="tx1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  (usually,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sz="16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Δ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600" dirty="0">
                    <a:solidFill>
                      <a:schemeClr val="tx1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 = 0),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𝑛</m:t>
                        </m:r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−1</m:t>
                        </m:r>
                      </m:sub>
                    </m:sSub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f>
                      <m:fPr>
                        <m:ctrlPr>
                          <a:rPr lang="mr-IN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mr-IN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accPr>
                          <m:e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𝑑</m:t>
                            </m:r>
                          </m:e>
                        </m:acc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ko-KR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𝑆𝐸</m:t>
                        </m:r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(</m:t>
                        </m:r>
                        <m:acc>
                          <m:accPr>
                            <m:chr m:val="̅"/>
                            <m:ctrlPr>
                              <a:rPr lang="mr-IN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accPr>
                          <m:e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𝑑</m:t>
                            </m:r>
                          </m:e>
                        </m:acc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)</m:t>
                        </m:r>
                      </m:den>
                    </m:f>
                    <m:r>
                      <a:rPr lang="en-US" altLang="ko-KR" sz="1600" b="0" i="0" smtClean="0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, </m:t>
                    </m:r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𝑑𝑓</m:t>
                    </m:r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𝑛</m:t>
                    </m:r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−1</m:t>
                    </m:r>
                    <m:r>
                      <a:rPr lang="en-US" altLang="ko-KR" sz="1600" b="0" i="0" smtClean="0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, </m:t>
                    </m:r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𝑆𝐸</m:t>
                    </m:r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mr-IN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accPr>
                      <m:e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𝑑</m:t>
                        </m:r>
                      </m:e>
                    </m:acc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)</m:t>
                    </m:r>
                  </m:oMath>
                </a14:m>
                <a:r>
                  <a:rPr lang="en-US" altLang="ko-KR" sz="1600" dirty="0">
                    <a:solidFill>
                      <a:schemeClr val="tx1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𝑑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mr-IN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altLang="ko-KR" sz="1600" dirty="0">
                  <a:solidFill>
                    <a:schemeClr val="tx1"/>
                  </a:solidFill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sz="1600" b="1" dirty="0">
                    <a:latin typeface="Seravek Light" charset="0"/>
                    <a:ea typeface="Seravek Light" charset="0"/>
                    <a:cs typeface="Seravek Light" charset="0"/>
                  </a:rPr>
                  <a:t>Confidence interval: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mr-IN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accPr>
                      <m:e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𝑑</m:t>
                        </m:r>
                      </m:e>
                    </m:acc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±</m:t>
                    </m:r>
                    <m:sSubSup>
                      <m:sSubSup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SupPr>
                      <m:e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−1</m:t>
                        </m:r>
                      </m:sub>
                      <m:sup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</m:t>
                        </m:r>
                      </m:sup>
                    </m:sSubSup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× </m:t>
                    </m:r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𝑆𝐸</m:t>
                    </m:r>
                    <m:d>
                      <m:d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mr-IN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accPr>
                          <m:e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𝑑</m:t>
                            </m:r>
                          </m:e>
                        </m:acc>
                      </m:e>
                    </m:d>
                  </m:oMath>
                </a14:m>
                <a:endParaRPr lang="en-US" altLang="ko-KR" sz="1600" dirty="0">
                  <a:solidFill>
                    <a:schemeClr val="tx1"/>
                  </a:solidFill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b="1" dirty="0">
                    <a:solidFill>
                      <a:schemeClr val="tx1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Nonparametric sign test: </a:t>
                </a:r>
              </a:p>
              <a:p>
                <a:pPr marL="771525" lvl="2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sz="1600" dirty="0">
                    <a:latin typeface="Seravek Light" charset="0"/>
                    <a:ea typeface="Seravek Light" charset="0"/>
                    <a:cs typeface="Seravek Light" charset="0"/>
                  </a:rPr>
                  <a:t>Record 0 for the pairs with negative differences, record 1 for the pairs with positive differences</a:t>
                </a:r>
              </a:p>
              <a:p>
                <a:pPr marL="771525" lvl="2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sz="1600" dirty="0">
                    <a:latin typeface="Seravek Light" charset="0"/>
                    <a:ea typeface="Seravek Light" charset="0"/>
                    <a:cs typeface="Seravek Light" charset="0"/>
                  </a:rPr>
                  <a:t>and ignore the pairs with difference = 0</a:t>
                </a:r>
              </a:p>
              <a:p>
                <a:pPr marL="771525" lvl="2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sz="1600" dirty="0">
                    <a:latin typeface="Seravek Light" charset="0"/>
                    <a:ea typeface="Seravek Light" charset="0"/>
                    <a:cs typeface="Seravek Light" charset="0"/>
                  </a:rPr>
                  <a:t>Then, test the associated proportion </a:t>
                </a:r>
                <a:r>
                  <a:rPr lang="en-US" altLang="ko-KR" sz="1600" i="1" dirty="0">
                    <a:latin typeface="Seravek Light" charset="0"/>
                    <a:ea typeface="Seravek Light" charset="0"/>
                    <a:cs typeface="Seravek Light" charset="0"/>
                  </a:rPr>
                  <a:t>p</a:t>
                </a:r>
                <a:r>
                  <a:rPr lang="en-US" altLang="ko-KR" sz="1600" dirty="0">
                    <a:latin typeface="Seravek Light" charset="0"/>
                    <a:ea typeface="Seravek Light" charset="0"/>
                    <a:cs typeface="Seravek Light" charset="0"/>
                  </a:rPr>
                  <a:t> = 0.5 using a </a:t>
                </a:r>
                <a:r>
                  <a:rPr lang="en-US" altLang="ko-KR" sz="1600" i="1" dirty="0">
                    <a:latin typeface="Seravek Light" charset="0"/>
                    <a:ea typeface="Seravek Light" charset="0"/>
                    <a:cs typeface="Seravek Light" charset="0"/>
                  </a:rPr>
                  <a:t>z</a:t>
                </a:r>
                <a:r>
                  <a:rPr lang="en-US" altLang="ko-KR" sz="1600" dirty="0">
                    <a:latin typeface="Seravek Light" charset="0"/>
                    <a:ea typeface="Seravek Light" charset="0"/>
                    <a:cs typeface="Seravek Light" charset="0"/>
                  </a:rPr>
                  <a:t>-test</a:t>
                </a:r>
                <a:endParaRPr lang="en-US" altLang="ko-KR" dirty="0">
                  <a:solidFill>
                    <a:schemeClr val="tx1"/>
                  </a:solidFill>
                  <a:latin typeface="Seravek Light" charset="0"/>
                  <a:ea typeface="Seravek Light" charset="0"/>
                  <a:cs typeface="Seravek Light" charset="0"/>
                </a:endParaRPr>
              </a:p>
            </p:txBody>
          </p:sp>
        </mc:Choice>
        <mc:Fallback xmlns="">
          <p:sp>
            <p:nvSpPr>
              <p:cNvPr id="12" name="텍스트 상자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453" y="879451"/>
                <a:ext cx="10943650" cy="3479542"/>
              </a:xfrm>
              <a:prstGeom prst="rect">
                <a:avLst/>
              </a:prstGeom>
              <a:blipFill rotWithShape="0">
                <a:blip r:embed="rId6"/>
                <a:stretch>
                  <a:fillRect l="-445" b="-3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직사각형 12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21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87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12771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Counts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876" y="997500"/>
            <a:ext cx="2110818" cy="3983651"/>
          </a:xfrm>
          <a:prstGeom prst="rect">
            <a:avLst/>
          </a:prstGeom>
        </p:spPr>
      </p:pic>
      <p:sp>
        <p:nvSpPr>
          <p:cNvPr id="15" name="텍스트 상자 14"/>
          <p:cNvSpPr txBox="1"/>
          <p:nvPr/>
        </p:nvSpPr>
        <p:spPr>
          <a:xfrm>
            <a:off x="2832556" y="973405"/>
            <a:ext cx="85167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Example: zodiac signs of 256 heads of the largest 400 companies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If the zodiac signs cannot predict the future, we should expect 1/12 counts for each category. 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How closely do the observed numbers of births per sign fit this simple “null” model? 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ko-KR" b="1" dirty="0">
                <a:latin typeface="Seravek Light" charset="0"/>
                <a:ea typeface="Seravek Light" charset="0"/>
                <a:cs typeface="Seravek Light" charset="0"/>
              </a:rPr>
              <a:t>“Goodness-of-fit”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 test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21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347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34531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Goodness-of-fit tests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텍스트 상자 11"/>
              <p:cNvSpPr txBox="1"/>
              <p:nvPr/>
            </p:nvSpPr>
            <p:spPr>
              <a:xfrm>
                <a:off x="800690" y="1013977"/>
                <a:ext cx="10372407" cy="5183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Procedure: </a:t>
                </a:r>
              </a:p>
              <a:p>
                <a:pPr marL="771525" lvl="2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First, observed value minus expected value for each cell: similar to residuals</a:t>
                </a:r>
              </a:p>
              <a:p>
                <a:pPr marL="771525" lvl="2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The residual values can be positive and negative, so we need to square them. </a:t>
                </a:r>
              </a:p>
              <a:p>
                <a:pPr marL="771525" lvl="2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We divide the residuals by the expected counts.</a:t>
                </a:r>
              </a:p>
              <a:p>
                <a:pPr marL="771525" lvl="2" indent="-314325">
                  <a:lnSpc>
                    <a:spcPct val="15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mr-IN" altLang="ko-KR" i="1" smtClean="0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mr-IN" altLang="ko-KR" i="1" smtClean="0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(</m:t>
                                </m:r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𝑂𝑏𝑠</m:t>
                                </m:r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 −</m:t>
                                </m:r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𝐸𝑥𝑝</m:t>
                                </m:r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𝐸𝑥𝑝</m:t>
                            </m:r>
                          </m:den>
                        </m:f>
                      </m:e>
                    </m:nary>
                  </m:oMath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771525" lvl="2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How well the theory (expected values) fits the data: </a:t>
                </a:r>
                <a:r>
                  <a:rPr lang="en-US" altLang="ko-KR" b="1" dirty="0">
                    <a:latin typeface="Seravek Light" charset="0"/>
                    <a:ea typeface="Seravek Light" charset="0"/>
                    <a:cs typeface="Seravek Light" charset="0"/>
                  </a:rPr>
                  <a:t>goodness-of-fit</a:t>
                </a: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It follows the chi-square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pPr>
                      <m:e>
                        <m:r>
                          <a:rPr lang="en-US" altLang="ko-KR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𝜒</m:t>
                        </m:r>
                      </m:e>
                      <m:sup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) distribution.</a:t>
                </a:r>
              </a:p>
              <a:p>
                <a:pPr marL="771525" lvl="2" indent="-314325">
                  <a:lnSpc>
                    <a:spcPct val="15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𝜒</m:t>
                        </m:r>
                      </m:e>
                      <m:sup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mr-IN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mr-IN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(</m:t>
                                </m:r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𝑂𝑏𝑠</m:t>
                                </m:r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 −</m:t>
                                </m:r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𝐸𝑥𝑝</m:t>
                                </m:r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𝐸𝑥𝑝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	</a:t>
                </a:r>
              </a:p>
              <a:p>
                <a:pPr marL="771525" lvl="2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This family of models also depends on the degrees of freedom. </a:t>
                </a:r>
              </a:p>
              <a:p>
                <a:pPr marL="771525" lvl="2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In the chi-square test, </a:t>
                </a:r>
                <a:r>
                  <a:rPr lang="en-US" altLang="ko-KR" i="1" dirty="0" err="1">
                    <a:latin typeface="Seravek Light" charset="0"/>
                    <a:ea typeface="Seravek Light" charset="0"/>
                    <a:cs typeface="Seravek Light" charset="0"/>
                  </a:rPr>
                  <a:t>df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=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n </a:t>
                </a:r>
                <a:r>
                  <a:rPr lang="mr-IN" altLang="ko-KR" dirty="0">
                    <a:latin typeface="Seravek Light" charset="0"/>
                    <a:ea typeface="Seravek Light" charset="0"/>
                    <a:cs typeface="Seravek Light" charset="0"/>
                  </a:rPr>
                  <a:t>–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1, where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n 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is the number of categories, not the sample size. </a:t>
                </a:r>
              </a:p>
            </p:txBody>
          </p:sp>
        </mc:Choice>
        <mc:Fallback xmlns="">
          <p:sp>
            <p:nvSpPr>
              <p:cNvPr id="12" name="텍스트 상자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690" y="1013977"/>
                <a:ext cx="10372407" cy="5183022"/>
              </a:xfrm>
              <a:prstGeom prst="rect">
                <a:avLst/>
              </a:prstGeom>
              <a:blipFill rotWithShape="0">
                <a:blip r:embed="rId6"/>
                <a:stretch>
                  <a:fillRect l="-353" b="-8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직사각형 12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21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CE94D80-A450-3E46-ADF9-8982546B2F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15178" y="1291337"/>
            <a:ext cx="2110818" cy="398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299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45873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Assumptions and Conditions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2" name="텍스트 상자 11"/>
          <p:cNvSpPr txBox="1"/>
          <p:nvPr/>
        </p:nvSpPr>
        <p:spPr>
          <a:xfrm>
            <a:off x="800690" y="1013977"/>
            <a:ext cx="10372407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4325" lvl="1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b="1" dirty="0">
                <a:latin typeface="Seravek Light" charset="0"/>
                <a:ea typeface="Seravek Light" charset="0"/>
                <a:cs typeface="Seravek Light" charset="0"/>
              </a:rPr>
              <a:t>Counted Data Condition</a:t>
            </a:r>
          </a:p>
          <a:p>
            <a:pPr marL="771525" lvl="2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The data must be </a:t>
            </a:r>
            <a:r>
              <a:rPr lang="en-US" altLang="ko-KR" b="1" dirty="0">
                <a:latin typeface="Seravek Light" charset="0"/>
                <a:ea typeface="Seravek Light" charset="0"/>
                <a:cs typeface="Seravek Light" charset="0"/>
              </a:rPr>
              <a:t>counts 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for the categories of a categorical variable. </a:t>
            </a:r>
          </a:p>
          <a:p>
            <a:pPr marL="771525" lvl="2" indent="-314325">
              <a:lnSpc>
                <a:spcPct val="15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lvl="1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b="1" dirty="0">
                <a:latin typeface="Seravek Light" charset="0"/>
                <a:ea typeface="Seravek Light" charset="0"/>
                <a:cs typeface="Seravek Light" charset="0"/>
              </a:rPr>
              <a:t>Independence Assumption</a:t>
            </a:r>
          </a:p>
          <a:p>
            <a:pPr marL="771525" lvl="2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The counts in the cells should be independent of each other. </a:t>
            </a:r>
          </a:p>
          <a:p>
            <a:pPr marL="771525" lvl="2" indent="-314325">
              <a:lnSpc>
                <a:spcPct val="15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lvl="1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b="1" dirty="0">
                <a:latin typeface="Seravek Light" charset="0"/>
                <a:ea typeface="Seravek Light" charset="0"/>
                <a:cs typeface="Seravek Light" charset="0"/>
              </a:rPr>
              <a:t>Sample Size Assumption</a:t>
            </a:r>
          </a:p>
          <a:p>
            <a:pPr marL="771525" lvl="2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Expected cell frequency condition: </a:t>
            </a:r>
          </a:p>
          <a:p>
            <a:pPr marL="1228725" lvl="3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The expected counts for each cell should be at least 5.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21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054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32255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Chi-Square P-values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텍스트 상자 11"/>
              <p:cNvSpPr txBox="1"/>
              <p:nvPr/>
            </p:nvSpPr>
            <p:spPr>
              <a:xfrm>
                <a:off x="800691" y="1013977"/>
                <a:ext cx="8343310" cy="5170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The chi-square should be used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only 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for testing hypotheses,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not 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for constructing confidence intervals.</a:t>
                </a: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sz="1000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We can do only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one-sided 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test (by squaring the differences, we made all the deviations positive).</a:t>
                </a: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sz="1000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There’s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no 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direction to the rejection of the null model. All we know is that it doesn’t fit. </a:t>
                </a: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sz="1000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It is testing all of the cells together. There are many ways the null hypothesis can be wrong (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many-sided 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in some sense)</a:t>
                </a: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sz="1000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Chi-square models are skewed. </a:t>
                </a:r>
              </a:p>
              <a:p>
                <a:pPr marL="771525" lvl="2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The mode is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𝜒</m:t>
                        </m:r>
                      </m:e>
                      <m:sup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= </a:t>
                </a:r>
                <a:r>
                  <a:rPr lang="en-US" altLang="ko-KR" i="1" dirty="0" err="1">
                    <a:latin typeface="Seravek Light" charset="0"/>
                    <a:ea typeface="Seravek Light" charset="0"/>
                    <a:cs typeface="Seravek Light" charset="0"/>
                  </a:rPr>
                  <a:t>df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 </a:t>
                </a:r>
                <a:r>
                  <a:rPr lang="mr-IN" altLang="ko-KR" dirty="0">
                    <a:latin typeface="Seravek Light" charset="0"/>
                    <a:ea typeface="Seravek Light" charset="0"/>
                    <a:cs typeface="Seravek Light" charset="0"/>
                  </a:rPr>
                  <a:t>–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2, and its mean is at </a:t>
                </a:r>
                <a:r>
                  <a:rPr lang="en-US" altLang="ko-KR" i="1" dirty="0" err="1">
                    <a:latin typeface="Seravek Light" charset="0"/>
                    <a:ea typeface="Seravek Light" charset="0"/>
                    <a:cs typeface="Seravek Light" charset="0"/>
                  </a:rPr>
                  <a:t>df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2" name="텍스트 상자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691" y="1013977"/>
                <a:ext cx="8343310" cy="5170646"/>
              </a:xfrm>
              <a:prstGeom prst="rect">
                <a:avLst/>
              </a:prstGeom>
              <a:blipFill rotWithShape="0">
                <a:blip r:embed="rId6"/>
                <a:stretch>
                  <a:fillRect l="-438" b="-1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19002" y="1717686"/>
            <a:ext cx="2226434" cy="2575976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79B9B018-58D3-F441-B5FB-029DC07519ED}"/>
              </a:ext>
            </a:extLst>
          </p:cNvPr>
          <p:cNvGrpSpPr/>
          <p:nvPr/>
        </p:nvGrpSpPr>
        <p:grpSpPr>
          <a:xfrm>
            <a:off x="6831599" y="4877468"/>
            <a:ext cx="5252376" cy="1261234"/>
            <a:chOff x="6831599" y="4877468"/>
            <a:chExt cx="5252376" cy="126123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831599" y="4877468"/>
              <a:ext cx="5252376" cy="1261234"/>
            </a:xfrm>
            <a:prstGeom prst="rect">
              <a:avLst/>
            </a:prstGeom>
          </p:spPr>
        </p:pic>
        <p:grpSp>
          <p:nvGrpSpPr>
            <p:cNvPr id="18" name="그룹 17"/>
            <p:cNvGrpSpPr/>
            <p:nvPr/>
          </p:nvGrpSpPr>
          <p:grpSpPr>
            <a:xfrm>
              <a:off x="7325729" y="5034579"/>
              <a:ext cx="947797" cy="1076323"/>
              <a:chOff x="7325729" y="5034579"/>
              <a:chExt cx="947797" cy="1076323"/>
            </a:xfrm>
          </p:grpSpPr>
          <p:cxnSp>
            <p:nvCxnSpPr>
              <p:cNvPr id="13" name="직선 화살표 연결선 12"/>
              <p:cNvCxnSpPr/>
              <p:nvPr/>
            </p:nvCxnSpPr>
            <p:spPr>
              <a:xfrm flipV="1">
                <a:off x="7874598" y="5034579"/>
                <a:ext cx="0" cy="753035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텍스트 상자 13"/>
              <p:cNvSpPr txBox="1"/>
              <p:nvPr/>
            </p:nvSpPr>
            <p:spPr>
              <a:xfrm>
                <a:off x="7325729" y="5772348"/>
                <a:ext cx="94779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600" b="1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Mode: 3</a:t>
                </a:r>
                <a:endParaRPr kumimoji="1" lang="ko-KR" altLang="en-US" sz="1600" b="1" dirty="0">
                  <a:solidFill>
                    <a:srgbClr val="C00000"/>
                  </a:solidFill>
                  <a:latin typeface="Seravek Light" charset="0"/>
                  <a:ea typeface="Seravek Light" charset="0"/>
                  <a:cs typeface="Seravek Light" charset="0"/>
                </a:endParaRPr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>
              <a:off x="8442656" y="5034578"/>
              <a:ext cx="1034109" cy="1076324"/>
              <a:chOff x="8442656" y="5034578"/>
              <a:chExt cx="1034109" cy="1076324"/>
            </a:xfrm>
          </p:grpSpPr>
          <p:cxnSp>
            <p:nvCxnSpPr>
              <p:cNvPr id="15" name="직선 화살표 연결선 14"/>
              <p:cNvCxnSpPr/>
              <p:nvPr/>
            </p:nvCxnSpPr>
            <p:spPr>
              <a:xfrm flipV="1">
                <a:off x="8737002" y="5034578"/>
                <a:ext cx="0" cy="753035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텍스트 상자 16"/>
              <p:cNvSpPr txBox="1"/>
              <p:nvPr/>
            </p:nvSpPr>
            <p:spPr>
              <a:xfrm>
                <a:off x="8442656" y="5772348"/>
                <a:ext cx="103410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600" b="1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Mode: 7</a:t>
                </a:r>
                <a:endParaRPr kumimoji="1" lang="ko-KR" altLang="en-US" sz="1600" b="1" dirty="0">
                  <a:solidFill>
                    <a:srgbClr val="C00000"/>
                  </a:solidFill>
                  <a:latin typeface="Seravek Light" charset="0"/>
                  <a:ea typeface="Seravek Light" charset="0"/>
                  <a:cs typeface="Seravek Light" charset="0"/>
                </a:endParaRPr>
              </a:p>
            </p:txBody>
          </p:sp>
        </p:grpSp>
      </p:grpSp>
      <p:sp>
        <p:nvSpPr>
          <p:cNvPr id="20" name="직사각형 1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21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427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 bldLvl="3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42835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The example of zodiac sign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876" y="997500"/>
            <a:ext cx="2110818" cy="398365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26694" y="1072804"/>
            <a:ext cx="3889259" cy="13360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36372" y="445217"/>
            <a:ext cx="4092409" cy="565655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36763" y="5052692"/>
            <a:ext cx="3926546" cy="823190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  <p:sp>
        <p:nvSpPr>
          <p:cNvPr id="15" name="직사각형 14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21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93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42835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The example of zodiac sign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876" y="997500"/>
            <a:ext cx="2110818" cy="398365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26694" y="1072804"/>
            <a:ext cx="3889259" cy="133607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36763" y="5052692"/>
            <a:ext cx="3926546" cy="823190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30144" y="997500"/>
            <a:ext cx="4615292" cy="3768138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21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575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54506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Trouble with Goodness-of-fit tests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800690" y="1013977"/>
            <a:ext cx="1037240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4325" lvl="1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Goodness-of-fit: </a:t>
            </a:r>
            <a:r>
              <a:rPr lang="en-US" altLang="ko-KR" b="1" dirty="0">
                <a:latin typeface="Seravek Light" charset="0"/>
                <a:ea typeface="Seravek Light" charset="0"/>
                <a:cs typeface="Seravek Light" charset="0"/>
              </a:rPr>
              <a:t>How well does the theory fit the data?</a:t>
            </a:r>
          </a:p>
          <a:p>
            <a:pPr marL="314325" lvl="1" indent="-314325">
              <a:lnSpc>
                <a:spcPct val="150000"/>
              </a:lnSpc>
              <a:buFont typeface="Arial" charset="0"/>
              <a:buChar char="•"/>
            </a:pPr>
            <a:endParaRPr lang="en-US" altLang="ko-KR" sz="1200" b="1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lvl="1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b="1" dirty="0">
                <a:latin typeface="Seravek Light" charset="0"/>
                <a:ea typeface="Seravek Light" charset="0"/>
                <a:cs typeface="Seravek Light" charset="0"/>
              </a:rPr>
              <a:t>The only null hypothesis available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 (H</a:t>
            </a:r>
            <a:r>
              <a:rPr lang="en-US" altLang="ko-KR" baseline="-25000" dirty="0">
                <a:latin typeface="Seravek Light" charset="0"/>
                <a:ea typeface="Seravek Light" charset="0"/>
                <a:cs typeface="Seravek Light" charset="0"/>
              </a:rPr>
              <a:t>0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: the theory is true)</a:t>
            </a:r>
          </a:p>
          <a:p>
            <a:pPr marL="771525" lvl="2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We can only reject or fail to reject the null hypothesis.</a:t>
            </a:r>
          </a:p>
          <a:p>
            <a:pPr marL="771525" lvl="2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We can never confirm the theory is true. </a:t>
            </a:r>
          </a:p>
          <a:p>
            <a:pPr marL="314325" lvl="1" indent="-314325">
              <a:lnSpc>
                <a:spcPct val="15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lvl="1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b="1" dirty="0">
                <a:latin typeface="Seravek Light" charset="0"/>
                <a:ea typeface="Seravek Light" charset="0"/>
                <a:cs typeface="Seravek Light" charset="0"/>
              </a:rPr>
              <a:t>It is also difficult to know what is the alternative.</a:t>
            </a:r>
          </a:p>
          <a:p>
            <a:pPr marL="771525" lvl="2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The theory can be wrong in many ways.</a:t>
            </a:r>
          </a:p>
          <a:p>
            <a:pPr marL="771525" lvl="2" indent="-314325">
              <a:lnSpc>
                <a:spcPct val="15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lvl="1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b="1" dirty="0">
                <a:latin typeface="Seravek Light" charset="0"/>
                <a:ea typeface="Seravek Light" charset="0"/>
                <a:cs typeface="Seravek Light" charset="0"/>
              </a:rPr>
              <a:t>Thus, there is no way to prove that a favored model is true, with goodness-of-fit tests.</a:t>
            </a:r>
          </a:p>
          <a:p>
            <a:pPr marL="771525" lvl="2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Alternative: model comparison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21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947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3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5859</TotalTime>
  <Words>1063</Words>
  <Application>Microsoft Macintosh PowerPoint</Application>
  <PresentationFormat>와이드스크린</PresentationFormat>
  <Paragraphs>140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맑은 고딕</vt:lpstr>
      <vt:lpstr>Arial</vt:lpstr>
      <vt:lpstr>Cambria Math</vt:lpstr>
      <vt:lpstr>PT Sans Narrow</vt:lpstr>
      <vt:lpstr>Seravek</vt:lpstr>
      <vt:lpstr>Seravek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Choong-wan Woo</dc:creator>
  <cp:lastModifiedBy>우충완</cp:lastModifiedBy>
  <cp:revision>994</cp:revision>
  <dcterms:created xsi:type="dcterms:W3CDTF">2017-08-24T21:55:02Z</dcterms:created>
  <dcterms:modified xsi:type="dcterms:W3CDTF">2023-05-16T15:02:15Z</dcterms:modified>
</cp:coreProperties>
</file>