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60" r:id="rId4"/>
    <p:sldId id="261" r:id="rId5"/>
    <p:sldId id="265" r:id="rId6"/>
    <p:sldId id="267" r:id="rId7"/>
    <p:sldId id="262" r:id="rId8"/>
    <p:sldId id="263" r:id="rId9"/>
    <p:sldId id="268" r:id="rId10"/>
    <p:sldId id="266" r:id="rId11"/>
    <p:sldId id="269" r:id="rId12"/>
    <p:sldId id="271" r:id="rId13"/>
    <p:sldId id="273" r:id="rId14"/>
    <p:sldId id="292" r:id="rId15"/>
    <p:sldId id="274" r:id="rId16"/>
    <p:sldId id="275" r:id="rId17"/>
    <p:sldId id="258" r:id="rId18"/>
    <p:sldId id="305" r:id="rId19"/>
    <p:sldId id="306" r:id="rId20"/>
    <p:sldId id="307" r:id="rId21"/>
    <p:sldId id="308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32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3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0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tiff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sdnQE5VUxiHdfZoTA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tiff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389" y="2120740"/>
            <a:ext cx="104652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distributions, Normal model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z-Scores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019516" cy="4033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compare different values in different units,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values should be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standardized!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-scores: mean = 0, standard deviation = 1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standardized values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using standard deviation as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ruler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elements: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shifting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and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scaling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47" y="1941828"/>
            <a:ext cx="1347696" cy="8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77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Shifting and rescaling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256" y="931606"/>
            <a:ext cx="3686386" cy="254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33" y="858948"/>
            <a:ext cx="2146041" cy="30511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224" y="940937"/>
            <a:ext cx="3599503" cy="2540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9696" y="3741114"/>
            <a:ext cx="7849085" cy="216667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5691" y="1154364"/>
            <a:ext cx="1361552" cy="698535"/>
            <a:chOff x="5990310" y="1206328"/>
            <a:chExt cx="1361552" cy="698535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6096000" y="1903445"/>
              <a:ext cx="877079" cy="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990310" y="1206328"/>
              <a:ext cx="13615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Subtract recommended </a:t>
              </a:r>
              <a:r>
                <a:rPr lang="en-US" altLang="ko-KR" sz="12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weight: 74 kg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624" y="4148641"/>
            <a:ext cx="1684543" cy="22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072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models: When is a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z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-score big?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you’ve got a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-score of 3. How surprising your observation is?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answer this question, you need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your data’s distribution.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“All models are wrong, but some are useful.” 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George Box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Most popular model: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Normal models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(bell-shaped curves)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unimodal, symmetric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mean,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standard deviation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Why Greek? These are parameters of the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not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numerical summaries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data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Numerical summaries of the data: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𝑠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still call the standardized value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z-score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 ~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: standard Normal model</a:t>
                </a:r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blipFill>
                <a:blip r:embed="rId6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7047928" y="5449150"/>
            <a:ext cx="3167062" cy="790679"/>
            <a:chOff x="7047928" y="5449150"/>
            <a:chExt cx="3167062" cy="7906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5425" y="5489386"/>
              <a:ext cx="1229565" cy="69163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928" y="5449150"/>
              <a:ext cx="1259633" cy="79067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8438190" y="5834618"/>
              <a:ext cx="47586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7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Normality assumption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7123104" cy="270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All models make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assumptions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which should be carefully examined.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Nearly normal condition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(it’s sufficient):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shape: unimodal, symmetric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check it with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histogram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or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normal probability plot.</a:t>
            </a:r>
          </a:p>
          <a:p>
            <a:pPr lvl="1">
              <a:lnSpc>
                <a:spcPct val="16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00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720785-54B0-E545-A6B2-2FB0DC789247}"/>
              </a:ext>
            </a:extLst>
          </p:cNvPr>
          <p:cNvSpPr/>
          <p:nvPr/>
        </p:nvSpPr>
        <p:spPr>
          <a:xfrm>
            <a:off x="4015687" y="2782669"/>
            <a:ext cx="408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Seravek Light" panose="020B0503040000020004" pitchFamily="34" charset="0"/>
                <a:hlinkClick r:id="rId6"/>
              </a:rPr>
              <a:t>https://forms.gle/sdnQE5VUxiHdfZoTA</a:t>
            </a:r>
            <a:r>
              <a:rPr lang="en-US" altLang="ko-Kore-KR" dirty="0">
                <a:latin typeface="Seravek Light" panose="020B0503040000020004" pitchFamily="34" charset="0"/>
              </a:rPr>
              <a:t> </a:t>
            </a:r>
            <a:endParaRPr lang="ko-Kore-KR" altLang="en-US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4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68–95–99.7 Rule 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87520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68% of the data fall within 1 standard deviation, 95% within 2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std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99.7% within 3 std.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 = 1 means, you are 84%! Why?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066" y="1838684"/>
            <a:ext cx="7213868" cy="26858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80126" y="1424610"/>
            <a:ext cx="22317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100-(50-68/2) = 84%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35C3BD-96A6-9948-A947-CAEE1A6AE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312" y="2034505"/>
            <a:ext cx="308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Finding Normal percentiles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5702074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 table of Normal percentiles (Table Z in Appendix D)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google it!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06" y="1481937"/>
            <a:ext cx="9280849" cy="2518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559" y="4326296"/>
            <a:ext cx="6261596" cy="450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텍스트 상자 15">
            <a:extLst>
              <a:ext uri="{FF2B5EF4-FFF2-40B4-BE49-F238E27FC236}">
                <a16:creationId xmlns:a16="http://schemas.microsoft.com/office/drawing/2014/main" id="{4351119E-8B14-9341-A7DB-C9E87790CA20}"/>
              </a:ext>
            </a:extLst>
          </p:cNvPr>
          <p:cNvSpPr txBox="1"/>
          <p:nvPr/>
        </p:nvSpPr>
        <p:spPr>
          <a:xfrm>
            <a:off x="1136286" y="4991255"/>
            <a:ext cx="3296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p-to-z is same: Table Z again.</a:t>
            </a:r>
          </a:p>
        </p:txBody>
      </p:sp>
    </p:spTree>
    <p:extLst>
      <p:ext uri="{BB962C8B-B14F-4D97-AF65-F5344CB8AC3E}">
        <p14:creationId xmlns:p14="http://schemas.microsoft.com/office/powerpoint/2010/main" val="14080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95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probability 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36286" y="989045"/>
            <a:ext cx="697992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Original value against normal scores (theoretically expected value):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Q-Q plot </a:t>
            </a:r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(quantile-quantile plot)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61998" y="1917960"/>
            <a:ext cx="5365577" cy="3027543"/>
            <a:chOff x="661998" y="1917960"/>
            <a:chExt cx="5365577" cy="30275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998" y="2283077"/>
              <a:ext cx="5365577" cy="2662426"/>
            </a:xfrm>
            <a:prstGeom prst="rect">
              <a:avLst/>
            </a:prstGeom>
          </p:spPr>
        </p:pic>
        <p:sp>
          <p:nvSpPr>
            <p:cNvPr id="19" name="텍스트 상자 18"/>
            <p:cNvSpPr txBox="1"/>
            <p:nvPr/>
          </p:nvSpPr>
          <p:spPr>
            <a:xfrm>
              <a:off x="3632036" y="1917960"/>
              <a:ext cx="982961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symmetric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956334" y="1761889"/>
            <a:ext cx="4801862" cy="3183614"/>
            <a:chOff x="5956334" y="1761889"/>
            <a:chExt cx="4801862" cy="31836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6334" y="1761889"/>
              <a:ext cx="4801862" cy="3183614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8958127" y="1917960"/>
              <a:ext cx="743858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skewed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2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17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Procedure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36286" y="989045"/>
            <a:ext cx="3123163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9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00264" y="851768"/>
            <a:ext cx="2260171" cy="183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FontTx/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740C6A-89BE-594C-B211-50858F2E411D}"/>
              </a:ext>
            </a:extLst>
          </p:cNvPr>
          <p:cNvGrpSpPr/>
          <p:nvPr/>
        </p:nvGrpSpPr>
        <p:grpSpPr>
          <a:xfrm>
            <a:off x="2792705" y="501722"/>
            <a:ext cx="8963867" cy="748762"/>
            <a:chOff x="2792705" y="501722"/>
            <a:chExt cx="8963867" cy="7487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42F845-DEB2-334A-A5F7-7F8E74C11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1728" y="1007060"/>
              <a:ext cx="8774844" cy="24342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38B625-DC8E-924E-A6A9-96E3539BDA1C}"/>
                </a:ext>
              </a:extLst>
            </p:cNvPr>
            <p:cNvSpPr/>
            <p:nvPr/>
          </p:nvSpPr>
          <p:spPr>
            <a:xfrm>
              <a:off x="2792705" y="501722"/>
              <a:ext cx="655949" cy="488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Data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8AD564-B17F-6744-B51F-5F380AB7DB12}"/>
              </a:ext>
            </a:extLst>
          </p:cNvPr>
          <p:cNvGrpSpPr/>
          <p:nvPr/>
        </p:nvGrpSpPr>
        <p:grpSpPr>
          <a:xfrm>
            <a:off x="2801414" y="1333059"/>
            <a:ext cx="8955158" cy="1999702"/>
            <a:chOff x="2801414" y="1333059"/>
            <a:chExt cx="8955158" cy="199970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BED177-946C-5B4C-BF4C-EE3F28DAB1CF}"/>
                </a:ext>
              </a:extLst>
            </p:cNvPr>
            <p:cNvSpPr/>
            <p:nvPr/>
          </p:nvSpPr>
          <p:spPr>
            <a:xfrm>
              <a:off x="2801414" y="1550578"/>
              <a:ext cx="1071127" cy="488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1. Sorting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4E51AD-171A-1349-A234-4B5E0E143B5B}"/>
                </a:ext>
              </a:extLst>
            </p:cNvPr>
            <p:cNvCxnSpPr/>
            <p:nvPr/>
          </p:nvCxnSpPr>
          <p:spPr>
            <a:xfrm>
              <a:off x="3132398" y="1333059"/>
              <a:ext cx="0" cy="31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4B0FFEF-E6BA-524B-91C8-AECDE7DC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955" y="2085867"/>
              <a:ext cx="8856617" cy="1246894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E6DA3C-CE42-DA46-B35E-ED82133267D2}"/>
              </a:ext>
            </a:extLst>
          </p:cNvPr>
          <p:cNvGrpSpPr/>
          <p:nvPr/>
        </p:nvGrpSpPr>
        <p:grpSpPr>
          <a:xfrm>
            <a:off x="2205215" y="3428256"/>
            <a:ext cx="9502552" cy="2539104"/>
            <a:chOff x="2205215" y="3428256"/>
            <a:chExt cx="9502552" cy="25391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1C92C1-FB6D-F743-9E00-B47F394A26A1}"/>
                </a:ext>
              </a:extLst>
            </p:cNvPr>
            <p:cNvSpPr/>
            <p:nvPr/>
          </p:nvSpPr>
          <p:spPr>
            <a:xfrm>
              <a:off x="2801414" y="3645775"/>
              <a:ext cx="8339078" cy="799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2. Percentile, </a:t>
              </a:r>
            </a:p>
            <a:p>
              <a:pPr>
                <a:lnSpc>
                  <a:spcPct val="160000"/>
                </a:lnSpc>
              </a:pPr>
              <a:r>
                <a:rPr lang="en-US" altLang="ko-KR" sz="1200" b="1" dirty="0">
                  <a:latin typeface="Seravek Light" charset="0"/>
                  <a:ea typeface="Seravek Light" charset="0"/>
                  <a:cs typeface="Seravek Light" charset="0"/>
                </a:rPr>
                <a:t>        </a:t>
              </a:r>
              <a:r>
                <a:rPr lang="en-US" altLang="ko-KR" sz="1200" dirty="0">
                  <a:latin typeface="Seravek Light" charset="0"/>
                  <a:ea typeface="Seravek Light" charset="0"/>
                  <a:cs typeface="Seravek Light" charset="0"/>
                </a:rPr>
                <a:t>If there are N numbers, percentile can be calculated as 100*((1-0.5)/N), 100*((2-0.5)/N), 100*((3-0.5)/N), …, 100*((N-0.5)/N)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CF26919-2D9E-6647-B004-DFC20895277C}"/>
                </a:ext>
              </a:extLst>
            </p:cNvPr>
            <p:cNvCxnSpPr/>
            <p:nvPr/>
          </p:nvCxnSpPr>
          <p:spPr>
            <a:xfrm>
              <a:off x="3132398" y="3428256"/>
              <a:ext cx="0" cy="31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0E14A5A-B040-634D-9060-2585FA207D86}"/>
                </a:ext>
              </a:extLst>
            </p:cNvPr>
            <p:cNvGrpSpPr/>
            <p:nvPr/>
          </p:nvGrpSpPr>
          <p:grpSpPr>
            <a:xfrm>
              <a:off x="2205215" y="4498858"/>
              <a:ext cx="9502552" cy="1468502"/>
              <a:chOff x="2205215" y="4498858"/>
              <a:chExt cx="9502552" cy="1468502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7FBF1C4-4BA3-C242-A68B-4AD4B910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1151" y="4498858"/>
                <a:ext cx="8856616" cy="1468502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8FEB2D5-F32C-0440-AE45-17F83D95FC60}"/>
                  </a:ext>
                </a:extLst>
              </p:cNvPr>
              <p:cNvSpPr/>
              <p:nvPr/>
            </p:nvSpPr>
            <p:spPr>
              <a:xfrm>
                <a:off x="2205215" y="4773957"/>
                <a:ext cx="9204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Sorted value</a:t>
                </a:r>
              </a:p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Percentile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8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434259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3: Displaying categorical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Bar chart for categorical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Pie chart for proportions of whole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Faithful reporting and the area principle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Simpson’s paradox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6210641" y="2992823"/>
            <a:ext cx="513967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4: Displaying quantitative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Histograms, Stem-leaf, dot plots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 (mode, symmetrical)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Center (median, mean)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Spread (range, IQR, variance, standard deviation)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278350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9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00264" y="851768"/>
            <a:ext cx="2260171" cy="183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FontTx/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92C1-FB6D-F743-9E00-B47F394A26A1}"/>
              </a:ext>
            </a:extLst>
          </p:cNvPr>
          <p:cNvSpPr/>
          <p:nvPr/>
        </p:nvSpPr>
        <p:spPr>
          <a:xfrm>
            <a:off x="2905917" y="414741"/>
            <a:ext cx="8339078" cy="799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2. Percentile, </a:t>
            </a:r>
          </a:p>
          <a:p>
            <a:pPr>
              <a:lnSpc>
                <a:spcPct val="160000"/>
              </a:lnSpc>
            </a:pPr>
            <a:r>
              <a:rPr lang="en-US" altLang="ko-KR" sz="1200" b="1" dirty="0">
                <a:latin typeface="Seravek Light" charset="0"/>
                <a:ea typeface="Seravek Light" charset="0"/>
                <a:cs typeface="Seravek Light" charset="0"/>
              </a:rPr>
              <a:t>        </a:t>
            </a: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If there are N numbers, percentile can be calculated as 100*((1-0.5)/N), 100*((2-0.5)/N), 100*((3-0.5)/N), …, 100*((N-0.5)/N)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E14A5A-B040-634D-9060-2585FA207D86}"/>
              </a:ext>
            </a:extLst>
          </p:cNvPr>
          <p:cNvGrpSpPr/>
          <p:nvPr/>
        </p:nvGrpSpPr>
        <p:grpSpPr>
          <a:xfrm>
            <a:off x="2309718" y="1267824"/>
            <a:ext cx="9502552" cy="1468502"/>
            <a:chOff x="2205215" y="4498858"/>
            <a:chExt cx="9502552" cy="146850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7FBF1C4-4BA3-C242-A68B-4AD4B9105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1151" y="4498858"/>
              <a:ext cx="8856616" cy="146850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EB2D5-F32C-0440-AE45-17F83D95FC60}"/>
                </a:ext>
              </a:extLst>
            </p:cNvPr>
            <p:cNvSpPr/>
            <p:nvPr/>
          </p:nvSpPr>
          <p:spPr>
            <a:xfrm>
              <a:off x="2205215" y="4773957"/>
              <a:ext cx="9204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Sorted value</a:t>
              </a:r>
            </a:p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Percentile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D3233E-37F8-EB48-B482-A38312F167BA}"/>
              </a:ext>
            </a:extLst>
          </p:cNvPr>
          <p:cNvGrpSpPr/>
          <p:nvPr/>
        </p:nvGrpSpPr>
        <p:grpSpPr>
          <a:xfrm>
            <a:off x="2227344" y="2847539"/>
            <a:ext cx="9584926" cy="2297036"/>
            <a:chOff x="2227344" y="2847539"/>
            <a:chExt cx="9584926" cy="22970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BCE0AF-EFB3-D149-A9B4-9E3B2375E77E}"/>
                </a:ext>
              </a:extLst>
            </p:cNvPr>
            <p:cNvSpPr/>
            <p:nvPr/>
          </p:nvSpPr>
          <p:spPr>
            <a:xfrm>
              <a:off x="2905917" y="3065058"/>
              <a:ext cx="1018677" cy="488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3. P-to-Z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17B3075-CA42-6F49-8865-86FB03EB05A2}"/>
                </a:ext>
              </a:extLst>
            </p:cNvPr>
            <p:cNvCxnSpPr/>
            <p:nvPr/>
          </p:nvCxnSpPr>
          <p:spPr>
            <a:xfrm>
              <a:off x="3236901" y="2847539"/>
              <a:ext cx="0" cy="31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9287179-968E-1549-A9B2-0EBFEBC1DEC1}"/>
                </a:ext>
              </a:extLst>
            </p:cNvPr>
            <p:cNvGrpSpPr/>
            <p:nvPr/>
          </p:nvGrpSpPr>
          <p:grpSpPr>
            <a:xfrm>
              <a:off x="2227344" y="3606272"/>
              <a:ext cx="9584926" cy="1538303"/>
              <a:chOff x="2227344" y="3606272"/>
              <a:chExt cx="9584926" cy="153830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27BE8CC-DFB8-524C-A622-8BFDDCAE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5653" y="3606272"/>
                <a:ext cx="8856617" cy="153830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BFA4A5B-B129-7A48-8DF4-56B6F989F078}"/>
                  </a:ext>
                </a:extLst>
              </p:cNvPr>
              <p:cNvSpPr/>
              <p:nvPr/>
            </p:nvSpPr>
            <p:spPr>
              <a:xfrm>
                <a:off x="2227344" y="3918766"/>
                <a:ext cx="9204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Sorted value</a:t>
                </a:r>
              </a:p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Z-values</a:t>
                </a: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7114A4-CC7C-B248-B34B-52B151B5C3FE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08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491" y="222608"/>
            <a:ext cx="149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00264" y="851768"/>
            <a:ext cx="2260171" cy="183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FontTx/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BCE0AF-EFB3-D149-A9B4-9E3B2375E77E}"/>
              </a:ext>
            </a:extLst>
          </p:cNvPr>
          <p:cNvSpPr/>
          <p:nvPr/>
        </p:nvSpPr>
        <p:spPr>
          <a:xfrm>
            <a:off x="2905917" y="431317"/>
            <a:ext cx="1018677" cy="48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3. P-to-Z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87179-968E-1549-A9B2-0EBFEBC1DEC1}"/>
              </a:ext>
            </a:extLst>
          </p:cNvPr>
          <p:cNvGrpSpPr/>
          <p:nvPr/>
        </p:nvGrpSpPr>
        <p:grpSpPr>
          <a:xfrm>
            <a:off x="2227344" y="972531"/>
            <a:ext cx="9584926" cy="1538303"/>
            <a:chOff x="2227344" y="3606272"/>
            <a:chExt cx="9584926" cy="15383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7BE8CC-DFB8-524C-A622-8BFDDCAE7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653" y="3606272"/>
              <a:ext cx="8856617" cy="153830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FA4A5B-B129-7A48-8DF4-56B6F989F078}"/>
                </a:ext>
              </a:extLst>
            </p:cNvPr>
            <p:cNvSpPr/>
            <p:nvPr/>
          </p:nvSpPr>
          <p:spPr>
            <a:xfrm>
              <a:off x="2227344" y="3918766"/>
              <a:ext cx="9204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Sorted value</a:t>
              </a:r>
            </a:p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Z-values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A1093-E534-C540-9000-1E223DC4DDEC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E44D7-C49D-894E-847F-29BC6EA8F15E}"/>
              </a:ext>
            </a:extLst>
          </p:cNvPr>
          <p:cNvGrpSpPr/>
          <p:nvPr/>
        </p:nvGrpSpPr>
        <p:grpSpPr>
          <a:xfrm>
            <a:off x="2782029" y="2533927"/>
            <a:ext cx="7682842" cy="4167671"/>
            <a:chOff x="2782029" y="2533927"/>
            <a:chExt cx="7682842" cy="416767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09C4724-CC77-AF4F-9D60-431AC1988F31}"/>
                </a:ext>
              </a:extLst>
            </p:cNvPr>
            <p:cNvGrpSpPr/>
            <p:nvPr/>
          </p:nvGrpSpPr>
          <p:grpSpPr>
            <a:xfrm>
              <a:off x="2782029" y="2533927"/>
              <a:ext cx="4462320" cy="4167671"/>
              <a:chOff x="2782029" y="2533927"/>
              <a:chExt cx="4462320" cy="416767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6CF058C-73BB-AF49-BF80-2020788DE588}"/>
                  </a:ext>
                </a:extLst>
              </p:cNvPr>
              <p:cNvSpPr/>
              <p:nvPr/>
            </p:nvSpPr>
            <p:spPr>
              <a:xfrm>
                <a:off x="2905917" y="2751446"/>
                <a:ext cx="4338432" cy="488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4. Make a scatter plot (and also histogram)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3D7F31C-78D9-CE40-AEC4-7BC6368C7CE1}"/>
                  </a:ext>
                </a:extLst>
              </p:cNvPr>
              <p:cNvCxnSpPr/>
              <p:nvPr/>
            </p:nvCxnSpPr>
            <p:spPr>
              <a:xfrm>
                <a:off x="3236901" y="2533927"/>
                <a:ext cx="0" cy="317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A449FDA-E987-E94D-80F3-58E5BCBF2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029" y="3372332"/>
                <a:ext cx="3675929" cy="3329266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1C869A-F0C1-C649-B6F2-4BE27478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942" y="3372332"/>
              <a:ext cx="3675929" cy="3229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448514" y="2586405"/>
            <a:ext cx="489518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6: 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z-score, shifting and rescaling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Normality assumption; unimodal, symmetric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68-95-99.7 Rule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z-to-p, p-to-z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probability plots</a:t>
            </a:r>
          </a:p>
        </p:txBody>
      </p:sp>
      <p:sp>
        <p:nvSpPr>
          <p:cNvPr id="13" name="텍스트 상자 17">
            <a:extLst>
              <a:ext uri="{FF2B5EF4-FFF2-40B4-BE49-F238E27FC236}">
                <a16:creationId xmlns:a16="http://schemas.microsoft.com/office/drawing/2014/main" id="{668D93F3-C9E2-5948-86AB-366FFEFAD0B6}"/>
              </a:ext>
            </a:extLst>
          </p:cNvPr>
          <p:cNvSpPr txBox="1"/>
          <p:nvPr/>
        </p:nvSpPr>
        <p:spPr>
          <a:xfrm>
            <a:off x="1136286" y="989045"/>
            <a:ext cx="5112938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distributions: considerations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sqrt)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</p:txBody>
      </p:sp>
    </p:spTree>
    <p:extLst>
      <p:ext uri="{BB962C8B-B14F-4D97-AF65-F5344CB8AC3E}">
        <p14:creationId xmlns:p14="http://schemas.microsoft.com/office/powerpoint/2010/main" val="9903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7618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Comparing Groups with Histogram and Boxplots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95" y="3431278"/>
            <a:ext cx="3537209" cy="268014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517377" y="1013598"/>
            <a:ext cx="4272965" cy="158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Data: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When: Days during 2011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What: Average daily wind speed (mph)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Where: Hopkins Forest in western Massachusetts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Why: Long-term observations to study ecology and climate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532" y="1119674"/>
            <a:ext cx="6502845" cy="2311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4092" y="3370546"/>
            <a:ext cx="6370200" cy="2983649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7168543" y="3668825"/>
            <a:ext cx="2934714" cy="448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Outliers are context dependent!</a:t>
            </a:r>
            <a:endParaRPr lang="en-US" altLang="ko-KR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Outliers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9314153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may be the most important values.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they may be just errors.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 to do with them?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Correct them if possible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Report summaries and analyses with and without the outliers (readers can decide)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Some statistical methods: down-weight them (e.g., robust regression), smoothing, etc.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Never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do: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Leave them in place and proceed as if nothing were unusual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Omit an outlier from the analysis without comment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26556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symmetry: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31" y="1725154"/>
            <a:ext cx="8478391" cy="280387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932378" y="2569497"/>
            <a:ext cx="3580297" cy="3147094"/>
            <a:chOff x="7932378" y="2569497"/>
            <a:chExt cx="3580297" cy="31470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2378" y="3038705"/>
              <a:ext cx="3580297" cy="267788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" name="텍스트 상자 14"/>
            <p:cNvSpPr txBox="1"/>
            <p:nvPr/>
          </p:nvSpPr>
          <p:spPr>
            <a:xfrm>
              <a:off x="8117663" y="2569497"/>
              <a:ext cx="3209725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Logarithms</a:t>
              </a:r>
              <a:r>
                <a: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 of 2005 CEO compensations</a:t>
              </a:r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1136285" y="4720899"/>
            <a:ext cx="515416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Very common in physio data preprocessing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logarithm, square root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8379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365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 across groups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7020" y="1677107"/>
            <a:ext cx="3537992" cy="3781623"/>
            <a:chOff x="2532170" y="1677107"/>
            <a:chExt cx="3537992" cy="37816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2170" y="1677107"/>
              <a:ext cx="3151789" cy="342002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261654" y="5181731"/>
              <a:ext cx="1808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Palatino" charset="0"/>
                </a:rPr>
                <a:t>*ETS</a:t>
              </a:r>
              <a:r>
                <a:rPr lang="en-US" altLang="ko-KR" sz="1200" dirty="0">
                  <a:latin typeface="Palatino" charset="0"/>
                </a:rPr>
                <a:t>: exposed </a:t>
              </a:r>
              <a:r>
                <a:rPr lang="en-US" altLang="ko-KR" sz="1200">
                  <a:latin typeface="Palatino" charset="0"/>
                </a:rPr>
                <a:t>to smoke</a:t>
              </a:r>
              <a:endParaRPr lang="en-US" altLang="ko-KR" sz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96009" y="1449929"/>
            <a:ext cx="3312113" cy="3647205"/>
            <a:chOff x="6396009" y="1449929"/>
            <a:chExt cx="3312113" cy="36472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009" y="1677107"/>
              <a:ext cx="3312113" cy="3420027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07090" y="1449929"/>
              <a:ext cx="1279133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Log-transform</a:t>
              </a:r>
              <a:endParaRPr lang="en-US" altLang="ko-KR" sz="14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1" name="텍스트 상자 20"/>
          <p:cNvSpPr txBox="1"/>
          <p:nvPr/>
        </p:nvSpPr>
        <p:spPr>
          <a:xfrm>
            <a:off x="1136286" y="5562918"/>
            <a:ext cx="10427983" cy="48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Normalization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one of the key elements of recent successes of artificial intelligence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9087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103" b="23278"/>
          <a:stretch/>
        </p:blipFill>
        <p:spPr>
          <a:xfrm>
            <a:off x="7791061" y="1648781"/>
            <a:ext cx="3620278" cy="224208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6800" y="1632170"/>
            <a:ext cx="4255208" cy="29017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51" y="1550305"/>
            <a:ext cx="6370200" cy="2983649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136286" y="989045"/>
            <a:ext cx="9656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Values against time: </a:t>
            </a: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timeplot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, time-series data 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(e.g., neural activity data, stock market, bio-sensor</a:t>
            </a:r>
            <a:r>
              <a:rPr lang="mr-IN" altLang="ko-KR" sz="1600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) 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Smoothing </a:t>
            </a:r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21373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Lowess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(locally weighted scatterplot smoothing)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5" y="1962330"/>
            <a:ext cx="5343849" cy="36340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25" y="1962330"/>
            <a:ext cx="5419873" cy="363409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1136286" y="2404454"/>
            <a:ext cx="136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Moving average</a:t>
            </a:r>
            <a:endParaRPr kumimoji="1" lang="ko-KR" altLang="en-US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0302" y="277011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1647" y="2770109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52992" y="277167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0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29101 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5112938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distributions: considerations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sqrt)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</p:txBody>
      </p:sp>
    </p:spTree>
    <p:extLst>
      <p:ext uri="{BB962C8B-B14F-4D97-AF65-F5344CB8AC3E}">
        <p14:creationId xmlns:p14="http://schemas.microsoft.com/office/powerpoint/2010/main" val="148415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1228</Words>
  <Application>Microsoft Macintosh PowerPoint</Application>
  <PresentationFormat>와이드스크린</PresentationFormat>
  <Paragraphs>209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Cambria Math</vt:lpstr>
      <vt:lpstr>Palatino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175</cp:revision>
  <dcterms:created xsi:type="dcterms:W3CDTF">2017-08-24T21:55:02Z</dcterms:created>
  <dcterms:modified xsi:type="dcterms:W3CDTF">2023-03-06T11:07:07Z</dcterms:modified>
</cp:coreProperties>
</file>