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319" r:id="rId3"/>
    <p:sldId id="329" r:id="rId4"/>
    <p:sldId id="332" r:id="rId5"/>
    <p:sldId id="336" r:id="rId6"/>
    <p:sldId id="337" r:id="rId7"/>
    <p:sldId id="338" r:id="rId8"/>
    <p:sldId id="340" r:id="rId9"/>
    <p:sldId id="339" r:id="rId10"/>
    <p:sldId id="341" r:id="rId11"/>
    <p:sldId id="344" r:id="rId12"/>
    <p:sldId id="343" r:id="rId13"/>
    <p:sldId id="345" r:id="rId14"/>
    <p:sldId id="346" r:id="rId15"/>
    <p:sldId id="347" r:id="rId16"/>
    <p:sldId id="348" r:id="rId17"/>
    <p:sldId id="349" r:id="rId18"/>
    <p:sldId id="35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49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9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2F1C-A509-984F-9E5B-E228248344CD}" type="datetimeFigureOut">
              <a:rPr kumimoji="1" lang="ko-KR" altLang="en-US" smtClean="0"/>
              <a:t>2023. 4. 25.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3281F-892B-614E-B792-481EB2F7C5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44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8689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5481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0066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9479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7722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6292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3419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3565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6981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7565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3513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9923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4016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5078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36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5619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0697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0471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92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7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51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08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2023. 4. 25.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5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2023. 4. 25.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7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2023. 4. 25.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2023. 4. 25.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63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2023. 4. 25.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2023. 4. 25.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552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EE32-551C-D044-9ECF-F871403689A5}" type="datetimeFigureOut">
              <a:rPr kumimoji="1" lang="ko-KR" altLang="en-US" smtClean="0"/>
              <a:t>2023. 4. 25.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9.png"/><Relationship Id="rId7" Type="http://schemas.openxmlformats.org/officeDocument/2006/relationships/hyperlink" Target="http://cocoanlab.github.io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tiff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0.png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tiff"/><Relationship Id="rId3" Type="http://schemas.openxmlformats.org/officeDocument/2006/relationships/image" Target="../media/image1.jp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Relationship Id="rId9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54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02" y="116699"/>
            <a:ext cx="28840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GBME </a:t>
            </a:r>
            <a:r>
              <a:rPr lang="ko-KR" altLang="en-US" sz="1600" dirty="0">
                <a:latin typeface="Seravek Light" charset="0"/>
                <a:ea typeface="Seravek Light" charset="0"/>
                <a:cs typeface="Seravek Light" charset="0"/>
              </a:rPr>
              <a:t>Probability and Statistics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782467" y="102769"/>
            <a:ext cx="23015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Lecture 15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67787" y="1905506"/>
            <a:ext cx="925644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rPr>
              <a:t>Lecture 15</a:t>
            </a:r>
            <a:endParaRPr lang="en-US" altLang="ko-KR" sz="4800" dirty="0">
              <a:latin typeface="Seravek Light" charset="0"/>
              <a:ea typeface="Seravek Light" charset="0"/>
              <a:cs typeface="Seravek Light" charset="0"/>
            </a:endParaRPr>
          </a:p>
          <a:p>
            <a:pPr algn="ctr"/>
            <a:r>
              <a:rPr lang="en-US" altLang="ko-KR" sz="4800" dirty="0">
                <a:latin typeface="Seravek Light" charset="0"/>
                <a:ea typeface="Seravek Light" charset="0"/>
                <a:cs typeface="Seravek Light" charset="0"/>
              </a:rPr>
              <a:t>Confidence interval for proportions</a:t>
            </a:r>
          </a:p>
        </p:txBody>
      </p:sp>
    </p:spTree>
    <p:extLst>
      <p:ext uri="{BB962C8B-B14F-4D97-AF65-F5344CB8AC3E}">
        <p14:creationId xmlns:p14="http://schemas.microsoft.com/office/powerpoint/2010/main" val="2055525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167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Confidence Interval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15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239185" y="553961"/>
            <a:ext cx="6117799" cy="2143701"/>
            <a:chOff x="3243017" y="3732181"/>
            <a:chExt cx="6117799" cy="214370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43017" y="3732181"/>
              <a:ext cx="5759581" cy="2143701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7409468" y="3799002"/>
              <a:ext cx="1951348" cy="1005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텍스트 상자 9"/>
            <p:cNvSpPr txBox="1"/>
            <p:nvPr/>
          </p:nvSpPr>
          <p:spPr>
            <a:xfrm>
              <a:off x="3290152" y="5549251"/>
              <a:ext cx="82955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i="1" dirty="0">
                  <a:latin typeface="Seravek Light" charset="0"/>
                  <a:ea typeface="Seravek Light" charset="0"/>
                  <a:cs typeface="Seravek Light" charset="0"/>
                </a:rPr>
                <a:t>p</a:t>
              </a:r>
              <a:r>
                <a:rPr kumimoji="1"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-0.111</a:t>
              </a:r>
              <a:endParaRPr kumimoji="1" lang="ko-KR" altLang="en-US" sz="1400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  <p:sp>
          <p:nvSpPr>
            <p:cNvPr id="15" name="텍스트 상자 14"/>
            <p:cNvSpPr txBox="1"/>
            <p:nvPr/>
          </p:nvSpPr>
          <p:spPr>
            <a:xfrm>
              <a:off x="4064721" y="5549251"/>
              <a:ext cx="82955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i="1" dirty="0">
                  <a:latin typeface="Seravek Light" charset="0"/>
                  <a:ea typeface="Seravek Light" charset="0"/>
                  <a:cs typeface="Seravek Light" charset="0"/>
                </a:rPr>
                <a:t>p</a:t>
              </a:r>
              <a:r>
                <a:rPr kumimoji="1"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-0.074</a:t>
              </a:r>
              <a:endParaRPr kumimoji="1" lang="ko-KR" altLang="en-US" sz="1400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4866001" y="5549175"/>
              <a:ext cx="82955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i="1" dirty="0">
                  <a:latin typeface="Seravek Light" charset="0"/>
                  <a:ea typeface="Seravek Light" charset="0"/>
                  <a:cs typeface="Seravek Light" charset="0"/>
                </a:rPr>
                <a:t>p</a:t>
              </a:r>
              <a:r>
                <a:rPr kumimoji="1"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-0.037</a:t>
              </a:r>
              <a:endParaRPr kumimoji="1" lang="ko-KR" altLang="en-US" sz="1400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  <p:sp>
          <p:nvSpPr>
            <p:cNvPr id="19" name="텍스트 상자 18"/>
            <p:cNvSpPr txBox="1"/>
            <p:nvPr/>
          </p:nvSpPr>
          <p:spPr>
            <a:xfrm>
              <a:off x="6431435" y="5548985"/>
              <a:ext cx="82955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i="1" dirty="0">
                  <a:latin typeface="Seravek Light" charset="0"/>
                  <a:ea typeface="Seravek Light" charset="0"/>
                  <a:cs typeface="Seravek Light" charset="0"/>
                </a:rPr>
                <a:t>p</a:t>
              </a:r>
              <a:r>
                <a:rPr kumimoji="1"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+0.037</a:t>
              </a:r>
              <a:endParaRPr kumimoji="1" lang="ko-KR" altLang="en-US" sz="1400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  <p:sp>
          <p:nvSpPr>
            <p:cNvPr id="20" name="텍스트 상자 19"/>
            <p:cNvSpPr txBox="1"/>
            <p:nvPr/>
          </p:nvSpPr>
          <p:spPr>
            <a:xfrm>
              <a:off x="7206004" y="5548985"/>
              <a:ext cx="82955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i="1" dirty="0">
                  <a:latin typeface="Seravek Light" charset="0"/>
                  <a:ea typeface="Seravek Light" charset="0"/>
                  <a:cs typeface="Seravek Light" charset="0"/>
                </a:rPr>
                <a:t>p</a:t>
              </a:r>
              <a:r>
                <a:rPr kumimoji="1"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+0.074</a:t>
              </a:r>
              <a:endParaRPr kumimoji="1" lang="ko-KR" altLang="en-US" sz="1400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8007284" y="5548909"/>
              <a:ext cx="82955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i="1" dirty="0">
                  <a:latin typeface="Seravek Light" charset="0"/>
                  <a:ea typeface="Seravek Light" charset="0"/>
                  <a:cs typeface="Seravek Light" charset="0"/>
                </a:rPr>
                <a:t>p</a:t>
              </a:r>
              <a:r>
                <a:rPr kumimoji="1"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+0.111</a:t>
              </a:r>
              <a:endParaRPr kumimoji="1" lang="ko-KR" altLang="en-US" sz="1400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cxnSp>
        <p:nvCxnSpPr>
          <p:cNvPr id="29" name="직선 연결선[R] 28"/>
          <p:cNvCxnSpPr/>
          <p:nvPr/>
        </p:nvCxnSpPr>
        <p:spPr>
          <a:xfrm>
            <a:off x="6067022" y="2615518"/>
            <a:ext cx="0" cy="414493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5857488" y="2662962"/>
            <a:ext cx="3038026" cy="446885"/>
            <a:chOff x="5750043" y="2893947"/>
            <a:chExt cx="3038026" cy="4468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텍스트 상자 24"/>
                <p:cNvSpPr txBox="1"/>
                <p:nvPr/>
              </p:nvSpPr>
              <p:spPr>
                <a:xfrm>
                  <a:off x="6910759" y="2893947"/>
                  <a:ext cx="82955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ko-KR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kumimoji="1" lang="ko-KR" altLang="en-US" sz="1400" dirty="0">
                    <a:latin typeface="Seravek Light" charset="0"/>
                    <a:ea typeface="Seravek Light" charset="0"/>
                    <a:cs typeface="Seravek Light" charset="0"/>
                  </a:endParaRPr>
                </a:p>
              </p:txBody>
            </p:sp>
          </mc:Choice>
          <mc:Fallback xmlns="">
            <p:sp>
              <p:nvSpPr>
                <p:cNvPr id="25" name="텍스트 상자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0759" y="2893947"/>
                  <a:ext cx="829559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직선 연결선[R] 26"/>
            <p:cNvCxnSpPr/>
            <p:nvPr/>
          </p:nvCxnSpPr>
          <p:spPr>
            <a:xfrm>
              <a:off x="5756567" y="3256854"/>
              <a:ext cx="1550434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/>
            <p:cNvCxnSpPr/>
            <p:nvPr/>
          </p:nvCxnSpPr>
          <p:spPr>
            <a:xfrm flipH="1">
              <a:off x="7237635" y="3256854"/>
              <a:ext cx="1550434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/>
            <p:cNvSpPr>
              <a:spLocks noChangeAspect="1"/>
            </p:cNvSpPr>
            <p:nvPr/>
          </p:nvSpPr>
          <p:spPr>
            <a:xfrm>
              <a:off x="7237635" y="3202854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4" name="직선 연결선[R] 33"/>
            <p:cNvCxnSpPr/>
            <p:nvPr/>
          </p:nvCxnSpPr>
          <p:spPr>
            <a:xfrm flipH="1" flipV="1">
              <a:off x="5750043" y="3162826"/>
              <a:ext cx="0" cy="16795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[R] 35"/>
            <p:cNvCxnSpPr/>
            <p:nvPr/>
          </p:nvCxnSpPr>
          <p:spPr>
            <a:xfrm flipH="1" flipV="1">
              <a:off x="8782081" y="3172873"/>
              <a:ext cx="0" cy="16795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5499191" y="3265074"/>
            <a:ext cx="3038026" cy="178006"/>
            <a:chOff x="5750043" y="3162826"/>
            <a:chExt cx="3038026" cy="178006"/>
          </a:xfrm>
        </p:grpSpPr>
        <p:cxnSp>
          <p:nvCxnSpPr>
            <p:cNvPr id="40" name="직선 연결선[R] 39"/>
            <p:cNvCxnSpPr/>
            <p:nvPr/>
          </p:nvCxnSpPr>
          <p:spPr>
            <a:xfrm>
              <a:off x="5756567" y="3256854"/>
              <a:ext cx="1550434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/>
            <p:cNvCxnSpPr/>
            <p:nvPr/>
          </p:nvCxnSpPr>
          <p:spPr>
            <a:xfrm flipH="1">
              <a:off x="7237635" y="3256854"/>
              <a:ext cx="1550434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타원 41"/>
            <p:cNvSpPr>
              <a:spLocks noChangeAspect="1"/>
            </p:cNvSpPr>
            <p:nvPr/>
          </p:nvSpPr>
          <p:spPr>
            <a:xfrm>
              <a:off x="7237635" y="3202854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43" name="직선 연결선[R] 42"/>
            <p:cNvCxnSpPr/>
            <p:nvPr/>
          </p:nvCxnSpPr>
          <p:spPr>
            <a:xfrm flipH="1" flipV="1">
              <a:off x="5750043" y="3162826"/>
              <a:ext cx="0" cy="16795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/>
            <p:cNvCxnSpPr/>
            <p:nvPr/>
          </p:nvCxnSpPr>
          <p:spPr>
            <a:xfrm flipH="1" flipV="1">
              <a:off x="8782081" y="3172873"/>
              <a:ext cx="0" cy="16795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3849222" y="3622567"/>
            <a:ext cx="3038026" cy="178006"/>
            <a:chOff x="5750043" y="3162826"/>
            <a:chExt cx="3038026" cy="178006"/>
          </a:xfrm>
        </p:grpSpPr>
        <p:cxnSp>
          <p:nvCxnSpPr>
            <p:cNvPr id="46" name="직선 연결선[R] 45"/>
            <p:cNvCxnSpPr/>
            <p:nvPr/>
          </p:nvCxnSpPr>
          <p:spPr>
            <a:xfrm>
              <a:off x="5756567" y="3256854"/>
              <a:ext cx="1550434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[R] 46"/>
            <p:cNvCxnSpPr/>
            <p:nvPr/>
          </p:nvCxnSpPr>
          <p:spPr>
            <a:xfrm flipH="1">
              <a:off x="7237635" y="3256854"/>
              <a:ext cx="1550434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/>
            <p:cNvSpPr>
              <a:spLocks noChangeAspect="1"/>
            </p:cNvSpPr>
            <p:nvPr/>
          </p:nvSpPr>
          <p:spPr>
            <a:xfrm>
              <a:off x="7237635" y="3202854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49" name="직선 연결선[R] 48"/>
            <p:cNvCxnSpPr/>
            <p:nvPr/>
          </p:nvCxnSpPr>
          <p:spPr>
            <a:xfrm flipH="1" flipV="1">
              <a:off x="5750043" y="3162826"/>
              <a:ext cx="0" cy="16795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49"/>
            <p:cNvCxnSpPr/>
            <p:nvPr/>
          </p:nvCxnSpPr>
          <p:spPr>
            <a:xfrm flipH="1" flipV="1">
              <a:off x="8782081" y="3172873"/>
              <a:ext cx="0" cy="16795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4713751" y="3980060"/>
            <a:ext cx="3038026" cy="178006"/>
            <a:chOff x="5750043" y="3162826"/>
            <a:chExt cx="3038026" cy="178006"/>
          </a:xfrm>
        </p:grpSpPr>
        <p:cxnSp>
          <p:nvCxnSpPr>
            <p:cNvPr id="52" name="직선 연결선[R] 51"/>
            <p:cNvCxnSpPr/>
            <p:nvPr/>
          </p:nvCxnSpPr>
          <p:spPr>
            <a:xfrm>
              <a:off x="5756567" y="3256854"/>
              <a:ext cx="1550434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/>
            <p:cNvCxnSpPr/>
            <p:nvPr/>
          </p:nvCxnSpPr>
          <p:spPr>
            <a:xfrm flipH="1">
              <a:off x="7237635" y="3256854"/>
              <a:ext cx="1550434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/>
            <p:cNvSpPr>
              <a:spLocks noChangeAspect="1"/>
            </p:cNvSpPr>
            <p:nvPr/>
          </p:nvSpPr>
          <p:spPr>
            <a:xfrm>
              <a:off x="7237635" y="3202854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5" name="직선 연결선[R] 54"/>
            <p:cNvCxnSpPr/>
            <p:nvPr/>
          </p:nvCxnSpPr>
          <p:spPr>
            <a:xfrm flipH="1" flipV="1">
              <a:off x="5750043" y="3162826"/>
              <a:ext cx="0" cy="16795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55"/>
            <p:cNvCxnSpPr/>
            <p:nvPr/>
          </p:nvCxnSpPr>
          <p:spPr>
            <a:xfrm flipH="1" flipV="1">
              <a:off x="8782081" y="3172873"/>
              <a:ext cx="0" cy="16795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/>
          <p:cNvGrpSpPr/>
          <p:nvPr/>
        </p:nvGrpSpPr>
        <p:grpSpPr>
          <a:xfrm>
            <a:off x="5851500" y="4337553"/>
            <a:ext cx="3038026" cy="178006"/>
            <a:chOff x="5750043" y="3162826"/>
            <a:chExt cx="3038026" cy="178006"/>
          </a:xfrm>
        </p:grpSpPr>
        <p:cxnSp>
          <p:nvCxnSpPr>
            <p:cNvPr id="58" name="직선 연결선[R] 57"/>
            <p:cNvCxnSpPr/>
            <p:nvPr/>
          </p:nvCxnSpPr>
          <p:spPr>
            <a:xfrm>
              <a:off x="5756567" y="3256854"/>
              <a:ext cx="1550434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58"/>
            <p:cNvCxnSpPr/>
            <p:nvPr/>
          </p:nvCxnSpPr>
          <p:spPr>
            <a:xfrm flipH="1">
              <a:off x="7237635" y="3256854"/>
              <a:ext cx="1550434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타원 59"/>
            <p:cNvSpPr>
              <a:spLocks noChangeAspect="1"/>
            </p:cNvSpPr>
            <p:nvPr/>
          </p:nvSpPr>
          <p:spPr>
            <a:xfrm>
              <a:off x="7237635" y="3202854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1" name="직선 연결선[R] 60"/>
            <p:cNvCxnSpPr/>
            <p:nvPr/>
          </p:nvCxnSpPr>
          <p:spPr>
            <a:xfrm flipH="1" flipV="1">
              <a:off x="5750043" y="3162826"/>
              <a:ext cx="0" cy="16795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61"/>
            <p:cNvCxnSpPr/>
            <p:nvPr/>
          </p:nvCxnSpPr>
          <p:spPr>
            <a:xfrm flipH="1" flipV="1">
              <a:off x="8782081" y="3172873"/>
              <a:ext cx="0" cy="16795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4609070" y="4695046"/>
            <a:ext cx="3038026" cy="178006"/>
            <a:chOff x="5750043" y="3162826"/>
            <a:chExt cx="3038026" cy="178006"/>
          </a:xfrm>
        </p:grpSpPr>
        <p:cxnSp>
          <p:nvCxnSpPr>
            <p:cNvPr id="64" name="직선 연결선[R] 63"/>
            <p:cNvCxnSpPr/>
            <p:nvPr/>
          </p:nvCxnSpPr>
          <p:spPr>
            <a:xfrm>
              <a:off x="5756567" y="3256854"/>
              <a:ext cx="1550434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[R] 64"/>
            <p:cNvCxnSpPr/>
            <p:nvPr/>
          </p:nvCxnSpPr>
          <p:spPr>
            <a:xfrm flipH="1">
              <a:off x="7237635" y="3256854"/>
              <a:ext cx="1550434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타원 65"/>
            <p:cNvSpPr>
              <a:spLocks noChangeAspect="1"/>
            </p:cNvSpPr>
            <p:nvPr/>
          </p:nvSpPr>
          <p:spPr>
            <a:xfrm>
              <a:off x="7237635" y="3202854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7" name="직선 연결선[R] 66"/>
            <p:cNvCxnSpPr/>
            <p:nvPr/>
          </p:nvCxnSpPr>
          <p:spPr>
            <a:xfrm flipH="1" flipV="1">
              <a:off x="5750043" y="3162826"/>
              <a:ext cx="0" cy="16795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67"/>
            <p:cNvCxnSpPr/>
            <p:nvPr/>
          </p:nvCxnSpPr>
          <p:spPr>
            <a:xfrm flipH="1" flipV="1">
              <a:off x="8782081" y="3172873"/>
              <a:ext cx="0" cy="16795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6484439" y="5052539"/>
            <a:ext cx="3038026" cy="178006"/>
            <a:chOff x="5750043" y="3162826"/>
            <a:chExt cx="3038026" cy="178006"/>
          </a:xfrm>
        </p:grpSpPr>
        <p:cxnSp>
          <p:nvCxnSpPr>
            <p:cNvPr id="70" name="직선 연결선[R] 69"/>
            <p:cNvCxnSpPr/>
            <p:nvPr/>
          </p:nvCxnSpPr>
          <p:spPr>
            <a:xfrm>
              <a:off x="5756567" y="3256854"/>
              <a:ext cx="1550434" cy="0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[R] 70"/>
            <p:cNvCxnSpPr/>
            <p:nvPr/>
          </p:nvCxnSpPr>
          <p:spPr>
            <a:xfrm flipH="1">
              <a:off x="7237635" y="3256854"/>
              <a:ext cx="1550434" cy="0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>
              <a:spLocks noChangeAspect="1"/>
            </p:cNvSpPr>
            <p:nvPr/>
          </p:nvSpPr>
          <p:spPr>
            <a:xfrm>
              <a:off x="7237635" y="3202854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73" name="직선 연결선[R] 72"/>
            <p:cNvCxnSpPr/>
            <p:nvPr/>
          </p:nvCxnSpPr>
          <p:spPr>
            <a:xfrm flipH="1" flipV="1">
              <a:off x="5750043" y="3162826"/>
              <a:ext cx="0" cy="167959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[R] 73"/>
            <p:cNvCxnSpPr/>
            <p:nvPr/>
          </p:nvCxnSpPr>
          <p:spPr>
            <a:xfrm flipH="1" flipV="1">
              <a:off x="8782081" y="3172873"/>
              <a:ext cx="0" cy="167959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/>
          <p:cNvGrpSpPr/>
          <p:nvPr/>
        </p:nvGrpSpPr>
        <p:grpSpPr>
          <a:xfrm>
            <a:off x="3757935" y="5410032"/>
            <a:ext cx="3038026" cy="178006"/>
            <a:chOff x="5750043" y="3162826"/>
            <a:chExt cx="3038026" cy="178006"/>
          </a:xfrm>
        </p:grpSpPr>
        <p:cxnSp>
          <p:nvCxnSpPr>
            <p:cNvPr id="76" name="직선 연결선[R] 75"/>
            <p:cNvCxnSpPr/>
            <p:nvPr/>
          </p:nvCxnSpPr>
          <p:spPr>
            <a:xfrm>
              <a:off x="5756567" y="3256854"/>
              <a:ext cx="1550434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[R] 76"/>
            <p:cNvCxnSpPr/>
            <p:nvPr/>
          </p:nvCxnSpPr>
          <p:spPr>
            <a:xfrm flipH="1">
              <a:off x="7237635" y="3256854"/>
              <a:ext cx="1550434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타원 77"/>
            <p:cNvSpPr>
              <a:spLocks noChangeAspect="1"/>
            </p:cNvSpPr>
            <p:nvPr/>
          </p:nvSpPr>
          <p:spPr>
            <a:xfrm>
              <a:off x="7237635" y="3202854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79" name="직선 연결선[R] 78"/>
            <p:cNvCxnSpPr/>
            <p:nvPr/>
          </p:nvCxnSpPr>
          <p:spPr>
            <a:xfrm flipH="1" flipV="1">
              <a:off x="5750043" y="3162826"/>
              <a:ext cx="0" cy="16795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[R] 79"/>
            <p:cNvCxnSpPr/>
            <p:nvPr/>
          </p:nvCxnSpPr>
          <p:spPr>
            <a:xfrm flipH="1" flipV="1">
              <a:off x="8782081" y="3172873"/>
              <a:ext cx="0" cy="16795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3266276" y="5767525"/>
            <a:ext cx="3038026" cy="178006"/>
            <a:chOff x="5750043" y="3162826"/>
            <a:chExt cx="3038026" cy="178006"/>
          </a:xfrm>
        </p:grpSpPr>
        <p:cxnSp>
          <p:nvCxnSpPr>
            <p:cNvPr id="82" name="직선 연결선[R] 81"/>
            <p:cNvCxnSpPr/>
            <p:nvPr/>
          </p:nvCxnSpPr>
          <p:spPr>
            <a:xfrm>
              <a:off x="5756567" y="3256854"/>
              <a:ext cx="1550434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[R] 82"/>
            <p:cNvCxnSpPr/>
            <p:nvPr/>
          </p:nvCxnSpPr>
          <p:spPr>
            <a:xfrm flipH="1">
              <a:off x="7237635" y="3256854"/>
              <a:ext cx="1550434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타원 83"/>
            <p:cNvSpPr>
              <a:spLocks noChangeAspect="1"/>
            </p:cNvSpPr>
            <p:nvPr/>
          </p:nvSpPr>
          <p:spPr>
            <a:xfrm>
              <a:off x="7237635" y="3202854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85" name="직선 연결선[R] 84"/>
            <p:cNvCxnSpPr/>
            <p:nvPr/>
          </p:nvCxnSpPr>
          <p:spPr>
            <a:xfrm flipH="1" flipV="1">
              <a:off x="5750043" y="3162826"/>
              <a:ext cx="0" cy="16795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5"/>
            <p:cNvCxnSpPr/>
            <p:nvPr/>
          </p:nvCxnSpPr>
          <p:spPr>
            <a:xfrm flipH="1" flipV="1">
              <a:off x="8782081" y="3172873"/>
              <a:ext cx="0" cy="16795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/>
          <p:cNvGrpSpPr/>
          <p:nvPr/>
        </p:nvGrpSpPr>
        <p:grpSpPr>
          <a:xfrm>
            <a:off x="5562012" y="6125018"/>
            <a:ext cx="3038026" cy="178006"/>
            <a:chOff x="5750043" y="3162826"/>
            <a:chExt cx="3038026" cy="178006"/>
          </a:xfrm>
        </p:grpSpPr>
        <p:cxnSp>
          <p:nvCxnSpPr>
            <p:cNvPr id="88" name="직선 연결선[R] 87"/>
            <p:cNvCxnSpPr/>
            <p:nvPr/>
          </p:nvCxnSpPr>
          <p:spPr>
            <a:xfrm>
              <a:off x="5756567" y="3256854"/>
              <a:ext cx="1550434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/>
            <p:cNvCxnSpPr/>
            <p:nvPr/>
          </p:nvCxnSpPr>
          <p:spPr>
            <a:xfrm flipH="1">
              <a:off x="7237635" y="3256854"/>
              <a:ext cx="1550434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타원 89"/>
            <p:cNvSpPr>
              <a:spLocks noChangeAspect="1"/>
            </p:cNvSpPr>
            <p:nvPr/>
          </p:nvSpPr>
          <p:spPr>
            <a:xfrm>
              <a:off x="7237635" y="3202854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91" name="직선 연결선[R] 90"/>
            <p:cNvCxnSpPr/>
            <p:nvPr/>
          </p:nvCxnSpPr>
          <p:spPr>
            <a:xfrm flipH="1" flipV="1">
              <a:off x="5750043" y="3162826"/>
              <a:ext cx="0" cy="16795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[R] 91"/>
            <p:cNvCxnSpPr/>
            <p:nvPr/>
          </p:nvCxnSpPr>
          <p:spPr>
            <a:xfrm flipH="1" flipV="1">
              <a:off x="8782081" y="3172873"/>
              <a:ext cx="0" cy="16795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/>
          <p:cNvGrpSpPr/>
          <p:nvPr/>
        </p:nvGrpSpPr>
        <p:grpSpPr>
          <a:xfrm>
            <a:off x="5235479" y="6482510"/>
            <a:ext cx="3038026" cy="178006"/>
            <a:chOff x="5750043" y="3162826"/>
            <a:chExt cx="3038026" cy="178006"/>
          </a:xfrm>
        </p:grpSpPr>
        <p:cxnSp>
          <p:nvCxnSpPr>
            <p:cNvPr id="94" name="직선 연결선[R] 93"/>
            <p:cNvCxnSpPr/>
            <p:nvPr/>
          </p:nvCxnSpPr>
          <p:spPr>
            <a:xfrm>
              <a:off x="5756567" y="3256854"/>
              <a:ext cx="1550434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/>
            <p:cNvCxnSpPr/>
            <p:nvPr/>
          </p:nvCxnSpPr>
          <p:spPr>
            <a:xfrm flipH="1">
              <a:off x="7237635" y="3256854"/>
              <a:ext cx="1550434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타원 95"/>
            <p:cNvSpPr>
              <a:spLocks noChangeAspect="1"/>
            </p:cNvSpPr>
            <p:nvPr/>
          </p:nvSpPr>
          <p:spPr>
            <a:xfrm>
              <a:off x="7237635" y="3202854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97" name="직선 연결선[R] 96"/>
            <p:cNvCxnSpPr/>
            <p:nvPr/>
          </p:nvCxnSpPr>
          <p:spPr>
            <a:xfrm flipH="1" flipV="1">
              <a:off x="5750043" y="3162826"/>
              <a:ext cx="0" cy="16795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/>
            <p:cNvCxnSpPr/>
            <p:nvPr/>
          </p:nvCxnSpPr>
          <p:spPr>
            <a:xfrm flipH="1" flipV="1">
              <a:off x="8782081" y="3172873"/>
              <a:ext cx="0" cy="16795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730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167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Confidence Interval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15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/>
          <a:srcRect b="28508"/>
          <a:stretch/>
        </p:blipFill>
        <p:spPr>
          <a:xfrm>
            <a:off x="3181183" y="1531077"/>
            <a:ext cx="5709053" cy="359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4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167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Confidence Interval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15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99" name="텍스트 상자 98"/>
          <p:cNvSpPr txBox="1"/>
          <p:nvPr/>
        </p:nvSpPr>
        <p:spPr>
          <a:xfrm>
            <a:off x="881137" y="1072542"/>
            <a:ext cx="995377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Each sample proportion can be used to make a confidence interval.</a:t>
            </a: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</a:t>
            </a: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Central Limit Theorem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assures us that (in the long run) 95% of the intervals cover the true value, and only 5% are wrong. </a:t>
            </a: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confidence intervals are random because they are based on random samples.</a:t>
            </a: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Our confidence (and our uncertainty) is about the interval, not the true proportion.</a:t>
            </a: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25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613" y="2826649"/>
            <a:ext cx="5846092" cy="3505889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7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530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Certainty vs. Precision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15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11"/>
              <p:cNvSpPr txBox="1"/>
              <p:nvPr/>
            </p:nvSpPr>
            <p:spPr>
              <a:xfrm>
                <a:off x="881137" y="861527"/>
                <a:ext cx="10433307" cy="3185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Our confidence interval has this form: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𝑝</m:t>
                        </m:r>
                      </m:e>
                    </m:acc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±2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𝑆𝐸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e>
                    </m:acc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)</m:t>
                    </m:r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715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Here,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𝑆𝐸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 is called the margin of error (ME).</a:t>
                </a:r>
              </a:p>
              <a:p>
                <a:pPr marL="7715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Any population parameter (proportion, mean, regression slope, etc.) can be estimated with some margin of error.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General form: Estimate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ME</a:t>
                </a: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ME can be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95% confidence interval = 2SE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99.7% confidence interval = 3SE</a:t>
                </a:r>
              </a:p>
            </p:txBody>
          </p:sp>
        </mc:Choice>
        <mc:Fallback xmlns="">
          <p:sp>
            <p:nvSpPr>
              <p:cNvPr id="12" name="텍스트 상자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37" y="861527"/>
                <a:ext cx="10433307" cy="3185487"/>
              </a:xfrm>
              <a:prstGeom prst="rect">
                <a:avLst/>
              </a:prstGeom>
              <a:blipFill rotWithShape="0">
                <a:blip r:embed="rId8"/>
                <a:stretch>
                  <a:fillRect l="-409" b="-5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21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530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Certainty vs. Precision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15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텍스트 상자 98"/>
              <p:cNvSpPr txBox="1"/>
              <p:nvPr/>
            </p:nvSpPr>
            <p:spPr>
              <a:xfrm>
                <a:off x="881137" y="861527"/>
                <a:ext cx="10433307" cy="5863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Our confidence interval has this form: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𝑝</m:t>
                        </m:r>
                      </m:e>
                    </m:acc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±2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𝑆𝐸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e>
                    </m:acc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)</m:t>
                    </m:r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715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Here,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𝑆𝐸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 is called the margin of error (ME).</a:t>
                </a:r>
              </a:p>
              <a:p>
                <a:pPr marL="7715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Any population parameter (proportion, mean, regression slope, etc.) can be estimated with some margin of error.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General form: Estimate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ME</a:t>
                </a: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ME can be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95% confidence interval = 2SE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99.7% confidence interval = 3SE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The more confident we want to be, the larger the margin of error must be.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E.g., 100% confidence: the proportion of Facebook users who update daily is between 0 and 100%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600" i="1" dirty="0">
                    <a:latin typeface="Seravek Light" charset="0"/>
                    <a:ea typeface="Seravek Light" charset="0"/>
                    <a:cs typeface="Seravek Light" charset="0"/>
                  </a:rPr>
                  <a:t>Is this useful? </a:t>
                </a: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NO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Or we can give a very narrow interval (e.g., 30.7%-30.9%) with very low confidence.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600" i="1" dirty="0">
                    <a:latin typeface="Seravek Light" charset="0"/>
                    <a:ea typeface="Seravek Light" charset="0"/>
                    <a:cs typeface="Seravek Light" charset="0"/>
                  </a:rPr>
                  <a:t>is this useful? </a:t>
                </a: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Maybe not.</a:t>
                </a: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b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Every confidence interval is a balance between certainty and precision.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90%, 95%, 99% are commonly used.</a:t>
                </a:r>
              </a:p>
            </p:txBody>
          </p:sp>
        </mc:Choice>
        <mc:Fallback xmlns="">
          <p:sp>
            <p:nvSpPr>
              <p:cNvPr id="99" name="텍스트 상자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37" y="861527"/>
                <a:ext cx="10433307" cy="5863144"/>
              </a:xfrm>
              <a:prstGeom prst="rect">
                <a:avLst/>
              </a:prstGeom>
              <a:blipFill rotWithShape="0">
                <a:blip r:embed="rId6"/>
                <a:stretch>
                  <a:fillRect l="-4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49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uiExpand="1" build="p" bldLvl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23223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Critical values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15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99" name="텍스트 상자 98"/>
          <p:cNvSpPr txBox="1"/>
          <p:nvPr/>
        </p:nvSpPr>
        <p:spPr>
          <a:xfrm>
            <a:off x="881137" y="861527"/>
            <a:ext cx="1043330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Critical value = the 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number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of SEs (e.g., </a:t>
            </a:r>
            <a:r>
              <a:rPr lang="en-US" altLang="ko-KR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2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in 2SEs) </a:t>
            </a: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Denoted as 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z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*</a:t>
            </a: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For 95% confidence interval, the precise critical value is 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z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* = 1.96 (though we used 2 to make it simple).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6539" y="2959113"/>
            <a:ext cx="8155755" cy="259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3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5873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Assumptions and Conditions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15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9E3185B-5B12-0948-98BE-FD1152F2355A}"/>
              </a:ext>
            </a:extLst>
          </p:cNvPr>
          <p:cNvGrpSpPr/>
          <p:nvPr/>
        </p:nvGrpSpPr>
        <p:grpSpPr>
          <a:xfrm>
            <a:off x="1424940" y="865667"/>
            <a:ext cx="9762919" cy="5477255"/>
            <a:chOff x="1424940" y="865667"/>
            <a:chExt cx="9762919" cy="547725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24940" y="865667"/>
              <a:ext cx="9762919" cy="547725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4A2689E-CA8E-3C4C-8ADB-9402101246B1}"/>
                </a:ext>
              </a:extLst>
            </p:cNvPr>
            <p:cNvSpPr/>
            <p:nvPr/>
          </p:nvSpPr>
          <p:spPr>
            <a:xfrm>
              <a:off x="10178716" y="970547"/>
              <a:ext cx="947466" cy="1443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837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2114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Choosing your sample size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15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상자 9"/>
              <p:cNvSpPr txBox="1"/>
              <p:nvPr/>
            </p:nvSpPr>
            <p:spPr>
              <a:xfrm>
                <a:off x="1140325" y="921876"/>
                <a:ext cx="9953773" cy="4902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𝑀𝐸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𝑧</m:t>
                        </m:r>
                      </m:e>
                      <m:sup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∗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mr-IN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𝑞</m:t>
                                </m:r>
                              </m:e>
                            </m:acc>
                          </m:num>
                          <m:den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If we want 3% Margin of error (ME) for 95% confidence (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z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* = 1.96)</a:t>
                </a: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0.03=1.96 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mr-IN" altLang="ko-KR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𝑝</m:t>
                                </m:r>
                              </m:e>
                            </m:acc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𝑞</m:t>
                                </m:r>
                              </m:e>
                            </m:acc>
                          </m:num>
                          <m:den>
                            <m:r>
                              <a:rPr lang="en-US" altLang="ko-K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altLang="ko-KR" b="0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If you don’t know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just take its maximum: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𝑝</m:t>
                        </m:r>
                      </m:e>
                    </m:acc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=0.5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then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mr-IN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𝑞</m:t>
                        </m:r>
                      </m:e>
                    </m:acc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=0.25</m:t>
                    </m:r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𝑛</m:t>
                        </m:r>
                      </m:e>
                    </m:ra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f>
                      <m:fPr>
                        <m:ctrlPr>
                          <a:rPr lang="mr-IN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1.96</m:t>
                        </m:r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0.5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×0.5</m:t>
                            </m:r>
                          </m:e>
                        </m:rad>
                      </m:num>
                      <m:den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0.03</m:t>
                        </m:r>
                      </m:den>
                    </m:f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≈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32.67</m:t>
                    </m:r>
                  </m:oMath>
                </a14:m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𝑛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32.67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1067.1</m:t>
                    </m:r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Then, our sample size should be 1068 (rounding up).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0" name="텍스트 상자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25" y="921876"/>
                <a:ext cx="9953773" cy="4902176"/>
              </a:xfrm>
              <a:prstGeom prst="rect">
                <a:avLst/>
              </a:prstGeom>
              <a:blipFill>
                <a:blip r:embed="rId6"/>
                <a:stretch>
                  <a:fillRect l="-3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2897" y="3710365"/>
            <a:ext cx="4643825" cy="28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2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758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1140325" y="879451"/>
                <a:ext cx="9189924" cy="3846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00206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Chapter 19: Confidence Interval for Proportions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Standard error: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standard deviation of a sampling distribution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For a sample proportion,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the </a:t>
                </a:r>
                <a:r>
                  <a:rPr lang="en-US" altLang="ko-KR" b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standard error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𝑆𝐸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mr-IN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𝑞</m:t>
                                </m:r>
                              </m:e>
                            </m:acc>
                          </m:num>
                          <m:den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95% confidence interval for a proportion,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𝑝</m:t>
                        </m:r>
                      </m:e>
                    </m:acc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1.96 </m:t>
                    </m:r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𝑆𝐸</m:t>
                    </m:r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e>
                    </m:acc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)</m:t>
                    </m:r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General form: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Estimate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</m:oMath>
                </a14:m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 Margin of Error (ME)</a:t>
                </a: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Critical value,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z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* = the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number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of SEs (e.g., </a:t>
                </a:r>
                <a:r>
                  <a:rPr lang="en-US" altLang="ko-KR" b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in 2SEs) </a:t>
                </a:r>
                <a:endParaRPr lang="en-US" altLang="ko-KR" i="1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Every confidence interval is a balance between certainty and precision. 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You can choose your sample size based on confidence interval.</a:t>
                </a:r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25" y="879451"/>
                <a:ext cx="9189924" cy="3846374"/>
              </a:xfrm>
              <a:prstGeom prst="rect">
                <a:avLst/>
              </a:prstGeom>
              <a:blipFill rotWithShape="0">
                <a:blip r:embed="rId7"/>
                <a:stretch>
                  <a:fillRect l="-531" b="-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5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15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44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2237" y="243764"/>
            <a:ext cx="3003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Review: 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1140325" y="879451"/>
                <a:ext cx="9189924" cy="5291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ko-KR" b="1" dirty="0">
                    <a:solidFill>
                      <a:srgbClr val="00206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Chapter 18: Sampling Distribution Models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A parameter is a number that describes the population.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A statistic is a number that describes a sample.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 sampling distribution of a statistic is the distribution of its value in all possible samples of the same size from the same population. 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Central Limit Theorem: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 mean of a random sample is a random variable whose sampling distribution can be approximated by a Normal model. The larger the sample, the better the approximation will be. 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This works no matter what the original data’s distribution is. 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 sampling distribution of a proportion can be modeled with a Normal model,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𝑁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(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𝑝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,</m:t>
                    </m:r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𝑝𝑞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)</a:t>
                </a:r>
              </a:p>
              <a:p>
                <a:pPr marL="285750" lvl="1" indent="-285750">
                  <a:lnSpc>
                    <a:spcPct val="12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 sampling distribution of a mean can be modeled with a Normal model,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𝑁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(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𝜇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,</m:t>
                    </m:r>
                    <m:f>
                      <m:fPr>
                        <m:ctrlPr>
                          <a:rPr lang="mr-IN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r>
                          <a:rPr lang="mr-IN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)</m:t>
                    </m:r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25" y="879451"/>
                <a:ext cx="9189924" cy="5291449"/>
              </a:xfrm>
              <a:prstGeom prst="rect">
                <a:avLst/>
              </a:prstGeom>
              <a:blipFill>
                <a:blip r:embed="rId7"/>
                <a:stretch>
                  <a:fillRect l="-5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5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15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67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968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Seravek" charset="0"/>
                <a:ea typeface="Seravek" charset="0"/>
                <a:cs typeface="Seravek" charset="0"/>
              </a:rPr>
              <a:t>Let’s revisit what we learned in the last class</a:t>
            </a:r>
            <a:endParaRPr lang="ko-KR" altLang="en-US" sz="2400" dirty="0">
              <a:latin typeface="Seravek" charset="0"/>
              <a:ea typeface="Seravek" charset="0"/>
              <a:cs typeface="Seravek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588" y="998289"/>
            <a:ext cx="6164090" cy="52681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14"/>
              <p:cNvSpPr txBox="1"/>
              <p:nvPr/>
            </p:nvSpPr>
            <p:spPr>
              <a:xfrm>
                <a:off x="6615678" y="1092666"/>
                <a:ext cx="5198131" cy="51226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Population model, that we cannot observe.</a:t>
                </a: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We draw one real sample (solid line) of size n and show its histogram and summary statistics. </a:t>
                </a: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We imagine (or simulate) drawing many other samples (dotted lines). </a:t>
                </a: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We (imagine) gathering all the means into a histogram.</a:t>
                </a: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285750" lvl="1" indent="-285750">
                  <a:lnSpc>
                    <a:spcPct val="12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 CLT tells us we can model the shape of this histogram with a Normal model,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𝑁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(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𝜇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,</m:t>
                    </m:r>
                    <m:f>
                      <m:fPr>
                        <m:ctrlPr>
                          <a:rPr lang="mr-IN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r>
                          <a:rPr lang="mr-IN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)</m:t>
                    </m:r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5" name="텍스트 상자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678" y="1092666"/>
                <a:ext cx="5198131" cy="5122621"/>
              </a:xfrm>
              <a:prstGeom prst="rect">
                <a:avLst/>
              </a:prstGeom>
              <a:blipFill rotWithShape="0">
                <a:blip r:embed="rId8"/>
                <a:stretch>
                  <a:fillRect l="-703" r="-1524" b="-14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317500" y="876300"/>
            <a:ext cx="6298178" cy="118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17500" y="2057400"/>
            <a:ext cx="6298178" cy="16402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17500" y="3697622"/>
            <a:ext cx="6298178" cy="11565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17500" y="4878722"/>
            <a:ext cx="6298178" cy="14821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01A106-FB32-5249-9A67-2DC8472BB53B}"/>
              </a:ext>
            </a:extLst>
          </p:cNvPr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15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7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4" grpId="0" animBg="1"/>
      <p:bldP spid="17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588" y="998289"/>
            <a:ext cx="6164090" cy="52681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14"/>
              <p:cNvSpPr txBox="1"/>
              <p:nvPr/>
            </p:nvSpPr>
            <p:spPr>
              <a:xfrm>
                <a:off x="6615678" y="1092666"/>
                <a:ext cx="5198131" cy="51226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Population model, that we cannot observe.</a:t>
                </a: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We draw one real sample (solid line) of size n and show its histogram and summary statistics. </a:t>
                </a: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We imagine (or simulate) drawing many other samples (dotted lines). </a:t>
                </a: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We (imagine) gathering all the means into a histogram.</a:t>
                </a: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285750" lvl="1" indent="-285750">
                  <a:lnSpc>
                    <a:spcPct val="12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 CLT tells us we can model the shape of this histogram with a Normal model,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𝑁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(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𝜇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,</m:t>
                    </m:r>
                    <m:f>
                      <m:fPr>
                        <m:ctrlPr>
                          <a:rPr lang="mr-IN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r>
                          <a:rPr lang="mr-IN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)</m:t>
                    </m:r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5" name="텍스트 상자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678" y="1092666"/>
                <a:ext cx="5198131" cy="5122621"/>
              </a:xfrm>
              <a:prstGeom prst="rect">
                <a:avLst/>
              </a:prstGeom>
              <a:blipFill rotWithShape="0">
                <a:blip r:embed="rId8"/>
                <a:stretch>
                  <a:fillRect l="-703" r="-1524" b="-14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/>
          <p:cNvSpPr/>
          <p:nvPr/>
        </p:nvSpPr>
        <p:spPr>
          <a:xfrm>
            <a:off x="216491" y="222608"/>
            <a:ext cx="9910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rPr>
              <a:t>But</a:t>
            </a:r>
            <a:r>
              <a:rPr lang="mr-IN" altLang="ko-KR" sz="2400" dirty="0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rPr>
              <a:t>…</a:t>
            </a:r>
            <a:r>
              <a:rPr lang="en-US" altLang="ko-KR" sz="2400" dirty="0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rPr>
              <a:t> can we actually know the mean and SD of the sampling distribution?</a:t>
            </a:r>
            <a:endParaRPr lang="ko-KR" altLang="en-US" sz="2400" dirty="0">
              <a:solidFill>
                <a:srgbClr val="C00000"/>
              </a:solidFill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04709" y="1092666"/>
            <a:ext cx="5579266" cy="5068988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984195" y="2744825"/>
            <a:ext cx="486729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i="1" dirty="0">
                <a:solidFill>
                  <a:schemeClr val="accent2"/>
                </a:solidFill>
                <a:latin typeface="Seravek Light" charset="0"/>
                <a:ea typeface="Seravek Light" charset="0"/>
                <a:cs typeface="Seravek Light" charset="0"/>
              </a:rPr>
              <a:t>No.. Then, what should we do? </a:t>
            </a:r>
          </a:p>
          <a:p>
            <a:endParaRPr lang="en-US" altLang="ko-KR" sz="2800" i="1" dirty="0">
              <a:solidFill>
                <a:schemeClr val="accent2"/>
              </a:solidFill>
              <a:latin typeface="Seravek Light" charset="0"/>
              <a:ea typeface="Seravek Light" charset="0"/>
              <a:cs typeface="Seravek Light" charset="0"/>
            </a:endParaRPr>
          </a:p>
          <a:p>
            <a:r>
              <a:rPr lang="en-US" altLang="ko-KR" sz="2400" i="1" dirty="0">
                <a:latin typeface="Seravek Light" charset="0"/>
                <a:ea typeface="Seravek Light" charset="0"/>
                <a:cs typeface="Seravek Light" charset="0"/>
              </a:rPr>
              <a:t>To be continued</a:t>
            </a:r>
            <a:r>
              <a:rPr lang="mr-IN" altLang="ko-KR" sz="2400" i="1" dirty="0">
                <a:latin typeface="Seravek Light" charset="0"/>
                <a:ea typeface="Seravek Light" charset="0"/>
                <a:cs typeface="Seravek Light" charset="0"/>
              </a:rPr>
              <a:t>…</a:t>
            </a:r>
            <a:endParaRPr lang="ko-KR" altLang="en-US" sz="2400" i="1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E8F258-8335-6F4A-9B5D-55135079D71C}"/>
              </a:ext>
            </a:extLst>
          </p:cNvPr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15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4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6231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An example data on “     </a:t>
            </a:r>
            <a:r>
              <a:rPr lang="en-US" altLang="ko-KR" sz="2000" dirty="0">
                <a:latin typeface="Seravek" charset="0"/>
                <a:ea typeface="Seravek" charset="0"/>
                <a:cs typeface="Seravek" charset="0"/>
              </a:rPr>
              <a:t> </a:t>
            </a:r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Facebook use”: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1140324" y="981051"/>
                <a:ext cx="9953773" cy="4271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Late in 2010, Pew Research surveyed US residents about their use of social networking sites.</a:t>
                </a: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Among 156 respondents aged 18-22, 48 said that they update their status at least daily.</a:t>
                </a: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𝑝</m:t>
                        </m:r>
                      </m:e>
                    </m:acc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48/156 = 30.8%</a:t>
                </a: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We don’t know about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p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. What can we say about the population,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p,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?</a:t>
                </a: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i="1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What we know: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𝑁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(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𝑝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,</m:t>
                    </m:r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𝑝𝑞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)</a:t>
                </a:r>
              </a:p>
              <a:p>
                <a:pPr marL="771525" lvl="1" indent="-314325"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 sampling distribution model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is centered at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p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.</a:t>
                </a:r>
              </a:p>
              <a:p>
                <a:pPr marL="771525" lvl="1" indent="-314325"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 standard deviation of the sampling distribution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𝑝𝑞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24" y="981051"/>
                <a:ext cx="9953773" cy="4271554"/>
              </a:xfrm>
              <a:prstGeom prst="rect">
                <a:avLst/>
              </a:prstGeom>
              <a:blipFill rotWithShape="0">
                <a:blip r:embed="rId7"/>
                <a:stretch>
                  <a:fillRect l="-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5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15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5806" y="308720"/>
            <a:ext cx="330899" cy="33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1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24176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Standard error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1140324" y="981051"/>
                <a:ext cx="9953773" cy="2614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When we estimate the standard deviation of a </a:t>
                </a:r>
                <a:r>
                  <a:rPr lang="en-US" altLang="ko-KR" b="1" dirty="0">
                    <a:solidFill>
                      <a:schemeClr val="accent2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sampling distribution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we call it a </a:t>
                </a:r>
                <a:r>
                  <a:rPr lang="en-US" altLang="ko-KR" b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standard error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.</a:t>
                </a: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For a sample proportion,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the </a:t>
                </a:r>
                <a:r>
                  <a:rPr lang="en-US" altLang="ko-KR" b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standard error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𝑆𝐸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mr-IN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𝑞</m:t>
                                </m:r>
                              </m:e>
                            </m:acc>
                          </m:num>
                          <m:den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For the Facebook users,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𝑆𝐸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mr-IN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𝑞</m:t>
                                </m:r>
                              </m:e>
                            </m:acc>
                          </m:num>
                          <m:den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0.308 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 0.692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156</m:t>
                            </m:r>
                          </m:den>
                        </m:f>
                      </m:e>
                    </m:ra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=0.037=3.7%</m:t>
                    </m:r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24" y="981051"/>
                <a:ext cx="9953773" cy="2614434"/>
              </a:xfrm>
              <a:prstGeom prst="rect">
                <a:avLst/>
              </a:prstGeom>
              <a:blipFill rotWithShape="0">
                <a:blip r:embed="rId7"/>
                <a:stretch>
                  <a:fillRect l="-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5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15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148749" y="3732181"/>
            <a:ext cx="6117799" cy="2143701"/>
            <a:chOff x="3243017" y="3732181"/>
            <a:chExt cx="6117799" cy="214370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43017" y="3732181"/>
              <a:ext cx="5759581" cy="2143701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7409468" y="3799002"/>
              <a:ext cx="1951348" cy="1005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텍스트 상자 9"/>
            <p:cNvSpPr txBox="1"/>
            <p:nvPr/>
          </p:nvSpPr>
          <p:spPr>
            <a:xfrm>
              <a:off x="3290152" y="5549251"/>
              <a:ext cx="82955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i="1" dirty="0">
                  <a:latin typeface="Seravek Light" charset="0"/>
                  <a:ea typeface="Seravek Light" charset="0"/>
                  <a:cs typeface="Seravek Light" charset="0"/>
                </a:rPr>
                <a:t>p</a:t>
              </a:r>
              <a:r>
                <a:rPr kumimoji="1"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-0.111</a:t>
              </a:r>
              <a:endParaRPr kumimoji="1" lang="ko-KR" altLang="en-US" sz="1400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  <p:sp>
          <p:nvSpPr>
            <p:cNvPr id="15" name="텍스트 상자 14"/>
            <p:cNvSpPr txBox="1"/>
            <p:nvPr/>
          </p:nvSpPr>
          <p:spPr>
            <a:xfrm>
              <a:off x="4064721" y="5549251"/>
              <a:ext cx="82955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i="1" dirty="0">
                  <a:latin typeface="Seravek Light" charset="0"/>
                  <a:ea typeface="Seravek Light" charset="0"/>
                  <a:cs typeface="Seravek Light" charset="0"/>
                </a:rPr>
                <a:t>p</a:t>
              </a:r>
              <a:r>
                <a:rPr kumimoji="1"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-0.074</a:t>
              </a:r>
              <a:endParaRPr kumimoji="1" lang="ko-KR" altLang="en-US" sz="1400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4866001" y="5549175"/>
              <a:ext cx="82955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i="1" dirty="0">
                  <a:latin typeface="Seravek Light" charset="0"/>
                  <a:ea typeface="Seravek Light" charset="0"/>
                  <a:cs typeface="Seravek Light" charset="0"/>
                </a:rPr>
                <a:t>p</a:t>
              </a:r>
              <a:r>
                <a:rPr kumimoji="1"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-0.037</a:t>
              </a:r>
              <a:endParaRPr kumimoji="1" lang="ko-KR" altLang="en-US" sz="1400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  <p:sp>
          <p:nvSpPr>
            <p:cNvPr id="18" name="텍스트 상자 17"/>
            <p:cNvSpPr txBox="1"/>
            <p:nvPr/>
          </p:nvSpPr>
          <p:spPr>
            <a:xfrm>
              <a:off x="5659424" y="5549175"/>
              <a:ext cx="82955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i="1" dirty="0">
                  <a:latin typeface="Seravek Light" charset="0"/>
                  <a:ea typeface="Seravek Light" charset="0"/>
                  <a:cs typeface="Seravek Light" charset="0"/>
                </a:rPr>
                <a:t>p</a:t>
              </a:r>
              <a:endParaRPr kumimoji="1" lang="ko-KR" altLang="en-US" sz="1400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  <p:sp>
          <p:nvSpPr>
            <p:cNvPr id="19" name="텍스트 상자 18"/>
            <p:cNvSpPr txBox="1"/>
            <p:nvPr/>
          </p:nvSpPr>
          <p:spPr>
            <a:xfrm>
              <a:off x="6431435" y="5548985"/>
              <a:ext cx="82955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i="1" dirty="0">
                  <a:latin typeface="Seravek Light" charset="0"/>
                  <a:ea typeface="Seravek Light" charset="0"/>
                  <a:cs typeface="Seravek Light" charset="0"/>
                </a:rPr>
                <a:t>p</a:t>
              </a:r>
              <a:r>
                <a:rPr kumimoji="1"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+0.037</a:t>
              </a:r>
              <a:endParaRPr kumimoji="1" lang="ko-KR" altLang="en-US" sz="1400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  <p:sp>
          <p:nvSpPr>
            <p:cNvPr id="20" name="텍스트 상자 19"/>
            <p:cNvSpPr txBox="1"/>
            <p:nvPr/>
          </p:nvSpPr>
          <p:spPr>
            <a:xfrm>
              <a:off x="7206004" y="5548985"/>
              <a:ext cx="82955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i="1" dirty="0">
                  <a:latin typeface="Seravek Light" charset="0"/>
                  <a:ea typeface="Seravek Light" charset="0"/>
                  <a:cs typeface="Seravek Light" charset="0"/>
                </a:rPr>
                <a:t>p</a:t>
              </a:r>
              <a:r>
                <a:rPr kumimoji="1"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+0.074</a:t>
              </a:r>
              <a:endParaRPr kumimoji="1" lang="ko-KR" altLang="en-US" sz="1400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8007284" y="5548909"/>
              <a:ext cx="82955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i="1" dirty="0">
                  <a:latin typeface="Seravek Light" charset="0"/>
                  <a:ea typeface="Seravek Light" charset="0"/>
                  <a:cs typeface="Seravek Light" charset="0"/>
                </a:rPr>
                <a:t>p</a:t>
              </a:r>
              <a:r>
                <a:rPr kumimoji="1"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+0.111</a:t>
              </a:r>
              <a:endParaRPr kumimoji="1" lang="ko-KR" altLang="en-US" sz="1400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406788" y="5867940"/>
            <a:ext cx="3152716" cy="483360"/>
            <a:chOff x="4413768" y="5867940"/>
            <a:chExt cx="3152716" cy="483360"/>
          </a:xfrm>
        </p:grpSpPr>
        <p:sp>
          <p:nvSpPr>
            <p:cNvPr id="13" name="오른쪽 대괄호[R] 12"/>
            <p:cNvSpPr/>
            <p:nvPr/>
          </p:nvSpPr>
          <p:spPr>
            <a:xfrm rot="5400000">
              <a:off x="5915650" y="4366058"/>
              <a:ext cx="148952" cy="3152716"/>
            </a:xfrm>
            <a:prstGeom prst="rightBracket">
              <a:avLst>
                <a:gd name="adj" fmla="val 114460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5575346" y="6043523"/>
              <a:ext cx="82955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i="1" dirty="0">
                  <a:latin typeface="Seravek Light" charset="0"/>
                  <a:ea typeface="Seravek Light" charset="0"/>
                  <a:cs typeface="Seravek Light" charset="0"/>
                </a:rPr>
                <a:t>~95%</a:t>
              </a:r>
              <a:endParaRPr kumimoji="1" lang="ko-KR" altLang="en-US" sz="1400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985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167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Confidence Interval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1140324" y="981051"/>
                <a:ext cx="995377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’</a:t>
                </a:r>
                <a:r>
                  <a:rPr lang="en-US" altLang="ko-KR" dirty="0">
                    <a:solidFill>
                      <a:srgbClr val="C00000"/>
                    </a:solidFill>
                    <a:ea typeface="Seravek Light" charset="0"/>
                    <a:cs typeface="Seravek Light" charset="0"/>
                  </a:rPr>
                  <a:t>s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point of view:</a:t>
                </a:r>
              </a:p>
              <a:p>
                <a:pPr marL="7715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“95% chance that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p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is no more than 2 SEs away from me.” </a:t>
                </a:r>
                <a:r>
                  <a:rPr lang="en-US" altLang="ko-KR" sz="1200" dirty="0">
                    <a:latin typeface="Seravek Light" charset="0"/>
                    <a:ea typeface="Seravek Light" charset="0"/>
                    <a:cs typeface="Seravek Light" charset="0"/>
                  </a:rPr>
                  <a:t>(from 68-95-99.7 rule)</a:t>
                </a: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715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“I’m 95% sure that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p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will be within my 2SE.”</a:t>
                </a:r>
              </a:p>
              <a:p>
                <a:pPr marL="7715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“Even if my interval catch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p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I still don’t know its true value, but the best I can do is an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interval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.”</a:t>
                </a:r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24" y="981051"/>
                <a:ext cx="9953773" cy="1754326"/>
              </a:xfrm>
              <a:prstGeom prst="rect">
                <a:avLst/>
              </a:prstGeom>
              <a:blipFill>
                <a:blip r:embed="rId7"/>
                <a:stretch>
                  <a:fillRect l="-382" r="-764" b="-2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5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15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148749" y="3732181"/>
            <a:ext cx="6117799" cy="2143701"/>
            <a:chOff x="3243017" y="3732181"/>
            <a:chExt cx="6117799" cy="214370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43017" y="3732181"/>
              <a:ext cx="5759581" cy="2143701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7409468" y="3799002"/>
              <a:ext cx="1951348" cy="1005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텍스트 상자 9"/>
            <p:cNvSpPr txBox="1"/>
            <p:nvPr/>
          </p:nvSpPr>
          <p:spPr>
            <a:xfrm>
              <a:off x="3290152" y="5549251"/>
              <a:ext cx="82955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i="1" dirty="0">
                  <a:latin typeface="Seravek Light" charset="0"/>
                  <a:ea typeface="Seravek Light" charset="0"/>
                  <a:cs typeface="Seravek Light" charset="0"/>
                </a:rPr>
                <a:t>p</a:t>
              </a:r>
              <a:r>
                <a:rPr kumimoji="1"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-0.111</a:t>
              </a:r>
              <a:endParaRPr kumimoji="1" lang="ko-KR" altLang="en-US" sz="1400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  <p:sp>
          <p:nvSpPr>
            <p:cNvPr id="15" name="텍스트 상자 14"/>
            <p:cNvSpPr txBox="1"/>
            <p:nvPr/>
          </p:nvSpPr>
          <p:spPr>
            <a:xfrm>
              <a:off x="4064721" y="5549251"/>
              <a:ext cx="82955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i="1" dirty="0">
                  <a:latin typeface="Seravek Light" charset="0"/>
                  <a:ea typeface="Seravek Light" charset="0"/>
                  <a:cs typeface="Seravek Light" charset="0"/>
                </a:rPr>
                <a:t>p</a:t>
              </a:r>
              <a:r>
                <a:rPr kumimoji="1"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-0.074</a:t>
              </a:r>
              <a:endParaRPr kumimoji="1" lang="ko-KR" altLang="en-US" sz="1400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4866001" y="5549175"/>
              <a:ext cx="82955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i="1" dirty="0">
                  <a:latin typeface="Seravek Light" charset="0"/>
                  <a:ea typeface="Seravek Light" charset="0"/>
                  <a:cs typeface="Seravek Light" charset="0"/>
                </a:rPr>
                <a:t>p</a:t>
              </a:r>
              <a:r>
                <a:rPr kumimoji="1"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-0.037</a:t>
              </a:r>
              <a:endParaRPr kumimoji="1" lang="ko-KR" altLang="en-US" sz="1400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  <p:sp>
          <p:nvSpPr>
            <p:cNvPr id="18" name="텍스트 상자 17"/>
            <p:cNvSpPr txBox="1"/>
            <p:nvPr/>
          </p:nvSpPr>
          <p:spPr>
            <a:xfrm>
              <a:off x="5659424" y="5549175"/>
              <a:ext cx="82955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i="1" dirty="0">
                  <a:latin typeface="Seravek Light" charset="0"/>
                  <a:ea typeface="Seravek Light" charset="0"/>
                  <a:cs typeface="Seravek Light" charset="0"/>
                </a:rPr>
                <a:t>p</a:t>
              </a:r>
              <a:endParaRPr kumimoji="1" lang="ko-KR" altLang="en-US" sz="1400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  <p:sp>
          <p:nvSpPr>
            <p:cNvPr id="19" name="텍스트 상자 18"/>
            <p:cNvSpPr txBox="1"/>
            <p:nvPr/>
          </p:nvSpPr>
          <p:spPr>
            <a:xfrm>
              <a:off x="6431435" y="5548985"/>
              <a:ext cx="82955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i="1" dirty="0">
                  <a:latin typeface="Seravek Light" charset="0"/>
                  <a:ea typeface="Seravek Light" charset="0"/>
                  <a:cs typeface="Seravek Light" charset="0"/>
                </a:rPr>
                <a:t>p</a:t>
              </a:r>
              <a:r>
                <a:rPr kumimoji="1"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+0.037</a:t>
              </a:r>
              <a:endParaRPr kumimoji="1" lang="ko-KR" altLang="en-US" sz="1400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  <p:sp>
          <p:nvSpPr>
            <p:cNvPr id="20" name="텍스트 상자 19"/>
            <p:cNvSpPr txBox="1"/>
            <p:nvPr/>
          </p:nvSpPr>
          <p:spPr>
            <a:xfrm>
              <a:off x="7206004" y="5548985"/>
              <a:ext cx="82955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i="1" dirty="0">
                  <a:latin typeface="Seravek Light" charset="0"/>
                  <a:ea typeface="Seravek Light" charset="0"/>
                  <a:cs typeface="Seravek Light" charset="0"/>
                </a:rPr>
                <a:t>p</a:t>
              </a:r>
              <a:r>
                <a:rPr kumimoji="1"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+0.074</a:t>
              </a:r>
              <a:endParaRPr kumimoji="1" lang="ko-KR" altLang="en-US" sz="1400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8007284" y="5548909"/>
              <a:ext cx="82955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i="1" dirty="0">
                  <a:latin typeface="Seravek Light" charset="0"/>
                  <a:ea typeface="Seravek Light" charset="0"/>
                  <a:cs typeface="Seravek Light" charset="0"/>
                </a:rPr>
                <a:t>p</a:t>
              </a:r>
              <a:r>
                <a:rPr kumimoji="1"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+0.111</a:t>
              </a:r>
              <a:endParaRPr kumimoji="1" lang="ko-KR" altLang="en-US" sz="1400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406788" y="5867940"/>
            <a:ext cx="3152716" cy="483360"/>
            <a:chOff x="4413768" y="5867940"/>
            <a:chExt cx="3152716" cy="483360"/>
          </a:xfrm>
        </p:grpSpPr>
        <p:sp>
          <p:nvSpPr>
            <p:cNvPr id="13" name="오른쪽 대괄호[R] 12"/>
            <p:cNvSpPr/>
            <p:nvPr/>
          </p:nvSpPr>
          <p:spPr>
            <a:xfrm rot="5400000">
              <a:off x="5915650" y="4366058"/>
              <a:ext cx="148952" cy="3152716"/>
            </a:xfrm>
            <a:prstGeom prst="rightBracket">
              <a:avLst>
                <a:gd name="adj" fmla="val 114460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5575346" y="6043523"/>
              <a:ext cx="82955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i="1" dirty="0">
                  <a:latin typeface="Seravek Light" charset="0"/>
                  <a:ea typeface="Seravek Light" charset="0"/>
                  <a:cs typeface="Seravek Light" charset="0"/>
                </a:rPr>
                <a:t>~95%</a:t>
              </a:r>
              <a:endParaRPr kumimoji="1" lang="ko-KR" altLang="en-US" sz="1400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5666707" y="5090871"/>
            <a:ext cx="2003847" cy="426955"/>
            <a:chOff x="5666707" y="5090871"/>
            <a:chExt cx="2003847" cy="426955"/>
          </a:xfrm>
        </p:grpSpPr>
        <p:sp>
          <p:nvSpPr>
            <p:cNvPr id="24" name="타원 23"/>
            <p:cNvSpPr>
              <a:spLocks noChangeAspect="1"/>
            </p:cNvSpPr>
            <p:nvPr/>
          </p:nvSpPr>
          <p:spPr>
            <a:xfrm>
              <a:off x="7147775" y="5409826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텍스트 상자 24"/>
                <p:cNvSpPr txBox="1"/>
                <p:nvPr/>
              </p:nvSpPr>
              <p:spPr>
                <a:xfrm>
                  <a:off x="6840995" y="5090871"/>
                  <a:ext cx="82955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ko-KR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kumimoji="1" lang="ko-KR" altLang="en-US" sz="1400" dirty="0">
                    <a:latin typeface="Seravek Light" charset="0"/>
                    <a:ea typeface="Seravek Light" charset="0"/>
                    <a:cs typeface="Seravek Light" charset="0"/>
                  </a:endParaRPr>
                </a:p>
              </p:txBody>
            </p:sp>
          </mc:Choice>
          <mc:Fallback xmlns="">
            <p:sp>
              <p:nvSpPr>
                <p:cNvPr id="25" name="텍스트 상자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0995" y="5090871"/>
                  <a:ext cx="829559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직선 연결선[R] 26"/>
            <p:cNvCxnSpPr/>
            <p:nvPr/>
          </p:nvCxnSpPr>
          <p:spPr>
            <a:xfrm>
              <a:off x="5666707" y="5463826"/>
              <a:ext cx="1550434" cy="0"/>
            </a:xfrm>
            <a:prstGeom prst="line">
              <a:avLst/>
            </a:prstGeom>
            <a:ln w="28575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텍스트 상자 30"/>
          <p:cNvSpPr txBox="1"/>
          <p:nvPr/>
        </p:nvSpPr>
        <p:spPr>
          <a:xfrm>
            <a:off x="5303386" y="4872628"/>
            <a:ext cx="2277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2SE </a:t>
            </a:r>
          </a:p>
          <a:p>
            <a:pPr algn="ctr"/>
            <a:r>
              <a:rPr kumimoji="1" lang="en-US" altLang="ko-KR" sz="1400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= ~95% chance</a:t>
            </a:r>
            <a:endParaRPr kumimoji="1" lang="ko-KR" altLang="en-US" sz="1400" dirty="0">
              <a:solidFill>
                <a:srgbClr val="C00000"/>
              </a:solidFill>
              <a:latin typeface="Seravek Light" charset="0"/>
              <a:ea typeface="Seravek Light" charset="0"/>
              <a:cs typeface="Seravek Light" charset="0"/>
            </a:endParaRPr>
          </a:p>
        </p:txBody>
      </p:sp>
      <p:cxnSp>
        <p:nvCxnSpPr>
          <p:cNvPr id="33" name="직선 연결선[R] 32"/>
          <p:cNvCxnSpPr/>
          <p:nvPr/>
        </p:nvCxnSpPr>
        <p:spPr>
          <a:xfrm flipH="1">
            <a:off x="7147775" y="5463826"/>
            <a:ext cx="1550434" cy="0"/>
          </a:xfrm>
          <a:prstGeom prst="line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19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2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1140324" y="981051"/>
                <a:ext cx="995377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’</a:t>
                </a:r>
                <a:r>
                  <a:rPr lang="en-US" altLang="ko-KR" dirty="0">
                    <a:solidFill>
                      <a:srgbClr val="C00000"/>
                    </a:solidFill>
                    <a:ea typeface="Seravek Light" charset="0"/>
                    <a:cs typeface="Seravek Light" charset="0"/>
                  </a:rPr>
                  <a:t>s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point of view:</a:t>
                </a:r>
              </a:p>
              <a:p>
                <a:pPr marL="7715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“95% chance that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p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is no more than 2 SEs away from me.” </a:t>
                </a:r>
                <a:r>
                  <a:rPr lang="en-US" altLang="ko-KR" sz="1200" dirty="0">
                    <a:latin typeface="Seravek Light" charset="0"/>
                    <a:ea typeface="Seravek Light" charset="0"/>
                    <a:cs typeface="Seravek Light" charset="0"/>
                  </a:rPr>
                  <a:t>(from 68-95-99.7 rule)</a:t>
                </a: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715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“I’m 95% sure that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p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will be within my 2SE.”</a:t>
                </a:r>
              </a:p>
              <a:p>
                <a:pPr marL="7715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“Even if my interval catch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p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I still don’t know its true value, but the best I can do is an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interval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.”</a:t>
                </a:r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24" y="981051"/>
                <a:ext cx="9953773" cy="1754326"/>
              </a:xfrm>
              <a:prstGeom prst="rect">
                <a:avLst/>
              </a:prstGeom>
              <a:blipFill>
                <a:blip r:embed="rId7"/>
                <a:stretch>
                  <a:fillRect l="-382" r="-764" b="-2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5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15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3488692" y="2953243"/>
            <a:ext cx="5645260" cy="3253136"/>
            <a:chOff x="3488692" y="2953243"/>
            <a:chExt cx="5645260" cy="3253136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88692" y="2970600"/>
              <a:ext cx="5214615" cy="3235779"/>
            </a:xfrm>
            <a:prstGeom prst="rect">
              <a:avLst/>
            </a:prstGeom>
          </p:spPr>
        </p:pic>
        <p:sp>
          <p:nvSpPr>
            <p:cNvPr id="36" name="직사각형 35"/>
            <p:cNvSpPr/>
            <p:nvPr/>
          </p:nvSpPr>
          <p:spPr>
            <a:xfrm>
              <a:off x="7943085" y="2953243"/>
              <a:ext cx="1190867" cy="26436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216491" y="222608"/>
            <a:ext cx="3167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Confidence Interval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E0C5357-AED6-FB40-AAED-F4E14A3C8244}"/>
              </a:ext>
            </a:extLst>
          </p:cNvPr>
          <p:cNvSpPr>
            <a:spLocks noChangeAspect="1"/>
          </p:cNvSpPr>
          <p:nvPr/>
        </p:nvSpPr>
        <p:spPr>
          <a:xfrm>
            <a:off x="5775946" y="5678660"/>
            <a:ext cx="682528" cy="68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82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167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Confidence Interval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1140324" y="981051"/>
                <a:ext cx="9953773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What can we really say about </a:t>
                </a:r>
                <a:r>
                  <a:rPr lang="en-US" altLang="ko-KR" i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p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for our example data?</a:t>
                </a:r>
              </a:p>
              <a:p>
                <a:pPr marL="7715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“30.8% of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all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Facebook users between the ages of 18 and 22 update their status daily.”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NO</a:t>
                </a:r>
              </a:p>
              <a:p>
                <a:pPr marL="7715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“It is probably truly that 30.8% of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all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Facebook users between the ages of 18 and 22 update their status daily.”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NO, we don’t know true </a:t>
                </a:r>
                <a:r>
                  <a:rPr lang="en-US" altLang="ko-KR" i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p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.</a:t>
                </a:r>
              </a:p>
              <a:p>
                <a:pPr marL="7715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“We don’t know exactly what proportion of Facebook users between the ages of 18 and 22 update their status daily, but </a:t>
                </a:r>
                <a:r>
                  <a:rPr lang="en-US" altLang="ko-KR" i="1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we know </a:t>
                </a:r>
                <a:r>
                  <a:rPr lang="en-US" altLang="ko-KR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that it’s within the interval 30.8%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 2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 3.7% (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23.4% to 38.2%)</a:t>
                </a:r>
                <a:r>
                  <a:rPr lang="en-US" altLang="ko-KR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.”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We’re getting closer</a:t>
                </a:r>
                <a:r>
                  <a:rPr lang="mr-IN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…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 but do we know really?</a:t>
                </a:r>
              </a:p>
              <a:p>
                <a:pPr marL="7715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“We don’t know exactly what proportion of Facebook users between the ages of 18 and 22 update their status daily, but the interval from 23.4% to 38.2%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probably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contains the true proportion.”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We’re getting closer</a:t>
                </a:r>
                <a:r>
                  <a:rPr lang="mr-IN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…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 but can we more specific?</a:t>
                </a:r>
              </a:p>
              <a:p>
                <a:pPr marL="7715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“We are 95% confident that between 23.4% and 38.2% of Facebook users between the ages of 18 and 22 update their status at least daily.”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OKAY, finally! </a:t>
                </a:r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24" y="981051"/>
                <a:ext cx="9953773" cy="5078313"/>
              </a:xfrm>
              <a:prstGeom prst="rect">
                <a:avLst/>
              </a:prstGeom>
              <a:blipFill>
                <a:blip r:embed="rId7"/>
                <a:stretch>
                  <a:fillRect l="-382" r="-764" b="-2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5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15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20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2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2140</TotalTime>
  <Words>1662</Words>
  <Application>Microsoft Macintosh PowerPoint</Application>
  <PresentationFormat>와이드스크린</PresentationFormat>
  <Paragraphs>195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Arial</vt:lpstr>
      <vt:lpstr>Cambria Math</vt:lpstr>
      <vt:lpstr>PT Sans Narrow</vt:lpstr>
      <vt:lpstr>Seravek</vt:lpstr>
      <vt:lpstr>Seravek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우충완</cp:lastModifiedBy>
  <cp:revision>574</cp:revision>
  <dcterms:created xsi:type="dcterms:W3CDTF">2017-08-24T21:55:02Z</dcterms:created>
  <dcterms:modified xsi:type="dcterms:W3CDTF">2023-04-24T15:11:54Z</dcterms:modified>
</cp:coreProperties>
</file>