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3" r:id="rId3"/>
    <p:sldId id="284" r:id="rId4"/>
    <p:sldId id="286" r:id="rId5"/>
    <p:sldId id="330" r:id="rId6"/>
    <p:sldId id="287" r:id="rId7"/>
    <p:sldId id="260" r:id="rId8"/>
    <p:sldId id="276" r:id="rId9"/>
    <p:sldId id="277" r:id="rId10"/>
    <p:sldId id="278" r:id="rId11"/>
    <p:sldId id="279" r:id="rId12"/>
    <p:sldId id="302" r:id="rId13"/>
    <p:sldId id="303" r:id="rId14"/>
    <p:sldId id="261" r:id="rId15"/>
    <p:sldId id="333" r:id="rId16"/>
    <p:sldId id="28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2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2974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139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359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805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466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3265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2925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600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2.tiff"/><Relationship Id="rId7" Type="http://schemas.openxmlformats.org/officeDocument/2006/relationships/image" Target="../media/image8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2.tiff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R13BD8qKeTg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seeing-theory.brown.ed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tiff"/><Relationship Id="rId7" Type="http://schemas.openxmlformats.org/officeDocument/2006/relationships/hyperlink" Target="https://www.nature.com/collections/prbfkwmwvz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23430" y="2120740"/>
            <a:ext cx="29451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315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Independence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36287" y="989045"/>
                <a:ext cx="10657608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Events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A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B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are independent if and only if: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Thus, if A and B are independent, 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ko-KR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𝐁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Independence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altLang="ko-KR" b="0" dirty="0">
                    <a:latin typeface="Seravek Light" charset="0"/>
                    <a:ea typeface="Seravek Light" charset="0"/>
                    <a:cs typeface="Seravek Light" charset="0"/>
                  </a:rPr>
                  <a:t> Disjoint </a:t>
                </a:r>
              </a:p>
              <a:p>
                <a:pPr marL="7715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Disjoint: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b="1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A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and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B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= 0: the events cannot happen simultaneously</a:t>
                </a:r>
              </a:p>
              <a:p>
                <a:pPr marL="7715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Independence: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the occurrence of A does not change the probability of B,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10657608" cy="3831818"/>
              </a:xfrm>
              <a:prstGeom prst="rect">
                <a:avLst/>
              </a:prstGeom>
              <a:blipFill rotWithShape="0">
                <a:blip r:embed="rId7"/>
                <a:stretch>
                  <a:fillRect l="-343" b="-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1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744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Reversing the Conditioning and Bayes’ Rule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36287" y="989045"/>
                <a:ext cx="10657608" cy="5027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Let’s say we have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|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then can we calculate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|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from it? 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To calculate it, we need to know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altLang="ko-KR" b="0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Because of this: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</m:oMath>
                </a14:m>
                <a:endParaRPr lang="en-US" altLang="ko-KR" sz="1000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b="0" dirty="0">
                    <a:latin typeface="Seravek Light" charset="0"/>
                    <a:ea typeface="Seravek Light" charset="0"/>
                    <a:cs typeface="Seravek Light" charset="0"/>
                  </a:rPr>
                  <a:t>, then remember this: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2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Then, we can express the equation like the following: 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𝐁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ko-KR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altLang="ko-KR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where </a:t>
                </a:r>
                <a:r>
                  <a:rPr lang="en-US" altLang="ko-KR" b="1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A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can be expressed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  <m:e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𝐁</m:t>
                            </m:r>
                          </m:e>
                          <m:sup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𝐜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sup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𝐜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Therefore, </a:t>
                </a:r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10657608" cy="5027658"/>
              </a:xfrm>
              <a:prstGeom prst="rect">
                <a:avLst/>
              </a:prstGeom>
              <a:blipFill>
                <a:blip r:embed="rId7"/>
                <a:stretch>
                  <a:fillRect l="-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rcRect l="2399" t="6537"/>
          <a:stretch/>
        </p:blipFill>
        <p:spPr>
          <a:xfrm>
            <a:off x="4238933" y="3502874"/>
            <a:ext cx="5015482" cy="8842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0944" y="5697502"/>
            <a:ext cx="4055730" cy="63840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2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487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Practice: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1136287" y="989045"/>
            <a:ext cx="10630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(test+ | disease) = 0.8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0" i="1" dirty="0"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lang="en-US" altLang="ko-KR" b="0" dirty="0">
                <a:latin typeface="Seravek Light" charset="0"/>
                <a:ea typeface="Seravek Light" charset="0"/>
                <a:cs typeface="Seravek Light" charset="0"/>
              </a:rPr>
              <a:t>(disease | test+) = 0.1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How is this possible? In which cases (e.g., what numbers or ratio of P(test+) and P(disease)), can this happen?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2AF2F53-395D-E448-B236-5D4B1D5FFB0B}"/>
                  </a:ext>
                </a:extLst>
              </p:cNvPr>
              <p:cNvSpPr/>
              <p:nvPr/>
            </p:nvSpPr>
            <p:spPr>
              <a:xfrm>
                <a:off x="1403917" y="2863048"/>
                <a:ext cx="2675989" cy="679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𝐁</m:t>
                          </m:r>
                        </m:e>
                        <m:e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𝐀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=</m:t>
                      </m:r>
                      <m:f>
                        <m:fPr>
                          <m:ctrlPr>
                            <a:rPr lang="mr-IN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𝐀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𝐁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)×</m:t>
                          </m:r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eravek Light" charset="0"/>
                                  <a:cs typeface="Seravek Light" charset="0"/>
                                </a:rPr>
                                <m:t>𝐁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(</m:t>
                          </m:r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𝐀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2AF2F53-395D-E448-B236-5D4B1D5FF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917" y="2863048"/>
                <a:ext cx="2675989" cy="679032"/>
              </a:xfrm>
              <a:prstGeom prst="rect">
                <a:avLst/>
              </a:prstGeom>
              <a:blipFill>
                <a:blip r:embed="rId6"/>
                <a:stretch>
                  <a:fillRect b="-53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B750730-0120-0F49-A60C-05ECB2861140}"/>
                  </a:ext>
                </a:extLst>
              </p:cNvPr>
              <p:cNvSpPr/>
              <p:nvPr/>
            </p:nvSpPr>
            <p:spPr>
              <a:xfrm>
                <a:off x="4762785" y="2860311"/>
                <a:ext cx="3358868" cy="6790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𝐓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+</m:t>
                          </m:r>
                        </m:e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𝐃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=</m:t>
                      </m:r>
                      <m:f>
                        <m:fPr>
                          <m:ctrlPr>
                            <a:rPr lang="mr-IN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𝐓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)×</m:t>
                          </m:r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  <m:t>𝐓</m:t>
                              </m:r>
                              <m:r>
                                <a:rPr lang="en-US" altLang="ko-K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  <m:t>+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(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B750730-0120-0F49-A60C-05ECB2861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85" y="2860311"/>
                <a:ext cx="3358868" cy="679032"/>
              </a:xfrm>
              <a:prstGeom prst="rect">
                <a:avLst/>
              </a:prstGeom>
              <a:blipFill>
                <a:blip r:embed="rId7"/>
                <a:stretch>
                  <a:fillRect b="-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6EEE6DB-566E-704C-9583-63D75907E02D}"/>
                  </a:ext>
                </a:extLst>
              </p:cNvPr>
              <p:cNvSpPr/>
              <p:nvPr/>
            </p:nvSpPr>
            <p:spPr>
              <a:xfrm>
                <a:off x="4762785" y="3696430"/>
                <a:ext cx="2290307" cy="6790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𝐓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+|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  <m:t>𝐃</m:t>
                              </m:r>
                            </m:e>
                          </m:d>
                          <m:r>
                            <a:rPr lang="en-US" altLang="ko-KR" b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𝐓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eravek Light" charset="0"/>
                          <a:cs typeface="Seravek Light" charset="0"/>
                        </a:rPr>
                        <m:t>=</m:t>
                      </m:r>
                      <m:f>
                        <m:fPr>
                          <m:ctrlPr>
                            <a:rPr lang="mr-IN" altLang="ko-KR" i="1"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  <m:t>𝐓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  <m:t>+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𝐃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6EEE6DB-566E-704C-9583-63D75907E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85" y="3696430"/>
                <a:ext cx="2290307" cy="679032"/>
              </a:xfrm>
              <a:prstGeom prst="rect">
                <a:avLst/>
              </a:prstGeom>
              <a:blipFill>
                <a:blip r:embed="rId8"/>
                <a:stretch>
                  <a:fillRect b="-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582C362-BE76-BB45-9DF3-E2ABA6878307}"/>
                  </a:ext>
                </a:extLst>
              </p:cNvPr>
              <p:cNvSpPr/>
              <p:nvPr/>
            </p:nvSpPr>
            <p:spPr>
              <a:xfrm>
                <a:off x="5451940" y="4521398"/>
                <a:ext cx="1587358" cy="6790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0.8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0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.1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eravek Light" charset="0"/>
                          <a:cs typeface="Seravek Light" charset="0"/>
                        </a:rPr>
                        <m:t>=</m:t>
                      </m:r>
                      <m:f>
                        <m:fPr>
                          <m:ctrlPr>
                            <a:rPr lang="mr-IN" altLang="ko-KR" i="1"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  <m:t>𝐓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  <m:t>+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𝐃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582C362-BE76-BB45-9DF3-E2ABA6878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940" y="4521398"/>
                <a:ext cx="1587358" cy="679032"/>
              </a:xfrm>
              <a:prstGeom prst="rect">
                <a:avLst/>
              </a:prstGeom>
              <a:blipFill>
                <a:blip r:embed="rId9"/>
                <a:stretch>
                  <a:fillRect b="-92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텍스트 상자 13">
            <a:extLst>
              <a:ext uri="{FF2B5EF4-FFF2-40B4-BE49-F238E27FC236}">
                <a16:creationId xmlns:a16="http://schemas.microsoft.com/office/drawing/2014/main" id="{3002BBF8-892F-414D-9C35-7582BBFE6B1A}"/>
              </a:ext>
            </a:extLst>
          </p:cNvPr>
          <p:cNvSpPr txBox="1"/>
          <p:nvPr/>
        </p:nvSpPr>
        <p:spPr>
          <a:xfrm>
            <a:off x="1136287" y="5396210"/>
            <a:ext cx="10630333" cy="46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Too many test positive when the disease prevalence is low..  Is this a good test?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8B0A99-C832-5E46-8241-47DC88D3DDD9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3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animBg="1"/>
      <p:bldP spid="16" grpId="0"/>
      <p:bldP spid="17" grpId="0"/>
      <p:bldP spid="18" grpId="0"/>
      <p:bldP spid="2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063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</a:rPr>
              <a:t>A good video on Bayes’ theorem</a:t>
            </a:r>
            <a:endParaRPr lang="ko-KR" altLang="en-US" sz="2800" dirty="0">
              <a:latin typeface="Seravek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77432" y="931944"/>
            <a:ext cx="4037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https://www.youtube.com/watch?v=R13BD8qKeTg</a:t>
            </a:r>
            <a:endParaRPr lang="en-US" altLang="ko-KR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0505" y="1292293"/>
            <a:ext cx="5774874" cy="1670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762782" y="3979620"/>
                <a:ext cx="2675989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accent4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accent4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𝐁</m:t>
                          </m:r>
                        </m:e>
                        <m:e>
                          <m:r>
                            <a:rPr lang="en-US" altLang="ko-KR" b="1">
                              <a:solidFill>
                                <a:schemeClr val="accent4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𝐀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Seravek Light" charset="0"/>
                          <a:cs typeface="Seravek Light" charset="0"/>
                        </a:rPr>
                        <m:t>=</m:t>
                      </m:r>
                      <m:f>
                        <m:fPr>
                          <m:ctrlPr>
                            <a:rPr lang="mr-IN" altLang="ko-KR" i="1"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𝐀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altLang="ko-KR" b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𝐁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)×</m:t>
                          </m:r>
                          <m: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Seravek Light" charset="0"/>
                                  <a:cs typeface="Seravek Light" charset="0"/>
                                </a:rPr>
                                <m:t>𝐁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𝐀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782" y="3979620"/>
                <a:ext cx="2675989" cy="6790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7317744" y="3960958"/>
                <a:ext cx="2675989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0070C0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70C0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𝐁</m:t>
                          </m:r>
                        </m:e>
                        <m:e>
                          <m:r>
                            <a:rPr lang="en-US" altLang="ko-KR" b="1">
                              <a:solidFill>
                                <a:srgbClr val="0070C0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𝐀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Seravek Light" charset="0"/>
                          <a:cs typeface="Seravek Light" charset="0"/>
                        </a:rPr>
                        <m:t>=</m:t>
                      </m:r>
                      <m:f>
                        <m:fPr>
                          <m:ctrlPr>
                            <a:rPr lang="mr-IN" altLang="ko-KR" i="1"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𝐀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altLang="ko-KR" b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𝐁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)×</m:t>
                          </m:r>
                          <m:r>
                            <a:rPr lang="en-US" altLang="ko-KR" i="1" smtClean="0">
                              <a:solidFill>
                                <a:schemeClr val="accent4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  <a:ea typeface="Seravek Light" charset="0"/>
                                  <a:cs typeface="Seravek Light" charset="0"/>
                                </a:rPr>
                                <m:t>𝐁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𝐀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44" y="3960958"/>
                <a:ext cx="2675989" cy="6790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텍스트 상자 19"/>
          <p:cNvSpPr txBox="1"/>
          <p:nvPr/>
        </p:nvSpPr>
        <p:spPr>
          <a:xfrm>
            <a:off x="1303721" y="3447718"/>
            <a:ext cx="3728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First test result came out to be positive: </a:t>
            </a:r>
            <a:endParaRPr kumimoji="1"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6250173" y="3447718"/>
            <a:ext cx="4917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If the second test results came out to be positive again,</a:t>
            </a:r>
            <a:endParaRPr kumimoji="1"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1303721" y="4742627"/>
            <a:ext cx="1978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Best </a:t>
            </a:r>
            <a:r>
              <a:rPr kumimoji="1" lang="en-US" altLang="ko-KR" sz="1600" i="1" dirty="0">
                <a:solidFill>
                  <a:schemeClr val="accent2"/>
                </a:solidFill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kumimoji="1" lang="en-US" altLang="ko-KR" sz="1600" dirty="0">
                <a:solidFill>
                  <a:schemeClr val="accent2"/>
                </a:solidFill>
                <a:latin typeface="Seravek Light" charset="0"/>
                <a:ea typeface="Seravek Light" charset="0"/>
                <a:cs typeface="Seravek Light" charset="0"/>
              </a:rPr>
              <a:t>(</a:t>
            </a:r>
            <a:r>
              <a:rPr kumimoji="1" lang="en-US" altLang="ko-KR" sz="1600" b="1" dirty="0">
                <a:solidFill>
                  <a:schemeClr val="accent2"/>
                </a:solidFill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kumimoji="1" lang="en-US" altLang="ko-KR" sz="1600" dirty="0">
                <a:solidFill>
                  <a:schemeClr val="accent2"/>
                </a:solidFill>
                <a:latin typeface="Seravek Light" charset="0"/>
                <a:ea typeface="Seravek Light" charset="0"/>
                <a:cs typeface="Seravek Light" charset="0"/>
              </a:rPr>
              <a:t>)</a:t>
            </a:r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: prevalence</a:t>
            </a:r>
            <a:endParaRPr kumimoji="1"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6250173" y="4742627"/>
            <a:ext cx="4895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Best </a:t>
            </a:r>
            <a:r>
              <a:rPr kumimoji="1" lang="en-US" altLang="ko-KR" sz="1600" i="1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kumimoji="1" lang="en-US" altLang="ko-KR" sz="1600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(</a:t>
            </a:r>
            <a:r>
              <a:rPr kumimoji="1" lang="en-US" altLang="ko-KR" sz="1600" b="1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kumimoji="1" lang="en-US" altLang="ko-KR" sz="1600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) </a:t>
            </a:r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this time: </a:t>
            </a:r>
            <a:r>
              <a:rPr kumimoji="1" lang="en-US" altLang="ko-KR" sz="1600" i="1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kumimoji="1" lang="en-US" altLang="ko-KR" sz="1600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(</a:t>
            </a:r>
            <a:r>
              <a:rPr kumimoji="1" lang="en-US" altLang="ko-KR" sz="1600" b="1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kumimoji="1" lang="en-US" altLang="ko-KR" sz="1600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|</a:t>
            </a:r>
            <a:r>
              <a:rPr kumimoji="1" lang="en-US" altLang="ko-KR" sz="1600" b="1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A</a:t>
            </a:r>
            <a:r>
              <a:rPr kumimoji="1" lang="en-US" altLang="ko-KR" sz="1600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)</a:t>
            </a:r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 from the first test result</a:t>
            </a:r>
          </a:p>
          <a:p>
            <a:endParaRPr kumimoji="1" lang="en-US" altLang="ko-KR" sz="1600" dirty="0">
              <a:latin typeface="Seravek Light" charset="0"/>
              <a:ea typeface="Seravek Light" charset="0"/>
              <a:cs typeface="Seravek Light" charset="0"/>
            </a:endParaRPr>
          </a:p>
          <a:p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Then, </a:t>
            </a:r>
            <a:r>
              <a:rPr kumimoji="1" lang="en-US" altLang="ko-KR" sz="1600" i="1" dirty="0">
                <a:solidFill>
                  <a:srgbClr val="0070C0"/>
                </a:solidFill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kumimoji="1" lang="en-US" altLang="ko-KR" sz="1600" dirty="0">
                <a:solidFill>
                  <a:srgbClr val="0070C0"/>
                </a:solidFill>
                <a:latin typeface="Seravek Light" charset="0"/>
                <a:ea typeface="Seravek Light" charset="0"/>
                <a:cs typeface="Seravek Light" charset="0"/>
              </a:rPr>
              <a:t>(</a:t>
            </a:r>
            <a:r>
              <a:rPr kumimoji="1" lang="en-US" altLang="ko-KR" sz="1600" b="1" dirty="0">
                <a:solidFill>
                  <a:srgbClr val="0070C0"/>
                </a:solidFill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kumimoji="1" lang="en-US" altLang="ko-KR" sz="1600" dirty="0">
                <a:solidFill>
                  <a:srgbClr val="0070C0"/>
                </a:solidFill>
                <a:latin typeface="Seravek Light" charset="0"/>
                <a:ea typeface="Seravek Light" charset="0"/>
                <a:cs typeface="Seravek Light" charset="0"/>
              </a:rPr>
              <a:t>|</a:t>
            </a:r>
            <a:r>
              <a:rPr kumimoji="1" lang="en-US" altLang="ko-KR" sz="1600" b="1" dirty="0">
                <a:solidFill>
                  <a:srgbClr val="0070C0"/>
                </a:solidFill>
                <a:latin typeface="Seravek Light" charset="0"/>
                <a:ea typeface="Seravek Light" charset="0"/>
                <a:cs typeface="Seravek Light" charset="0"/>
              </a:rPr>
              <a:t>A</a:t>
            </a:r>
            <a:r>
              <a:rPr kumimoji="1" lang="en-US" altLang="ko-KR" sz="1600" dirty="0">
                <a:solidFill>
                  <a:srgbClr val="0070C0"/>
                </a:solidFill>
                <a:latin typeface="Seravek Light" charset="0"/>
                <a:ea typeface="Seravek Light" charset="0"/>
                <a:cs typeface="Seravek Light" charset="0"/>
              </a:rPr>
              <a:t>)</a:t>
            </a:r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 becomes much higher than the first time. </a:t>
            </a:r>
            <a:endParaRPr kumimoji="1"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69C409-393F-8442-BF96-AD51A1FF0C88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2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2" grpId="0"/>
      <p:bldP spid="23" grpId="0"/>
      <p:bldP spid="2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278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Picturing Probability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1136286" y="989045"/>
            <a:ext cx="1963230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Tables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Venn Diagrams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5755" y="1098013"/>
            <a:ext cx="2658165" cy="17697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5755" y="3753995"/>
            <a:ext cx="2658165" cy="1929901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6433931" y="989045"/>
            <a:ext cx="4163087" cy="4938812"/>
            <a:chOff x="6433931" y="989045"/>
            <a:chExt cx="4163087" cy="4938812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46590" y="1098013"/>
              <a:ext cx="3050428" cy="4829844"/>
            </a:xfrm>
            <a:prstGeom prst="rect">
              <a:avLst/>
            </a:prstGeom>
          </p:spPr>
        </p:pic>
        <p:sp>
          <p:nvSpPr>
            <p:cNvPr id="14" name="텍스트 상자 13"/>
            <p:cNvSpPr txBox="1"/>
            <p:nvPr/>
          </p:nvSpPr>
          <p:spPr>
            <a:xfrm>
              <a:off x="6433931" y="989045"/>
              <a:ext cx="1002967" cy="492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14325" indent="-314325">
                <a:lnSpc>
                  <a:spcPct val="160000"/>
                </a:lnSpc>
                <a:buFont typeface="Arial" charset="0"/>
                <a:buChar char="•"/>
              </a:pPr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Trees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10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237B6A-9E79-EC48-9817-535A9DF9122A}"/>
              </a:ext>
            </a:extLst>
          </p:cNvPr>
          <p:cNvSpPr/>
          <p:nvPr/>
        </p:nvSpPr>
        <p:spPr>
          <a:xfrm>
            <a:off x="545263" y="2413337"/>
            <a:ext cx="68726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2000" dirty="0">
                <a:latin typeface="Seravek Light" panose="020B0503040000020004" pitchFamily="34" charset="0"/>
              </a:rPr>
              <a:t>Visit </a:t>
            </a:r>
            <a:r>
              <a:rPr lang="en-US" altLang="ko-Kore-KR" sz="2000" dirty="0">
                <a:latin typeface="Seravek Light" panose="020B0503040000020004" pitchFamily="34" charset="0"/>
                <a:hlinkClick r:id="rId7"/>
              </a:rPr>
              <a:t>h</a:t>
            </a:r>
            <a:r>
              <a:rPr lang="en-US" altLang="ko-KR" sz="2000" dirty="0">
                <a:latin typeface="Seravek Light" panose="020B0503040000020004" pitchFamily="34" charset="0"/>
                <a:ea typeface="Seravek" charset="0"/>
                <a:cs typeface="Seravek" charset="0"/>
                <a:hlinkClick r:id="rId7"/>
              </a:rPr>
              <a:t>ttps://seeing-theory.brown.edu</a:t>
            </a:r>
            <a:endParaRPr lang="en-US" altLang="ko-KR" sz="2000" dirty="0">
              <a:latin typeface="Seravek Light" panose="020B0503040000020004" pitchFamily="34" charset="0"/>
              <a:ea typeface="Seravek" charset="0"/>
              <a:cs typeface="Seravek" charset="0"/>
            </a:endParaRPr>
          </a:p>
          <a:p>
            <a:endParaRPr lang="en-US" altLang="ko-KR" sz="2000" dirty="0">
              <a:latin typeface="Seravek Light" panose="020B0503040000020004" pitchFamily="34" charset="0"/>
              <a:ea typeface="Seravek" charset="0"/>
              <a:cs typeface="Seravek" charset="0"/>
            </a:endParaRPr>
          </a:p>
          <a:p>
            <a:r>
              <a:rPr lang="en-US" altLang="ko-Kore-KR" sz="2000" dirty="0">
                <a:latin typeface="Seravek Light" panose="020B0503040000020004" pitchFamily="34" charset="0"/>
              </a:rPr>
              <a:t>and run Ch.1 Chance Event and Ch.2 Conditional Probability</a:t>
            </a:r>
          </a:p>
        </p:txBody>
      </p:sp>
    </p:spTree>
    <p:extLst>
      <p:ext uri="{BB962C8B-B14F-4D97-AF65-F5344CB8AC3E}">
        <p14:creationId xmlns:p14="http://schemas.microsoft.com/office/powerpoint/2010/main" val="11690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40324" y="879451"/>
                <a:ext cx="8754109" cy="5412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14: Randomness and Probability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Terms: Trial, outcome/event, sample space (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charset="0"/>
                        <a:ea typeface="Seravek Light" charset="0"/>
                        <a:cs typeface="Seravek Light" charset="0"/>
                      </a:rPr>
                      <m:t>𝐒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Law of large numbers (LLN)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Five basic rules of probability: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0 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ko-KR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𝑺</m:t>
                        </m:r>
                      </m:e>
                    </m:d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=1 −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when A and B are disjoint (or mutually exclusive),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when A and B are independent. 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15: Probability rules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General addition rule:</a:t>
                </a:r>
                <a:r>
                  <a:rPr lang="en-US" altLang="ko-KR" b="1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−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b="1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  <a:ea typeface="Seravek Light" charset="0"/>
                    <a:cs typeface="Seravek Light" charset="0"/>
                  </a:rPr>
                  <a:t>General multiplication rule: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b="1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ea typeface="Seravek Light" charset="0"/>
                    <a:cs typeface="Seravek Light" charset="0"/>
                  </a:rPr>
                  <a:t>Independence: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dirty="0"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ea typeface="Seravek Light" charset="0"/>
                    <a:cs typeface="Seravek Light" charset="0"/>
                  </a:rPr>
                  <a:t>Bayes’ Rule: </a:t>
                </a: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4" y="879451"/>
                <a:ext cx="8754109" cy="5412123"/>
              </a:xfrm>
              <a:prstGeom prst="rect">
                <a:avLst/>
              </a:prstGeom>
              <a:blipFill rotWithShape="0">
                <a:blip r:embed="rId7"/>
                <a:stretch>
                  <a:fillRect l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683" y="5766856"/>
            <a:ext cx="4055730" cy="63840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3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1148576" y="3429000"/>
                <a:ext cx="9108456" cy="2113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13: Experiments and Observational Studies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Observational studies: Valuable for discovering trends and relationships, but correlation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 causation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sz="1600" b="1" dirty="0">
                    <a:latin typeface="Seravek Light" charset="0"/>
                    <a:ea typeface="Seravek Light" charset="0"/>
                    <a:cs typeface="Seravek Light" charset="0"/>
                  </a:rPr>
                  <a:t>Four principles of experimental design: C</a:t>
                </a: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ontrol. Randomize, Replicate, Block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Good experiments: Randomized, Comparative (control), Double-blind, Placebo-controlled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Confounding</a:t>
                </a: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76" y="3429000"/>
                <a:ext cx="9108456" cy="2113271"/>
              </a:xfrm>
              <a:prstGeom prst="rect">
                <a:avLst/>
              </a:prstGeom>
              <a:blipFill>
                <a:blip r:embed="rId6"/>
                <a:stretch>
                  <a:fillRect l="-417" b="-5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텍스트 상자 14">
            <a:extLst>
              <a:ext uri="{FF2B5EF4-FFF2-40B4-BE49-F238E27FC236}">
                <a16:creationId xmlns:a16="http://schemas.microsoft.com/office/drawing/2014/main" id="{F5CA528D-B365-0E42-B9CE-35DEE23451CC}"/>
              </a:ext>
            </a:extLst>
          </p:cNvPr>
          <p:cNvSpPr txBox="1"/>
          <p:nvPr/>
        </p:nvSpPr>
        <p:spPr>
          <a:xfrm>
            <a:off x="1148576" y="988584"/>
            <a:ext cx="8294387" cy="206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solidFill>
                  <a:srgbClr val="002060"/>
                </a:solidFill>
                <a:latin typeface="Seravek Light" charset="0"/>
                <a:ea typeface="Seravek Light" charset="0"/>
                <a:cs typeface="Seravek Light" charset="0"/>
              </a:rPr>
              <a:t>Chapter 11 and 12: Randomness, Sampling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Population parameters vs. sample statistics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Sampling methods: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Simple sampling, stratified sampling, cluster sampling, multistage sampling, systematic sampling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Common mistakes in sampling</a:t>
            </a:r>
            <a:r>
              <a:rPr lang="mr-IN" altLang="ko-KR" sz="1600" dirty="0">
                <a:latin typeface="Seravek Light" charset="0"/>
                <a:ea typeface="Seravek Light" charset="0"/>
                <a:cs typeface="Seravek Light" charset="0"/>
              </a:rPr>
              <a:t>…</a:t>
            </a:r>
            <a:endParaRPr lang="en-US" altLang="ko-KR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1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373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Random phenomena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1136287" y="989045"/>
                <a:ext cx="10657608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Refers to a situations where we know what kinds of outcomes can possibly occur, but don’t know which particular outcome will happen</a:t>
                </a:r>
                <a:r>
                  <a:rPr lang="en-US" altLang="ko-KR">
                    <a:latin typeface="Seravek Light" charset="0"/>
                    <a:ea typeface="Seravek Light" charset="0"/>
                    <a:cs typeface="Seravek Light" charset="0"/>
                  </a:rPr>
                  <a:t>.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Trial: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Each occasion when we observe a random phenomenon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Outcome/Event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the value of the random phenomenon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Sample space (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charset="0"/>
                        <a:ea typeface="Seravek Light" charset="0"/>
                        <a:cs typeface="Seravek Light" charset="0"/>
                      </a:rPr>
                      <m:t>𝐒</m:t>
                    </m:r>
                  </m:oMath>
                </a14:m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all possible outcomes</a:t>
                </a: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E.g.,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𝐒</m:t>
                    </m:r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red</m:t>
                        </m:r>
                        <m: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green</m:t>
                        </m:r>
                        <m: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yellow</m:t>
                        </m:r>
                      </m:e>
                    </m:d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,  </m:t>
                    </m:r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𝐒</m:t>
                    </m:r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H</m:t>
                        </m:r>
                        <m: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T</m:t>
                        </m:r>
                      </m:e>
                    </m:d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,  </m:t>
                    </m:r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𝐒</m:t>
                    </m:r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HH</m:t>
                        </m:r>
                        <m: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HT</m:t>
                        </m:r>
                        <m: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TH</m:t>
                        </m:r>
                        <m: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TT</m:t>
                        </m:r>
                      </m:e>
                    </m:d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10657608" cy="3194721"/>
              </a:xfrm>
              <a:prstGeom prst="rect">
                <a:avLst/>
              </a:prstGeom>
              <a:blipFill rotWithShape="0">
                <a:blip r:embed="rId6"/>
                <a:stretch>
                  <a:fillRect l="-343" b="-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92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515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Law of Large Numbers (LLN)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1136287" y="989045"/>
            <a:ext cx="10657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When we repeat a random process over and over, the proportion of times that an event occurs settle down to one number, which is the </a:t>
            </a: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probability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of the event.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Two key assumption of LLN: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No changes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of the random phenomena over the repeats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independence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(all the events should be independent): an event doesn’t influence the outcomes of others.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This tells us nothing about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“short-run”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behavior. And the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long run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is really long.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Don’t expect the probability tells you a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short-term trend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of something. </a:t>
            </a:r>
          </a:p>
        </p:txBody>
      </p:sp>
    </p:spTree>
    <p:extLst>
      <p:ext uri="{BB962C8B-B14F-4D97-AF65-F5344CB8AC3E}">
        <p14:creationId xmlns:p14="http://schemas.microsoft.com/office/powerpoint/2010/main" val="4537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515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Law of Large Numbers (LLN)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F23DB-9BCA-A247-92E0-7B726F17B4AF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940D88-C7C1-C642-90EF-6E31A8A2E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6832" y="935619"/>
            <a:ext cx="6025134" cy="368069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502567D1-7D83-3340-B006-D718359C6C01}"/>
              </a:ext>
            </a:extLst>
          </p:cNvPr>
          <p:cNvGrpSpPr/>
          <p:nvPr/>
        </p:nvGrpSpPr>
        <p:grpSpPr>
          <a:xfrm>
            <a:off x="3456432" y="1024128"/>
            <a:ext cx="2075676" cy="2298192"/>
            <a:chOff x="3456432" y="1024128"/>
            <a:chExt cx="2075676" cy="22981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AFB80DD-5522-F44B-9986-CFA154F3378D}"/>
                </a:ext>
              </a:extLst>
            </p:cNvPr>
            <p:cNvSpPr/>
            <p:nvPr/>
          </p:nvSpPr>
          <p:spPr>
            <a:xfrm>
              <a:off x="3456432" y="1024128"/>
              <a:ext cx="782501" cy="229819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B7219A8-A5C2-5A47-9F0B-04236737EECA}"/>
                </a:ext>
              </a:extLst>
            </p:cNvPr>
            <p:cNvSpPr/>
            <p:nvPr/>
          </p:nvSpPr>
          <p:spPr>
            <a:xfrm>
              <a:off x="4238933" y="1024128"/>
              <a:ext cx="12931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Highly variable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F1203D-AEBA-6A44-AF51-2A0732E85DC5}"/>
              </a:ext>
            </a:extLst>
          </p:cNvPr>
          <p:cNvSpPr/>
          <p:nvPr/>
        </p:nvSpPr>
        <p:spPr>
          <a:xfrm>
            <a:off x="967826" y="4739254"/>
            <a:ext cx="10986430" cy="1626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Many people forget this and overinterpret results from small samples: </a:t>
            </a:r>
            <a:r>
              <a:rPr lang="en-US" altLang="ko-KR" sz="1600" i="1" dirty="0">
                <a:latin typeface="Seravek Light" charset="0"/>
                <a:ea typeface="Seravek Light" charset="0"/>
                <a:cs typeface="Seravek Light" charset="0"/>
              </a:rPr>
              <a:t>Law of small numbers </a:t>
            </a:r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(Tversky and Kahneman)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One of the major sources for the recent replication crisis!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  <a:hlinkClick r:id="rId7"/>
              </a:rPr>
              <a:t>https://www.nature.com/collections/prbfkwmwvz</a:t>
            </a:r>
            <a:endParaRPr lang="en-US" altLang="ko-KR" sz="1600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163F38-B081-914D-A0A9-1F9C40BFC0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3035" y="5286201"/>
            <a:ext cx="4019162" cy="290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275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Rules of formal probability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1136287" y="989045"/>
                <a:ext cx="10657608" cy="2791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Rule 1.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For any event A,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0 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ko-KR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Rule 2.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𝑷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𝑺</m:t>
                        </m:r>
                      </m:e>
                    </m:d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</a:t>
                </a: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the set of all possible outcomes of a trial must have probability 1 </a:t>
                </a:r>
              </a:p>
              <a:p>
                <a:pPr marL="314325" indent="-314325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Rule 3.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=1 −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𝐀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</a:t>
                </a: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the probability of an event not occurring is 1 minus the probability that it occurs.</a:t>
                </a:r>
              </a:p>
              <a:p>
                <a:pPr marL="314325" indent="-314325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Rule 4 (Addition rule).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, provided that A and B are disjoint (or mutually exclusive). </a:t>
                </a:r>
              </a:p>
              <a:p>
                <a:pPr marL="314325" indent="-314325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Rule 5 (Multiplication rule).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𝑷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𝑷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𝑷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, provided that A and B are independent. </a:t>
                </a:r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10657608" cy="2791277"/>
              </a:xfrm>
              <a:prstGeom prst="rect">
                <a:avLst/>
              </a:prstGeom>
              <a:blipFill rotWithShape="0">
                <a:blip r:embed="rId6"/>
                <a:stretch>
                  <a:fillRect l="-343" t="-5459" b="-15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54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342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The General Addition Rules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1136287" y="989045"/>
                <a:ext cx="8632864" cy="51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Example: Survey of college students: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56% live on campus, 62% have a campus meal plan, and 42% do both. 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What’s the probability of “living on campus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or having a campus meal plan”?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𝐋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𝐌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𝐋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𝐌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−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𝐋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𝑎𝑛𝑑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𝐌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= 0.56+0.62-0.42 = 0.76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What’s the probability of “living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off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campus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and not having a campus meal plan”?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𝐌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1−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𝐋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𝐌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=1 −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𝐋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𝐌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𝐋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𝑎𝑛𝑑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 </m:t>
                            </m:r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𝐌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0.24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1" i="1" dirty="0"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General Addition Rules: 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−</m:t>
                    </m:r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r>
                      <a:rPr lang="en-US" altLang="ko-KR" b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𝐀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𝑎𝑛𝑑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𝐁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8632864" cy="5131789"/>
              </a:xfrm>
              <a:prstGeom prst="rect">
                <a:avLst/>
              </a:prstGeom>
              <a:blipFill rotWithShape="0">
                <a:blip r:embed="rId7"/>
                <a:stretch>
                  <a:fillRect l="-423" b="-70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5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702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Conditional Probability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36286" y="989045"/>
            <a:ext cx="99578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Example: surveyed 478 elementary school students and asked whether their primary goal was to get good grades, to be popular, or to be good at sports. 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Contingency table: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(Sports) = 90/478 = 0.188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(Girl) = 251/478 = 0.525</a:t>
            </a:r>
            <a:endParaRPr lang="en-US" altLang="ko-KR" i="1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(Sports and Girl) = 30/478 = 0.063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(Sports | Girl) = Probability of Sports </a:t>
            </a:r>
            <a:r>
              <a:rPr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given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Girl = 30/251 = 0.120</a:t>
            </a:r>
            <a:b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</a:b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= P(Sports and Girl) / P(Girl) = (30/478)  /  (251/478) = 0.063 / 0.525 = 0.120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8602" y="1892301"/>
            <a:ext cx="4346989" cy="212707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95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381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General Multiplication Rule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36287" y="989045"/>
                <a:ext cx="10657608" cy="300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Reminder: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Rule 5 (Multiplication rule).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, provided that A and B are independent. 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Now, this is its general form: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dirty="0">
                  <a:solidFill>
                    <a:srgbClr val="C00000"/>
                  </a:solidFill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It makes sense: </a:t>
                </a:r>
                <a:r>
                  <a:rPr lang="en-US" altLang="ko-KR" b="1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Girl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and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Sports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= </a:t>
                </a:r>
                <a:r>
                  <a:rPr lang="en-US" altLang="ko-KR" b="1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Girl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x </a:t>
                </a:r>
                <a:r>
                  <a:rPr lang="en-US" altLang="ko-KR" b="1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Sports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|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Girl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= 251/487 x 30/251 = 30/487</a:t>
                </a: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10657608" cy="3000821"/>
              </a:xfrm>
              <a:prstGeom prst="rect">
                <a:avLst/>
              </a:prstGeom>
              <a:blipFill rotWithShape="0">
                <a:blip r:embed="rId7"/>
                <a:stretch>
                  <a:fillRect l="-343" b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6715" y="4024496"/>
            <a:ext cx="4346989" cy="212707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37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1490</Words>
  <Application>Microsoft Macintosh PowerPoint</Application>
  <PresentationFormat>와이드스크린</PresentationFormat>
  <Paragraphs>176</Paragraphs>
  <Slides>16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Arial</vt:lpstr>
      <vt:lpstr>Cambria Math</vt:lpstr>
      <vt:lpstr>PT Sans Narrow</vt:lpstr>
      <vt:lpstr>Seravek</vt:lpstr>
      <vt:lpstr>Seravek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우충완</cp:lastModifiedBy>
  <cp:revision>178</cp:revision>
  <dcterms:created xsi:type="dcterms:W3CDTF">2017-08-24T21:55:02Z</dcterms:created>
  <dcterms:modified xsi:type="dcterms:W3CDTF">2023-04-02T18:25:15Z</dcterms:modified>
</cp:coreProperties>
</file>