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FF"/>
    <a:srgbClr val="C2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 snapToGrid="0" snapToObjects="1">
      <p:cViewPr>
        <p:scale>
          <a:sx n="100" d="100"/>
          <a:sy n="100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16F7-CC01-3F46-8B70-F9DDAD452D3A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54626" y="282214"/>
            <a:ext cx="2758275" cy="2732291"/>
            <a:chOff x="1154626" y="282214"/>
            <a:chExt cx="2758275" cy="2732291"/>
          </a:xfrm>
        </p:grpSpPr>
        <p:sp>
          <p:nvSpPr>
            <p:cNvPr id="28" name="Donut 27"/>
            <p:cNvSpPr/>
            <p:nvPr/>
          </p:nvSpPr>
          <p:spPr>
            <a:xfrm>
              <a:off x="1740384" y="747678"/>
              <a:ext cx="1627632" cy="1655430"/>
            </a:xfrm>
            <a:prstGeom prst="donut">
              <a:avLst>
                <a:gd name="adj" fmla="val 2374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54626" y="282214"/>
              <a:ext cx="2758275" cy="2732291"/>
              <a:chOff x="1154626" y="282214"/>
              <a:chExt cx="2758275" cy="273229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54626" y="1577805"/>
                <a:ext cx="2758275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553006" y="282214"/>
                <a:ext cx="0" cy="273229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1739190" y="778158"/>
                <a:ext cx="1627632" cy="1624950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67585" y="179166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18902" y="100426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33985" y="2211724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05435" y="1106884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37335" y="2513180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62635" y="47721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37335" y="1389290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74302" y="1286668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115552" y="1689040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2128252" y="1154151"/>
                <a:ext cx="844713" cy="84332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38467" y="155376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x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32686" y="29284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y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077" y="746510"/>
                <a:ext cx="314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R</a:t>
                </a:r>
                <a:endParaRPr lang="en-US" sz="1400" dirty="0">
                  <a:solidFill>
                    <a:srgbClr val="0000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69903" y="959622"/>
                <a:ext cx="37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R</a:t>
                </a:r>
                <a:r>
                  <a:rPr lang="en-US" sz="14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s</a:t>
                </a:r>
                <a:endParaRPr lang="en-US" sz="1400" baseline="-25000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31102" y="912355"/>
              <a:ext cx="333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E</a:t>
              </a:r>
              <a:endParaRPr lang="en-US" sz="1400" i="1" baseline="-25000" dirty="0">
                <a:solidFill>
                  <a:srgbClr val="008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2" name="Donut 31"/>
          <p:cNvSpPr/>
          <p:nvPr/>
        </p:nvSpPr>
        <p:spPr>
          <a:xfrm>
            <a:off x="7846544" y="282214"/>
            <a:ext cx="1627632" cy="1655430"/>
          </a:xfrm>
          <a:prstGeom prst="donut">
            <a:avLst>
              <a:gd name="adj" fmla="val 2374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569510" y="2296703"/>
            <a:ext cx="1627632" cy="162495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97905" y="331020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49222" y="252280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60228" y="3663238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35755" y="2625429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67655" y="4031725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82938" y="199575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77765" y="3361518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47422" y="3062455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645604" y="3464140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647422" y="2646212"/>
            <a:ext cx="1432977" cy="1430611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87397" y="226505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Helvetica"/>
                <a:cs typeface="Helvetica"/>
              </a:rPr>
              <a:t>R</a:t>
            </a:r>
            <a:endParaRPr lang="en-US" sz="1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49589" y="1950826"/>
            <a:ext cx="3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88240" y="2697868"/>
            <a:ext cx="33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latin typeface="Helvetica"/>
                <a:cs typeface="Helvetica"/>
              </a:rPr>
              <a:t>E</a:t>
            </a:r>
            <a:endParaRPr lang="en-US" sz="1400" i="1" baseline="-25000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01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811291" y="1574800"/>
            <a:ext cx="4321107" cy="3075180"/>
            <a:chOff x="2811291" y="1574800"/>
            <a:chExt cx="4321107" cy="3075180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587261" y="1833302"/>
              <a:ext cx="2319655" cy="2315826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3935619" y="2274058"/>
              <a:ext cx="2139519" cy="2135987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 w="28575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758711" y="2008579"/>
              <a:ext cx="1959464" cy="19562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6"/>
            </p:cNvCxnSpPr>
            <p:nvPr/>
          </p:nvCxnSpPr>
          <p:spPr>
            <a:xfrm flipH="1">
              <a:off x="5718175" y="2986693"/>
              <a:ext cx="188741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4102101" y="2032001"/>
              <a:ext cx="92074" cy="1333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74618" y="1824474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 smtClean="0">
                  <a:latin typeface="Times"/>
                  <a:cs typeface="Times"/>
                </a:rPr>
                <a:t>1</a:t>
              </a:r>
              <a:endParaRPr lang="en-US" sz="1400" baseline="-25000" dirty="0">
                <a:latin typeface="Times"/>
                <a:cs typeface="Time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22590" y="3651870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4658" y="2805639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 smtClean="0">
                  <a:latin typeface="Times"/>
                  <a:cs typeface="Times"/>
                </a:rPr>
                <a:t>3</a:t>
              </a:r>
              <a:endParaRPr lang="en-US" sz="1400" baseline="-25000" dirty="0">
                <a:latin typeface="Times"/>
                <a:cs typeface="Time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98716" y="1804154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R</a:t>
              </a:r>
              <a:endParaRPr lang="en-US" sz="1400" dirty="0">
                <a:solidFill>
                  <a:srgbClr val="0000FF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56116" y="3871249"/>
              <a:ext cx="374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R</a:t>
              </a:r>
              <a:r>
                <a:rPr lang="en-US" sz="1400" baseline="-250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s</a:t>
              </a:r>
              <a:endParaRPr lang="en-US" sz="1400" baseline="-250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736940" y="2691315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49440" y="3840665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222590" y="3876827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52120" y="3876827"/>
              <a:ext cx="81755" cy="16643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051462" y="2691315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847187" y="1582790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3989942" y="1574800"/>
              <a:ext cx="102634" cy="109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393247" y="3908336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54017" y="2274058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522067" y="4547358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85298" y="3225096"/>
              <a:ext cx="10471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False positive </a:t>
              </a:r>
            </a:p>
            <a:p>
              <a:r>
                <a:rPr lang="en-US" sz="1100" dirty="0" smtClean="0">
                  <a:latin typeface="Helvetica"/>
                  <a:cs typeface="Helvetica"/>
                </a:rPr>
                <a:t>error area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11291" y="1823615"/>
              <a:ext cx="1102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Helvetica"/>
                  <a:cs typeface="Helvetica"/>
                </a:rPr>
                <a:t>False negative</a:t>
              </a:r>
            </a:p>
            <a:p>
              <a:pPr algn="r"/>
              <a:r>
                <a:rPr lang="en-US" sz="1100" dirty="0" smtClean="0">
                  <a:latin typeface="Helvetica"/>
                  <a:cs typeface="Helvetica"/>
                </a:rPr>
                <a:t>error area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5947556" y="3509571"/>
              <a:ext cx="179652" cy="1435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872786" y="2134162"/>
              <a:ext cx="347957" cy="15321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6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858312" y="433000"/>
            <a:ext cx="4961443" cy="2096936"/>
            <a:chOff x="858312" y="433000"/>
            <a:chExt cx="4961443" cy="2096936"/>
          </a:xfrm>
        </p:grpSpPr>
        <p:grpSp>
          <p:nvGrpSpPr>
            <p:cNvPr id="74" name="Group 73"/>
            <p:cNvGrpSpPr/>
            <p:nvPr/>
          </p:nvGrpSpPr>
          <p:grpSpPr>
            <a:xfrm>
              <a:off x="1106178" y="433000"/>
              <a:ext cx="4713577" cy="2092943"/>
              <a:chOff x="1106178" y="433000"/>
              <a:chExt cx="4713577" cy="209294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386840" y="729049"/>
                <a:ext cx="3363516" cy="723822"/>
                <a:chOff x="1386840" y="729049"/>
                <a:chExt cx="3363516" cy="723822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386840" y="1092200"/>
                  <a:ext cx="3363516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1996790" y="1047461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 flipV="1">
                  <a:off x="1678541" y="1047460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>
                  <a:spLocks noChangeAspect="1"/>
                </p:cNvSpPr>
                <p:nvPr/>
              </p:nvSpPr>
              <p:spPr>
                <a:xfrm>
                  <a:off x="2657190" y="1047461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>
                <a:xfrm flipV="1">
                  <a:off x="2338941" y="1047460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3281789" y="1047461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 flipV="1">
                  <a:off x="2963540" y="1047460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4394865" y="1047461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 flipV="1">
                  <a:off x="4076616" y="1047460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593851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917701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251076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3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574926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4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882901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>
                      <a:latin typeface="Helvetica"/>
                      <a:cs typeface="Helvetica"/>
                    </a:rPr>
                    <a:t>5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206751" y="729049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6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81120" y="729049"/>
                  <a:ext cx="5759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r>
                    <a:rPr lang="en-US" sz="1100" i="1" dirty="0" smtClean="0">
                      <a:latin typeface="Helvetica"/>
                      <a:cs typeface="Helvetica"/>
                    </a:rPr>
                    <a:t>k</a:t>
                  </a:r>
                  <a:r>
                    <a:rPr lang="en-US" sz="1100" dirty="0" smtClean="0">
                      <a:latin typeface="Helvetica"/>
                      <a:cs typeface="Helvetica"/>
                    </a:rPr>
                    <a:t>-1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86172" y="729049"/>
                  <a:ext cx="44386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r>
                    <a:rPr lang="en-US" sz="1100" i="1" dirty="0" smtClean="0">
                      <a:latin typeface="Helvetica"/>
                      <a:cs typeface="Helvetica"/>
                    </a:rPr>
                    <a:t>k</a:t>
                  </a:r>
                  <a:endParaRPr lang="en-US" sz="1100" i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2511" y="729049"/>
                  <a:ext cx="3492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...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" name="Double Bracket 25"/>
                <p:cNvSpPr/>
                <p:nvPr/>
              </p:nvSpPr>
              <p:spPr>
                <a:xfrm>
                  <a:off x="1577976" y="980440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Double Bracket 26"/>
                <p:cNvSpPr/>
                <p:nvPr/>
              </p:nvSpPr>
              <p:spPr>
                <a:xfrm>
                  <a:off x="2251076" y="980440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Double Bracket 27"/>
                <p:cNvSpPr/>
                <p:nvPr/>
              </p:nvSpPr>
              <p:spPr>
                <a:xfrm>
                  <a:off x="2876553" y="980440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Double Bracket 28"/>
                <p:cNvSpPr/>
                <p:nvPr/>
              </p:nvSpPr>
              <p:spPr>
                <a:xfrm>
                  <a:off x="3948221" y="980440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599145" y="119126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251077" y="119126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879939" y="119126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966217" y="119126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i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k</a:t>
                  </a:r>
                  <a:endPara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386840" y="1802121"/>
                <a:ext cx="3794760" cy="723822"/>
                <a:chOff x="1386840" y="1617971"/>
                <a:chExt cx="3794760" cy="723822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386840" y="1981122"/>
                  <a:ext cx="3699510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1996790" y="1936383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 flipV="1">
                  <a:off x="1678541" y="1936382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2657190" y="1936383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 flipV="1">
                  <a:off x="2338941" y="1936382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281789" y="1936383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 flipV="1">
                  <a:off x="2963540" y="1936382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394865" y="1936383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 flipV="1">
                  <a:off x="4076616" y="1936382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593851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17701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251076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3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574926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4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882901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>
                      <a:latin typeface="Helvetica"/>
                      <a:cs typeface="Helvetica"/>
                    </a:rPr>
                    <a:t>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06751" y="1617971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6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81120" y="1617971"/>
                  <a:ext cx="5759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r>
                    <a:rPr lang="en-US" sz="1100" i="1" dirty="0" smtClean="0">
                      <a:latin typeface="Helvetica"/>
                      <a:cs typeface="Helvetica"/>
                    </a:rPr>
                    <a:t>k</a:t>
                  </a:r>
                  <a:r>
                    <a:rPr lang="en-US" sz="1100" dirty="0" smtClean="0">
                      <a:latin typeface="Helvetica"/>
                      <a:cs typeface="Helvetica"/>
                    </a:rPr>
                    <a:t>-1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286172" y="1617971"/>
                  <a:ext cx="44386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r>
                    <a:rPr lang="en-US" sz="1100" i="1" dirty="0" smtClean="0">
                      <a:latin typeface="Helvetica"/>
                      <a:cs typeface="Helvetica"/>
                    </a:rPr>
                    <a:t>k</a:t>
                  </a:r>
                  <a:endParaRPr lang="en-US" sz="1100" i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572511" y="1617971"/>
                  <a:ext cx="3492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...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2" name="Double Bracket 51"/>
                <p:cNvSpPr/>
                <p:nvPr/>
              </p:nvSpPr>
              <p:spPr>
                <a:xfrm>
                  <a:off x="1577976" y="1869362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ouble Bracket 52"/>
                <p:cNvSpPr/>
                <p:nvPr/>
              </p:nvSpPr>
              <p:spPr>
                <a:xfrm>
                  <a:off x="2251076" y="1869362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ouble Bracket 53"/>
                <p:cNvSpPr/>
                <p:nvPr/>
              </p:nvSpPr>
              <p:spPr>
                <a:xfrm>
                  <a:off x="2876553" y="1869362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ouble Bracket 54"/>
                <p:cNvSpPr/>
                <p:nvPr/>
              </p:nvSpPr>
              <p:spPr>
                <a:xfrm>
                  <a:off x="3948221" y="1869362"/>
                  <a:ext cx="282576" cy="223520"/>
                </a:xfrm>
                <a:prstGeom prst="bracketPair">
                  <a:avLst>
                    <a:gd name="adj" fmla="val 26610"/>
                  </a:avLst>
                </a:prstGeom>
                <a:ln w="19050" cmpd="sng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599145" y="2080183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51077" y="2080183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879939" y="2080183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966217" y="2080183"/>
                  <a:ext cx="234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i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k</a:t>
                  </a:r>
                  <a:endPara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 flipV="1">
                  <a:off x="4750356" y="1936382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547220" y="1617971"/>
                  <a:ext cx="6343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2</a:t>
                  </a:r>
                  <a:r>
                    <a:rPr lang="en-US" sz="1100" i="1" dirty="0" smtClean="0">
                      <a:latin typeface="Helvetica"/>
                      <a:cs typeface="Helvetica"/>
                    </a:rPr>
                    <a:t>k+1</a:t>
                  </a:r>
                  <a:endParaRPr lang="en-US" sz="1100" i="1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106178" y="433000"/>
                <a:ext cx="2767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a. 2</a:t>
                </a:r>
                <a:r>
                  <a:rPr lang="en-US" sz="1200" i="1" dirty="0" smtClean="0">
                    <a:latin typeface="Helvetica"/>
                    <a:cs typeface="Helvetica"/>
                  </a:rPr>
                  <a:t>k</a:t>
                </a:r>
                <a:r>
                  <a:rPr lang="en-US" sz="1200" dirty="0" smtClean="0">
                    <a:latin typeface="Helvetica"/>
                    <a:cs typeface="Helvetica"/>
                  </a:rPr>
                  <a:t> can be shattered with </a:t>
                </a:r>
                <a:r>
                  <a:rPr lang="en-US" sz="1200" i="1" dirty="0" smtClean="0">
                    <a:latin typeface="Helvetica"/>
                    <a:cs typeface="Helvetica"/>
                  </a:rPr>
                  <a:t>k</a:t>
                </a:r>
                <a:r>
                  <a:rPr lang="en-US" sz="1200" dirty="0" smtClean="0">
                    <a:latin typeface="Helvetica"/>
                    <a:cs typeface="Helvetica"/>
                  </a:rPr>
                  <a:t> intervals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06178" y="1525122"/>
                <a:ext cx="31487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b. 2</a:t>
                </a:r>
                <a:r>
                  <a:rPr lang="en-US" sz="1200" i="1" dirty="0" smtClean="0">
                    <a:latin typeface="Helvetica"/>
                    <a:cs typeface="Helvetica"/>
                  </a:rPr>
                  <a:t>k</a:t>
                </a:r>
                <a:r>
                  <a:rPr lang="en-US" sz="1200" dirty="0" smtClean="0">
                    <a:latin typeface="Helvetica"/>
                    <a:cs typeface="Helvetica"/>
                  </a:rPr>
                  <a:t>+1 cannot be shattered with </a:t>
                </a:r>
                <a:r>
                  <a:rPr lang="en-US" sz="1200" i="1" dirty="0" smtClean="0">
                    <a:latin typeface="Helvetica"/>
                    <a:cs typeface="Helvetica"/>
                  </a:rPr>
                  <a:t>k</a:t>
                </a:r>
                <a:r>
                  <a:rPr lang="en-US" sz="1200" dirty="0" smtClean="0">
                    <a:latin typeface="Helvetica"/>
                    <a:cs typeface="Helvetica"/>
                  </a:rPr>
                  <a:t> intervals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5132686" y="579194"/>
                <a:ext cx="687069" cy="478426"/>
                <a:chOff x="4958080" y="579194"/>
                <a:chExt cx="687069" cy="478426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5050390" y="879602"/>
                  <a:ext cx="82296" cy="822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 flipV="1">
                  <a:off x="5050390" y="692403"/>
                  <a:ext cx="82296" cy="8229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086350" y="579194"/>
                  <a:ext cx="5587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>
                      <a:latin typeface="Helvetica"/>
                      <a:cs typeface="Helvetica"/>
                    </a:rPr>
                    <a:t>+</a:t>
                  </a:r>
                  <a:r>
                    <a:rPr lang="en-US" sz="1100" dirty="0" smtClean="0">
                      <a:latin typeface="Helvetica"/>
                      <a:cs typeface="Helvetica"/>
                    </a:rPr>
                    <a:t>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089525" y="776043"/>
                  <a:ext cx="44132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100" dirty="0" smtClean="0">
                      <a:latin typeface="Helvetica"/>
                      <a:cs typeface="Helvetica"/>
                    </a:rPr>
                    <a:t>−1</a:t>
                  </a:r>
                  <a:endParaRPr lang="en-US" sz="11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958080" y="589354"/>
                  <a:ext cx="497840" cy="4682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858312" y="1182553"/>
              <a:ext cx="8017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1100" dirty="0" smtClean="0">
                  <a:latin typeface="Helvetica"/>
                  <a:cs typeface="Helvetica"/>
                </a:rPr>
                <a:t>intervals: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8312" y="2268326"/>
              <a:ext cx="8017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1100" dirty="0" smtClean="0">
                  <a:latin typeface="Helvetica"/>
                  <a:cs typeface="Helvetica"/>
                </a:rPr>
                <a:t>intervals:</a:t>
              </a:r>
              <a:endParaRPr lang="en-US" sz="1100" dirty="0">
                <a:latin typeface="Helvetica"/>
                <a:cs typeface="Helvetica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043446" y="2774958"/>
            <a:ext cx="7503570" cy="2604050"/>
            <a:chOff x="1043446" y="2774958"/>
            <a:chExt cx="7503570" cy="2604050"/>
          </a:xfrm>
        </p:grpSpPr>
        <p:grpSp>
          <p:nvGrpSpPr>
            <p:cNvPr id="141" name="Group 140"/>
            <p:cNvGrpSpPr/>
            <p:nvPr/>
          </p:nvGrpSpPr>
          <p:grpSpPr>
            <a:xfrm>
              <a:off x="1106178" y="3021477"/>
              <a:ext cx="7440838" cy="2357531"/>
              <a:chOff x="1106178" y="3021477"/>
              <a:chExt cx="7440838" cy="2357531"/>
            </a:xfrm>
          </p:grpSpPr>
          <p:pic>
            <p:nvPicPr>
              <p:cNvPr id="79" name="Picture 78" descr="figure3_12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22" r="12369"/>
              <a:stretch/>
            </p:blipFill>
            <p:spPr>
              <a:xfrm>
                <a:off x="1106178" y="3921759"/>
                <a:ext cx="7078218" cy="950119"/>
              </a:xfrm>
              <a:prstGeom prst="rect">
                <a:avLst/>
              </a:prstGeom>
            </p:spPr>
          </p:pic>
          <p:cxnSp>
            <p:nvCxnSpPr>
              <p:cNvPr id="82" name="Straight Connector 81"/>
              <p:cNvCxnSpPr/>
              <p:nvPr/>
            </p:nvCxnSpPr>
            <p:spPr>
              <a:xfrm>
                <a:off x="5808285" y="3992879"/>
                <a:ext cx="0" cy="711200"/>
              </a:xfrm>
              <a:prstGeom prst="line">
                <a:avLst/>
              </a:prstGeom>
              <a:ln>
                <a:solidFill>
                  <a:srgbClr val="C24D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eft Bracket 83"/>
              <p:cNvSpPr/>
              <p:nvPr/>
            </p:nvSpPr>
            <p:spPr>
              <a:xfrm rot="16200000">
                <a:off x="3497411" y="2814844"/>
                <a:ext cx="184618" cy="4440516"/>
              </a:xfrm>
              <a:prstGeom prst="leftBracket">
                <a:avLst>
                  <a:gd name="adj" fmla="val 144194"/>
                </a:avLst>
              </a:prstGeom>
              <a:ln>
                <a:solidFill>
                  <a:srgbClr val="C24D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770789" y="5102009"/>
                <a:ext cx="1587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24D00"/>
                    </a:solidFill>
                    <a:latin typeface="Helvetica"/>
                    <a:cs typeface="Helvetica"/>
                  </a:rPr>
                  <a:t>the repetitive pattern</a:t>
                </a:r>
                <a:endParaRPr lang="en-US" sz="1200" dirty="0">
                  <a:solidFill>
                    <a:srgbClr val="C24D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" name="Left Bracket 85"/>
              <p:cNvSpPr/>
              <p:nvPr/>
            </p:nvSpPr>
            <p:spPr>
              <a:xfrm rot="5400000" flipV="1">
                <a:off x="1577852" y="3601616"/>
                <a:ext cx="111759" cy="528529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1908156" y="400303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100138" y="400303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471821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846683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025119" y="400303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337455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578624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142717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702159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058373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252182" y="3992879"/>
                <a:ext cx="0" cy="711200"/>
              </a:xfrm>
              <a:prstGeom prst="line">
                <a:avLst/>
              </a:prstGeom>
              <a:ln w="12700" cmpd="sng">
                <a:solidFill>
                  <a:srgbClr val="55A8F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Left Bracket 99"/>
              <p:cNvSpPr/>
              <p:nvPr/>
            </p:nvSpPr>
            <p:spPr>
              <a:xfrm rot="5400000" flipV="1">
                <a:off x="1948266" y="3759727"/>
                <a:ext cx="111759" cy="212305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Left Bracket 101"/>
              <p:cNvSpPr/>
              <p:nvPr/>
            </p:nvSpPr>
            <p:spPr>
              <a:xfrm rot="5400000" flipV="1">
                <a:off x="2235181" y="3685118"/>
                <a:ext cx="111758" cy="361523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Left Bracket 102"/>
              <p:cNvSpPr/>
              <p:nvPr/>
            </p:nvSpPr>
            <p:spPr>
              <a:xfrm rot="5400000" flipV="1">
                <a:off x="2602844" y="3677922"/>
                <a:ext cx="111759" cy="375918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Left Bracket 103"/>
              <p:cNvSpPr/>
              <p:nvPr/>
            </p:nvSpPr>
            <p:spPr>
              <a:xfrm rot="5400000" flipV="1">
                <a:off x="3247135" y="3590271"/>
                <a:ext cx="111755" cy="551222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Left Bracket 104"/>
              <p:cNvSpPr/>
              <p:nvPr/>
            </p:nvSpPr>
            <p:spPr>
              <a:xfrm rot="5400000" flipV="1">
                <a:off x="2880025" y="3776665"/>
                <a:ext cx="111753" cy="178436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eft Bracket 105"/>
              <p:cNvSpPr/>
              <p:nvPr/>
            </p:nvSpPr>
            <p:spPr>
              <a:xfrm rot="5400000" flipV="1">
                <a:off x="3804794" y="3583836"/>
                <a:ext cx="111756" cy="564094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Left Bracket 106"/>
              <p:cNvSpPr/>
              <p:nvPr/>
            </p:nvSpPr>
            <p:spPr>
              <a:xfrm rot="5400000" flipV="1">
                <a:off x="4184210" y="3768514"/>
                <a:ext cx="111755" cy="194739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Left Bracket 107"/>
              <p:cNvSpPr/>
              <p:nvPr/>
            </p:nvSpPr>
            <p:spPr>
              <a:xfrm rot="5400000" flipV="1">
                <a:off x="4466161" y="3685762"/>
                <a:ext cx="111761" cy="360235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Left Bracket 108"/>
              <p:cNvSpPr/>
              <p:nvPr/>
            </p:nvSpPr>
            <p:spPr>
              <a:xfrm rot="5400000" flipV="1">
                <a:off x="5099402" y="3768980"/>
                <a:ext cx="111754" cy="193810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Left Bracket 109"/>
              <p:cNvSpPr/>
              <p:nvPr/>
            </p:nvSpPr>
            <p:spPr>
              <a:xfrm rot="5400000" flipV="1">
                <a:off x="4828331" y="3694000"/>
                <a:ext cx="111752" cy="343771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Bracket 110"/>
              <p:cNvSpPr/>
              <p:nvPr/>
            </p:nvSpPr>
            <p:spPr>
              <a:xfrm rot="5400000" flipV="1">
                <a:off x="5480399" y="3583713"/>
                <a:ext cx="111752" cy="564340"/>
              </a:xfrm>
              <a:prstGeom prst="leftBracket">
                <a:avLst>
                  <a:gd name="adj" fmla="val 55432"/>
                </a:avLst>
              </a:prstGeom>
              <a:ln w="19050" cmpd="sng">
                <a:solidFill>
                  <a:srgbClr val="55A8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187535" y="4113014"/>
                <a:ext cx="359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...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04889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+</a:t>
                </a:r>
                <a:endParaRPr lang="en-US" sz="1050" dirty="0" smtClean="0"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882907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−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158396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16094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803041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+</a:t>
                </a:r>
                <a:endParaRPr lang="en-US" sz="1050" dirty="0" smtClean="0">
                  <a:latin typeface="Helvetica"/>
                  <a:cs typeface="Helvetica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60739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30868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098726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91538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759046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+</a:t>
                </a:r>
                <a:endParaRPr lang="en-US" sz="1050" dirty="0" smtClean="0"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024375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 smtClean="0">
                    <a:latin typeface="Helvetica"/>
                    <a:cs typeface="Helvetica"/>
                  </a:rPr>
                  <a:t>+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408108" y="3021477"/>
                <a:ext cx="263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  <a:p>
                <a:r>
                  <a:rPr lang="en-US" sz="1050" dirty="0">
                    <a:latin typeface="Helvetica"/>
                    <a:cs typeface="Helvetica"/>
                  </a:rPr>
                  <a:t>−</a:t>
                </a: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705455" y="3031637"/>
                <a:ext cx="1349535" cy="738664"/>
                <a:chOff x="5705455" y="3021477"/>
                <a:chExt cx="1349535" cy="738664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6362063" y="3021477"/>
                  <a:ext cx="69292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sin </a:t>
                  </a:r>
                  <a:r>
                    <a:rPr lang="en-US" sz="1050" b="1" i="1" dirty="0" err="1">
                      <a:solidFill>
                        <a:schemeClr val="tx2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ω</a:t>
                  </a:r>
                  <a:r>
                    <a:rPr lang="en-US" sz="1050" b="1" i="1" dirty="0" err="1" smtClean="0">
                      <a:solidFill>
                        <a:schemeClr val="tx2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050" b="1" i="1" dirty="0" smtClean="0">
                    <a:solidFill>
                      <a:schemeClr val="tx2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  <a:p>
                  <a:r>
                    <a:rPr lang="en-US" sz="105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sin </a:t>
                  </a:r>
                  <a:r>
                    <a:rPr lang="en-US" sz="1050" b="1" i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2</a:t>
                  </a:r>
                  <a:r>
                    <a:rPr lang="en-US" sz="1050" b="1" i="1" dirty="0">
                      <a:solidFill>
                        <a:schemeClr val="accent3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ω</a:t>
                  </a:r>
                  <a:r>
                    <a:rPr lang="en-US" sz="1050" b="1" i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x</a:t>
                  </a:r>
                </a:p>
                <a:p>
                  <a:r>
                    <a:rPr lang="en-US" sz="1050" b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sin </a:t>
                  </a:r>
                  <a:r>
                    <a:rPr lang="en-US" sz="1050" b="1" i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3</a:t>
                  </a:r>
                  <a:r>
                    <a:rPr lang="en-US" sz="1050" b="1" i="1" dirty="0">
                      <a:solidFill>
                        <a:schemeClr val="accent4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ω</a:t>
                  </a:r>
                  <a:r>
                    <a:rPr lang="en-US" sz="1050" b="1" i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x</a:t>
                  </a:r>
                </a:p>
                <a:p>
                  <a:r>
                    <a:rPr lang="en-US" sz="105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sin </a:t>
                  </a:r>
                  <a:r>
                    <a:rPr lang="en-US" sz="1050" b="1" i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Helvetica"/>
                      <a:cs typeface="Helvetica"/>
                    </a:rPr>
                    <a:t>4ωx</a:t>
                  </a:r>
                  <a:endParaRPr lang="en-US" sz="1050" b="1" i="1" dirty="0">
                    <a:solidFill>
                      <a:schemeClr val="accent2">
                        <a:lumMod val="75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096000" y="3169920"/>
                  <a:ext cx="266063" cy="0"/>
                </a:xfrm>
                <a:prstGeom prst="line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098969" y="3322320"/>
                  <a:ext cx="266063" cy="0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098969" y="3474720"/>
                  <a:ext cx="266063" cy="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096000" y="3627120"/>
                  <a:ext cx="266063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5705455" y="3169920"/>
                  <a:ext cx="266063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5705455" y="3322320"/>
                  <a:ext cx="266063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705455" y="3474720"/>
                  <a:ext cx="266063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711150" y="3627120"/>
                  <a:ext cx="266063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2" name="TextBox 141"/>
            <p:cNvSpPr txBox="1"/>
            <p:nvPr/>
          </p:nvSpPr>
          <p:spPr>
            <a:xfrm>
              <a:off x="1375245" y="2774958"/>
              <a:ext cx="293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Point values (sign) that can be shattered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127246" y="456557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x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43446" y="3673545"/>
              <a:ext cx="41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/>
                  <a:cs typeface="Helvetica"/>
                </a:rPr>
                <a:t>f</a:t>
              </a:r>
              <a:r>
                <a:rPr lang="en-US" sz="1200" dirty="0" smtClean="0">
                  <a:latin typeface="Helvetica"/>
                  <a:cs typeface="Helvetica"/>
                </a:rPr>
                <a:t>(</a:t>
              </a:r>
              <a:r>
                <a:rPr lang="en-US" sz="1200" i="1" dirty="0" smtClean="0">
                  <a:latin typeface="Helvetica"/>
                  <a:cs typeface="Helvetica"/>
                </a:rPr>
                <a:t>x</a:t>
              </a:r>
              <a:r>
                <a:rPr lang="en-US" sz="1200" dirty="0" smtClean="0">
                  <a:latin typeface="Helvetica"/>
                  <a:cs typeface="Helvetica"/>
                </a:rPr>
                <a:t>)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407367" y="2832175"/>
              <a:ext cx="41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/>
                  <a:cs typeface="Helvetica"/>
                </a:rPr>
                <a:t>f</a:t>
              </a:r>
              <a:r>
                <a:rPr lang="en-US" sz="1200" dirty="0" smtClean="0">
                  <a:latin typeface="Helvetica"/>
                  <a:cs typeface="Helvetica"/>
                </a:rPr>
                <a:t>(</a:t>
              </a:r>
              <a:r>
                <a:rPr lang="en-US" sz="1200" i="1" dirty="0" smtClean="0">
                  <a:latin typeface="Helvetica"/>
                  <a:cs typeface="Helvetica"/>
                </a:rPr>
                <a:t>x</a:t>
              </a:r>
              <a:r>
                <a:rPr lang="en-US" sz="1200" dirty="0" smtClean="0">
                  <a:latin typeface="Helvetica"/>
                  <a:cs typeface="Helvetica"/>
                </a:rPr>
                <a:t>)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875246" y="5412875"/>
            <a:ext cx="7413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3. Point values (signs) that can be shattered by sin(x), </a:t>
            </a:r>
            <a:r>
              <a:rPr lang="en-US" sz="1600" dirty="0"/>
              <a:t>sin</a:t>
            </a:r>
            <a:r>
              <a:rPr lang="en-US" sz="1600" dirty="0" smtClean="0"/>
              <a:t>(2x), </a:t>
            </a:r>
            <a:r>
              <a:rPr lang="en-US" sz="1600" dirty="0"/>
              <a:t>sin</a:t>
            </a:r>
            <a:r>
              <a:rPr lang="en-US" sz="1600" dirty="0" smtClean="0"/>
              <a:t>(3x), and </a:t>
            </a:r>
            <a:r>
              <a:rPr lang="en-US" sz="1600" dirty="0"/>
              <a:t>sin</a:t>
            </a:r>
            <a:r>
              <a:rPr lang="en-US" sz="1600" dirty="0" smtClean="0"/>
              <a:t>(4x). The maximum number of possible combinations of signs of four points is 2</a:t>
            </a:r>
            <a:r>
              <a:rPr lang="en-US" sz="1600" baseline="30000" dirty="0" smtClean="0"/>
              <a:t>4</a:t>
            </a:r>
            <a:r>
              <a:rPr lang="en-US" sz="1600" dirty="0" smtClean="0"/>
              <a:t> = 16, and the number of cases that can be shattered by these four sine functions are 12. Therefore, there are four combinations that cannot be shattered by the four sine functions. 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6469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174750"/>
            <a:ext cx="1791277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401" y="3378200"/>
            <a:ext cx="3767548" cy="252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0" y="1651000"/>
            <a:ext cx="4351184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249</Words>
  <Application>Microsoft Macintosh PowerPoint</Application>
  <PresentationFormat>On-screen Show (4:3)</PresentationFormat>
  <Paragraphs>109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ChoongWan Woo</dc:creator>
  <cp:lastModifiedBy>ChoongWan Woo</cp:lastModifiedBy>
  <cp:revision>24</cp:revision>
  <dcterms:created xsi:type="dcterms:W3CDTF">2015-02-19T19:20:52Z</dcterms:created>
  <dcterms:modified xsi:type="dcterms:W3CDTF">2015-03-03T16:14:41Z</dcterms:modified>
</cp:coreProperties>
</file>