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45220DC-3878-4F7F-AEE6-EA2C6E5EB58D}">
  <a:tblStyle styleId="{645220DC-3878-4F7F-AEE6-EA2C6E5EB5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db01fcc7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db01fcc7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c9d7a4202_4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c9d7a4202_4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dae9f72c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dae9f72c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db01fcc78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db01fcc78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db01fcc7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db01fcc7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db01fcc78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db01fcc78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db01fcc7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db01fcc7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db01fcc78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db01fcc78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db01fcc7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db01fcc7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db01fcc7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db01fcc7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c9d7a420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c9d7a420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db01fcc78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db01fcc78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c9d7a4202_1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c9d7a4202_1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db01fcc7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db01fcc7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db01fcc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db01fcc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db01fcc78_3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db01fcc78_3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db01fcc78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db01fcc78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db01fcc78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db01fcc78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db01fcc78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db01fcc78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0" y="1279400"/>
            <a:ext cx="6994674" cy="3741100"/>
          </a:xfrm>
          <a:prstGeom prst="rect">
            <a:avLst/>
          </a:prstGeom>
          <a:noFill/>
          <a:ln>
            <a:noFill/>
          </a:ln>
        </p:spPr>
      </p:pic>
      <p:sp>
        <p:nvSpPr>
          <p:cNvPr id="129" name="Google Shape;129;p13"/>
          <p:cNvSpPr txBox="1"/>
          <p:nvPr>
            <p:ph idx="4294967295" type="ctrTitle"/>
          </p:nvPr>
        </p:nvSpPr>
        <p:spPr>
          <a:xfrm>
            <a:off x="80700" y="327425"/>
            <a:ext cx="8982600" cy="2666700"/>
          </a:xfrm>
          <a:prstGeom prst="rect">
            <a:avLst/>
          </a:prstGeom>
        </p:spPr>
        <p:txBody>
          <a:bodyPr anchorCtr="0" anchor="t" bIns="91425" lIns="91425" spcFirstLastPara="1" rIns="91425" wrap="square" tIns="91425">
            <a:noAutofit/>
          </a:bodyPr>
          <a:lstStyle/>
          <a:p>
            <a:pPr indent="0" lvl="0" marL="0" rtl="0" algn="ctr">
              <a:lnSpc>
                <a:spcPct val="140000"/>
              </a:lnSpc>
              <a:spcBef>
                <a:spcPts val="0"/>
              </a:spcBef>
              <a:spcAft>
                <a:spcPts val="1500"/>
              </a:spcAft>
              <a:buNone/>
            </a:pPr>
            <a:r>
              <a:rPr b="1" lang="en-GB" sz="4800">
                <a:solidFill>
                  <a:srgbClr val="333333"/>
                </a:solidFill>
                <a:latin typeface="Calibri"/>
                <a:ea typeface="Calibri"/>
                <a:cs typeface="Calibri"/>
                <a:sym typeface="Calibri"/>
              </a:rPr>
              <a:t>Twitter Sentiment Analysis</a:t>
            </a:r>
            <a:endParaRPr b="1" sz="4800">
              <a:latin typeface="Calibri"/>
              <a:ea typeface="Calibri"/>
              <a:cs typeface="Calibri"/>
              <a:sym typeface="Calibri"/>
            </a:endParaRPr>
          </a:p>
        </p:txBody>
      </p:sp>
      <p:sp>
        <p:nvSpPr>
          <p:cNvPr id="130" name="Google Shape;130;p13"/>
          <p:cNvSpPr txBox="1"/>
          <p:nvPr>
            <p:ph idx="4294967295" type="subTitle"/>
          </p:nvPr>
        </p:nvSpPr>
        <p:spPr>
          <a:xfrm>
            <a:off x="6064775" y="2629750"/>
            <a:ext cx="28962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Verdana"/>
                <a:ea typeface="Verdana"/>
                <a:cs typeface="Verdana"/>
                <a:sym typeface="Verdana"/>
              </a:rPr>
              <a:t>Project by :-</a:t>
            </a:r>
            <a:endParaRPr sz="1800">
              <a:latin typeface="Verdana"/>
              <a:ea typeface="Verdana"/>
              <a:cs typeface="Verdana"/>
              <a:sym typeface="Verdana"/>
            </a:endParaRPr>
          </a:p>
          <a:p>
            <a:pPr indent="-342900" lvl="0" marL="457200" rtl="0" algn="l">
              <a:spcBef>
                <a:spcPts val="1600"/>
              </a:spcBef>
              <a:spcAft>
                <a:spcPts val="0"/>
              </a:spcAft>
              <a:buSzPts val="1800"/>
              <a:buFont typeface="Verdana"/>
              <a:buAutoNum type="arabicPeriod"/>
            </a:pPr>
            <a:r>
              <a:rPr lang="en-GB" sz="1800">
                <a:latin typeface="Verdana"/>
                <a:ea typeface="Verdana"/>
                <a:cs typeface="Verdana"/>
                <a:sym typeface="Verdana"/>
              </a:rPr>
              <a:t>Abhinav Rahate</a:t>
            </a:r>
            <a:endParaRPr sz="1800">
              <a:latin typeface="Verdana"/>
              <a:ea typeface="Verdana"/>
              <a:cs typeface="Verdana"/>
              <a:sym typeface="Verdana"/>
            </a:endParaRPr>
          </a:p>
          <a:p>
            <a:pPr indent="-342900" lvl="0" marL="457200" rtl="0" algn="l">
              <a:spcBef>
                <a:spcPts val="0"/>
              </a:spcBef>
              <a:spcAft>
                <a:spcPts val="0"/>
              </a:spcAft>
              <a:buSzPts val="1800"/>
              <a:buFont typeface="Verdana"/>
              <a:buAutoNum type="arabicPeriod"/>
            </a:pPr>
            <a:r>
              <a:rPr lang="en-GB" sz="1800">
                <a:latin typeface="Verdana"/>
                <a:ea typeface="Verdana"/>
                <a:cs typeface="Verdana"/>
                <a:sym typeface="Verdana"/>
              </a:rPr>
              <a:t>Akshay Mukundwar</a:t>
            </a:r>
            <a:endParaRPr sz="1800">
              <a:latin typeface="Verdana"/>
              <a:ea typeface="Verdana"/>
              <a:cs typeface="Verdana"/>
              <a:sym typeface="Verdana"/>
            </a:endParaRPr>
          </a:p>
          <a:p>
            <a:pPr indent="-342900" lvl="0" marL="457200" rtl="0" algn="l">
              <a:spcBef>
                <a:spcPts val="0"/>
              </a:spcBef>
              <a:spcAft>
                <a:spcPts val="0"/>
              </a:spcAft>
              <a:buSzPts val="1800"/>
              <a:buFont typeface="Verdana"/>
              <a:buAutoNum type="arabicPeriod"/>
            </a:pPr>
            <a:r>
              <a:rPr lang="en-GB" sz="1800">
                <a:latin typeface="Verdana"/>
                <a:ea typeface="Verdana"/>
                <a:cs typeface="Verdana"/>
                <a:sym typeface="Verdana"/>
              </a:rPr>
              <a:t>Abhijeet Patil</a:t>
            </a:r>
            <a:endParaRPr sz="1800">
              <a:latin typeface="Verdana"/>
              <a:ea typeface="Verdana"/>
              <a:cs typeface="Verdana"/>
              <a:sym typeface="Verdana"/>
            </a:endParaRPr>
          </a:p>
          <a:p>
            <a:pPr indent="-342900" lvl="0" marL="457200" rtl="0" algn="l">
              <a:spcBef>
                <a:spcPts val="0"/>
              </a:spcBef>
              <a:spcAft>
                <a:spcPts val="0"/>
              </a:spcAft>
              <a:buSzPts val="1800"/>
              <a:buFont typeface="Verdana"/>
              <a:buAutoNum type="arabicPeriod"/>
            </a:pPr>
            <a:r>
              <a:rPr lang="en-GB" sz="1800">
                <a:latin typeface="Verdana"/>
                <a:ea typeface="Verdana"/>
                <a:cs typeface="Verdana"/>
                <a:sym typeface="Verdana"/>
              </a:rPr>
              <a:t>Rohit Dhuratkar</a:t>
            </a:r>
            <a:endParaRPr sz="1800">
              <a:latin typeface="Verdana"/>
              <a:ea typeface="Verdana"/>
              <a:cs typeface="Verdana"/>
              <a:sym typeface="Verdana"/>
            </a:endParaRPr>
          </a:p>
          <a:p>
            <a:pPr indent="-342900" lvl="0" marL="457200" rtl="0" algn="l">
              <a:spcBef>
                <a:spcPts val="0"/>
              </a:spcBef>
              <a:spcAft>
                <a:spcPts val="0"/>
              </a:spcAft>
              <a:buSzPts val="1800"/>
              <a:buFont typeface="Verdana"/>
              <a:buAutoNum type="arabicPeriod"/>
            </a:pPr>
            <a:r>
              <a:rPr lang="en-GB" sz="1800">
                <a:latin typeface="Verdana"/>
                <a:ea typeface="Verdana"/>
                <a:cs typeface="Verdana"/>
                <a:sym typeface="Verdana"/>
              </a:rPr>
              <a:t>Soham Wani</a:t>
            </a:r>
            <a:endParaRPr sz="18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Classification of Tweets</a:t>
            </a:r>
            <a:endParaRPr/>
          </a:p>
        </p:txBody>
      </p:sp>
      <p:sp>
        <p:nvSpPr>
          <p:cNvPr id="191" name="Google Shape;191;p22"/>
          <p:cNvSpPr txBox="1"/>
          <p:nvPr>
            <p:ph idx="1" type="body"/>
          </p:nvPr>
        </p:nvSpPr>
        <p:spPr>
          <a:xfrm>
            <a:off x="769450" y="16180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3-</a:t>
            </a:r>
            <a:r>
              <a:rPr lang="en-GB" sz="1800"/>
              <a:t>Tier</a:t>
            </a:r>
            <a:r>
              <a:rPr lang="en-GB" sz="1800"/>
              <a:t> Classification</a:t>
            </a:r>
            <a:endParaRPr sz="1800"/>
          </a:p>
          <a:p>
            <a:pPr indent="0" lvl="0" marL="0" rtl="0" algn="l">
              <a:spcBef>
                <a:spcPts val="1600"/>
              </a:spcBef>
              <a:spcAft>
                <a:spcPts val="0"/>
              </a:spcAft>
              <a:buNone/>
            </a:pPr>
            <a:r>
              <a:rPr lang="en-GB" sz="1800"/>
              <a:t>In this Tweets are </a:t>
            </a:r>
            <a:r>
              <a:rPr lang="en-GB" sz="1800"/>
              <a:t>classified</a:t>
            </a:r>
            <a:r>
              <a:rPr lang="en-GB" sz="1800"/>
              <a:t> as;</a:t>
            </a:r>
            <a:endParaRPr sz="1800"/>
          </a:p>
          <a:p>
            <a:pPr indent="-342900" lvl="0" marL="457200" rtl="0" algn="l">
              <a:spcBef>
                <a:spcPts val="1600"/>
              </a:spcBef>
              <a:spcAft>
                <a:spcPts val="0"/>
              </a:spcAft>
              <a:buSzPts val="1800"/>
              <a:buAutoNum type="arabicPeriod"/>
            </a:pPr>
            <a:r>
              <a:rPr lang="en-GB" sz="1800"/>
              <a:t>Positive</a:t>
            </a:r>
            <a:endParaRPr sz="1800"/>
          </a:p>
          <a:p>
            <a:pPr indent="-342900" lvl="0" marL="457200" rtl="0" algn="l">
              <a:spcBef>
                <a:spcPts val="0"/>
              </a:spcBef>
              <a:spcAft>
                <a:spcPts val="0"/>
              </a:spcAft>
              <a:buSzPts val="1800"/>
              <a:buAutoNum type="arabicPeriod"/>
            </a:pPr>
            <a:r>
              <a:rPr lang="en-GB" sz="1800"/>
              <a:t>Negative</a:t>
            </a:r>
            <a:endParaRPr sz="1800"/>
          </a:p>
          <a:p>
            <a:pPr indent="-342900" lvl="0" marL="457200" rtl="0" algn="l">
              <a:spcBef>
                <a:spcPts val="0"/>
              </a:spcBef>
              <a:spcAft>
                <a:spcPts val="0"/>
              </a:spcAft>
              <a:buSzPts val="1800"/>
              <a:buAutoNum type="arabicPeriod"/>
            </a:pPr>
            <a:r>
              <a:rPr lang="en-GB" sz="1800"/>
              <a:t>Neutral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95" name="Shape 195"/>
        <p:cNvGrpSpPr/>
        <p:nvPr/>
      </p:nvGrpSpPr>
      <p:grpSpPr>
        <a:xfrm>
          <a:off x="0" y="0"/>
          <a:ext cx="0" cy="0"/>
          <a:chOff x="0" y="0"/>
          <a:chExt cx="0" cy="0"/>
        </a:xfrm>
      </p:grpSpPr>
      <p:sp>
        <p:nvSpPr>
          <p:cNvPr id="196" name="Google Shape;196;p23"/>
          <p:cNvSpPr txBox="1"/>
          <p:nvPr>
            <p:ph type="title"/>
          </p:nvPr>
        </p:nvSpPr>
        <p:spPr>
          <a:xfrm>
            <a:off x="206175" y="214675"/>
            <a:ext cx="8118600" cy="4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a:t>
            </a:r>
            <a:endParaRPr/>
          </a:p>
        </p:txBody>
      </p:sp>
      <p:sp>
        <p:nvSpPr>
          <p:cNvPr id="197" name="Google Shape;197;p23"/>
          <p:cNvSpPr txBox="1"/>
          <p:nvPr>
            <p:ph idx="1" type="body"/>
          </p:nvPr>
        </p:nvSpPr>
        <p:spPr>
          <a:xfrm>
            <a:off x="206250" y="713575"/>
            <a:ext cx="8724000" cy="417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8" name="Google Shape;198;p23"/>
          <p:cNvPicPr preferRelativeResize="0"/>
          <p:nvPr/>
        </p:nvPicPr>
        <p:blipFill>
          <a:blip r:embed="rId3">
            <a:alphaModFix/>
          </a:blip>
          <a:stretch>
            <a:fillRect/>
          </a:stretch>
        </p:blipFill>
        <p:spPr>
          <a:xfrm>
            <a:off x="206175" y="713575"/>
            <a:ext cx="8723999" cy="423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202" name="Shape 202"/>
        <p:cNvGrpSpPr/>
        <p:nvPr/>
      </p:nvGrpSpPr>
      <p:grpSpPr>
        <a:xfrm>
          <a:off x="0" y="0"/>
          <a:ext cx="0" cy="0"/>
          <a:chOff x="0" y="0"/>
          <a:chExt cx="0" cy="0"/>
        </a:xfrm>
      </p:grpSpPr>
      <p:sp>
        <p:nvSpPr>
          <p:cNvPr id="203" name="Google Shape;203;p24"/>
          <p:cNvSpPr txBox="1"/>
          <p:nvPr>
            <p:ph idx="1" type="body"/>
          </p:nvPr>
        </p:nvSpPr>
        <p:spPr>
          <a:xfrm>
            <a:off x="239875" y="770450"/>
            <a:ext cx="8085000" cy="41769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Clr>
                <a:srgbClr val="2B3E51"/>
              </a:buClr>
              <a:buSzPts val="1600"/>
              <a:buFont typeface="Verdana"/>
              <a:buChar char="●"/>
            </a:pPr>
            <a:r>
              <a:rPr lang="en-GB" sz="1600">
                <a:solidFill>
                  <a:srgbClr val="2B3E51"/>
                </a:solidFill>
                <a:highlight>
                  <a:schemeClr val="dk1"/>
                </a:highlight>
                <a:latin typeface="Verdana"/>
                <a:ea typeface="Verdana"/>
                <a:cs typeface="Verdana"/>
                <a:sym typeface="Verdana"/>
              </a:rPr>
              <a:t>The simplest solutions are usually the most powerful ones, and Naive Bayes is a good proof of that. In spite of the great advances of the Machine Learning in the last years, it has proven to not only be simple but also fast, accurate and reliable. It has been successfully used for many purposes, but it works particularly well with natural language processing (NLP) problems.</a:t>
            </a:r>
            <a:endParaRPr sz="1600">
              <a:solidFill>
                <a:srgbClr val="2B3E51"/>
              </a:solidFill>
              <a:highlight>
                <a:schemeClr val="dk1"/>
              </a:highlight>
              <a:latin typeface="Verdana"/>
              <a:ea typeface="Verdana"/>
              <a:cs typeface="Verdana"/>
              <a:sym typeface="Verdana"/>
            </a:endParaRPr>
          </a:p>
          <a:p>
            <a:pPr indent="-330200" lvl="0" marL="457200" rtl="0" algn="just">
              <a:lnSpc>
                <a:spcPct val="100000"/>
              </a:lnSpc>
              <a:spcBef>
                <a:spcPts val="1000"/>
              </a:spcBef>
              <a:spcAft>
                <a:spcPts val="0"/>
              </a:spcAft>
              <a:buClr>
                <a:srgbClr val="000000"/>
              </a:buClr>
              <a:buSzPts val="1600"/>
              <a:buFont typeface="Verdana"/>
              <a:buChar char="●"/>
            </a:pPr>
            <a:r>
              <a:rPr lang="en-GB" sz="1600">
                <a:solidFill>
                  <a:srgbClr val="000000"/>
                </a:solidFill>
                <a:latin typeface="Verdana"/>
                <a:ea typeface="Verdana"/>
                <a:cs typeface="Verdana"/>
                <a:sym typeface="Verdana"/>
              </a:rPr>
              <a:t>Naive Bayes is based on the Bayes theorem of probability, It is a supervised machine learning algorithm.</a:t>
            </a:r>
            <a:endParaRPr sz="1600">
              <a:solidFill>
                <a:srgbClr val="000000"/>
              </a:solidFill>
              <a:latin typeface="Verdana"/>
              <a:ea typeface="Verdana"/>
              <a:cs typeface="Verdana"/>
              <a:sym typeface="Verdana"/>
            </a:endParaRPr>
          </a:p>
          <a:p>
            <a:pPr indent="-330200" lvl="0" marL="457200" rtl="0" algn="just">
              <a:lnSpc>
                <a:spcPct val="100000"/>
              </a:lnSpc>
              <a:spcBef>
                <a:spcPts val="1000"/>
              </a:spcBef>
              <a:spcAft>
                <a:spcPts val="0"/>
              </a:spcAft>
              <a:buClr>
                <a:srgbClr val="000000"/>
              </a:buClr>
              <a:buSzPts val="1600"/>
              <a:buFont typeface="Verdana"/>
              <a:buChar char="●"/>
            </a:pPr>
            <a:r>
              <a:rPr lang="en-GB" sz="1600">
                <a:solidFill>
                  <a:srgbClr val="000000"/>
                </a:solidFill>
                <a:latin typeface="Verdana"/>
                <a:ea typeface="Verdana"/>
                <a:cs typeface="Verdana"/>
                <a:sym typeface="Verdana"/>
              </a:rPr>
              <a:t>It assumes independence among all predictors</a:t>
            </a:r>
            <a:endParaRPr sz="1600">
              <a:solidFill>
                <a:srgbClr val="000000"/>
              </a:solidFill>
              <a:latin typeface="Verdana"/>
              <a:ea typeface="Verdana"/>
              <a:cs typeface="Verdana"/>
              <a:sym typeface="Verdana"/>
            </a:endParaRPr>
          </a:p>
          <a:p>
            <a:pPr indent="-330200" lvl="0" marL="457200" rtl="0" algn="just">
              <a:lnSpc>
                <a:spcPct val="100000"/>
              </a:lnSpc>
              <a:spcBef>
                <a:spcPts val="1000"/>
              </a:spcBef>
              <a:spcAft>
                <a:spcPts val="0"/>
              </a:spcAft>
              <a:buClr>
                <a:srgbClr val="000000"/>
              </a:buClr>
              <a:buSzPts val="1600"/>
              <a:buFont typeface="Verdana"/>
              <a:buChar char="●"/>
            </a:pPr>
            <a:r>
              <a:rPr lang="en-GB" sz="1600">
                <a:solidFill>
                  <a:srgbClr val="000000"/>
                </a:solidFill>
                <a:latin typeface="Verdana"/>
                <a:ea typeface="Verdana"/>
                <a:cs typeface="Verdana"/>
                <a:sym typeface="Verdana"/>
              </a:rPr>
              <a:t>It is Extremely fast compared to other classification algorithms. Naive Bayes model is easy to build and particularly useful for very large data sets. Along with simplicity, Naive Bayes is known to outperform even highly sophisticated classification methods.</a:t>
            </a:r>
            <a:endParaRPr sz="1600">
              <a:solidFill>
                <a:srgbClr val="000000"/>
              </a:solidFill>
              <a:latin typeface="Verdana"/>
              <a:ea typeface="Verdana"/>
              <a:cs typeface="Verdana"/>
              <a:sym typeface="Verdana"/>
            </a:endParaRPr>
          </a:p>
          <a:p>
            <a:pPr indent="0" lvl="0" marL="0" rtl="0" algn="just">
              <a:lnSpc>
                <a:spcPct val="150000"/>
              </a:lnSpc>
              <a:spcBef>
                <a:spcPts val="0"/>
              </a:spcBef>
              <a:spcAft>
                <a:spcPts val="1600"/>
              </a:spcAft>
              <a:buNone/>
            </a:pPr>
            <a:r>
              <a:t/>
            </a:r>
            <a:endParaRPr sz="1800"/>
          </a:p>
        </p:txBody>
      </p:sp>
      <p:sp>
        <p:nvSpPr>
          <p:cNvPr id="204" name="Google Shape;204;p24"/>
          <p:cNvSpPr txBox="1"/>
          <p:nvPr>
            <p:ph type="title"/>
          </p:nvPr>
        </p:nvSpPr>
        <p:spPr>
          <a:xfrm>
            <a:off x="239875" y="215150"/>
            <a:ext cx="8676300" cy="5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Naive Bayes: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8" name="Shape 208"/>
        <p:cNvGrpSpPr/>
        <p:nvPr/>
      </p:nvGrpSpPr>
      <p:grpSpPr>
        <a:xfrm>
          <a:off x="0" y="0"/>
          <a:ext cx="0" cy="0"/>
          <a:chOff x="0" y="0"/>
          <a:chExt cx="0" cy="0"/>
        </a:xfrm>
      </p:grpSpPr>
      <p:pic>
        <p:nvPicPr>
          <p:cNvPr id="209" name="Google Shape;209;p25"/>
          <p:cNvPicPr preferRelativeResize="0"/>
          <p:nvPr/>
        </p:nvPicPr>
        <p:blipFill>
          <a:blip r:embed="rId3">
            <a:alphaModFix/>
          </a:blip>
          <a:stretch>
            <a:fillRect/>
          </a:stretch>
        </p:blipFill>
        <p:spPr>
          <a:xfrm>
            <a:off x="0" y="1960475"/>
            <a:ext cx="3183875" cy="1451200"/>
          </a:xfrm>
          <a:prstGeom prst="rect">
            <a:avLst/>
          </a:prstGeom>
          <a:noFill/>
          <a:ln>
            <a:noFill/>
          </a:ln>
        </p:spPr>
      </p:pic>
      <p:pic>
        <p:nvPicPr>
          <p:cNvPr id="210" name="Google Shape;210;p25"/>
          <p:cNvPicPr preferRelativeResize="0"/>
          <p:nvPr/>
        </p:nvPicPr>
        <p:blipFill>
          <a:blip r:embed="rId4">
            <a:alphaModFix/>
          </a:blip>
          <a:stretch>
            <a:fillRect/>
          </a:stretch>
        </p:blipFill>
        <p:spPr>
          <a:xfrm>
            <a:off x="3183875" y="0"/>
            <a:ext cx="5960124"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214" name="Shape 214"/>
        <p:cNvGrpSpPr/>
        <p:nvPr/>
      </p:nvGrpSpPr>
      <p:grpSpPr>
        <a:xfrm>
          <a:off x="0" y="0"/>
          <a:ext cx="0" cy="0"/>
          <a:chOff x="0" y="0"/>
          <a:chExt cx="0" cy="0"/>
        </a:xfrm>
      </p:grpSpPr>
      <p:sp>
        <p:nvSpPr>
          <p:cNvPr id="215" name="Google Shape;215;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RandomForest</a:t>
            </a:r>
            <a:endParaRPr/>
          </a:p>
        </p:txBody>
      </p:sp>
      <p:sp>
        <p:nvSpPr>
          <p:cNvPr id="216" name="Google Shape;216;p26"/>
          <p:cNvSpPr txBox="1"/>
          <p:nvPr>
            <p:ph idx="1" type="body"/>
          </p:nvPr>
        </p:nvSpPr>
        <p:spPr>
          <a:xfrm>
            <a:off x="728450" y="155405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GB" sz="1600">
                <a:solidFill>
                  <a:srgbClr val="000000"/>
                </a:solidFill>
                <a:latin typeface="Arial"/>
                <a:ea typeface="Arial"/>
                <a:cs typeface="Arial"/>
                <a:sym typeface="Arial"/>
              </a:rPr>
              <a:t>Random Forest is an ensemble learning algorithm for classification and regression. Random Forest generates a multitude of decision trees classifies based on the aggregated decision of those trees. For a set of tweets x 1 , x 2 , . . . x n and their respective sentiment labels y 1 , y 2 , . . . n bagging repeatedly selects a random sample (X b , Y b ) with replacement. Each classification tree f b is trained using a different random sample (X b , Y b ) where b ranges from 1 . . . B. Finally, a majority vote is taken of predictions of these B trees.</a:t>
            </a:r>
            <a:endParaRPr sz="1600">
              <a:solidFill>
                <a:srgbClr val="000000"/>
              </a:solidFill>
              <a:latin typeface="Arial"/>
              <a:ea typeface="Arial"/>
              <a:cs typeface="Arial"/>
              <a:sym typeface="Arial"/>
            </a:endParaRPr>
          </a:p>
          <a:p>
            <a:pPr indent="0" lvl="0" marL="0" rtl="0" algn="just">
              <a:spcBef>
                <a:spcPts val="8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0" name="Shape 220"/>
        <p:cNvGrpSpPr/>
        <p:nvPr/>
      </p:nvGrpSpPr>
      <p:grpSpPr>
        <a:xfrm>
          <a:off x="0" y="0"/>
          <a:ext cx="0" cy="0"/>
          <a:chOff x="0" y="0"/>
          <a:chExt cx="0" cy="0"/>
        </a:xfrm>
      </p:grpSpPr>
      <p:pic>
        <p:nvPicPr>
          <p:cNvPr id="221" name="Google Shape;221;p27"/>
          <p:cNvPicPr preferRelativeResize="0"/>
          <p:nvPr/>
        </p:nvPicPr>
        <p:blipFill>
          <a:blip r:embed="rId3">
            <a:alphaModFix/>
          </a:blip>
          <a:stretch>
            <a:fillRect/>
          </a:stretch>
        </p:blipFill>
        <p:spPr>
          <a:xfrm>
            <a:off x="-12" y="2080775"/>
            <a:ext cx="3363175" cy="1102450"/>
          </a:xfrm>
          <a:prstGeom prst="rect">
            <a:avLst/>
          </a:prstGeom>
          <a:noFill/>
          <a:ln>
            <a:noFill/>
          </a:ln>
        </p:spPr>
      </p:pic>
      <p:pic>
        <p:nvPicPr>
          <p:cNvPr id="222" name="Google Shape;222;p27"/>
          <p:cNvPicPr preferRelativeResize="0"/>
          <p:nvPr/>
        </p:nvPicPr>
        <p:blipFill>
          <a:blip r:embed="rId4">
            <a:alphaModFix/>
          </a:blip>
          <a:stretch>
            <a:fillRect/>
          </a:stretch>
        </p:blipFill>
        <p:spPr>
          <a:xfrm>
            <a:off x="3299400" y="0"/>
            <a:ext cx="5794900" cy="51123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226" name="Shape 226"/>
        <p:cNvGrpSpPr/>
        <p:nvPr/>
      </p:nvGrpSpPr>
      <p:grpSpPr>
        <a:xfrm>
          <a:off x="0" y="0"/>
          <a:ext cx="0" cy="0"/>
          <a:chOff x="0" y="0"/>
          <a:chExt cx="0" cy="0"/>
        </a:xfrm>
      </p:grpSpPr>
      <p:sp>
        <p:nvSpPr>
          <p:cNvPr id="227" name="Google Shape;227;p28"/>
          <p:cNvSpPr txBox="1"/>
          <p:nvPr>
            <p:ph type="title"/>
          </p:nvPr>
        </p:nvSpPr>
        <p:spPr>
          <a:xfrm>
            <a:off x="819150" y="696525"/>
            <a:ext cx="7505700" cy="5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Support Vector Machine</a:t>
            </a:r>
            <a:endParaRPr/>
          </a:p>
        </p:txBody>
      </p:sp>
      <p:sp>
        <p:nvSpPr>
          <p:cNvPr id="228" name="Google Shape;228;p28"/>
          <p:cNvSpPr txBox="1"/>
          <p:nvPr>
            <p:ph idx="1" type="body"/>
          </p:nvPr>
        </p:nvSpPr>
        <p:spPr>
          <a:xfrm>
            <a:off x="819150" y="1318600"/>
            <a:ext cx="7505700" cy="295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GB" sz="1350">
                <a:solidFill>
                  <a:srgbClr val="000000"/>
                </a:solidFill>
                <a:latin typeface="Arial"/>
                <a:ea typeface="Arial"/>
                <a:cs typeface="Arial"/>
                <a:sym typeface="Arial"/>
              </a:rPr>
              <a:t>        	</a:t>
            </a:r>
            <a:r>
              <a:rPr lang="en-GB" sz="1600">
                <a:solidFill>
                  <a:srgbClr val="000000"/>
                </a:solidFill>
                <a:latin typeface="Arial"/>
                <a:ea typeface="Arial"/>
                <a:cs typeface="Arial"/>
                <a:sym typeface="Arial"/>
              </a:rPr>
              <a:t>SVM, also known as support vector machines, is a non-probabilistic binary linear classifier. For a training set of points (x i , y i ) where x is the feature vector and y is the class, we want to find the maximum-margin hyperplane that divides the points with y i = 1 and y i = −1.</a:t>
            </a:r>
            <a:endParaRPr sz="1600">
              <a:solidFill>
                <a:srgbClr val="000000"/>
              </a:solidFill>
              <a:latin typeface="Arial"/>
              <a:ea typeface="Arial"/>
              <a:cs typeface="Arial"/>
              <a:sym typeface="Arial"/>
            </a:endParaRPr>
          </a:p>
          <a:p>
            <a:pPr indent="0" lvl="0" marL="0" rtl="0" algn="just">
              <a:spcBef>
                <a:spcPts val="800"/>
              </a:spcBef>
              <a:spcAft>
                <a:spcPts val="0"/>
              </a:spcAft>
              <a:buClr>
                <a:srgbClr val="000000"/>
              </a:buClr>
              <a:buSzPts val="1100"/>
              <a:buFont typeface="Arial"/>
              <a:buNone/>
            </a:pPr>
            <a:r>
              <a:rPr lang="en-GB" sz="1600">
                <a:solidFill>
                  <a:srgbClr val="000000"/>
                </a:solidFill>
                <a:latin typeface="Arial"/>
                <a:ea typeface="Arial"/>
                <a:cs typeface="Arial"/>
                <a:sym typeface="Arial"/>
              </a:rPr>
              <a:t>The equation of the hyperplane is as follow                  </a:t>
            </a:r>
            <a:r>
              <a:rPr lang="en-GB" sz="1600">
                <a:solidFill>
                  <a:srgbClr val="000000"/>
                </a:solidFill>
                <a:latin typeface="Arial"/>
                <a:ea typeface="Arial"/>
                <a:cs typeface="Arial"/>
                <a:sym typeface="Arial"/>
              </a:rPr>
              <a:t>   </a:t>
            </a:r>
            <a:r>
              <a:rPr lang="en-GB"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just">
              <a:spcBef>
                <a:spcPts val="800"/>
              </a:spcBef>
              <a:spcAft>
                <a:spcPts val="0"/>
              </a:spcAft>
              <a:buClr>
                <a:srgbClr val="000000"/>
              </a:buClr>
              <a:buSzPts val="1100"/>
              <a:buFont typeface="Arial"/>
              <a:buNone/>
            </a:pPr>
            <a:r>
              <a:rPr lang="en-GB" sz="1600">
                <a:solidFill>
                  <a:srgbClr val="000000"/>
                </a:solidFill>
                <a:latin typeface="Arial"/>
                <a:ea typeface="Arial"/>
                <a:cs typeface="Arial"/>
                <a:sym typeface="Arial"/>
              </a:rPr>
              <a:t>                                            	w . x – b = 0 </a:t>
            </a:r>
            <a:endParaRPr sz="1600">
              <a:solidFill>
                <a:srgbClr val="000000"/>
              </a:solidFill>
              <a:latin typeface="Arial"/>
              <a:ea typeface="Arial"/>
              <a:cs typeface="Arial"/>
              <a:sym typeface="Arial"/>
            </a:endParaRPr>
          </a:p>
          <a:p>
            <a:pPr indent="0" lvl="0" marL="0" rtl="0" algn="just">
              <a:spcBef>
                <a:spcPts val="800"/>
              </a:spcBef>
              <a:spcAft>
                <a:spcPts val="0"/>
              </a:spcAft>
              <a:buNone/>
            </a:pPr>
            <a:r>
              <a:rPr lang="en-GB" sz="1600">
                <a:solidFill>
                  <a:srgbClr val="000000"/>
                </a:solidFill>
                <a:latin typeface="Arial"/>
                <a:ea typeface="Arial"/>
                <a:cs typeface="Arial"/>
                <a:sym typeface="Arial"/>
              </a:rPr>
              <a:t>We want to maximize the margin.</a:t>
            </a:r>
            <a:endParaRPr sz="1600">
              <a:solidFill>
                <a:srgbClr val="000000"/>
              </a:solidFill>
              <a:latin typeface="Arial"/>
              <a:ea typeface="Arial"/>
              <a:cs typeface="Arial"/>
              <a:sym typeface="Arial"/>
            </a:endParaRPr>
          </a:p>
          <a:p>
            <a:pPr indent="0" lvl="0" marL="0" rtl="0" algn="just">
              <a:spcBef>
                <a:spcPts val="800"/>
              </a:spcBef>
              <a:spcAft>
                <a:spcPts val="1600"/>
              </a:spcAft>
              <a:buNone/>
            </a:pPr>
            <a:r>
              <a:t/>
            </a:r>
            <a:endParaRPr sz="1600"/>
          </a:p>
        </p:txBody>
      </p:sp>
      <p:pic>
        <p:nvPicPr>
          <p:cNvPr id="229" name="Google Shape;229;p28"/>
          <p:cNvPicPr preferRelativeResize="0"/>
          <p:nvPr/>
        </p:nvPicPr>
        <p:blipFill>
          <a:blip r:embed="rId3">
            <a:alphaModFix/>
          </a:blip>
          <a:stretch>
            <a:fillRect/>
          </a:stretch>
        </p:blipFill>
        <p:spPr>
          <a:xfrm>
            <a:off x="5379550" y="2313350"/>
            <a:ext cx="2310850" cy="228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3" name="Shape 233"/>
        <p:cNvGrpSpPr/>
        <p:nvPr/>
      </p:nvGrpSpPr>
      <p:grpSpPr>
        <a:xfrm>
          <a:off x="0" y="0"/>
          <a:ext cx="0" cy="0"/>
          <a:chOff x="0" y="0"/>
          <a:chExt cx="0" cy="0"/>
        </a:xfrm>
      </p:grpSpPr>
      <p:pic>
        <p:nvPicPr>
          <p:cNvPr id="234" name="Google Shape;234;p29"/>
          <p:cNvPicPr preferRelativeResize="0"/>
          <p:nvPr/>
        </p:nvPicPr>
        <p:blipFill>
          <a:blip r:embed="rId3">
            <a:alphaModFix/>
          </a:blip>
          <a:stretch>
            <a:fillRect/>
          </a:stretch>
        </p:blipFill>
        <p:spPr>
          <a:xfrm>
            <a:off x="0" y="2051500"/>
            <a:ext cx="3313825" cy="1040500"/>
          </a:xfrm>
          <a:prstGeom prst="rect">
            <a:avLst/>
          </a:prstGeom>
          <a:noFill/>
          <a:ln>
            <a:noFill/>
          </a:ln>
        </p:spPr>
      </p:pic>
      <p:pic>
        <p:nvPicPr>
          <p:cNvPr id="235" name="Google Shape;235;p29"/>
          <p:cNvPicPr preferRelativeResize="0"/>
          <p:nvPr/>
        </p:nvPicPr>
        <p:blipFill>
          <a:blip r:embed="rId4">
            <a:alphaModFix/>
          </a:blip>
          <a:stretch>
            <a:fillRect/>
          </a:stretch>
        </p:blipFill>
        <p:spPr>
          <a:xfrm>
            <a:off x="3313835" y="0"/>
            <a:ext cx="5830164"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239" name="Shape 239"/>
        <p:cNvGrpSpPr/>
        <p:nvPr/>
      </p:nvGrpSpPr>
      <p:grpSpPr>
        <a:xfrm>
          <a:off x="0" y="0"/>
          <a:ext cx="0" cy="0"/>
          <a:chOff x="0" y="0"/>
          <a:chExt cx="0" cy="0"/>
        </a:xfrm>
      </p:grpSpPr>
      <p:sp>
        <p:nvSpPr>
          <p:cNvPr id="240" name="Google Shape;240;p30"/>
          <p:cNvSpPr txBox="1"/>
          <p:nvPr>
            <p:ph type="title"/>
          </p:nvPr>
        </p:nvSpPr>
        <p:spPr>
          <a:xfrm>
            <a:off x="154050" y="213750"/>
            <a:ext cx="7505700" cy="5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Measures:</a:t>
            </a:r>
            <a:endParaRPr/>
          </a:p>
        </p:txBody>
      </p:sp>
      <p:sp>
        <p:nvSpPr>
          <p:cNvPr id="241" name="Google Shape;241;p30"/>
          <p:cNvSpPr txBox="1"/>
          <p:nvPr>
            <p:ph idx="1" type="body"/>
          </p:nvPr>
        </p:nvSpPr>
        <p:spPr>
          <a:xfrm>
            <a:off x="239400" y="785850"/>
            <a:ext cx="8665200" cy="3931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As per the confusion matrix</a:t>
            </a:r>
            <a:r>
              <a:rPr b="1" lang="en-GB"/>
              <a:t>:</a:t>
            </a:r>
            <a:endParaRPr b="1"/>
          </a:p>
          <a:p>
            <a:pPr indent="0" lvl="0" marL="0" rtl="0" algn="l">
              <a:spcBef>
                <a:spcPts val="1600"/>
              </a:spcBef>
              <a:spcAft>
                <a:spcPts val="0"/>
              </a:spcAft>
              <a:buNone/>
            </a:pPr>
            <a:r>
              <a:rPr b="1" lang="en-GB"/>
              <a:t>Accuracy(a)</a:t>
            </a:r>
            <a:r>
              <a:rPr lang="en-GB"/>
              <a:t>: 	       </a:t>
            </a:r>
            <a:r>
              <a:rPr i="1" lang="en-GB" u="sng"/>
              <a:t>TP+TN </a:t>
            </a:r>
            <a:r>
              <a:rPr i="1" lang="en-GB"/>
              <a:t>                   </a:t>
            </a:r>
            <a:r>
              <a:rPr b="1" lang="en-GB"/>
              <a:t>Precision(p)</a:t>
            </a:r>
            <a:r>
              <a:rPr lang="en-GB"/>
              <a:t>:	</a:t>
            </a:r>
            <a:r>
              <a:rPr i="1" lang="en-GB" u="sng"/>
              <a:t>TP    		</a:t>
            </a:r>
            <a:r>
              <a:rPr b="1" lang="en-GB"/>
              <a:t>Recall(r)</a:t>
            </a:r>
            <a:r>
              <a:rPr lang="en-GB"/>
              <a:t>:	 </a:t>
            </a:r>
            <a:r>
              <a:rPr i="1" lang="en-GB" u="sng"/>
              <a:t>TP</a:t>
            </a:r>
            <a:br>
              <a:rPr lang="en-GB"/>
            </a:br>
            <a:r>
              <a:rPr lang="en-GB"/>
              <a:t>		(</a:t>
            </a:r>
            <a:r>
              <a:rPr i="1" lang="en-GB"/>
              <a:t>TP+TN+FP+FN)  			        (</a:t>
            </a:r>
            <a:r>
              <a:rPr i="1" lang="en-GB"/>
              <a:t>TP+FP)</a:t>
            </a:r>
            <a:r>
              <a:rPr lang="en-GB"/>
              <a:t>	           		         </a:t>
            </a:r>
            <a:r>
              <a:rPr lang="en-GB"/>
              <a:t>(</a:t>
            </a:r>
            <a:r>
              <a:rPr i="1" lang="en-GB"/>
              <a:t>TP+FN)</a:t>
            </a:r>
            <a:endParaRPr/>
          </a:p>
          <a:p>
            <a:pPr indent="0" lvl="0" marL="0" rtl="0" algn="l">
              <a:spcBef>
                <a:spcPts val="1600"/>
              </a:spcBef>
              <a:spcAft>
                <a:spcPts val="0"/>
              </a:spcAft>
              <a:buClr>
                <a:srgbClr val="000000"/>
              </a:buClr>
              <a:buSzPts val="1100"/>
              <a:buFont typeface="Arial"/>
              <a:buNone/>
            </a:pPr>
            <a:r>
              <a:rPr b="1" lang="en-GB"/>
              <a:t>F1-Score:	</a:t>
            </a:r>
            <a:r>
              <a:rPr lang="en-GB" u="sng"/>
              <a:t>2rp</a:t>
            </a:r>
            <a:br>
              <a:rPr lang="en-GB"/>
            </a:br>
            <a:r>
              <a:rPr lang="en-GB"/>
              <a:t>		r+p</a:t>
            </a:r>
            <a:endParaRPr/>
          </a:p>
          <a:p>
            <a:pPr indent="0" lvl="0" marL="0" rtl="0" algn="l">
              <a:spcBef>
                <a:spcPts val="1600"/>
              </a:spcBef>
              <a:spcAft>
                <a:spcPts val="0"/>
              </a:spcAft>
              <a:buNone/>
            </a:pPr>
            <a:r>
              <a:rPr b="1" lang="en-GB" sz="1200">
                <a:solidFill>
                  <a:srgbClr val="212121"/>
                </a:solidFill>
                <a:latin typeface="Roboto"/>
                <a:ea typeface="Roboto"/>
                <a:cs typeface="Roboto"/>
                <a:sym typeface="Roboto"/>
              </a:rPr>
              <a:t>Accuracy</a:t>
            </a:r>
            <a:r>
              <a:rPr lang="en-GB" sz="1200">
                <a:solidFill>
                  <a:srgbClr val="212121"/>
                </a:solidFill>
                <a:latin typeface="Roboto"/>
                <a:ea typeface="Roboto"/>
                <a:cs typeface="Roboto"/>
                <a:sym typeface="Roboto"/>
              </a:rPr>
              <a:t> is one metric for evaluating classification models. Informally, </a:t>
            </a:r>
            <a:r>
              <a:rPr b="1" lang="en-GB" sz="1200">
                <a:solidFill>
                  <a:srgbClr val="212121"/>
                </a:solidFill>
                <a:latin typeface="Roboto"/>
                <a:ea typeface="Roboto"/>
                <a:cs typeface="Roboto"/>
                <a:sym typeface="Roboto"/>
              </a:rPr>
              <a:t>accuracy</a:t>
            </a:r>
            <a:r>
              <a:rPr lang="en-GB" sz="1200">
                <a:solidFill>
                  <a:srgbClr val="212121"/>
                </a:solidFill>
                <a:latin typeface="Roboto"/>
                <a:ea typeface="Roboto"/>
                <a:cs typeface="Roboto"/>
                <a:sym typeface="Roboto"/>
              </a:rPr>
              <a:t> is the fraction of predictions our model got right.</a:t>
            </a:r>
            <a:endParaRPr i="1" sz="1200"/>
          </a:p>
          <a:p>
            <a:pPr indent="0" lvl="0" marL="0" rtl="0" algn="l">
              <a:spcBef>
                <a:spcPts val="1600"/>
              </a:spcBef>
              <a:spcAft>
                <a:spcPts val="0"/>
              </a:spcAft>
              <a:buNone/>
            </a:pPr>
            <a:r>
              <a:rPr b="1" lang="en-GB" sz="1200">
                <a:solidFill>
                  <a:srgbClr val="222222"/>
                </a:solidFill>
                <a:highlight>
                  <a:srgbClr val="FFFFFF"/>
                </a:highlight>
                <a:latin typeface="Arial"/>
                <a:ea typeface="Arial"/>
                <a:cs typeface="Arial"/>
                <a:sym typeface="Arial"/>
              </a:rPr>
              <a:t>Precision</a:t>
            </a:r>
            <a:r>
              <a:rPr lang="en-GB" sz="1200">
                <a:solidFill>
                  <a:srgbClr val="222222"/>
                </a:solidFill>
                <a:highlight>
                  <a:srgbClr val="FFFFFF"/>
                </a:highlight>
                <a:latin typeface="Arial"/>
                <a:ea typeface="Arial"/>
                <a:cs typeface="Arial"/>
                <a:sym typeface="Arial"/>
              </a:rPr>
              <a:t> (also called positive predictive value) is the fraction of relevant instances among the retrieved instances</a:t>
            </a:r>
            <a:endParaRPr sz="12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b="1" lang="en-GB" sz="1200">
                <a:solidFill>
                  <a:srgbClr val="222222"/>
                </a:solidFill>
                <a:highlight>
                  <a:srgbClr val="FFFFFF"/>
                </a:highlight>
                <a:latin typeface="Arial"/>
                <a:ea typeface="Arial"/>
                <a:cs typeface="Arial"/>
                <a:sym typeface="Arial"/>
              </a:rPr>
              <a:t>Recall</a:t>
            </a:r>
            <a:r>
              <a:rPr lang="en-GB" sz="1200">
                <a:solidFill>
                  <a:srgbClr val="222222"/>
                </a:solidFill>
                <a:highlight>
                  <a:srgbClr val="FFFFFF"/>
                </a:highlight>
                <a:latin typeface="Arial"/>
                <a:ea typeface="Arial"/>
                <a:cs typeface="Arial"/>
                <a:sym typeface="Arial"/>
              </a:rPr>
              <a:t> (also known as sensitivity) is the fraction of relevant instances that have been retrieved over the total amount of relevant instances.</a:t>
            </a:r>
            <a:endParaRPr sz="12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b="1" lang="en-GB" sz="1200">
                <a:solidFill>
                  <a:srgbClr val="222222"/>
                </a:solidFill>
                <a:highlight>
                  <a:srgbClr val="FFFFFF"/>
                </a:highlight>
                <a:latin typeface="Arial"/>
                <a:ea typeface="Arial"/>
                <a:cs typeface="Arial"/>
                <a:sym typeface="Arial"/>
              </a:rPr>
              <a:t>F1-Score </a:t>
            </a:r>
            <a:r>
              <a:rPr lang="en-GB" sz="1050">
                <a:solidFill>
                  <a:srgbClr val="888888"/>
                </a:solidFill>
                <a:highlight>
                  <a:srgbClr val="FFFFFF"/>
                </a:highlight>
                <a:latin typeface="Arial"/>
                <a:ea typeface="Arial"/>
                <a:cs typeface="Arial"/>
                <a:sym typeface="Arial"/>
              </a:rPr>
              <a:t> </a:t>
            </a:r>
            <a:r>
              <a:rPr lang="en-GB" sz="1200">
                <a:solidFill>
                  <a:srgbClr val="000000"/>
                </a:solidFill>
                <a:highlight>
                  <a:srgbClr val="FFFFFF"/>
                </a:highlight>
                <a:latin typeface="Arial"/>
                <a:ea typeface="Arial"/>
                <a:cs typeface="Arial"/>
                <a:sym typeface="Arial"/>
              </a:rPr>
              <a:t>F1-Score is the weighted average of Precision and Recall. Therefore, this score takes both false positives and false negatives into account.</a:t>
            </a:r>
            <a:r>
              <a:rPr lang="en-GB" sz="1200">
                <a:solidFill>
                  <a:srgbClr val="222222"/>
                </a:solidFill>
                <a:highlight>
                  <a:srgbClr val="FFFFFF"/>
                </a:highlight>
                <a:latin typeface="Arial"/>
                <a:ea typeface="Arial"/>
                <a:cs typeface="Arial"/>
                <a:sym typeface="Arial"/>
              </a:rPr>
              <a:t> </a:t>
            </a:r>
            <a:endParaRPr sz="12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9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245" name="Shape 245"/>
        <p:cNvGrpSpPr/>
        <p:nvPr/>
      </p:nvGrpSpPr>
      <p:grpSpPr>
        <a:xfrm>
          <a:off x="0" y="0"/>
          <a:ext cx="0" cy="0"/>
          <a:chOff x="0" y="0"/>
          <a:chExt cx="0" cy="0"/>
        </a:xfrm>
      </p:grpSpPr>
      <p:sp>
        <p:nvSpPr>
          <p:cNvPr id="246" name="Google Shape;246;p31"/>
          <p:cNvSpPr txBox="1"/>
          <p:nvPr>
            <p:ph type="title"/>
          </p:nvPr>
        </p:nvSpPr>
        <p:spPr>
          <a:xfrm>
            <a:off x="819150" y="845600"/>
            <a:ext cx="7505700" cy="5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Comparison:</a:t>
            </a:r>
            <a:endParaRPr/>
          </a:p>
          <a:p>
            <a:pPr indent="0" lvl="0" marL="0" rtl="0" algn="l">
              <a:spcBef>
                <a:spcPts val="0"/>
              </a:spcBef>
              <a:spcAft>
                <a:spcPts val="0"/>
              </a:spcAft>
              <a:buNone/>
            </a:pPr>
            <a:r>
              <a:t/>
            </a:r>
            <a:endParaRPr/>
          </a:p>
        </p:txBody>
      </p:sp>
      <p:sp>
        <p:nvSpPr>
          <p:cNvPr id="247" name="Google Shape;247;p31"/>
          <p:cNvSpPr txBox="1"/>
          <p:nvPr>
            <p:ph idx="1" type="body"/>
          </p:nvPr>
        </p:nvSpPr>
        <p:spPr>
          <a:xfrm>
            <a:off x="819150" y="1534300"/>
            <a:ext cx="7505700" cy="29043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1600"/>
              </a:spcAft>
              <a:buNone/>
            </a:pPr>
            <a:r>
              <a:rPr b="1" lang="en-GB" sz="1800"/>
              <a:t>Results</a:t>
            </a:r>
            <a:r>
              <a:rPr b="1" lang="en-GB" sz="1800"/>
              <a:t> of different classification Algorithms:</a:t>
            </a:r>
            <a:endParaRPr b="1" sz="1800"/>
          </a:p>
        </p:txBody>
      </p:sp>
      <p:graphicFrame>
        <p:nvGraphicFramePr>
          <p:cNvPr id="248" name="Google Shape;248;p31"/>
          <p:cNvGraphicFramePr/>
          <p:nvPr/>
        </p:nvGraphicFramePr>
        <p:xfrm>
          <a:off x="952500" y="2205500"/>
          <a:ext cx="3000000" cy="3000000"/>
        </p:xfrm>
        <a:graphic>
          <a:graphicData uri="http://schemas.openxmlformats.org/drawingml/2006/table">
            <a:tbl>
              <a:tblPr>
                <a:noFill/>
                <a:tableStyleId>{645220DC-3878-4F7F-AEE6-EA2C6E5EB58D}</a:tableStyleId>
              </a:tblPr>
              <a:tblGrid>
                <a:gridCol w="1595300"/>
                <a:gridCol w="1216000"/>
                <a:gridCol w="1342750"/>
                <a:gridCol w="1184075"/>
                <a:gridCol w="1297275"/>
              </a:tblGrid>
              <a:tr h="471700">
                <a:tc>
                  <a:txBody>
                    <a:bodyPr>
                      <a:noAutofit/>
                    </a:bodyPr>
                    <a:lstStyle/>
                    <a:p>
                      <a:pPr indent="0" lvl="0" marL="0" rtl="0" algn="l">
                        <a:spcBef>
                          <a:spcPts val="0"/>
                        </a:spcBef>
                        <a:spcAft>
                          <a:spcPts val="0"/>
                        </a:spcAft>
                        <a:buNone/>
                      </a:pPr>
                      <a:r>
                        <a:t/>
                      </a:r>
                      <a:endParaRPr b="1"/>
                    </a:p>
                  </a:txBody>
                  <a:tcPr marT="91425" marB="91425" marR="91425" marL="91425"/>
                </a:tc>
                <a:tc>
                  <a:txBody>
                    <a:bodyPr>
                      <a:noAutofit/>
                    </a:bodyPr>
                    <a:lstStyle/>
                    <a:p>
                      <a:pPr indent="0" lvl="0" marL="0" rtl="0" algn="l">
                        <a:spcBef>
                          <a:spcPts val="0"/>
                        </a:spcBef>
                        <a:spcAft>
                          <a:spcPts val="0"/>
                        </a:spcAft>
                        <a:buNone/>
                      </a:pPr>
                      <a:r>
                        <a:rPr b="1" lang="en-GB"/>
                        <a:t>Accuracy</a:t>
                      </a:r>
                      <a:endParaRPr b="1"/>
                    </a:p>
                  </a:txBody>
                  <a:tcPr marT="91425" marB="91425" marR="91425" marL="91425"/>
                </a:tc>
                <a:tc>
                  <a:txBody>
                    <a:bodyPr>
                      <a:noAutofit/>
                    </a:bodyPr>
                    <a:lstStyle/>
                    <a:p>
                      <a:pPr indent="0" lvl="0" marL="0" rtl="0" algn="l">
                        <a:spcBef>
                          <a:spcPts val="0"/>
                        </a:spcBef>
                        <a:spcAft>
                          <a:spcPts val="0"/>
                        </a:spcAft>
                        <a:buNone/>
                      </a:pPr>
                      <a:r>
                        <a:rPr b="1" lang="en-GB"/>
                        <a:t>Precision</a:t>
                      </a:r>
                      <a:endParaRPr b="1"/>
                    </a:p>
                  </a:txBody>
                  <a:tcPr marT="91425" marB="91425" marR="91425" marL="91425"/>
                </a:tc>
                <a:tc>
                  <a:txBody>
                    <a:bodyPr>
                      <a:noAutofit/>
                    </a:bodyPr>
                    <a:lstStyle/>
                    <a:p>
                      <a:pPr indent="0" lvl="0" marL="0" rtl="0" algn="l">
                        <a:spcBef>
                          <a:spcPts val="0"/>
                        </a:spcBef>
                        <a:spcAft>
                          <a:spcPts val="0"/>
                        </a:spcAft>
                        <a:buNone/>
                      </a:pPr>
                      <a:r>
                        <a:rPr b="1" lang="en-GB"/>
                        <a:t>Recall</a:t>
                      </a:r>
                      <a:endParaRPr b="1"/>
                    </a:p>
                  </a:txBody>
                  <a:tcPr marT="91425" marB="91425" marR="91425" marL="91425"/>
                </a:tc>
                <a:tc>
                  <a:txBody>
                    <a:bodyPr>
                      <a:noAutofit/>
                    </a:bodyPr>
                    <a:lstStyle/>
                    <a:p>
                      <a:pPr indent="0" lvl="0" marL="0" rtl="0" algn="l">
                        <a:spcBef>
                          <a:spcPts val="0"/>
                        </a:spcBef>
                        <a:spcAft>
                          <a:spcPts val="0"/>
                        </a:spcAft>
                        <a:buNone/>
                      </a:pPr>
                      <a:r>
                        <a:rPr b="1" lang="en-GB"/>
                        <a:t>F1-Score </a:t>
                      </a:r>
                      <a:endParaRPr b="1"/>
                    </a:p>
                  </a:txBody>
                  <a:tcPr marT="91425" marB="91425" marR="91425" marL="91425"/>
                </a:tc>
              </a:tr>
              <a:tr h="471700">
                <a:tc>
                  <a:txBody>
                    <a:bodyPr>
                      <a:noAutofit/>
                    </a:bodyPr>
                    <a:lstStyle/>
                    <a:p>
                      <a:pPr indent="0" lvl="0" marL="0" rtl="0" algn="l">
                        <a:spcBef>
                          <a:spcPts val="0"/>
                        </a:spcBef>
                        <a:spcAft>
                          <a:spcPts val="0"/>
                        </a:spcAft>
                        <a:buNone/>
                      </a:pPr>
                      <a:r>
                        <a:rPr b="1" lang="en-GB"/>
                        <a:t>Naive Bayes</a:t>
                      </a:r>
                      <a:endParaRPr b="1"/>
                    </a:p>
                  </a:txBody>
                  <a:tcPr marT="91425" marB="91425" marR="91425" marL="91425"/>
                </a:tc>
                <a:tc>
                  <a:txBody>
                    <a:bodyPr>
                      <a:noAutofit/>
                    </a:bodyPr>
                    <a:lstStyle/>
                    <a:p>
                      <a:pPr indent="0" lvl="0" marL="0" rtl="0" algn="l">
                        <a:spcBef>
                          <a:spcPts val="0"/>
                        </a:spcBef>
                        <a:spcAft>
                          <a:spcPts val="0"/>
                        </a:spcAft>
                        <a:buNone/>
                      </a:pPr>
                      <a:r>
                        <a:rPr lang="en-GB"/>
                        <a:t>0.696</a:t>
                      </a:r>
                      <a:endParaRPr/>
                    </a:p>
                  </a:txBody>
                  <a:tcPr marT="91425" marB="91425" marR="91425" marL="91425"/>
                </a:tc>
                <a:tc>
                  <a:txBody>
                    <a:bodyPr>
                      <a:noAutofit/>
                    </a:bodyPr>
                    <a:lstStyle/>
                    <a:p>
                      <a:pPr indent="0" lvl="0" marL="0" rtl="0" algn="l">
                        <a:spcBef>
                          <a:spcPts val="0"/>
                        </a:spcBef>
                        <a:spcAft>
                          <a:spcPts val="0"/>
                        </a:spcAft>
                        <a:buNone/>
                      </a:pPr>
                      <a:r>
                        <a:rPr lang="en-GB"/>
                        <a:t>0.661</a:t>
                      </a:r>
                      <a:endParaRPr/>
                    </a:p>
                  </a:txBody>
                  <a:tcPr marT="91425" marB="91425" marR="91425" marL="91425"/>
                </a:tc>
                <a:tc>
                  <a:txBody>
                    <a:bodyPr>
                      <a:noAutofit/>
                    </a:bodyPr>
                    <a:lstStyle/>
                    <a:p>
                      <a:pPr indent="0" lvl="0" marL="0" rtl="0" algn="l">
                        <a:spcBef>
                          <a:spcPts val="0"/>
                        </a:spcBef>
                        <a:spcAft>
                          <a:spcPts val="0"/>
                        </a:spcAft>
                        <a:buNone/>
                      </a:pPr>
                      <a:r>
                        <a:rPr lang="en-GB"/>
                        <a:t>0.623</a:t>
                      </a:r>
                      <a:endParaRPr/>
                    </a:p>
                  </a:txBody>
                  <a:tcPr marT="91425" marB="91425" marR="91425" marL="91425"/>
                </a:tc>
                <a:tc>
                  <a:txBody>
                    <a:bodyPr>
                      <a:noAutofit/>
                    </a:bodyPr>
                    <a:lstStyle/>
                    <a:p>
                      <a:pPr indent="0" lvl="0" marL="0" rtl="0" algn="l">
                        <a:spcBef>
                          <a:spcPts val="0"/>
                        </a:spcBef>
                        <a:spcAft>
                          <a:spcPts val="0"/>
                        </a:spcAft>
                        <a:buNone/>
                      </a:pPr>
                      <a:r>
                        <a:rPr lang="en-GB"/>
                        <a:t>0.641</a:t>
                      </a:r>
                      <a:endParaRPr/>
                    </a:p>
                  </a:txBody>
                  <a:tcPr marT="91425" marB="91425" marR="91425" marL="91425"/>
                </a:tc>
              </a:tr>
              <a:tr h="471700">
                <a:tc>
                  <a:txBody>
                    <a:bodyPr>
                      <a:noAutofit/>
                    </a:bodyPr>
                    <a:lstStyle/>
                    <a:p>
                      <a:pPr indent="0" lvl="0" marL="0" rtl="0" algn="l">
                        <a:spcBef>
                          <a:spcPts val="0"/>
                        </a:spcBef>
                        <a:spcAft>
                          <a:spcPts val="0"/>
                        </a:spcAft>
                        <a:buNone/>
                      </a:pPr>
                      <a:r>
                        <a:rPr b="1" lang="en-GB"/>
                        <a:t>SVM</a:t>
                      </a:r>
                      <a:endParaRPr b="1"/>
                    </a:p>
                  </a:txBody>
                  <a:tcPr marT="91425" marB="91425" marR="91425" marL="91425"/>
                </a:tc>
                <a:tc>
                  <a:txBody>
                    <a:bodyPr>
                      <a:noAutofit/>
                    </a:bodyPr>
                    <a:lstStyle/>
                    <a:p>
                      <a:pPr indent="0" lvl="0" marL="0" rtl="0" algn="l">
                        <a:spcBef>
                          <a:spcPts val="0"/>
                        </a:spcBef>
                        <a:spcAft>
                          <a:spcPts val="0"/>
                        </a:spcAft>
                        <a:buNone/>
                      </a:pPr>
                      <a:r>
                        <a:rPr lang="en-GB"/>
                        <a:t>0.677</a:t>
                      </a:r>
                      <a:endParaRPr/>
                    </a:p>
                  </a:txBody>
                  <a:tcPr marT="91425" marB="91425" marR="91425" marL="91425"/>
                </a:tc>
                <a:tc>
                  <a:txBody>
                    <a:bodyPr>
                      <a:noAutofit/>
                    </a:bodyPr>
                    <a:lstStyle/>
                    <a:p>
                      <a:pPr indent="0" lvl="0" marL="0" rtl="0" algn="l">
                        <a:spcBef>
                          <a:spcPts val="0"/>
                        </a:spcBef>
                        <a:spcAft>
                          <a:spcPts val="0"/>
                        </a:spcAft>
                        <a:buNone/>
                      </a:pPr>
                      <a:r>
                        <a:rPr lang="en-GB"/>
                        <a:t>0.732</a:t>
                      </a:r>
                      <a:endParaRPr/>
                    </a:p>
                  </a:txBody>
                  <a:tcPr marT="91425" marB="91425" marR="91425" marL="91425"/>
                </a:tc>
                <a:tc>
                  <a:txBody>
                    <a:bodyPr>
                      <a:noAutofit/>
                    </a:bodyPr>
                    <a:lstStyle/>
                    <a:p>
                      <a:pPr indent="0" lvl="0" marL="0" rtl="0" algn="l">
                        <a:spcBef>
                          <a:spcPts val="0"/>
                        </a:spcBef>
                        <a:spcAft>
                          <a:spcPts val="0"/>
                        </a:spcAft>
                        <a:buNone/>
                      </a:pPr>
                      <a:r>
                        <a:rPr lang="en-GB"/>
                        <a:t>0.541</a:t>
                      </a:r>
                      <a:endParaRPr/>
                    </a:p>
                  </a:txBody>
                  <a:tcPr marT="91425" marB="91425" marR="91425" marL="91425"/>
                </a:tc>
                <a:tc>
                  <a:txBody>
                    <a:bodyPr>
                      <a:noAutofit/>
                    </a:bodyPr>
                    <a:lstStyle/>
                    <a:p>
                      <a:pPr indent="0" lvl="0" marL="0" rtl="0" algn="l">
                        <a:spcBef>
                          <a:spcPts val="0"/>
                        </a:spcBef>
                        <a:spcAft>
                          <a:spcPts val="0"/>
                        </a:spcAft>
                        <a:buNone/>
                      </a:pPr>
                      <a:r>
                        <a:rPr lang="en-GB"/>
                        <a:t>0.622</a:t>
                      </a:r>
                      <a:endParaRPr/>
                    </a:p>
                  </a:txBody>
                  <a:tcPr marT="91425" marB="91425" marR="91425" marL="91425"/>
                </a:tc>
              </a:tr>
              <a:tr h="471700">
                <a:tc>
                  <a:txBody>
                    <a:bodyPr>
                      <a:noAutofit/>
                    </a:bodyPr>
                    <a:lstStyle/>
                    <a:p>
                      <a:pPr indent="0" lvl="0" marL="0" rtl="0" algn="l">
                        <a:spcBef>
                          <a:spcPts val="0"/>
                        </a:spcBef>
                        <a:spcAft>
                          <a:spcPts val="0"/>
                        </a:spcAft>
                        <a:buNone/>
                      </a:pPr>
                      <a:r>
                        <a:rPr b="1" lang="en-GB"/>
                        <a:t>RandomForest</a:t>
                      </a:r>
                      <a:endParaRPr b="1"/>
                    </a:p>
                  </a:txBody>
                  <a:tcPr marT="91425" marB="91425" marR="91425" marL="91425"/>
                </a:tc>
                <a:tc>
                  <a:txBody>
                    <a:bodyPr>
                      <a:noAutofit/>
                    </a:bodyPr>
                    <a:lstStyle/>
                    <a:p>
                      <a:pPr indent="0" lvl="0" marL="0" rtl="0" algn="l">
                        <a:spcBef>
                          <a:spcPts val="0"/>
                        </a:spcBef>
                        <a:spcAft>
                          <a:spcPts val="0"/>
                        </a:spcAft>
                        <a:buNone/>
                      </a:pPr>
                      <a:r>
                        <a:rPr lang="en-GB"/>
                        <a:t>0.755</a:t>
                      </a:r>
                      <a:endParaRPr/>
                    </a:p>
                  </a:txBody>
                  <a:tcPr marT="91425" marB="91425" marR="91425" marL="91425"/>
                </a:tc>
                <a:tc>
                  <a:txBody>
                    <a:bodyPr>
                      <a:noAutofit/>
                    </a:bodyPr>
                    <a:lstStyle/>
                    <a:p>
                      <a:pPr indent="0" lvl="0" marL="0" rtl="0" algn="l">
                        <a:spcBef>
                          <a:spcPts val="0"/>
                        </a:spcBef>
                        <a:spcAft>
                          <a:spcPts val="0"/>
                        </a:spcAft>
                        <a:buNone/>
                      </a:pPr>
                      <a:r>
                        <a:rPr lang="en-GB"/>
                        <a:t>0.726</a:t>
                      </a:r>
                      <a:endParaRPr/>
                    </a:p>
                  </a:txBody>
                  <a:tcPr marT="91425" marB="91425" marR="91425" marL="91425"/>
                </a:tc>
                <a:tc>
                  <a:txBody>
                    <a:bodyPr>
                      <a:noAutofit/>
                    </a:bodyPr>
                    <a:lstStyle/>
                    <a:p>
                      <a:pPr indent="0" lvl="0" marL="0" rtl="0" algn="l">
                        <a:spcBef>
                          <a:spcPts val="0"/>
                        </a:spcBef>
                        <a:spcAft>
                          <a:spcPts val="0"/>
                        </a:spcAft>
                        <a:buNone/>
                      </a:pPr>
                      <a:r>
                        <a:rPr lang="en-GB"/>
                        <a:t>0.691</a:t>
                      </a:r>
                      <a:endParaRPr/>
                    </a:p>
                  </a:txBody>
                  <a:tcPr marT="91425" marB="91425" marR="91425" marL="91425"/>
                </a:tc>
                <a:tc>
                  <a:txBody>
                    <a:bodyPr>
                      <a:noAutofit/>
                    </a:bodyPr>
                    <a:lstStyle/>
                    <a:p>
                      <a:pPr indent="0" lvl="0" marL="0" rtl="0" algn="l">
                        <a:spcBef>
                          <a:spcPts val="0"/>
                        </a:spcBef>
                        <a:spcAft>
                          <a:spcPts val="0"/>
                        </a:spcAft>
                        <a:buNone/>
                      </a:pPr>
                      <a:r>
                        <a:rPr lang="en-GB"/>
                        <a:t>0.708</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34" name="Shape 134"/>
        <p:cNvGrpSpPr/>
        <p:nvPr/>
      </p:nvGrpSpPr>
      <p:grpSpPr>
        <a:xfrm>
          <a:off x="0" y="0"/>
          <a:ext cx="0" cy="0"/>
          <a:chOff x="0" y="0"/>
          <a:chExt cx="0" cy="0"/>
        </a:xfrm>
      </p:grpSpPr>
      <p:sp>
        <p:nvSpPr>
          <p:cNvPr id="135" name="Google Shape;135;p14"/>
          <p:cNvSpPr txBox="1"/>
          <p:nvPr>
            <p:ph type="title"/>
          </p:nvPr>
        </p:nvSpPr>
        <p:spPr>
          <a:xfrm>
            <a:off x="272675" y="436375"/>
            <a:ext cx="8568900" cy="60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What is Sentiment Analysis?</a:t>
            </a:r>
            <a:endParaRPr/>
          </a:p>
        </p:txBody>
      </p:sp>
      <p:sp>
        <p:nvSpPr>
          <p:cNvPr id="136" name="Google Shape;136;p14"/>
          <p:cNvSpPr txBox="1"/>
          <p:nvPr>
            <p:ph idx="1" type="body"/>
          </p:nvPr>
        </p:nvSpPr>
        <p:spPr>
          <a:xfrm>
            <a:off x="228325" y="1045975"/>
            <a:ext cx="8613300" cy="3931200"/>
          </a:xfrm>
          <a:prstGeom prst="rect">
            <a:avLst/>
          </a:prstGeom>
        </p:spPr>
        <p:txBody>
          <a:bodyPr anchorCtr="0" anchor="ctr" bIns="91425" lIns="91425" spcFirstLastPara="1" rIns="91425" wrap="square" tIns="91425">
            <a:noAutofit/>
          </a:bodyPr>
          <a:lstStyle/>
          <a:p>
            <a:pPr indent="-317500" lvl="0" marL="457200" rtl="0" algn="just">
              <a:lnSpc>
                <a:spcPct val="115000"/>
              </a:lnSpc>
              <a:spcBef>
                <a:spcPts val="1000"/>
              </a:spcBef>
              <a:spcAft>
                <a:spcPts val="0"/>
              </a:spcAft>
              <a:buSzPts val="1400"/>
              <a:buFont typeface="Georgia"/>
              <a:buChar char="●"/>
            </a:pPr>
            <a:r>
              <a:rPr lang="en-GB" sz="1400">
                <a:solidFill>
                  <a:srgbClr val="000000"/>
                </a:solidFill>
                <a:highlight>
                  <a:srgbClr val="FFFFFF"/>
                </a:highlight>
                <a:latin typeface="Georgia"/>
                <a:ea typeface="Georgia"/>
                <a:cs typeface="Georgia"/>
                <a:sym typeface="Georgia"/>
              </a:rPr>
              <a:t>Sentiment analysis is contextual mining of text which identifies and extracts subjective information in source material, and helping a business to understand the social sentiment of their brand, product or service while monitoring online conversations. However, analysis of social media streams is usually restricted to just basic sentiment analysis and count based metrics. </a:t>
            </a:r>
            <a:endParaRPr sz="1400">
              <a:solidFill>
                <a:srgbClr val="000000"/>
              </a:solidFill>
              <a:highlight>
                <a:srgbClr val="FFFFFF"/>
              </a:highlight>
              <a:latin typeface="Georgia"/>
              <a:ea typeface="Georgia"/>
              <a:cs typeface="Georgia"/>
              <a:sym typeface="Georgia"/>
            </a:endParaRPr>
          </a:p>
          <a:p>
            <a:pPr indent="-317500" lvl="0" marL="457200" rtl="0" algn="just">
              <a:spcBef>
                <a:spcPts val="1600"/>
              </a:spcBef>
              <a:spcAft>
                <a:spcPts val="0"/>
              </a:spcAft>
              <a:buSzPts val="1400"/>
              <a:buFont typeface="Georgia"/>
              <a:buChar char="●"/>
            </a:pPr>
            <a:r>
              <a:rPr lang="en-GB" sz="1400">
                <a:solidFill>
                  <a:srgbClr val="000000"/>
                </a:solidFill>
                <a:latin typeface="Georgia"/>
                <a:ea typeface="Georgia"/>
                <a:cs typeface="Georgia"/>
                <a:sym typeface="Georgia"/>
              </a:rPr>
              <a:t>Creative use of advanced artificial intelligence techniques can be an effective tool for doing in-depth research. We believe it is important to classify incoming customer conversation about a brand based on following lines:</a:t>
            </a:r>
            <a:endParaRPr sz="1400">
              <a:solidFill>
                <a:srgbClr val="000000"/>
              </a:solidFill>
              <a:latin typeface="Georgia"/>
              <a:ea typeface="Georgia"/>
              <a:cs typeface="Georgia"/>
              <a:sym typeface="Georgia"/>
            </a:endParaRPr>
          </a:p>
          <a:p>
            <a:pPr indent="-317500" lvl="0" marL="749300" rtl="0" algn="just">
              <a:lnSpc>
                <a:spcPct val="158000"/>
              </a:lnSpc>
              <a:spcBef>
                <a:spcPts val="1600"/>
              </a:spcBef>
              <a:spcAft>
                <a:spcPts val="0"/>
              </a:spcAft>
              <a:buClr>
                <a:srgbClr val="000000"/>
              </a:buClr>
              <a:buSzPts val="1400"/>
              <a:buFont typeface="Georgia"/>
              <a:buAutoNum type="arabicPeriod"/>
            </a:pPr>
            <a:r>
              <a:rPr lang="en-GB" sz="1400">
                <a:solidFill>
                  <a:srgbClr val="000000"/>
                </a:solidFill>
                <a:latin typeface="Georgia"/>
                <a:ea typeface="Georgia"/>
                <a:cs typeface="Georgia"/>
                <a:sym typeface="Georgia"/>
              </a:rPr>
              <a:t>Key aspects of a brand’s product and service that customers care about.</a:t>
            </a:r>
            <a:endParaRPr sz="1400">
              <a:solidFill>
                <a:srgbClr val="000000"/>
              </a:solidFill>
              <a:latin typeface="Georgia"/>
              <a:ea typeface="Georgia"/>
              <a:cs typeface="Georgia"/>
              <a:sym typeface="Georgia"/>
            </a:endParaRPr>
          </a:p>
          <a:p>
            <a:pPr indent="-317500" lvl="0" marL="749300" rtl="0" algn="just">
              <a:lnSpc>
                <a:spcPct val="100000"/>
              </a:lnSpc>
              <a:spcBef>
                <a:spcPts val="1100"/>
              </a:spcBef>
              <a:spcAft>
                <a:spcPts val="0"/>
              </a:spcAft>
              <a:buClr>
                <a:srgbClr val="000000"/>
              </a:buClr>
              <a:buSzPts val="1400"/>
              <a:buFont typeface="Georgia"/>
              <a:buAutoNum type="arabicPeriod"/>
            </a:pPr>
            <a:r>
              <a:rPr lang="en-GB" sz="1400">
                <a:solidFill>
                  <a:srgbClr val="000000"/>
                </a:solidFill>
                <a:latin typeface="Georgia"/>
                <a:ea typeface="Georgia"/>
                <a:cs typeface="Georgia"/>
                <a:sym typeface="Georgia"/>
              </a:rPr>
              <a:t>Users’ underlying intentions and reactions concerning those aspects.</a:t>
            </a:r>
            <a:endParaRPr sz="1400">
              <a:solidFill>
                <a:srgbClr val="000000"/>
              </a:solidFill>
              <a:latin typeface="Georgia"/>
              <a:ea typeface="Georgia"/>
              <a:cs typeface="Georgia"/>
              <a:sym typeface="Georgia"/>
            </a:endParaRPr>
          </a:p>
          <a:p>
            <a:pPr indent="-317500" lvl="0" marL="457200" rtl="0" algn="just">
              <a:lnSpc>
                <a:spcPct val="100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These basic concepts when used in combination, become a very important tool for analyzing millions of brand conversations with human level accuracy. </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252" name="Shape 252"/>
        <p:cNvGrpSpPr/>
        <p:nvPr/>
      </p:nvGrpSpPr>
      <p:grpSpPr>
        <a:xfrm>
          <a:off x="0" y="0"/>
          <a:ext cx="0" cy="0"/>
          <a:chOff x="0" y="0"/>
          <a:chExt cx="0" cy="0"/>
        </a:xfrm>
      </p:grpSpPr>
      <p:pic>
        <p:nvPicPr>
          <p:cNvPr id="253" name="Google Shape;253;p32"/>
          <p:cNvPicPr preferRelativeResize="0"/>
          <p:nvPr/>
        </p:nvPicPr>
        <p:blipFill>
          <a:blip r:embed="rId3">
            <a:alphaModFix/>
          </a:blip>
          <a:stretch>
            <a:fillRect/>
          </a:stretch>
        </p:blipFill>
        <p:spPr>
          <a:xfrm>
            <a:off x="1554775" y="471488"/>
            <a:ext cx="6645025" cy="420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1274400"/>
            <a:ext cx="15570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FFFF"/>
                </a:solidFill>
              </a:rPr>
              <a:t>Twitter</a:t>
            </a:r>
            <a:r>
              <a:rPr lang="en-GB">
                <a:solidFill>
                  <a:srgbClr val="00FFFF"/>
                </a:solidFill>
              </a:rPr>
              <a:t>	 </a:t>
            </a:r>
            <a:endParaRPr>
              <a:solidFill>
                <a:srgbClr val="00FFFF"/>
              </a:solidFill>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Twitter.com is a popular microblogging website.</a:t>
            </a:r>
            <a:endParaRPr/>
          </a:p>
          <a:p>
            <a:pPr indent="-311150" lvl="0" marL="457200" rtl="0" algn="l">
              <a:spcBef>
                <a:spcPts val="0"/>
              </a:spcBef>
              <a:spcAft>
                <a:spcPts val="0"/>
              </a:spcAft>
              <a:buSzPts val="1300"/>
              <a:buChar char="●"/>
            </a:pPr>
            <a:r>
              <a:rPr lang="en-GB"/>
              <a:t>Each tweet is 140 characters in length.			</a:t>
            </a:r>
            <a:endParaRPr/>
          </a:p>
          <a:p>
            <a:pPr indent="-311150" lvl="0" marL="457200" rtl="0" algn="l">
              <a:spcBef>
                <a:spcPts val="0"/>
              </a:spcBef>
              <a:spcAft>
                <a:spcPts val="0"/>
              </a:spcAft>
              <a:buSzPts val="1300"/>
              <a:buChar char="●"/>
            </a:pPr>
            <a:r>
              <a:rPr lang="en-GB"/>
              <a:t>240+ Million users.</a:t>
            </a:r>
            <a:endParaRPr/>
          </a:p>
          <a:p>
            <a:pPr indent="-311150" lvl="0" marL="457200" rtl="0" algn="l">
              <a:spcBef>
                <a:spcPts val="0"/>
              </a:spcBef>
              <a:spcAft>
                <a:spcPts val="0"/>
              </a:spcAft>
              <a:buSzPts val="1300"/>
              <a:buChar char="●"/>
            </a:pPr>
            <a:r>
              <a:rPr lang="en-GB"/>
              <a:t>500 Million tweets are generated everyday.</a:t>
            </a:r>
            <a:endParaRPr/>
          </a:p>
          <a:p>
            <a:pPr indent="-311150" lvl="0" marL="457200" rtl="0" algn="l">
              <a:spcBef>
                <a:spcPts val="0"/>
              </a:spcBef>
              <a:spcAft>
                <a:spcPts val="0"/>
              </a:spcAft>
              <a:buSzPts val="1300"/>
              <a:buChar char="●"/>
            </a:pPr>
            <a:r>
              <a:rPr lang="en-GB"/>
              <a:t>Twitter audience varies from a common man to celebrities.</a:t>
            </a:r>
            <a:endParaRPr/>
          </a:p>
          <a:p>
            <a:pPr indent="-311150" lvl="0" marL="457200" rtl="0" algn="l">
              <a:spcBef>
                <a:spcPts val="0"/>
              </a:spcBef>
              <a:spcAft>
                <a:spcPts val="0"/>
              </a:spcAft>
              <a:buSzPts val="1300"/>
              <a:buChar char="●"/>
            </a:pPr>
            <a:r>
              <a:rPr lang="en-GB"/>
              <a:t>Tweets are frequently used to express a tweeter’s emotion on a particular subject.</a:t>
            </a:r>
            <a:endParaRPr/>
          </a:p>
          <a:p>
            <a:pPr indent="-311150" lvl="0" marL="457200" rtl="0" algn="l">
              <a:spcBef>
                <a:spcPts val="0"/>
              </a:spcBef>
              <a:spcAft>
                <a:spcPts val="0"/>
              </a:spcAft>
              <a:buSzPts val="1300"/>
              <a:buChar char="●"/>
            </a:pPr>
            <a:r>
              <a:rPr lang="en-GB"/>
              <a:t>Tweets are small in size and hence unambiguous.</a:t>
            </a:r>
            <a:endParaRPr/>
          </a:p>
        </p:txBody>
      </p:sp>
      <p:pic>
        <p:nvPicPr>
          <p:cNvPr id="143" name="Google Shape;143;p15"/>
          <p:cNvPicPr preferRelativeResize="0"/>
          <p:nvPr/>
        </p:nvPicPr>
        <p:blipFill>
          <a:blip r:embed="rId3">
            <a:alphaModFix/>
          </a:blip>
          <a:stretch>
            <a:fillRect/>
          </a:stretch>
        </p:blipFill>
        <p:spPr>
          <a:xfrm>
            <a:off x="2593100" y="400050"/>
            <a:ext cx="2867025" cy="1590675"/>
          </a:xfrm>
          <a:prstGeom prst="rect">
            <a:avLst/>
          </a:prstGeom>
          <a:noFill/>
          <a:ln>
            <a:noFill/>
          </a:ln>
        </p:spPr>
      </p:pic>
      <p:pic>
        <p:nvPicPr>
          <p:cNvPr id="144" name="Google Shape;144;p15"/>
          <p:cNvPicPr preferRelativeResize="0"/>
          <p:nvPr/>
        </p:nvPicPr>
        <p:blipFill>
          <a:blip r:embed="rId4">
            <a:alphaModFix/>
          </a:blip>
          <a:stretch>
            <a:fillRect/>
          </a:stretch>
        </p:blipFill>
        <p:spPr>
          <a:xfrm>
            <a:off x="659924" y="3686475"/>
            <a:ext cx="4139599" cy="1067550"/>
          </a:xfrm>
          <a:prstGeom prst="rect">
            <a:avLst/>
          </a:prstGeom>
          <a:noFill/>
          <a:ln>
            <a:noFill/>
          </a:ln>
        </p:spPr>
      </p:pic>
      <p:pic>
        <p:nvPicPr>
          <p:cNvPr id="145" name="Google Shape;145;p15"/>
          <p:cNvPicPr preferRelativeResize="0"/>
          <p:nvPr/>
        </p:nvPicPr>
        <p:blipFill>
          <a:blip r:embed="rId5">
            <a:alphaModFix/>
          </a:blip>
          <a:stretch>
            <a:fillRect/>
          </a:stretch>
        </p:blipFill>
        <p:spPr>
          <a:xfrm>
            <a:off x="4799525" y="2051675"/>
            <a:ext cx="3987479" cy="954600"/>
          </a:xfrm>
          <a:prstGeom prst="rect">
            <a:avLst/>
          </a:prstGeom>
          <a:noFill/>
          <a:ln>
            <a:noFill/>
          </a:ln>
        </p:spPr>
      </p:pic>
      <p:pic>
        <p:nvPicPr>
          <p:cNvPr id="146" name="Google Shape;146;p15"/>
          <p:cNvPicPr preferRelativeResize="0"/>
          <p:nvPr/>
        </p:nvPicPr>
        <p:blipFill>
          <a:blip r:embed="rId6">
            <a:alphaModFix/>
          </a:blip>
          <a:stretch>
            <a:fillRect/>
          </a:stretch>
        </p:blipFill>
        <p:spPr>
          <a:xfrm>
            <a:off x="5099375" y="3816581"/>
            <a:ext cx="3560900" cy="458675"/>
          </a:xfrm>
          <a:prstGeom prst="rect">
            <a:avLst/>
          </a:prstGeom>
          <a:noFill/>
          <a:ln>
            <a:noFill/>
          </a:ln>
        </p:spPr>
      </p:pic>
      <p:pic>
        <p:nvPicPr>
          <p:cNvPr id="147" name="Google Shape;147;p15"/>
          <p:cNvPicPr preferRelativeResize="0"/>
          <p:nvPr/>
        </p:nvPicPr>
        <p:blipFill>
          <a:blip r:embed="rId7">
            <a:alphaModFix/>
          </a:blip>
          <a:stretch>
            <a:fillRect/>
          </a:stretch>
        </p:blipFill>
        <p:spPr>
          <a:xfrm>
            <a:off x="5050150" y="1215074"/>
            <a:ext cx="3736851" cy="525800"/>
          </a:xfrm>
          <a:prstGeom prst="rect">
            <a:avLst/>
          </a:prstGeom>
          <a:noFill/>
          <a:ln>
            <a:noFill/>
          </a:ln>
        </p:spPr>
      </p:pic>
      <p:pic>
        <p:nvPicPr>
          <p:cNvPr id="148" name="Google Shape;148;p15"/>
          <p:cNvPicPr preferRelativeResize="0"/>
          <p:nvPr/>
        </p:nvPicPr>
        <p:blipFill>
          <a:blip r:embed="rId8">
            <a:alphaModFix/>
          </a:blip>
          <a:stretch>
            <a:fillRect/>
          </a:stretch>
        </p:blipFill>
        <p:spPr>
          <a:xfrm>
            <a:off x="729647" y="400050"/>
            <a:ext cx="1556986" cy="95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52" name="Shape 152"/>
        <p:cNvGrpSpPr/>
        <p:nvPr/>
      </p:nvGrpSpPr>
      <p:grpSpPr>
        <a:xfrm>
          <a:off x="0" y="0"/>
          <a:ext cx="0" cy="0"/>
          <a:chOff x="0" y="0"/>
          <a:chExt cx="0" cy="0"/>
        </a:xfrm>
      </p:grpSpPr>
      <p:sp>
        <p:nvSpPr>
          <p:cNvPr id="153" name="Google Shape;153;p16"/>
          <p:cNvSpPr txBox="1"/>
          <p:nvPr>
            <p:ph type="title"/>
          </p:nvPr>
        </p:nvSpPr>
        <p:spPr>
          <a:xfrm>
            <a:off x="819150" y="845600"/>
            <a:ext cx="75057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a:t>
            </a:r>
            <a:endParaRPr/>
          </a:p>
        </p:txBody>
      </p:sp>
      <p:sp>
        <p:nvSpPr>
          <p:cNvPr id="154" name="Google Shape;154;p16"/>
          <p:cNvSpPr txBox="1"/>
          <p:nvPr>
            <p:ph idx="1" type="body"/>
          </p:nvPr>
        </p:nvSpPr>
        <p:spPr>
          <a:xfrm>
            <a:off x="819150" y="1524575"/>
            <a:ext cx="7505700" cy="29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What makes hard to classify:</a:t>
            </a:r>
            <a:endParaRPr sz="1800"/>
          </a:p>
          <a:p>
            <a:pPr indent="-342900" lvl="0" marL="457200" rtl="0" algn="l">
              <a:spcBef>
                <a:spcPts val="1600"/>
              </a:spcBef>
              <a:spcAft>
                <a:spcPts val="0"/>
              </a:spcAft>
              <a:buSzPts val="1800"/>
              <a:buAutoNum type="arabicPeriod"/>
            </a:pPr>
            <a:r>
              <a:rPr lang="en-GB" sz="1800"/>
              <a:t>Subtelity/Sarcasm</a:t>
            </a:r>
            <a:endParaRPr sz="1800"/>
          </a:p>
          <a:p>
            <a:pPr indent="-342900" lvl="0" marL="457200" rtl="0" algn="l">
              <a:spcBef>
                <a:spcPts val="0"/>
              </a:spcBef>
              <a:spcAft>
                <a:spcPts val="0"/>
              </a:spcAft>
              <a:buSzPts val="1800"/>
              <a:buAutoNum type="arabicPeriod"/>
            </a:pPr>
            <a:r>
              <a:rPr lang="en-GB" sz="1800"/>
              <a:t>Thwarted expressions</a:t>
            </a:r>
            <a:endParaRPr sz="1800"/>
          </a:p>
          <a:p>
            <a:pPr indent="-342900" lvl="0" marL="457200" rtl="0" algn="l">
              <a:spcBef>
                <a:spcPts val="0"/>
              </a:spcBef>
              <a:spcAft>
                <a:spcPts val="0"/>
              </a:spcAft>
              <a:buSzPts val="1800"/>
              <a:buAutoNum type="arabicPeriod"/>
            </a:pPr>
            <a:r>
              <a:rPr lang="en-GB" sz="1800"/>
              <a:t>Images and videos</a:t>
            </a:r>
            <a:endParaRPr sz="1800"/>
          </a:p>
        </p:txBody>
      </p:sp>
      <p:pic>
        <p:nvPicPr>
          <p:cNvPr id="155" name="Google Shape;155;p16"/>
          <p:cNvPicPr preferRelativeResize="0"/>
          <p:nvPr/>
        </p:nvPicPr>
        <p:blipFill>
          <a:blip r:embed="rId3">
            <a:alphaModFix/>
          </a:blip>
          <a:stretch>
            <a:fillRect/>
          </a:stretch>
        </p:blipFill>
        <p:spPr>
          <a:xfrm>
            <a:off x="2832300" y="214775"/>
            <a:ext cx="5689665" cy="1301050"/>
          </a:xfrm>
          <a:prstGeom prst="rect">
            <a:avLst/>
          </a:prstGeom>
          <a:noFill/>
          <a:ln>
            <a:noFill/>
          </a:ln>
        </p:spPr>
      </p:pic>
      <p:pic>
        <p:nvPicPr>
          <p:cNvPr id="156" name="Google Shape;156;p16"/>
          <p:cNvPicPr preferRelativeResize="0"/>
          <p:nvPr/>
        </p:nvPicPr>
        <p:blipFill>
          <a:blip r:embed="rId4">
            <a:alphaModFix/>
          </a:blip>
          <a:stretch>
            <a:fillRect/>
          </a:stretch>
        </p:blipFill>
        <p:spPr>
          <a:xfrm>
            <a:off x="514345" y="3270538"/>
            <a:ext cx="3578975" cy="1159800"/>
          </a:xfrm>
          <a:prstGeom prst="rect">
            <a:avLst/>
          </a:prstGeom>
          <a:noFill/>
          <a:ln>
            <a:noFill/>
          </a:ln>
        </p:spPr>
      </p:pic>
      <p:pic>
        <p:nvPicPr>
          <p:cNvPr id="157" name="Google Shape;157;p16"/>
          <p:cNvPicPr preferRelativeResize="0"/>
          <p:nvPr/>
        </p:nvPicPr>
        <p:blipFill>
          <a:blip r:embed="rId5">
            <a:alphaModFix/>
          </a:blip>
          <a:stretch>
            <a:fillRect/>
          </a:stretch>
        </p:blipFill>
        <p:spPr>
          <a:xfrm>
            <a:off x="3844225" y="1668225"/>
            <a:ext cx="3809825" cy="1917925"/>
          </a:xfrm>
          <a:prstGeom prst="rect">
            <a:avLst/>
          </a:prstGeom>
          <a:noFill/>
          <a:ln>
            <a:noFill/>
          </a:ln>
        </p:spPr>
      </p:pic>
      <p:pic>
        <p:nvPicPr>
          <p:cNvPr id="158" name="Google Shape;158;p16"/>
          <p:cNvPicPr preferRelativeResize="0"/>
          <p:nvPr/>
        </p:nvPicPr>
        <p:blipFill>
          <a:blip r:embed="rId6">
            <a:alphaModFix/>
          </a:blip>
          <a:stretch>
            <a:fillRect/>
          </a:stretch>
        </p:blipFill>
        <p:spPr>
          <a:xfrm>
            <a:off x="3591100" y="3614513"/>
            <a:ext cx="5183625" cy="103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62" name="Shape 162"/>
        <p:cNvGrpSpPr/>
        <p:nvPr/>
      </p:nvGrpSpPr>
      <p:grpSpPr>
        <a:xfrm>
          <a:off x="0" y="0"/>
          <a:ext cx="0" cy="0"/>
          <a:chOff x="0" y="0"/>
          <a:chExt cx="0" cy="0"/>
        </a:xfrm>
      </p:grpSpPr>
      <p:sp>
        <p:nvSpPr>
          <p:cNvPr id="163" name="Google Shape;16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Pre Processing</a:t>
            </a:r>
            <a:endParaRPr/>
          </a:p>
        </p:txBody>
      </p:sp>
      <p:sp>
        <p:nvSpPr>
          <p:cNvPr id="164" name="Google Shape;164;p17"/>
          <p:cNvSpPr txBox="1"/>
          <p:nvPr>
            <p:ph idx="1" type="body"/>
          </p:nvPr>
        </p:nvSpPr>
        <p:spPr>
          <a:xfrm>
            <a:off x="740225" y="1504000"/>
            <a:ext cx="7784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This is a process to remove the unwanted words from tweets that does not amount to any sentiment.</a:t>
            </a:r>
            <a:endParaRPr sz="1400"/>
          </a:p>
          <a:p>
            <a:pPr indent="-317500" lvl="0" marL="457200" rtl="0" algn="l">
              <a:spcBef>
                <a:spcPts val="1600"/>
              </a:spcBef>
              <a:spcAft>
                <a:spcPts val="0"/>
              </a:spcAft>
              <a:buSzPts val="1400"/>
              <a:buAutoNum type="arabicPeriod"/>
            </a:pPr>
            <a:r>
              <a:rPr b="1" lang="en-GB" sz="1400"/>
              <a:t>Emotional Icons</a:t>
            </a:r>
            <a:r>
              <a:rPr lang="en-GB" sz="1400"/>
              <a:t>- 170 emoticons; identified emotional icons and remove them.</a:t>
            </a:r>
            <a:endParaRPr sz="1400"/>
          </a:p>
          <a:p>
            <a:pPr indent="-317500" lvl="0" marL="457200" rtl="0" algn="l">
              <a:spcBef>
                <a:spcPts val="0"/>
              </a:spcBef>
              <a:spcAft>
                <a:spcPts val="0"/>
              </a:spcAft>
              <a:buSzPts val="1400"/>
              <a:buAutoNum type="arabicPeriod"/>
            </a:pPr>
            <a:r>
              <a:rPr b="1" lang="en-GB" sz="1400"/>
              <a:t>URLs</a:t>
            </a:r>
            <a:r>
              <a:rPr lang="en-GB" sz="1400"/>
              <a:t>- Doesn’t signify any sentiment, replace it with blank space.</a:t>
            </a:r>
            <a:endParaRPr sz="1400"/>
          </a:p>
          <a:p>
            <a:pPr indent="-317500" lvl="0" marL="457200" rtl="0" algn="l">
              <a:spcBef>
                <a:spcPts val="0"/>
              </a:spcBef>
              <a:spcAft>
                <a:spcPts val="0"/>
              </a:spcAft>
              <a:buSzPts val="1400"/>
              <a:buAutoNum type="arabicPeriod"/>
            </a:pPr>
            <a:r>
              <a:rPr b="1" lang="en-GB" sz="1400"/>
              <a:t>Stop words</a:t>
            </a:r>
            <a:r>
              <a:rPr lang="en-GB" sz="1400"/>
              <a:t>- words such as “a”, “is”, “the”,etc. Doesn’t indicate any sentiment.</a:t>
            </a:r>
            <a:endParaRPr sz="1400"/>
          </a:p>
          <a:p>
            <a:pPr indent="-317500" lvl="0" marL="457200" rtl="0" algn="l">
              <a:spcBef>
                <a:spcPts val="0"/>
              </a:spcBef>
              <a:spcAft>
                <a:spcPts val="0"/>
              </a:spcAft>
              <a:buSzPts val="1400"/>
              <a:buAutoNum type="arabicPeriod"/>
            </a:pPr>
            <a:r>
              <a:rPr b="1" lang="en-GB" sz="1400"/>
              <a:t>UserNames and HashTags</a:t>
            </a:r>
            <a:r>
              <a:rPr lang="en-GB" sz="1400"/>
              <a:t>- @ symbol before the username and # for topic; both replaced with space. </a:t>
            </a:r>
            <a:endParaRPr sz="1400"/>
          </a:p>
          <a:p>
            <a:pPr indent="-317500" lvl="0" marL="457200" rtl="0" algn="l">
              <a:spcBef>
                <a:spcPts val="0"/>
              </a:spcBef>
              <a:spcAft>
                <a:spcPts val="0"/>
              </a:spcAft>
              <a:buSzPts val="1400"/>
              <a:buAutoNum type="arabicPeriod"/>
            </a:pPr>
            <a:r>
              <a:rPr b="1" lang="en-GB" sz="1400"/>
              <a:t>ReTweets</a:t>
            </a:r>
            <a:r>
              <a:rPr lang="en-GB" sz="1400"/>
              <a:t>- </a:t>
            </a:r>
            <a:r>
              <a:rPr lang="en-GB" sz="1400"/>
              <a:t>repetition</a:t>
            </a:r>
            <a:r>
              <a:rPr lang="en-GB" sz="1400"/>
              <a:t> of same tweet.</a:t>
            </a:r>
            <a:endParaRPr sz="1400"/>
          </a:p>
          <a:p>
            <a:pPr indent="-317500" lvl="0" marL="457200" rtl="0" algn="l">
              <a:spcBef>
                <a:spcPts val="0"/>
              </a:spcBef>
              <a:spcAft>
                <a:spcPts val="0"/>
              </a:spcAft>
              <a:buSzPts val="1400"/>
              <a:buAutoNum type="arabicPeriod"/>
            </a:pPr>
            <a:r>
              <a:rPr b="1" lang="en-GB" sz="1400"/>
              <a:t>Capitalisation</a:t>
            </a:r>
            <a:r>
              <a:rPr lang="en-GB" sz="1400"/>
              <a:t>- Converting all the letters to </a:t>
            </a:r>
            <a:r>
              <a:rPr lang="en-GB" sz="1400"/>
              <a:t>lowercase</a:t>
            </a:r>
            <a:r>
              <a:rPr lang="en-GB" sz="1400"/>
              <a: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68" name="Shape 168"/>
        <p:cNvGrpSpPr/>
        <p:nvPr/>
      </p:nvGrpSpPr>
      <p:grpSpPr>
        <a:xfrm>
          <a:off x="0" y="0"/>
          <a:ext cx="0" cy="0"/>
          <a:chOff x="0" y="0"/>
          <a:chExt cx="0" cy="0"/>
        </a:xfrm>
      </p:grpSpPr>
      <p:sp>
        <p:nvSpPr>
          <p:cNvPr id="169" name="Google Shape;169;p18"/>
          <p:cNvSpPr txBox="1"/>
          <p:nvPr>
            <p:ph type="title"/>
          </p:nvPr>
        </p:nvSpPr>
        <p:spPr>
          <a:xfrm>
            <a:off x="1613375" y="1273050"/>
            <a:ext cx="5793000" cy="25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600">
                <a:latin typeface="Calibri"/>
                <a:ea typeface="Calibri"/>
                <a:cs typeface="Calibri"/>
                <a:sym typeface="Calibri"/>
              </a:rPr>
              <a:t>Visualization:</a:t>
            </a:r>
            <a:endParaRPr b="1" sz="3600">
              <a:latin typeface="Calibri"/>
              <a:ea typeface="Calibri"/>
              <a:cs typeface="Calibri"/>
              <a:sym typeface="Calibri"/>
            </a:endParaRPr>
          </a:p>
          <a:p>
            <a:pPr indent="0" lvl="0" marL="0" rtl="0" algn="ctr">
              <a:spcBef>
                <a:spcPts val="0"/>
              </a:spcBef>
              <a:spcAft>
                <a:spcPts val="0"/>
              </a:spcAft>
              <a:buNone/>
            </a:pPr>
            <a:r>
              <a:rPr b="1" lang="en-GB" sz="3600">
                <a:latin typeface="Calibri"/>
                <a:ea typeface="Calibri"/>
                <a:cs typeface="Calibri"/>
                <a:sym typeface="Calibri"/>
              </a:rPr>
              <a:t>Sentiment Analysis Plot</a:t>
            </a:r>
            <a:endParaRPr b="1" sz="3600">
              <a:latin typeface="Calibri"/>
              <a:ea typeface="Calibri"/>
              <a:cs typeface="Calibri"/>
              <a:sym typeface="Calibri"/>
            </a:endParaRPr>
          </a:p>
          <a:p>
            <a:pPr indent="0" lvl="0" marL="0" rtl="0" algn="ctr">
              <a:spcBef>
                <a:spcPts val="0"/>
              </a:spcBef>
              <a:spcAft>
                <a:spcPts val="0"/>
              </a:spcAft>
              <a:buClr>
                <a:srgbClr val="000000"/>
              </a:buClr>
              <a:buSzPts val="1100"/>
              <a:buFont typeface="Arial"/>
              <a:buNone/>
            </a:pPr>
            <a:r>
              <a:rPr b="1" lang="en-GB" sz="3600">
                <a:latin typeface="Calibri"/>
                <a:ea typeface="Calibri"/>
                <a:cs typeface="Calibri"/>
                <a:sym typeface="Calibri"/>
              </a:rPr>
              <a:t>Word Cloud</a:t>
            </a:r>
            <a:endParaRPr b="1" sz="3600">
              <a:latin typeface="Calibri"/>
              <a:ea typeface="Calibri"/>
              <a:cs typeface="Calibri"/>
              <a:sym typeface="Calibri"/>
            </a:endParaRPr>
          </a:p>
          <a:p>
            <a:pPr indent="0" lvl="0" marL="0" rtl="0" algn="l">
              <a:spcBef>
                <a:spcPts val="0"/>
              </a:spcBef>
              <a:spcAft>
                <a:spcPts val="0"/>
              </a:spcAft>
              <a:buNone/>
            </a:pPr>
            <a:r>
              <a:t/>
            </a:r>
            <a:endParaRPr b="1" sz="3800"/>
          </a:p>
          <a:p>
            <a:pPr indent="0" lvl="0" marL="0" rtl="0" algn="l">
              <a:spcBef>
                <a:spcPts val="0"/>
              </a:spcBef>
              <a:spcAft>
                <a:spcPts val="0"/>
              </a:spcAft>
              <a:buNone/>
            </a:pPr>
            <a:r>
              <a:rPr b="1" lang="en-GB" sz="3800"/>
              <a:t> </a:t>
            </a:r>
            <a:endParaRPr b="1" sz="3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73" name="Shape 173"/>
        <p:cNvGrpSpPr/>
        <p:nvPr/>
      </p:nvGrpSpPr>
      <p:grpSpPr>
        <a:xfrm>
          <a:off x="0" y="0"/>
          <a:ext cx="0" cy="0"/>
          <a:chOff x="0" y="0"/>
          <a:chExt cx="0" cy="0"/>
        </a:xfrm>
      </p:grpSpPr>
      <p:pic>
        <p:nvPicPr>
          <p:cNvPr id="174" name="Google Shape;174;p19"/>
          <p:cNvPicPr preferRelativeResize="0"/>
          <p:nvPr/>
        </p:nvPicPr>
        <p:blipFill>
          <a:blip r:embed="rId3">
            <a:alphaModFix/>
          </a:blip>
          <a:stretch>
            <a:fillRect/>
          </a:stretch>
        </p:blipFill>
        <p:spPr>
          <a:xfrm>
            <a:off x="583226" y="1295400"/>
            <a:ext cx="7616952" cy="3602174"/>
          </a:xfrm>
          <a:prstGeom prst="rect">
            <a:avLst/>
          </a:prstGeom>
          <a:noFill/>
          <a:ln>
            <a:noFill/>
          </a:ln>
        </p:spPr>
      </p:pic>
      <p:pic>
        <p:nvPicPr>
          <p:cNvPr id="175" name="Google Shape;175;p19"/>
          <p:cNvPicPr preferRelativeResize="0"/>
          <p:nvPr/>
        </p:nvPicPr>
        <p:blipFill>
          <a:blip r:embed="rId4">
            <a:alphaModFix/>
          </a:blip>
          <a:stretch>
            <a:fillRect/>
          </a:stretch>
        </p:blipFill>
        <p:spPr>
          <a:xfrm>
            <a:off x="2419350" y="353475"/>
            <a:ext cx="3512174" cy="97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79" name="Shape 179"/>
        <p:cNvGrpSpPr/>
        <p:nvPr/>
      </p:nvGrpSpPr>
      <p:grpSpPr>
        <a:xfrm>
          <a:off x="0" y="0"/>
          <a:ext cx="0" cy="0"/>
          <a:chOff x="0" y="0"/>
          <a:chExt cx="0" cy="0"/>
        </a:xfrm>
      </p:grpSpPr>
      <p:pic>
        <p:nvPicPr>
          <p:cNvPr id="180" name="Google Shape;180;p20"/>
          <p:cNvPicPr preferRelativeResize="0"/>
          <p:nvPr/>
        </p:nvPicPr>
        <p:blipFill>
          <a:blip r:embed="rId3">
            <a:alphaModFix/>
          </a:blip>
          <a:stretch>
            <a:fillRect/>
          </a:stretch>
        </p:blipFill>
        <p:spPr>
          <a:xfrm>
            <a:off x="152400" y="76200"/>
            <a:ext cx="8839200" cy="4940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84" name="Shape 184"/>
        <p:cNvGrpSpPr/>
        <p:nvPr/>
      </p:nvGrpSpPr>
      <p:grpSpPr>
        <a:xfrm>
          <a:off x="0" y="0"/>
          <a:ext cx="0" cy="0"/>
          <a:chOff x="0" y="0"/>
          <a:chExt cx="0" cy="0"/>
        </a:xfrm>
      </p:grpSpPr>
      <p:pic>
        <p:nvPicPr>
          <p:cNvPr id="185" name="Google Shape;185;p21"/>
          <p:cNvPicPr preferRelativeResize="0"/>
          <p:nvPr/>
        </p:nvPicPr>
        <p:blipFill>
          <a:blip r:embed="rId3">
            <a:alphaModFix/>
          </a:blip>
          <a:stretch>
            <a:fillRect/>
          </a:stretch>
        </p:blipFill>
        <p:spPr>
          <a:xfrm>
            <a:off x="152400" y="152400"/>
            <a:ext cx="8839200" cy="4892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