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2" r:id="rId2"/>
    <p:sldId id="263" r:id="rId3"/>
    <p:sldId id="260" r:id="rId4"/>
    <p:sldId id="256" r:id="rId5"/>
    <p:sldId id="257" r:id="rId6"/>
    <p:sldId id="258"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23672B4-1050-4C0A-A339-8DC0D7268D45}">
          <p14:sldIdLst>
            <p14:sldId id="262"/>
            <p14:sldId id="263"/>
            <p14:sldId id="260"/>
            <p14:sldId id="256"/>
            <p14:sldId id="257"/>
            <p14:sldId id="258"/>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CD5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122" d="100"/>
          <a:sy n="122" d="100"/>
        </p:scale>
        <p:origin x="9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622E571-3B80-4F02-9F49-4EA6A1CE804B}" type="datetimeFigureOut">
              <a:rPr lang="en-US" smtClean="0"/>
              <a:t>9/26/2024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53A00A9-BCF8-4124-BE5B-960166EC0861}" type="slidenum">
              <a:rPr lang="en-US" smtClean="0"/>
              <a:t>‹#›</a:t>
            </a:fld>
            <a:endParaRPr lang="en-US"/>
          </a:p>
        </p:txBody>
      </p:sp>
    </p:spTree>
    <p:extLst>
      <p:ext uri="{BB962C8B-B14F-4D97-AF65-F5344CB8AC3E}">
        <p14:creationId xmlns:p14="http://schemas.microsoft.com/office/powerpoint/2010/main" val="1358456298"/>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22E571-3B80-4F02-9F49-4EA6A1CE804B}"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A00A9-BCF8-4124-BE5B-960166EC0861}" type="slidenum">
              <a:rPr lang="en-US" smtClean="0"/>
              <a:t>‹#›</a:t>
            </a:fld>
            <a:endParaRPr lang="en-US"/>
          </a:p>
        </p:txBody>
      </p:sp>
    </p:spTree>
    <p:extLst>
      <p:ext uri="{BB962C8B-B14F-4D97-AF65-F5344CB8AC3E}">
        <p14:creationId xmlns:p14="http://schemas.microsoft.com/office/powerpoint/2010/main" val="3979822040"/>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22E571-3B80-4F02-9F49-4EA6A1CE804B}" type="datetimeFigureOut">
              <a:rPr lang="en-US" smtClean="0"/>
              <a:t>9/26/2024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53A00A9-BCF8-4124-BE5B-960166EC0861}" type="slidenum">
              <a:rPr lang="en-US" smtClean="0"/>
              <a:t>‹#›</a:t>
            </a:fld>
            <a:endParaRPr lang="en-US"/>
          </a:p>
        </p:txBody>
      </p:sp>
    </p:spTree>
    <p:extLst>
      <p:ext uri="{BB962C8B-B14F-4D97-AF65-F5344CB8AC3E}">
        <p14:creationId xmlns:p14="http://schemas.microsoft.com/office/powerpoint/2010/main" val="2533941090"/>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22E571-3B80-4F02-9F49-4EA6A1CE804B}" type="datetimeFigureOut">
              <a:rPr lang="en-US" smtClean="0"/>
              <a:t>9/26/2024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53A00A9-BCF8-4124-BE5B-960166EC086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4037821"/>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622E571-3B80-4F02-9F49-4EA6A1CE804B}" type="datetimeFigureOut">
              <a:rPr lang="en-US" smtClean="0"/>
              <a:t>9/26/2024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53A00A9-BCF8-4124-BE5B-960166EC0861}" type="slidenum">
              <a:rPr lang="en-US" smtClean="0"/>
              <a:t>‹#›</a:t>
            </a:fld>
            <a:endParaRPr lang="en-US"/>
          </a:p>
        </p:txBody>
      </p:sp>
    </p:spTree>
    <p:extLst>
      <p:ext uri="{BB962C8B-B14F-4D97-AF65-F5344CB8AC3E}">
        <p14:creationId xmlns:p14="http://schemas.microsoft.com/office/powerpoint/2010/main" val="1646564371"/>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622E571-3B80-4F02-9F49-4EA6A1CE804B}"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A00A9-BCF8-4124-BE5B-960166EC0861}" type="slidenum">
              <a:rPr lang="en-US" smtClean="0"/>
              <a:t>‹#›</a:t>
            </a:fld>
            <a:endParaRPr lang="en-US"/>
          </a:p>
        </p:txBody>
      </p:sp>
    </p:spTree>
    <p:extLst>
      <p:ext uri="{BB962C8B-B14F-4D97-AF65-F5344CB8AC3E}">
        <p14:creationId xmlns:p14="http://schemas.microsoft.com/office/powerpoint/2010/main" val="2374835512"/>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622E571-3B80-4F02-9F49-4EA6A1CE804B}"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A00A9-BCF8-4124-BE5B-960166EC0861}" type="slidenum">
              <a:rPr lang="en-US" smtClean="0"/>
              <a:t>‹#›</a:t>
            </a:fld>
            <a:endParaRPr lang="en-US"/>
          </a:p>
        </p:txBody>
      </p:sp>
    </p:spTree>
    <p:extLst>
      <p:ext uri="{BB962C8B-B14F-4D97-AF65-F5344CB8AC3E}">
        <p14:creationId xmlns:p14="http://schemas.microsoft.com/office/powerpoint/2010/main" val="3488403972"/>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22E571-3B80-4F02-9F49-4EA6A1CE804B}"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A00A9-BCF8-4124-BE5B-960166EC0861}" type="slidenum">
              <a:rPr lang="en-US" smtClean="0"/>
              <a:t>‹#›</a:t>
            </a:fld>
            <a:endParaRPr lang="en-US"/>
          </a:p>
        </p:txBody>
      </p:sp>
    </p:spTree>
    <p:extLst>
      <p:ext uri="{BB962C8B-B14F-4D97-AF65-F5344CB8AC3E}">
        <p14:creationId xmlns:p14="http://schemas.microsoft.com/office/powerpoint/2010/main" val="2042012730"/>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622E571-3B80-4F02-9F49-4EA6A1CE804B}" type="datetimeFigureOut">
              <a:rPr lang="en-US" smtClean="0"/>
              <a:t>9/26/2024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53A00A9-BCF8-4124-BE5B-960166EC0861}" type="slidenum">
              <a:rPr lang="en-US" smtClean="0"/>
              <a:t>‹#›</a:t>
            </a:fld>
            <a:endParaRPr lang="en-US"/>
          </a:p>
        </p:txBody>
      </p:sp>
    </p:spTree>
    <p:extLst>
      <p:ext uri="{BB962C8B-B14F-4D97-AF65-F5344CB8AC3E}">
        <p14:creationId xmlns:p14="http://schemas.microsoft.com/office/powerpoint/2010/main" val="375615461"/>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22E571-3B80-4F02-9F49-4EA6A1CE804B}"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A00A9-BCF8-4124-BE5B-960166EC0861}" type="slidenum">
              <a:rPr lang="en-US" smtClean="0"/>
              <a:t>‹#›</a:t>
            </a:fld>
            <a:endParaRPr lang="en-US"/>
          </a:p>
        </p:txBody>
      </p:sp>
    </p:spTree>
    <p:extLst>
      <p:ext uri="{BB962C8B-B14F-4D97-AF65-F5344CB8AC3E}">
        <p14:creationId xmlns:p14="http://schemas.microsoft.com/office/powerpoint/2010/main" val="734564348"/>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622E571-3B80-4F02-9F49-4EA6A1CE804B}" type="datetimeFigureOut">
              <a:rPr lang="en-US" smtClean="0"/>
              <a:t>9/26/2024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53A00A9-BCF8-4124-BE5B-960166EC0861}" type="slidenum">
              <a:rPr lang="en-US" smtClean="0"/>
              <a:t>‹#›</a:t>
            </a:fld>
            <a:endParaRPr lang="en-US"/>
          </a:p>
        </p:txBody>
      </p:sp>
    </p:spTree>
    <p:extLst>
      <p:ext uri="{BB962C8B-B14F-4D97-AF65-F5344CB8AC3E}">
        <p14:creationId xmlns:p14="http://schemas.microsoft.com/office/powerpoint/2010/main" val="68646693"/>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22E571-3B80-4F02-9F49-4EA6A1CE804B}"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A00A9-BCF8-4124-BE5B-960166EC0861}" type="slidenum">
              <a:rPr lang="en-US" smtClean="0"/>
              <a:t>‹#›</a:t>
            </a:fld>
            <a:endParaRPr lang="en-US"/>
          </a:p>
        </p:txBody>
      </p:sp>
    </p:spTree>
    <p:extLst>
      <p:ext uri="{BB962C8B-B14F-4D97-AF65-F5344CB8AC3E}">
        <p14:creationId xmlns:p14="http://schemas.microsoft.com/office/powerpoint/2010/main" val="4228441536"/>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22E571-3B80-4F02-9F49-4EA6A1CE804B}"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3A00A9-BCF8-4124-BE5B-960166EC0861}" type="slidenum">
              <a:rPr lang="en-US" smtClean="0"/>
              <a:t>‹#›</a:t>
            </a:fld>
            <a:endParaRPr lang="en-US"/>
          </a:p>
        </p:txBody>
      </p:sp>
    </p:spTree>
    <p:extLst>
      <p:ext uri="{BB962C8B-B14F-4D97-AF65-F5344CB8AC3E}">
        <p14:creationId xmlns:p14="http://schemas.microsoft.com/office/powerpoint/2010/main" val="956481188"/>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22E571-3B80-4F02-9F49-4EA6A1CE804B}"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A00A9-BCF8-4124-BE5B-960166EC0861}" type="slidenum">
              <a:rPr lang="en-US" smtClean="0"/>
              <a:t>‹#›</a:t>
            </a:fld>
            <a:endParaRPr lang="en-US"/>
          </a:p>
        </p:txBody>
      </p:sp>
    </p:spTree>
    <p:extLst>
      <p:ext uri="{BB962C8B-B14F-4D97-AF65-F5344CB8AC3E}">
        <p14:creationId xmlns:p14="http://schemas.microsoft.com/office/powerpoint/2010/main" val="3474946051"/>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22E571-3B80-4F02-9F49-4EA6A1CE804B}"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3A00A9-BCF8-4124-BE5B-960166EC0861}" type="slidenum">
              <a:rPr lang="en-US" smtClean="0"/>
              <a:t>‹#›</a:t>
            </a:fld>
            <a:endParaRPr lang="en-US"/>
          </a:p>
        </p:txBody>
      </p:sp>
    </p:spTree>
    <p:extLst>
      <p:ext uri="{BB962C8B-B14F-4D97-AF65-F5344CB8AC3E}">
        <p14:creationId xmlns:p14="http://schemas.microsoft.com/office/powerpoint/2010/main" val="2542469781"/>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22E571-3B80-4F02-9F49-4EA6A1CE804B}"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A00A9-BCF8-4124-BE5B-960166EC0861}" type="slidenum">
              <a:rPr lang="en-US" smtClean="0"/>
              <a:t>‹#›</a:t>
            </a:fld>
            <a:endParaRPr lang="en-US"/>
          </a:p>
        </p:txBody>
      </p:sp>
    </p:spTree>
    <p:extLst>
      <p:ext uri="{BB962C8B-B14F-4D97-AF65-F5344CB8AC3E}">
        <p14:creationId xmlns:p14="http://schemas.microsoft.com/office/powerpoint/2010/main" val="2027803145"/>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22E571-3B80-4F02-9F49-4EA6A1CE804B}"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A00A9-BCF8-4124-BE5B-960166EC0861}" type="slidenum">
              <a:rPr lang="en-US" smtClean="0"/>
              <a:t>‹#›</a:t>
            </a:fld>
            <a:endParaRPr lang="en-US"/>
          </a:p>
        </p:txBody>
      </p:sp>
    </p:spTree>
    <p:extLst>
      <p:ext uri="{BB962C8B-B14F-4D97-AF65-F5344CB8AC3E}">
        <p14:creationId xmlns:p14="http://schemas.microsoft.com/office/powerpoint/2010/main" val="2611807627"/>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25184"/>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22E571-3B80-4F02-9F49-4EA6A1CE804B}" type="datetimeFigureOut">
              <a:rPr lang="en-US" smtClean="0"/>
              <a:t>9/26/2024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3A00A9-BCF8-4124-BE5B-960166EC0861}" type="slidenum">
              <a:rPr lang="en-US" smtClean="0"/>
              <a:t>‹#›</a:t>
            </a:fld>
            <a:endParaRPr lang="en-US"/>
          </a:p>
        </p:txBody>
      </p:sp>
      <p:sp>
        <p:nvSpPr>
          <p:cNvPr id="9" name="TextBox 8"/>
          <p:cNvSpPr txBox="1"/>
          <p:nvPr userDrawn="1"/>
        </p:nvSpPr>
        <p:spPr>
          <a:xfrm>
            <a:off x="8668471" y="2378"/>
            <a:ext cx="2543226" cy="461665"/>
          </a:xfrm>
          <a:prstGeom prst="rect">
            <a:avLst/>
          </a:prstGeom>
          <a:noFill/>
        </p:spPr>
        <p:txBody>
          <a:bodyPr wrap="square" rtlCol="0">
            <a:spAutoFit/>
          </a:bodyPr>
          <a:lstStyle/>
          <a:p>
            <a:r>
              <a:rPr lang="en-US" sz="2400" b="1" i="1" u="sng" dirty="0" smtClean="0">
                <a:latin typeface="Adobe Devanagari" panose="02040503050201020203" pitchFamily="18" charset="0"/>
                <a:cs typeface="Adobe Devanagari" panose="02040503050201020203" pitchFamily="18" charset="0"/>
              </a:rPr>
              <a:t>Created By </a:t>
            </a:r>
            <a:r>
              <a:rPr lang="en-US" sz="2400" b="1" i="1" u="sng" dirty="0" err="1" smtClean="0">
                <a:latin typeface="Adobe Devanagari" panose="02040503050201020203" pitchFamily="18" charset="0"/>
                <a:cs typeface="Adobe Devanagari" panose="02040503050201020203" pitchFamily="18" charset="0"/>
              </a:rPr>
              <a:t>Waniya</a:t>
            </a:r>
            <a:endParaRPr lang="en-US" sz="2400" b="1" i="1" u="sng"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77708305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timing>
    <p:tnLst>
      <p:par>
        <p:cTn id="1" dur="indefinite" restart="never" nodeType="tmRoot"/>
      </p:par>
    </p:tnLst>
  </p:timing>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eachersoftomorrow.org/blog/insights/certified-vs-non-certified-teacher-main-difference-in-2023/"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723" y="2336801"/>
            <a:ext cx="10316307" cy="2680676"/>
          </a:xfrm>
        </p:spPr>
        <p:txBody>
          <a:bodyPr>
            <a:noAutofit/>
          </a:bodyPr>
          <a:lstStyle/>
          <a:p>
            <a:pPr algn="ctr"/>
            <a:r>
              <a:rPr lang="en-US" sz="5400" b="1" i="1" u="sng" dirty="0">
                <a:latin typeface="Arial Rounded MT Bold" panose="020F0704030504030204" pitchFamily="34" charset="0"/>
                <a:cs typeface="Adobe Devanagari" panose="02040503050201020203" pitchFamily="18" charset="0"/>
              </a:rPr>
              <a:t>How to </a:t>
            </a:r>
            <a:r>
              <a:rPr lang="en-US" sz="5400" b="1" i="1" u="sng" dirty="0" smtClean="0">
                <a:latin typeface="Arial Rounded MT Bold" panose="020F0704030504030204" pitchFamily="34" charset="0"/>
                <a:cs typeface="Adobe Devanagari" panose="02040503050201020203" pitchFamily="18" charset="0"/>
              </a:rPr>
              <a:t>be a teacher of </a:t>
            </a:r>
            <a:br>
              <a:rPr lang="en-US" sz="5400" b="1" i="1" u="sng" dirty="0" smtClean="0">
                <a:latin typeface="Arial Rounded MT Bold" panose="020F0704030504030204" pitchFamily="34" charset="0"/>
                <a:cs typeface="Adobe Devanagari" panose="02040503050201020203" pitchFamily="18" charset="0"/>
              </a:rPr>
            </a:br>
            <a:r>
              <a:rPr lang="en-US" sz="5400" b="1" i="1" u="sng" dirty="0" smtClean="0">
                <a:latin typeface="Arial Rounded MT Bold" panose="020F0704030504030204" pitchFamily="34" charset="0"/>
                <a:cs typeface="Adobe Devanagari" panose="02040503050201020203" pitchFamily="18" charset="0"/>
              </a:rPr>
              <a:t/>
            </a:r>
            <a:br>
              <a:rPr lang="en-US" sz="5400" b="1" i="1" u="sng" dirty="0" smtClean="0">
                <a:latin typeface="Arial Rounded MT Bold" panose="020F0704030504030204" pitchFamily="34" charset="0"/>
                <a:cs typeface="Adobe Devanagari" panose="02040503050201020203" pitchFamily="18" charset="0"/>
              </a:rPr>
            </a:br>
            <a:r>
              <a:rPr lang="en-US" sz="5400" b="1" i="1" u="sng" dirty="0" smtClean="0">
                <a:latin typeface="Arial Rounded MT Bold" panose="020F0704030504030204" pitchFamily="34" charset="0"/>
                <a:cs typeface="Adobe Devanagari" panose="02040503050201020203" pitchFamily="18" charset="0"/>
              </a:rPr>
              <a:t>tomorrow?   </a:t>
            </a:r>
            <a:r>
              <a:rPr lang="en-US" sz="5400" b="1" i="1" u="sng" dirty="0" smtClean="0">
                <a:latin typeface="Adobe Devanagari" panose="02040503050201020203" pitchFamily="18" charset="0"/>
                <a:cs typeface="Adobe Devanagari" panose="02040503050201020203" pitchFamily="18" charset="0"/>
              </a:rPr>
              <a:t>   </a:t>
            </a:r>
            <a:r>
              <a:rPr lang="en-US" sz="6000" b="1" i="1" u="sng" dirty="0">
                <a:latin typeface="Adobe Devanagari" panose="02040503050201020203" pitchFamily="18" charset="0"/>
                <a:cs typeface="Adobe Devanagari" panose="02040503050201020203" pitchFamily="18" charset="0"/>
              </a:rPr>
              <a:t/>
            </a:r>
            <a:br>
              <a:rPr lang="en-US" sz="6000" b="1" i="1" u="sng" dirty="0">
                <a:latin typeface="Adobe Devanagari" panose="02040503050201020203" pitchFamily="18" charset="0"/>
                <a:cs typeface="Adobe Devanagari" panose="02040503050201020203" pitchFamily="18" charset="0"/>
              </a:rPr>
            </a:br>
            <a:endParaRPr lang="en-US" sz="6000" b="1" i="1" u="sng"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423836295"/>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431" y="1828800"/>
            <a:ext cx="10933723" cy="2977661"/>
          </a:xfrm>
        </p:spPr>
        <p:txBody>
          <a:bodyPr>
            <a:noAutofit/>
          </a:bodyPr>
          <a:lstStyle/>
          <a:p>
            <a:pPr algn="l"/>
            <a:r>
              <a:rPr lang="en-US" sz="5400" b="1" i="1" dirty="0">
                <a:latin typeface="Adobe Devanagari" panose="02040503050201020203" pitchFamily="18" charset="0"/>
                <a:cs typeface="Adobe Devanagari" panose="02040503050201020203" pitchFamily="18" charset="0"/>
              </a:rPr>
              <a:t>Teaching is a dynamic profession that requires a unique blend of skills to inspire young minds and create effective learning environments. </a:t>
            </a:r>
          </a:p>
        </p:txBody>
      </p:sp>
    </p:spTree>
    <p:extLst>
      <p:ext uri="{BB962C8B-B14F-4D97-AF65-F5344CB8AC3E}">
        <p14:creationId xmlns:p14="http://schemas.microsoft.com/office/powerpoint/2010/main" val="22772136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3000">
        <p15:prstTrans prst="fallOver"/>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886" y="3909854"/>
            <a:ext cx="8610600" cy="1293028"/>
          </a:xfrm>
        </p:spPr>
        <p:txBody>
          <a:bodyPr>
            <a:normAutofit fontScale="90000"/>
          </a:bodyPr>
          <a:lstStyle/>
          <a:p>
            <a:pPr algn="l"/>
            <a:r>
              <a:rPr lang="en-US" i="1" dirty="0">
                <a:latin typeface="Agency FB" panose="020B0503020202020204" pitchFamily="34" charset="0"/>
              </a:rPr>
              <a:t>As a teacher, you’re </a:t>
            </a:r>
            <a:r>
              <a:rPr lang="en-US" sz="4900" i="1" dirty="0">
                <a:latin typeface="Agency FB" panose="020B0503020202020204" pitchFamily="34" charset="0"/>
              </a:rPr>
              <a:t>responsible</a:t>
            </a:r>
            <a:r>
              <a:rPr lang="en-US" i="1" dirty="0">
                <a:latin typeface="Agency FB" panose="020B0503020202020204" pitchFamily="34" charset="0"/>
              </a:rPr>
              <a:t> for various tasks within a school, ensuring that your class’s learning runs smoothly. </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9970" y="492369"/>
            <a:ext cx="8276492" cy="2524371"/>
          </a:xfrm>
        </p:spPr>
      </p:pic>
    </p:spTree>
    <p:extLst>
      <p:ext uri="{BB962C8B-B14F-4D97-AF65-F5344CB8AC3E}">
        <p14:creationId xmlns:p14="http://schemas.microsoft.com/office/powerpoint/2010/main" val="2002499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3000">
        <p15:prstTrans prst="drap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508" y="524226"/>
            <a:ext cx="8241323" cy="648678"/>
          </a:xfrm>
        </p:spPr>
        <p:txBody>
          <a:bodyPr>
            <a:normAutofit fontScale="90000"/>
          </a:bodyPr>
          <a:lstStyle/>
          <a:p>
            <a:r>
              <a:rPr lang="en-US" sz="4000" b="1" i="1" u="sng" dirty="0"/>
              <a:t>There are </a:t>
            </a:r>
            <a:r>
              <a:rPr lang="en-US" sz="4000" b="1" i="1" u="sng" dirty="0" smtClean="0"/>
              <a:t>some </a:t>
            </a:r>
            <a:r>
              <a:rPr lang="en-US" sz="4000" b="1" i="1" u="sng" dirty="0"/>
              <a:t>essential skills</a:t>
            </a:r>
            <a:r>
              <a:rPr lang="en-US" sz="4000" b="1" i="1" u="sng" dirty="0" smtClean="0"/>
              <a:t>:</a:t>
            </a:r>
            <a:br>
              <a:rPr lang="en-US" sz="4000" b="1" i="1" u="sng" dirty="0" smtClean="0"/>
            </a:br>
            <a:endParaRPr lang="en-US" sz="4000" b="1" i="1" u="sng" dirty="0"/>
          </a:p>
        </p:txBody>
      </p:sp>
      <p:sp>
        <p:nvSpPr>
          <p:cNvPr id="3" name="Subtitle 2"/>
          <p:cNvSpPr>
            <a:spLocks noGrp="1"/>
          </p:cNvSpPr>
          <p:nvPr>
            <p:ph type="subTitle" idx="1"/>
          </p:nvPr>
        </p:nvSpPr>
        <p:spPr>
          <a:xfrm>
            <a:off x="105508" y="765908"/>
            <a:ext cx="11117383" cy="6049703"/>
          </a:xfrm>
        </p:spPr>
        <p:txBody>
          <a:bodyPr>
            <a:normAutofit/>
          </a:bodyPr>
          <a:lstStyle/>
          <a:p>
            <a:pPr marL="342900" indent="-342900">
              <a:buFont typeface="Wingdings" panose="05000000000000000000" pitchFamily="2" charset="2"/>
              <a:buChar char="§"/>
            </a:pPr>
            <a:r>
              <a:rPr lang="en-US" sz="2400" b="1" dirty="0"/>
              <a:t> Communication</a:t>
            </a:r>
            <a:endParaRPr lang="en-US" sz="2800" dirty="0"/>
          </a:p>
          <a:p>
            <a:pPr marL="342900" indent="-342900">
              <a:buFont typeface="Wingdings" panose="05000000000000000000" pitchFamily="2" charset="2"/>
              <a:buChar char="§"/>
            </a:pPr>
            <a:r>
              <a:rPr lang="en-US" sz="2400" b="1" dirty="0" smtClean="0"/>
              <a:t> Critical </a:t>
            </a:r>
            <a:r>
              <a:rPr lang="en-US" sz="2400" b="1" dirty="0"/>
              <a:t>Thinking</a:t>
            </a:r>
            <a:endParaRPr lang="en-US" sz="2400" dirty="0"/>
          </a:p>
          <a:p>
            <a:pPr marL="457200" indent="-457200">
              <a:buFont typeface="Wingdings" panose="05000000000000000000" pitchFamily="2" charset="2"/>
              <a:buChar char="§"/>
            </a:pPr>
            <a:r>
              <a:rPr lang="en-US" sz="2400" b="1" dirty="0"/>
              <a:t>Patience</a:t>
            </a:r>
            <a:endParaRPr lang="en-US" sz="2400" dirty="0"/>
          </a:p>
          <a:p>
            <a:pPr marL="457200" indent="-457200">
              <a:buFont typeface="Wingdings" panose="05000000000000000000" pitchFamily="2" charset="2"/>
              <a:buChar char="§"/>
            </a:pPr>
            <a:r>
              <a:rPr lang="en-US" sz="2400" b="1" dirty="0"/>
              <a:t>Leadership</a:t>
            </a:r>
            <a:endParaRPr lang="en-US" sz="2400" dirty="0"/>
          </a:p>
          <a:p>
            <a:pPr marL="457200" indent="-457200">
              <a:buFont typeface="Wingdings" panose="05000000000000000000" pitchFamily="2" charset="2"/>
              <a:buChar char="§"/>
            </a:pPr>
            <a:r>
              <a:rPr lang="en-US" sz="2400" b="1" dirty="0"/>
              <a:t>Organization</a:t>
            </a:r>
            <a:endParaRPr lang="en-US" sz="2400" dirty="0"/>
          </a:p>
          <a:p>
            <a:pPr marL="457200" indent="-457200">
              <a:buFont typeface="Wingdings" panose="05000000000000000000" pitchFamily="2" charset="2"/>
              <a:buChar char="§"/>
            </a:pPr>
            <a:r>
              <a:rPr lang="en-US" sz="2400" b="1" dirty="0"/>
              <a:t>Time Management</a:t>
            </a:r>
            <a:endParaRPr lang="en-US" sz="2400" dirty="0"/>
          </a:p>
          <a:p>
            <a:pPr marL="457200" indent="-457200">
              <a:buFont typeface="Wingdings" panose="05000000000000000000" pitchFamily="2" charset="2"/>
              <a:buChar char="§"/>
            </a:pPr>
            <a:r>
              <a:rPr lang="en-US" sz="2400" b="1" dirty="0"/>
              <a:t>Teamwork</a:t>
            </a:r>
            <a:endParaRPr lang="en-US" sz="2400" dirty="0"/>
          </a:p>
          <a:p>
            <a:pPr marL="457200" indent="-457200">
              <a:buFont typeface="Wingdings" panose="05000000000000000000" pitchFamily="2" charset="2"/>
              <a:buChar char="§"/>
            </a:pPr>
            <a:r>
              <a:rPr lang="en-US" sz="2400" b="1" dirty="0"/>
              <a:t>Listening</a:t>
            </a:r>
            <a:endParaRPr lang="en-US" sz="2400" dirty="0"/>
          </a:p>
          <a:p>
            <a:pPr marL="457200" indent="-457200">
              <a:buFont typeface="Wingdings" panose="05000000000000000000" pitchFamily="2" charset="2"/>
              <a:buChar char="§"/>
            </a:pPr>
            <a:r>
              <a:rPr lang="en-US" sz="2400" b="1" dirty="0"/>
              <a:t>Self-Evaluation</a:t>
            </a:r>
            <a:endParaRPr lang="en-US" sz="2400" dirty="0"/>
          </a:p>
          <a:p>
            <a:pPr marL="457200" indent="-457200">
              <a:buFont typeface="Wingdings" panose="05000000000000000000" pitchFamily="2" charset="2"/>
              <a:buChar char="§"/>
            </a:pPr>
            <a:r>
              <a:rPr lang="en-US" sz="2400" b="1" dirty="0"/>
              <a:t>Commitment</a:t>
            </a:r>
            <a:r>
              <a:rPr lang="en-US" sz="2400" dirty="0"/>
              <a:t> </a:t>
            </a:r>
          </a:p>
          <a:p>
            <a:pPr marL="457200" indent="-457200">
              <a:buFont typeface="Wingdings" panose="05000000000000000000" pitchFamily="2" charset="2"/>
              <a:buChar char="§"/>
            </a:pPr>
            <a:r>
              <a:rPr lang="en-US" sz="2400" b="1" dirty="0"/>
              <a:t>Classroom Management</a:t>
            </a:r>
            <a:endParaRPr lang="en-US" sz="2400" dirty="0"/>
          </a:p>
          <a:p>
            <a:pPr marL="457200" indent="-457200">
              <a:buFont typeface="Wingdings" panose="05000000000000000000" pitchFamily="2" charset="2"/>
              <a:buChar char="§"/>
            </a:pPr>
            <a:r>
              <a:rPr lang="en-US" sz="2400" b="1" dirty="0"/>
              <a:t> Creativity</a:t>
            </a:r>
            <a:endParaRPr lang="en-US" sz="2400" dirty="0"/>
          </a:p>
          <a:p>
            <a:pPr marL="457200" indent="-457200">
              <a:buFont typeface="+mj-lt"/>
              <a:buAutoNum type="arabicPeriod"/>
            </a:pPr>
            <a:endParaRPr lang="en-US" dirty="0" smtClean="0"/>
          </a:p>
        </p:txBody>
      </p:sp>
    </p:spTree>
    <p:extLst>
      <p:ext uri="{BB962C8B-B14F-4D97-AF65-F5344CB8AC3E}">
        <p14:creationId xmlns:p14="http://schemas.microsoft.com/office/powerpoint/2010/main" val="17105375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3000">
        <p15:prstTrans prst="wind"/>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354" y="764373"/>
            <a:ext cx="11224846" cy="5855258"/>
          </a:xfrm>
        </p:spPr>
        <p:txBody>
          <a:bodyPr>
            <a:normAutofit/>
          </a:bodyPr>
          <a:lstStyle/>
          <a:p>
            <a:pPr algn="l"/>
            <a:r>
              <a:rPr lang="en-US" sz="3200" dirty="0"/>
              <a:t>  </a:t>
            </a:r>
            <a:r>
              <a:rPr lang="en-US" sz="3200" i="1" dirty="0">
                <a:latin typeface="Adobe Devanagari" panose="02040503050201020203" pitchFamily="18" charset="0"/>
                <a:cs typeface="Adobe Devanagari" panose="02040503050201020203" pitchFamily="18" charset="0"/>
              </a:rPr>
              <a:t>Becoming a </a:t>
            </a:r>
            <a:r>
              <a:rPr lang="en-US" sz="3200" i="1" u="sng" dirty="0">
                <a:latin typeface="Adobe Devanagari" panose="02040503050201020203" pitchFamily="18" charset="0"/>
                <a:cs typeface="Adobe Devanagari" panose="02040503050201020203" pitchFamily="18" charset="0"/>
                <a:hlinkClick r:id="rId2"/>
              </a:rPr>
              <a:t>certified teacher</a:t>
            </a:r>
            <a:r>
              <a:rPr lang="en-US" sz="3200" i="1" dirty="0">
                <a:latin typeface="Adobe Devanagari" panose="02040503050201020203" pitchFamily="18" charset="0"/>
                <a:cs typeface="Adobe Devanagari" panose="02040503050201020203" pitchFamily="18" charset="0"/>
              </a:rPr>
              <a:t> usually takes between four to five years. But, if you already hold a bachelor’s degree, you could enroll in an accelerated teacher certification program, become licensed in as little as one year (some programs are longer), and start teaching as quickly as possible.</a:t>
            </a:r>
            <a:br>
              <a:rPr lang="en-US" sz="3200" i="1" dirty="0">
                <a:latin typeface="Adobe Devanagari" panose="02040503050201020203" pitchFamily="18" charset="0"/>
                <a:cs typeface="Adobe Devanagari" panose="02040503050201020203" pitchFamily="18" charset="0"/>
              </a:rPr>
            </a:br>
            <a:r>
              <a:rPr lang="en-US" sz="3200" dirty="0"/>
              <a:t/>
            </a:r>
            <a:br>
              <a:rPr lang="en-US" sz="3200" dirty="0"/>
            </a:br>
            <a:r>
              <a:rPr lang="en-US" sz="3200" i="1" dirty="0">
                <a:latin typeface="Adobe Devanagari" panose="02040503050201020203" pitchFamily="18" charset="0"/>
                <a:cs typeface="Adobe Devanagari" panose="02040503050201020203" pitchFamily="18" charset="0"/>
              </a:rPr>
              <a:t>So, yes, with a bachelor’s degree in any subject, you can enroll in a state-approved teaching program. You will be expected to pass the entry requirements, including state exams. </a:t>
            </a:r>
            <a:br>
              <a:rPr lang="en-US" sz="3200" i="1" dirty="0">
                <a:latin typeface="Adobe Devanagari" panose="02040503050201020203" pitchFamily="18" charset="0"/>
                <a:cs typeface="Adobe Devanagari" panose="02040503050201020203" pitchFamily="18" charset="0"/>
              </a:rPr>
            </a:br>
            <a:endParaRPr lang="en-US" sz="3200" i="1"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33906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7000">
        <p15:prstTrans prst="prestige"/>
      </p:transition>
    </mc:Choice>
    <mc:Fallback>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60769" y="1117600"/>
            <a:ext cx="8610600" cy="4040554"/>
          </a:xfrm>
        </p:spPr>
        <p:txBody>
          <a:bodyPr>
            <a:normAutofit/>
          </a:bodyPr>
          <a:lstStyle/>
          <a:p>
            <a:pPr algn="ctr"/>
            <a:r>
              <a:rPr lang="en-US" sz="6000" dirty="0" smtClean="0">
                <a:latin typeface="Adobe Devanagari" panose="02040503050201020203" pitchFamily="18" charset="0"/>
                <a:cs typeface="Adobe Devanagari" panose="02040503050201020203" pitchFamily="18" charset="0"/>
              </a:rPr>
              <a:t>Best teachers of the world are:</a:t>
            </a:r>
            <a:endParaRPr lang="en-US" sz="6000"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968042083"/>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322" y="1438031"/>
            <a:ext cx="6855539" cy="3852985"/>
          </a:xfrm>
        </p:spPr>
      </p:pic>
    </p:spTree>
    <p:extLst>
      <p:ext uri="{BB962C8B-B14F-4D97-AF65-F5344CB8AC3E}">
        <p14:creationId xmlns:p14="http://schemas.microsoft.com/office/powerpoint/2010/main" val="2093213369"/>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4431" y="1352062"/>
            <a:ext cx="8237415" cy="4001476"/>
          </a:xfrm>
        </p:spPr>
      </p:pic>
    </p:spTree>
    <p:extLst>
      <p:ext uri="{BB962C8B-B14F-4D97-AF65-F5344CB8AC3E}">
        <p14:creationId xmlns:p14="http://schemas.microsoft.com/office/powerpoint/2010/main" val="499869645"/>
      </p:ext>
    </p:extLst>
  </p:cSld>
  <p:clrMapOvr>
    <a:masterClrMapping/>
  </p:clrMapOvr>
  <p:transition spd="slow" advClick="0"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165</TotalTime>
  <Words>62</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Adobe Devanagari</vt:lpstr>
      <vt:lpstr>Agency FB</vt:lpstr>
      <vt:lpstr>Arial</vt:lpstr>
      <vt:lpstr>Arial Rounded MT Bold</vt:lpstr>
      <vt:lpstr>Century Gothic</vt:lpstr>
      <vt:lpstr>Wingdings</vt:lpstr>
      <vt:lpstr>Vapor Trail</vt:lpstr>
      <vt:lpstr>How to be a teacher of   tomorrow?       </vt:lpstr>
      <vt:lpstr>Teaching is a dynamic profession that requires a unique blend of skills to inspire young minds and create effective learning environments. </vt:lpstr>
      <vt:lpstr>As a teacher, you’re responsible for various tasks within a school, ensuring that your class’s learning runs smoothly. </vt:lpstr>
      <vt:lpstr>There are some essential skills: </vt:lpstr>
      <vt:lpstr>  Becoming a certified teacher usually takes between four to five years. But, if you already hold a bachelor’s degree, you could enroll in an accelerated teacher certification program, become licensed in as little as one year (some programs are longer), and start teaching as quickly as possible.  So, yes, with a bachelor’s degree in any subject, you can enroll in a state-approved teaching program. You will be expected to pass the entry requirements, including state exams.  </vt:lpstr>
      <vt:lpstr>Best teachers of the world are: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be a teacher of   tomorrow?</dc:title>
  <dc:creator>F one</dc:creator>
  <cp:lastModifiedBy>F one</cp:lastModifiedBy>
  <cp:revision>12</cp:revision>
  <dcterms:created xsi:type="dcterms:W3CDTF">2024-09-24T05:12:21Z</dcterms:created>
  <dcterms:modified xsi:type="dcterms:W3CDTF">2024-09-26T06:09:30Z</dcterms:modified>
</cp:coreProperties>
</file>