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9" autoAdjust="0"/>
    <p:restoredTop sz="94660"/>
  </p:normalViewPr>
  <p:slideViewPr>
    <p:cSldViewPr snapToGrid="0">
      <p:cViewPr varScale="1">
        <p:scale>
          <a:sx n="72" d="100"/>
          <a:sy n="72" d="100"/>
        </p:scale>
        <p:origin x="78"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721123-4488-4FDB-8625-CBE1AF653112}"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17294-BD85-403C-809C-4A5E46962118}" type="slidenum">
              <a:rPr lang="en-US" smtClean="0"/>
              <a:t>‹#›</a:t>
            </a:fld>
            <a:endParaRPr lang="en-US"/>
          </a:p>
        </p:txBody>
      </p:sp>
    </p:spTree>
    <p:extLst>
      <p:ext uri="{BB962C8B-B14F-4D97-AF65-F5344CB8AC3E}">
        <p14:creationId xmlns:p14="http://schemas.microsoft.com/office/powerpoint/2010/main" val="2315931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721123-4488-4FDB-8625-CBE1AF653112}"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17294-BD85-403C-809C-4A5E46962118}" type="slidenum">
              <a:rPr lang="en-US" smtClean="0"/>
              <a:t>‹#›</a:t>
            </a:fld>
            <a:endParaRPr lang="en-US"/>
          </a:p>
        </p:txBody>
      </p:sp>
    </p:spTree>
    <p:extLst>
      <p:ext uri="{BB962C8B-B14F-4D97-AF65-F5344CB8AC3E}">
        <p14:creationId xmlns:p14="http://schemas.microsoft.com/office/powerpoint/2010/main" val="3597977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721123-4488-4FDB-8625-CBE1AF653112}"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17294-BD85-403C-809C-4A5E46962118}" type="slidenum">
              <a:rPr lang="en-US" smtClean="0"/>
              <a:t>‹#›</a:t>
            </a:fld>
            <a:endParaRPr lang="en-US"/>
          </a:p>
        </p:txBody>
      </p:sp>
    </p:spTree>
    <p:extLst>
      <p:ext uri="{BB962C8B-B14F-4D97-AF65-F5344CB8AC3E}">
        <p14:creationId xmlns:p14="http://schemas.microsoft.com/office/powerpoint/2010/main" val="2361571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721123-4488-4FDB-8625-CBE1AF653112}"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17294-BD85-403C-809C-4A5E46962118}" type="slidenum">
              <a:rPr lang="en-US" smtClean="0"/>
              <a:t>‹#›</a:t>
            </a:fld>
            <a:endParaRPr lang="en-US"/>
          </a:p>
        </p:txBody>
      </p:sp>
    </p:spTree>
    <p:extLst>
      <p:ext uri="{BB962C8B-B14F-4D97-AF65-F5344CB8AC3E}">
        <p14:creationId xmlns:p14="http://schemas.microsoft.com/office/powerpoint/2010/main" val="2904657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721123-4488-4FDB-8625-CBE1AF653112}"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17294-BD85-403C-809C-4A5E46962118}" type="slidenum">
              <a:rPr lang="en-US" smtClean="0"/>
              <a:t>‹#›</a:t>
            </a:fld>
            <a:endParaRPr lang="en-US"/>
          </a:p>
        </p:txBody>
      </p:sp>
    </p:spTree>
    <p:extLst>
      <p:ext uri="{BB962C8B-B14F-4D97-AF65-F5344CB8AC3E}">
        <p14:creationId xmlns:p14="http://schemas.microsoft.com/office/powerpoint/2010/main" val="2346758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721123-4488-4FDB-8625-CBE1AF653112}"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17294-BD85-403C-809C-4A5E46962118}" type="slidenum">
              <a:rPr lang="en-US" smtClean="0"/>
              <a:t>‹#›</a:t>
            </a:fld>
            <a:endParaRPr lang="en-US"/>
          </a:p>
        </p:txBody>
      </p:sp>
    </p:spTree>
    <p:extLst>
      <p:ext uri="{BB962C8B-B14F-4D97-AF65-F5344CB8AC3E}">
        <p14:creationId xmlns:p14="http://schemas.microsoft.com/office/powerpoint/2010/main" val="3388070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721123-4488-4FDB-8625-CBE1AF653112}" type="datetimeFigureOut">
              <a:rPr lang="en-US" smtClean="0"/>
              <a:t>9/30/2024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117294-BD85-403C-809C-4A5E46962118}" type="slidenum">
              <a:rPr lang="en-US" smtClean="0"/>
              <a:t>‹#›</a:t>
            </a:fld>
            <a:endParaRPr lang="en-US"/>
          </a:p>
        </p:txBody>
      </p:sp>
    </p:spTree>
    <p:extLst>
      <p:ext uri="{BB962C8B-B14F-4D97-AF65-F5344CB8AC3E}">
        <p14:creationId xmlns:p14="http://schemas.microsoft.com/office/powerpoint/2010/main" val="168663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721123-4488-4FDB-8625-CBE1AF653112}" type="datetimeFigureOut">
              <a:rPr lang="en-US" smtClean="0"/>
              <a:t>9/30/2024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117294-BD85-403C-809C-4A5E46962118}" type="slidenum">
              <a:rPr lang="en-US" smtClean="0"/>
              <a:t>‹#›</a:t>
            </a:fld>
            <a:endParaRPr lang="en-US"/>
          </a:p>
        </p:txBody>
      </p:sp>
    </p:spTree>
    <p:extLst>
      <p:ext uri="{BB962C8B-B14F-4D97-AF65-F5344CB8AC3E}">
        <p14:creationId xmlns:p14="http://schemas.microsoft.com/office/powerpoint/2010/main" val="1882648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721123-4488-4FDB-8625-CBE1AF653112}" type="datetimeFigureOut">
              <a:rPr lang="en-US" smtClean="0"/>
              <a:t>9/30/2024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117294-BD85-403C-809C-4A5E46962118}" type="slidenum">
              <a:rPr lang="en-US" smtClean="0"/>
              <a:t>‹#›</a:t>
            </a:fld>
            <a:endParaRPr lang="en-US"/>
          </a:p>
        </p:txBody>
      </p:sp>
    </p:spTree>
    <p:extLst>
      <p:ext uri="{BB962C8B-B14F-4D97-AF65-F5344CB8AC3E}">
        <p14:creationId xmlns:p14="http://schemas.microsoft.com/office/powerpoint/2010/main" val="437253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721123-4488-4FDB-8625-CBE1AF653112}"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17294-BD85-403C-809C-4A5E46962118}" type="slidenum">
              <a:rPr lang="en-US" smtClean="0"/>
              <a:t>‹#›</a:t>
            </a:fld>
            <a:endParaRPr lang="en-US"/>
          </a:p>
        </p:txBody>
      </p:sp>
    </p:spTree>
    <p:extLst>
      <p:ext uri="{BB962C8B-B14F-4D97-AF65-F5344CB8AC3E}">
        <p14:creationId xmlns:p14="http://schemas.microsoft.com/office/powerpoint/2010/main" val="1810628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721123-4488-4FDB-8625-CBE1AF653112}"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17294-BD85-403C-809C-4A5E46962118}" type="slidenum">
              <a:rPr lang="en-US" smtClean="0"/>
              <a:t>‹#›</a:t>
            </a:fld>
            <a:endParaRPr lang="en-US"/>
          </a:p>
        </p:txBody>
      </p:sp>
    </p:spTree>
    <p:extLst>
      <p:ext uri="{BB962C8B-B14F-4D97-AF65-F5344CB8AC3E}">
        <p14:creationId xmlns:p14="http://schemas.microsoft.com/office/powerpoint/2010/main" val="412386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21123-4488-4FDB-8625-CBE1AF653112}" type="datetimeFigureOut">
              <a:rPr lang="en-US" smtClean="0"/>
              <a:t>9/30/2024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117294-BD85-403C-809C-4A5E46962118}" type="slidenum">
              <a:rPr lang="en-US" smtClean="0"/>
              <a:t>‹#›</a:t>
            </a:fld>
            <a:endParaRPr lang="en-US"/>
          </a:p>
        </p:txBody>
      </p:sp>
    </p:spTree>
    <p:extLst>
      <p:ext uri="{BB962C8B-B14F-4D97-AF65-F5344CB8AC3E}">
        <p14:creationId xmlns:p14="http://schemas.microsoft.com/office/powerpoint/2010/main" val="180780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600" b="1" dirty="0" smtClean="0"/>
              <a:t/>
            </a:r>
            <a:br>
              <a:rPr lang="en-US" sz="3600" b="1" dirty="0" smtClean="0"/>
            </a:br>
            <a:r>
              <a:rPr lang="en-US" sz="3600" b="1" dirty="0" smtClean="0"/>
              <a:t>Innovations in Actuarial Science: Leveraging Technology for Enhanced Risk Management</a:t>
            </a:r>
            <a:r>
              <a:rPr lang="en-US" dirty="0" smtClean="0"/>
              <a:t/>
            </a:r>
            <a:br>
              <a:rPr lang="en-US" dirty="0" smtClean="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05027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Machine Learning and AI</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Machine learning algorithms allow systems to learn from data and improve their performance over time. In actuarial science, this capability is crucial for enhancing predictive models and automating routine processes.</a:t>
            </a:r>
          </a:p>
          <a:p>
            <a:r>
              <a:rPr lang="en-US" dirty="0" smtClean="0"/>
              <a:t>Applications of AI in the field include fraud detection, where algorithms analyze patterns in claims data to identify suspicious activities. This proactive approach helps organizations minimize losses and improve claims processing efficiency.</a:t>
            </a:r>
          </a:p>
          <a:p>
            <a:r>
              <a:rPr lang="en-US" dirty="0" smtClean="0"/>
              <a:t>Additionally, AI tools assist actuaries in managing and analyzing large datasets, making it easier to extract valuable insights that inform risk assessments and product development.</a:t>
            </a:r>
          </a:p>
          <a:p>
            <a:r>
              <a:rPr lang="en-US" dirty="0" smtClean="0"/>
              <a:t>The potential for personalized insurance products based on individual customer data represents a significant advancement in how actuaries can tailor their offerings to meet specific needs.</a:t>
            </a:r>
          </a:p>
          <a:p>
            <a:endParaRPr lang="en-US" dirty="0"/>
          </a:p>
        </p:txBody>
      </p:sp>
    </p:spTree>
    <p:extLst>
      <p:ext uri="{BB962C8B-B14F-4D97-AF65-F5344CB8AC3E}">
        <p14:creationId xmlns:p14="http://schemas.microsoft.com/office/powerpoint/2010/main" val="602295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Big Data and Data Visualization</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advent of big data has transformed the actuarial landscape by enabling the analysis of vast amounts of information. This capability allows actuaries to uncover trends and correlations that were previously difficult to detect.</a:t>
            </a:r>
          </a:p>
          <a:p>
            <a:r>
              <a:rPr lang="en-US" dirty="0" smtClean="0"/>
              <a:t>Data visualization tools play a vital role in communicating complex information effectively. By presenting data in visually engaging formats, actuaries can help stakeholders understand findings and make informed decisions.</a:t>
            </a:r>
          </a:p>
          <a:p>
            <a:r>
              <a:rPr lang="en-US" dirty="0" smtClean="0"/>
              <a:t>Interactive dashboards enable real-time analysis, allowing actuaries to monitor key metrics and respond quickly to changing market conditions or emerging risks.</a:t>
            </a:r>
          </a:p>
          <a:p>
            <a:r>
              <a:rPr lang="en-US" dirty="0" smtClean="0"/>
              <a:t>These advancements enhance communication and transparency within the actuarial process, fostering collaboration among stakeholders and facilitating data-driven decision-making.</a:t>
            </a:r>
          </a:p>
          <a:p>
            <a:endParaRPr lang="en-US" dirty="0"/>
          </a:p>
        </p:txBody>
      </p:sp>
    </p:spTree>
    <p:extLst>
      <p:ext uri="{BB962C8B-B14F-4D97-AF65-F5344CB8AC3E}">
        <p14:creationId xmlns:p14="http://schemas.microsoft.com/office/powerpoint/2010/main" val="496085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Advanced Risk Modeling Software</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Advanced risk modeling software automates complex calculations, significantly reducing the time required for data analysis while minimizing human error. This efficiency allows actuaries to focus on higher-level strategic tasks.</a:t>
            </a:r>
          </a:p>
          <a:p>
            <a:r>
              <a:rPr lang="en-US" dirty="0" smtClean="0"/>
              <a:t>Many software solutions feature user-friendly interfaces that simplify data input and manipulation, making it easier for actuaries to work with complex datasets and develop insights.</a:t>
            </a:r>
          </a:p>
          <a:p>
            <a:r>
              <a:rPr lang="en-US" dirty="0" smtClean="0"/>
              <a:t>Integration capabilities with other systems enable real-time data analysis and reporting, ensuring that actuaries have access to the most current information when making decisions.</a:t>
            </a:r>
          </a:p>
          <a:p>
            <a:r>
              <a:rPr lang="en-US" dirty="0" smtClean="0"/>
              <a:t>Examples of widely used software include SAS, R, MATLAB, and various Python libraries, each offering unique features tailored to specific actuarial needs.</a:t>
            </a:r>
          </a:p>
          <a:p>
            <a:endParaRPr lang="en-US" dirty="0"/>
          </a:p>
        </p:txBody>
      </p:sp>
    </p:spTree>
    <p:extLst>
      <p:ext uri="{BB962C8B-B14F-4D97-AF65-F5344CB8AC3E}">
        <p14:creationId xmlns:p14="http://schemas.microsoft.com/office/powerpoint/2010/main" val="4154615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Challenges and Ethical Considerations</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As the reliance on technology and big data grows, so do concerns about data security. Actuaries must be vigilant in safeguarding sensitive information to protect customer privacy and maintain trust.</a:t>
            </a:r>
          </a:p>
          <a:p>
            <a:r>
              <a:rPr lang="en-US" dirty="0" smtClean="0"/>
              <a:t>Algorithmic bias poses another challenge, as automated decision-making can inadvertently perpetuate inequalities in risk assessment and pricing. It is essential for actuaries to ensure that their models are fair and unbiased.</a:t>
            </a:r>
          </a:p>
          <a:p>
            <a:r>
              <a:rPr lang="en-US" dirty="0" smtClean="0"/>
              <a:t>The digital divide may limit access to technological advancements in certain regions, hindering the ability of some actuaries to fully leverage innovations. Addressing these disparities is crucial for the profession’s growth.</a:t>
            </a:r>
          </a:p>
          <a:p>
            <a:r>
              <a:rPr lang="en-US" dirty="0" smtClean="0"/>
              <a:t>Establishing ethical standards is vital in guiding the use of technology, ensuring that actuaries maintain accountability and prioritize fairness in their practices.</a:t>
            </a:r>
          </a:p>
          <a:p>
            <a:endParaRPr lang="en-US" dirty="0"/>
          </a:p>
        </p:txBody>
      </p:sp>
    </p:spTree>
    <p:extLst>
      <p:ext uri="{BB962C8B-B14F-4D97-AF65-F5344CB8AC3E}">
        <p14:creationId xmlns:p14="http://schemas.microsoft.com/office/powerpoint/2010/main" val="1228397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Future of Actuarial Science</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future of actuarial science is poised for increased automation and machine learning integration, enabling actuaries to streamline their workflows and enhance the accuracy of their predictions.</a:t>
            </a:r>
          </a:p>
          <a:p>
            <a:r>
              <a:rPr lang="en-US" dirty="0" smtClean="0"/>
              <a:t>Real-time data analytics will provide actuaries with immediate insights into market changes, allowing for swift adjustments in risk assessments and product offerings.</a:t>
            </a:r>
          </a:p>
          <a:p>
            <a:r>
              <a:rPr lang="en-US" dirty="0" smtClean="0"/>
              <a:t>The potential integration of </a:t>
            </a:r>
            <a:r>
              <a:rPr lang="en-US" dirty="0" err="1" smtClean="0"/>
              <a:t>blockchain</a:t>
            </a:r>
            <a:r>
              <a:rPr lang="en-US" dirty="0" smtClean="0"/>
              <a:t> technology could enhance data integrity and security, fostering trust among stakeholders and improving operational efficiency.</a:t>
            </a:r>
          </a:p>
          <a:p>
            <a:r>
              <a:rPr lang="en-US" dirty="0" smtClean="0"/>
              <a:t>Continuous skill development will be essential for actuaries to adapt to these emerging technologies, ensuring they remain at the forefront of industry advancements.</a:t>
            </a:r>
          </a:p>
          <a:p>
            <a:endParaRPr lang="en-US" dirty="0"/>
          </a:p>
        </p:txBody>
      </p:sp>
    </p:spTree>
    <p:extLst>
      <p:ext uri="{BB962C8B-B14F-4D97-AF65-F5344CB8AC3E}">
        <p14:creationId xmlns:p14="http://schemas.microsoft.com/office/powerpoint/2010/main" val="615849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Technological innovations are significantly enhancing the effectiveness of actuarial science, enabling better risk management and decision-making processes.</a:t>
            </a:r>
          </a:p>
          <a:p>
            <a:r>
              <a:rPr lang="en-US" dirty="0" smtClean="0"/>
              <a:t>These advancements not only improve the accuracy of predictions but also lead to more tailored and effective financial products for consumers.</a:t>
            </a:r>
          </a:p>
          <a:p>
            <a:r>
              <a:rPr lang="en-US" dirty="0" smtClean="0"/>
              <a:t>Actuaries are encouraged to embrace technology while adhering to ethical standards, ensuring that the profession evolves responsibly.</a:t>
            </a:r>
          </a:p>
          <a:p>
            <a:r>
              <a:rPr lang="en-US" dirty="0" smtClean="0"/>
              <a:t>The ability to adapt to ongoing technological changes will determine the future success of actuaries and the broader field of actuarial science.</a:t>
            </a:r>
          </a:p>
          <a:p>
            <a:endParaRPr lang="en-US" dirty="0"/>
          </a:p>
        </p:txBody>
      </p:sp>
    </p:spTree>
    <p:extLst>
      <p:ext uri="{BB962C8B-B14F-4D97-AF65-F5344CB8AC3E}">
        <p14:creationId xmlns:p14="http://schemas.microsoft.com/office/powerpoint/2010/main" val="2461335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br>
              <a:rPr lang="en-US" b="1" dirty="0" smtClean="0"/>
            </a:br>
            <a:endParaRPr lang="en-US" dirty="0"/>
          </a:p>
        </p:txBody>
      </p:sp>
      <p:sp>
        <p:nvSpPr>
          <p:cNvPr id="3" name="Content Placeholder 2"/>
          <p:cNvSpPr>
            <a:spLocks noGrp="1"/>
          </p:cNvSpPr>
          <p:nvPr>
            <p:ph idx="1"/>
          </p:nvPr>
        </p:nvSpPr>
        <p:spPr/>
        <p:txBody>
          <a:bodyPr/>
          <a:lstStyle/>
          <a:p>
            <a:r>
              <a:rPr lang="en-US" dirty="0" smtClean="0"/>
              <a:t>Include a comprehensive list of scholarly articles, textbooks, and reputable online resources that support the information presented. Ensure all references are properly formatted for clarity and professionalism.</a:t>
            </a:r>
          </a:p>
          <a:p>
            <a:endParaRPr lang="en-US" dirty="0"/>
          </a:p>
        </p:txBody>
      </p:sp>
    </p:spTree>
    <p:extLst>
      <p:ext uri="{BB962C8B-B14F-4D97-AF65-F5344CB8AC3E}">
        <p14:creationId xmlns:p14="http://schemas.microsoft.com/office/powerpoint/2010/main" val="2904609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Thank You</a:t>
            </a:r>
            <a:endParaRPr lang="en-US"/>
          </a:p>
        </p:txBody>
      </p:sp>
    </p:spTree>
    <p:extLst>
      <p:ext uri="{BB962C8B-B14F-4D97-AF65-F5344CB8AC3E}">
        <p14:creationId xmlns:p14="http://schemas.microsoft.com/office/powerpoint/2010/main" val="140678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English Abstract:</a:t>
            </a:r>
          </a:p>
        </p:txBody>
      </p:sp>
      <p:sp>
        <p:nvSpPr>
          <p:cNvPr id="3" name="Content Placeholder 2"/>
          <p:cNvSpPr>
            <a:spLocks noGrp="1"/>
          </p:cNvSpPr>
          <p:nvPr>
            <p:ph idx="1"/>
          </p:nvPr>
        </p:nvSpPr>
        <p:spPr/>
        <p:txBody>
          <a:bodyPr/>
          <a:lstStyle/>
          <a:p>
            <a:r>
              <a:rPr lang="en-US" dirty="0" smtClean="0"/>
              <a:t>Innovations </a:t>
            </a:r>
            <a:r>
              <a:rPr lang="en-US" dirty="0"/>
              <a:t>in actuarial science are revolutionizing the way risk is assessed, managed, and mitigated. By leveraging advanced technologies such as artificial intelligence (AI), machine learning, and big data analytics, actuaries can provide more precise risk predictions and design more robust financial models. These technologies enable the processing of vast amounts of data, offering real-time insights that improve decision-making in areas such as insurance, pension funds, and financial markets. This paper explores the transformative role of technology in enhancing risk management practices within actuarial science, highlighting its potential to shape the future of the profession.</a:t>
            </a:r>
          </a:p>
        </p:txBody>
      </p:sp>
    </p:spTree>
    <p:extLst>
      <p:ext uri="{BB962C8B-B14F-4D97-AF65-F5344CB8AC3E}">
        <p14:creationId xmlns:p14="http://schemas.microsoft.com/office/powerpoint/2010/main" val="382431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Swahili Abstract:</a:t>
            </a:r>
          </a:p>
        </p:txBody>
      </p:sp>
      <p:sp>
        <p:nvSpPr>
          <p:cNvPr id="3" name="Content Placeholder 2"/>
          <p:cNvSpPr>
            <a:spLocks noGrp="1"/>
          </p:cNvSpPr>
          <p:nvPr>
            <p:ph idx="1"/>
          </p:nvPr>
        </p:nvSpPr>
        <p:spPr>
          <a:xfrm>
            <a:off x="745434" y="2196686"/>
            <a:ext cx="10515600" cy="4351338"/>
          </a:xfrm>
        </p:spPr>
        <p:txBody>
          <a:bodyPr>
            <a:normAutofit lnSpcReduction="10000"/>
          </a:bodyPr>
          <a:lstStyle/>
          <a:p>
            <a:r>
              <a:rPr lang="en-US" dirty="0" err="1" smtClean="0"/>
              <a:t>Ubunifu</a:t>
            </a:r>
            <a:r>
              <a:rPr lang="en-US" dirty="0" smtClean="0"/>
              <a:t> </a:t>
            </a:r>
            <a:r>
              <a:rPr lang="en-US" dirty="0" err="1"/>
              <a:t>katika</a:t>
            </a:r>
            <a:r>
              <a:rPr lang="en-US" dirty="0"/>
              <a:t> </a:t>
            </a:r>
            <a:r>
              <a:rPr lang="en-US" dirty="0" err="1"/>
              <a:t>sayansi</a:t>
            </a:r>
            <a:r>
              <a:rPr lang="en-US" dirty="0"/>
              <a:t> </a:t>
            </a:r>
            <a:r>
              <a:rPr lang="en-US" dirty="0" err="1"/>
              <a:t>ya</a:t>
            </a:r>
            <a:r>
              <a:rPr lang="en-US" dirty="0"/>
              <a:t> </a:t>
            </a:r>
            <a:r>
              <a:rPr lang="en-US" dirty="0" err="1"/>
              <a:t>ukadiriaji</a:t>
            </a:r>
            <a:r>
              <a:rPr lang="en-US" dirty="0"/>
              <a:t> </a:t>
            </a:r>
            <a:r>
              <a:rPr lang="en-US" dirty="0" err="1"/>
              <a:t>hatari</a:t>
            </a:r>
            <a:r>
              <a:rPr lang="en-US" dirty="0"/>
              <a:t> </a:t>
            </a:r>
            <a:r>
              <a:rPr lang="en-US" dirty="0" err="1"/>
              <a:t>unabadilisha</a:t>
            </a:r>
            <a:r>
              <a:rPr lang="en-US" dirty="0"/>
              <a:t> </a:t>
            </a:r>
            <a:r>
              <a:rPr lang="en-US" dirty="0" err="1"/>
              <a:t>jinsi</a:t>
            </a:r>
            <a:r>
              <a:rPr lang="en-US" dirty="0"/>
              <a:t> </a:t>
            </a:r>
            <a:r>
              <a:rPr lang="en-US" dirty="0" err="1"/>
              <a:t>hatari</a:t>
            </a:r>
            <a:r>
              <a:rPr lang="en-US" dirty="0"/>
              <a:t> </a:t>
            </a:r>
            <a:r>
              <a:rPr lang="en-US" dirty="0" err="1"/>
              <a:t>zinavyokadiriwa</a:t>
            </a:r>
            <a:r>
              <a:rPr lang="en-US" dirty="0"/>
              <a:t>, </a:t>
            </a:r>
            <a:r>
              <a:rPr lang="en-US" dirty="0" err="1"/>
              <a:t>kusimamiwa</a:t>
            </a:r>
            <a:r>
              <a:rPr lang="en-US" dirty="0"/>
              <a:t>, </a:t>
            </a:r>
            <a:r>
              <a:rPr lang="en-US" dirty="0" err="1"/>
              <a:t>na</a:t>
            </a:r>
            <a:r>
              <a:rPr lang="en-US" dirty="0"/>
              <a:t> </a:t>
            </a:r>
            <a:r>
              <a:rPr lang="en-US" dirty="0" err="1"/>
              <a:t>kupunguzwa</a:t>
            </a:r>
            <a:r>
              <a:rPr lang="en-US" dirty="0"/>
              <a:t>. Kwa </a:t>
            </a:r>
            <a:r>
              <a:rPr lang="en-US" dirty="0" err="1"/>
              <a:t>kutumia</a:t>
            </a:r>
            <a:r>
              <a:rPr lang="en-US" dirty="0"/>
              <a:t> </a:t>
            </a:r>
            <a:r>
              <a:rPr lang="en-US" dirty="0" err="1"/>
              <a:t>teknolojia</a:t>
            </a:r>
            <a:r>
              <a:rPr lang="en-US" dirty="0"/>
              <a:t> </a:t>
            </a:r>
            <a:r>
              <a:rPr lang="en-US" dirty="0" err="1"/>
              <a:t>za</a:t>
            </a:r>
            <a:r>
              <a:rPr lang="en-US" dirty="0"/>
              <a:t> </a:t>
            </a:r>
            <a:r>
              <a:rPr lang="en-US" dirty="0" err="1"/>
              <a:t>kisasa</a:t>
            </a:r>
            <a:r>
              <a:rPr lang="en-US" dirty="0"/>
              <a:t> </a:t>
            </a:r>
            <a:r>
              <a:rPr lang="en-US" dirty="0" err="1"/>
              <a:t>kama</a:t>
            </a:r>
            <a:r>
              <a:rPr lang="en-US" dirty="0"/>
              <a:t> </a:t>
            </a:r>
            <a:r>
              <a:rPr lang="en-US" dirty="0" err="1"/>
              <a:t>akili</a:t>
            </a:r>
            <a:r>
              <a:rPr lang="en-US" dirty="0"/>
              <a:t> </a:t>
            </a:r>
            <a:r>
              <a:rPr lang="en-US" dirty="0" err="1"/>
              <a:t>bandia</a:t>
            </a:r>
            <a:r>
              <a:rPr lang="en-US" dirty="0"/>
              <a:t> (AI), </a:t>
            </a:r>
            <a:r>
              <a:rPr lang="en-US" dirty="0" err="1"/>
              <a:t>ujifunzaji</a:t>
            </a:r>
            <a:r>
              <a:rPr lang="en-US" dirty="0"/>
              <a:t> </a:t>
            </a:r>
            <a:r>
              <a:rPr lang="en-US" dirty="0" err="1"/>
              <a:t>wa</a:t>
            </a:r>
            <a:r>
              <a:rPr lang="en-US" dirty="0"/>
              <a:t> </a:t>
            </a:r>
            <a:r>
              <a:rPr lang="en-US" dirty="0" err="1"/>
              <a:t>mashine</a:t>
            </a:r>
            <a:r>
              <a:rPr lang="en-US" dirty="0"/>
              <a:t>, </a:t>
            </a:r>
            <a:r>
              <a:rPr lang="en-US" dirty="0" err="1"/>
              <a:t>na</a:t>
            </a:r>
            <a:r>
              <a:rPr lang="en-US" dirty="0"/>
              <a:t> </a:t>
            </a:r>
            <a:r>
              <a:rPr lang="en-US" dirty="0" err="1"/>
              <a:t>uchambuzi</a:t>
            </a:r>
            <a:r>
              <a:rPr lang="en-US" dirty="0"/>
              <a:t> </a:t>
            </a:r>
            <a:r>
              <a:rPr lang="en-US" dirty="0" err="1"/>
              <a:t>wa</a:t>
            </a:r>
            <a:r>
              <a:rPr lang="en-US" dirty="0"/>
              <a:t> data </a:t>
            </a:r>
            <a:r>
              <a:rPr lang="en-US" dirty="0" err="1"/>
              <a:t>kubwa</a:t>
            </a:r>
            <a:r>
              <a:rPr lang="en-US" dirty="0"/>
              <a:t>, </a:t>
            </a:r>
            <a:r>
              <a:rPr lang="en-US" dirty="0" err="1"/>
              <a:t>wataalamu</a:t>
            </a:r>
            <a:r>
              <a:rPr lang="en-US" dirty="0"/>
              <a:t> </a:t>
            </a:r>
            <a:r>
              <a:rPr lang="en-US" dirty="0" err="1"/>
              <a:t>wa</a:t>
            </a:r>
            <a:r>
              <a:rPr lang="en-US" dirty="0"/>
              <a:t> </a:t>
            </a:r>
            <a:r>
              <a:rPr lang="en-US" dirty="0" err="1"/>
              <a:t>ukadiriaji</a:t>
            </a:r>
            <a:r>
              <a:rPr lang="en-US" dirty="0"/>
              <a:t> </a:t>
            </a:r>
            <a:r>
              <a:rPr lang="en-US" dirty="0" err="1"/>
              <a:t>wanaweza</a:t>
            </a:r>
            <a:r>
              <a:rPr lang="en-US" dirty="0"/>
              <a:t> </a:t>
            </a:r>
            <a:r>
              <a:rPr lang="en-US" dirty="0" err="1"/>
              <a:t>kutoa</a:t>
            </a:r>
            <a:r>
              <a:rPr lang="en-US" dirty="0"/>
              <a:t> </a:t>
            </a:r>
            <a:r>
              <a:rPr lang="en-US" dirty="0" err="1"/>
              <a:t>makadirio</a:t>
            </a:r>
            <a:r>
              <a:rPr lang="en-US" dirty="0"/>
              <a:t> </a:t>
            </a:r>
            <a:r>
              <a:rPr lang="en-US" dirty="0" err="1"/>
              <a:t>sahihi</a:t>
            </a:r>
            <a:r>
              <a:rPr lang="en-US" dirty="0"/>
              <a:t> </a:t>
            </a:r>
            <a:r>
              <a:rPr lang="en-US" dirty="0" err="1"/>
              <a:t>zaidi</a:t>
            </a:r>
            <a:r>
              <a:rPr lang="en-US" dirty="0"/>
              <a:t> </a:t>
            </a:r>
            <a:r>
              <a:rPr lang="en-US" dirty="0" err="1"/>
              <a:t>ya</a:t>
            </a:r>
            <a:r>
              <a:rPr lang="en-US" dirty="0"/>
              <a:t> </a:t>
            </a:r>
            <a:r>
              <a:rPr lang="en-US" dirty="0" err="1"/>
              <a:t>hatari</a:t>
            </a:r>
            <a:r>
              <a:rPr lang="en-US" dirty="0"/>
              <a:t> </a:t>
            </a:r>
            <a:r>
              <a:rPr lang="en-US" dirty="0" err="1"/>
              <a:t>na</a:t>
            </a:r>
            <a:r>
              <a:rPr lang="en-US" dirty="0"/>
              <a:t> </a:t>
            </a:r>
            <a:r>
              <a:rPr lang="en-US" dirty="0" err="1"/>
              <a:t>kubuni</a:t>
            </a:r>
            <a:r>
              <a:rPr lang="en-US" dirty="0"/>
              <a:t> </a:t>
            </a:r>
            <a:r>
              <a:rPr lang="en-US" dirty="0" err="1"/>
              <a:t>mifano</a:t>
            </a:r>
            <a:r>
              <a:rPr lang="en-US" dirty="0"/>
              <a:t> </a:t>
            </a:r>
            <a:r>
              <a:rPr lang="en-US" dirty="0" err="1"/>
              <a:t>thabiti</a:t>
            </a:r>
            <a:r>
              <a:rPr lang="en-US" dirty="0"/>
              <a:t> </a:t>
            </a:r>
            <a:r>
              <a:rPr lang="en-US" dirty="0" err="1"/>
              <a:t>zaidi</a:t>
            </a:r>
            <a:r>
              <a:rPr lang="en-US" dirty="0"/>
              <a:t> </a:t>
            </a:r>
            <a:r>
              <a:rPr lang="en-US" dirty="0" err="1"/>
              <a:t>ya</a:t>
            </a:r>
            <a:r>
              <a:rPr lang="en-US" dirty="0"/>
              <a:t> </a:t>
            </a:r>
            <a:r>
              <a:rPr lang="en-US" dirty="0" err="1"/>
              <a:t>kifedha</a:t>
            </a:r>
            <a:r>
              <a:rPr lang="en-US" dirty="0"/>
              <a:t>. </a:t>
            </a:r>
            <a:r>
              <a:rPr lang="en-US" dirty="0" err="1"/>
              <a:t>Teknolojia</a:t>
            </a:r>
            <a:r>
              <a:rPr lang="en-US" dirty="0"/>
              <a:t> </a:t>
            </a:r>
            <a:r>
              <a:rPr lang="en-US" dirty="0" err="1"/>
              <a:t>hizi</a:t>
            </a:r>
            <a:r>
              <a:rPr lang="en-US" dirty="0"/>
              <a:t> </a:t>
            </a:r>
            <a:r>
              <a:rPr lang="en-US" dirty="0" err="1"/>
              <a:t>zinawezesha</a:t>
            </a:r>
            <a:r>
              <a:rPr lang="en-US" dirty="0"/>
              <a:t> </a:t>
            </a:r>
            <a:r>
              <a:rPr lang="en-US" dirty="0" err="1"/>
              <a:t>uchakataji</a:t>
            </a:r>
            <a:r>
              <a:rPr lang="en-US" dirty="0"/>
              <a:t> </a:t>
            </a:r>
            <a:r>
              <a:rPr lang="en-US" dirty="0" err="1"/>
              <a:t>wa</a:t>
            </a:r>
            <a:r>
              <a:rPr lang="en-US" dirty="0"/>
              <a:t> </a:t>
            </a:r>
            <a:r>
              <a:rPr lang="en-US" dirty="0" err="1"/>
              <a:t>kiasi</a:t>
            </a:r>
            <a:r>
              <a:rPr lang="en-US" dirty="0"/>
              <a:t> </a:t>
            </a:r>
            <a:r>
              <a:rPr lang="en-US" dirty="0" err="1"/>
              <a:t>kikubwa</a:t>
            </a:r>
            <a:r>
              <a:rPr lang="en-US" dirty="0"/>
              <a:t> cha data, </a:t>
            </a:r>
            <a:r>
              <a:rPr lang="en-US" dirty="0" err="1"/>
              <a:t>zikitoa</a:t>
            </a:r>
            <a:r>
              <a:rPr lang="en-US" dirty="0"/>
              <a:t> </a:t>
            </a:r>
            <a:r>
              <a:rPr lang="en-US" dirty="0" err="1"/>
              <a:t>taarifa</a:t>
            </a:r>
            <a:r>
              <a:rPr lang="en-US" dirty="0"/>
              <a:t> </a:t>
            </a:r>
            <a:r>
              <a:rPr lang="en-US" dirty="0" err="1"/>
              <a:t>za</a:t>
            </a:r>
            <a:r>
              <a:rPr lang="en-US" dirty="0"/>
              <a:t> </a:t>
            </a:r>
            <a:r>
              <a:rPr lang="en-US" dirty="0" err="1"/>
              <a:t>papo</a:t>
            </a:r>
            <a:r>
              <a:rPr lang="en-US" dirty="0"/>
              <a:t> </a:t>
            </a:r>
            <a:r>
              <a:rPr lang="en-US" dirty="0" err="1"/>
              <a:t>hapo</a:t>
            </a:r>
            <a:r>
              <a:rPr lang="en-US" dirty="0"/>
              <a:t> </a:t>
            </a:r>
            <a:r>
              <a:rPr lang="en-US" dirty="0" err="1"/>
              <a:t>zinazoboreshwa</a:t>
            </a:r>
            <a:r>
              <a:rPr lang="en-US" dirty="0"/>
              <a:t> </a:t>
            </a:r>
            <a:r>
              <a:rPr lang="en-US" dirty="0" err="1"/>
              <a:t>kwa</a:t>
            </a:r>
            <a:r>
              <a:rPr lang="en-US" dirty="0"/>
              <a:t> </a:t>
            </a:r>
            <a:r>
              <a:rPr lang="en-US" dirty="0" err="1"/>
              <a:t>ajili</a:t>
            </a:r>
            <a:r>
              <a:rPr lang="en-US" dirty="0"/>
              <a:t> </a:t>
            </a:r>
            <a:r>
              <a:rPr lang="en-US" dirty="0" err="1"/>
              <a:t>ya</a:t>
            </a:r>
            <a:r>
              <a:rPr lang="en-US" dirty="0"/>
              <a:t> </a:t>
            </a:r>
            <a:r>
              <a:rPr lang="en-US" dirty="0" err="1"/>
              <a:t>kufanya</a:t>
            </a:r>
            <a:r>
              <a:rPr lang="en-US" dirty="0"/>
              <a:t> </a:t>
            </a:r>
            <a:r>
              <a:rPr lang="en-US" dirty="0" err="1"/>
              <a:t>maamuzi</a:t>
            </a:r>
            <a:r>
              <a:rPr lang="en-US" dirty="0"/>
              <a:t> </a:t>
            </a:r>
            <a:r>
              <a:rPr lang="en-US" dirty="0" err="1"/>
              <a:t>katika</a:t>
            </a:r>
            <a:r>
              <a:rPr lang="en-US" dirty="0"/>
              <a:t> </a:t>
            </a:r>
            <a:r>
              <a:rPr lang="en-US" dirty="0" err="1"/>
              <a:t>maeneo</a:t>
            </a:r>
            <a:r>
              <a:rPr lang="en-US" dirty="0"/>
              <a:t> </a:t>
            </a:r>
            <a:r>
              <a:rPr lang="en-US" dirty="0" err="1"/>
              <a:t>kama</a:t>
            </a:r>
            <a:r>
              <a:rPr lang="en-US" dirty="0"/>
              <a:t> </a:t>
            </a:r>
            <a:r>
              <a:rPr lang="en-US" dirty="0" err="1"/>
              <a:t>bima</a:t>
            </a:r>
            <a:r>
              <a:rPr lang="en-US" dirty="0"/>
              <a:t>, </a:t>
            </a:r>
            <a:r>
              <a:rPr lang="en-US" dirty="0" err="1"/>
              <a:t>mifuko</a:t>
            </a:r>
            <a:r>
              <a:rPr lang="en-US" dirty="0"/>
              <a:t> </a:t>
            </a:r>
            <a:r>
              <a:rPr lang="en-US" dirty="0" err="1"/>
              <a:t>ya</a:t>
            </a:r>
            <a:r>
              <a:rPr lang="en-US" dirty="0"/>
              <a:t> </a:t>
            </a:r>
            <a:r>
              <a:rPr lang="en-US" dirty="0" err="1"/>
              <a:t>pensheni</a:t>
            </a:r>
            <a:r>
              <a:rPr lang="en-US" dirty="0"/>
              <a:t>, </a:t>
            </a:r>
            <a:r>
              <a:rPr lang="en-US" dirty="0" err="1"/>
              <a:t>na</a:t>
            </a:r>
            <a:r>
              <a:rPr lang="en-US" dirty="0"/>
              <a:t> </a:t>
            </a:r>
            <a:r>
              <a:rPr lang="en-US" dirty="0" err="1"/>
              <a:t>masoko</a:t>
            </a:r>
            <a:r>
              <a:rPr lang="en-US" dirty="0"/>
              <a:t> </a:t>
            </a:r>
            <a:r>
              <a:rPr lang="en-US" dirty="0" err="1"/>
              <a:t>ya</a:t>
            </a:r>
            <a:r>
              <a:rPr lang="en-US" dirty="0"/>
              <a:t> </a:t>
            </a:r>
            <a:r>
              <a:rPr lang="en-US" dirty="0" err="1"/>
              <a:t>kifedha</a:t>
            </a:r>
            <a:r>
              <a:rPr lang="en-US" dirty="0"/>
              <a:t>. </a:t>
            </a:r>
            <a:r>
              <a:rPr lang="en-US" dirty="0" err="1"/>
              <a:t>Karatasi</a:t>
            </a:r>
            <a:r>
              <a:rPr lang="en-US" dirty="0"/>
              <a:t> </a:t>
            </a:r>
            <a:r>
              <a:rPr lang="en-US" dirty="0" err="1"/>
              <a:t>hii</a:t>
            </a:r>
            <a:r>
              <a:rPr lang="en-US" dirty="0"/>
              <a:t> </a:t>
            </a:r>
            <a:r>
              <a:rPr lang="en-US" dirty="0" err="1"/>
              <a:t>inachunguza</a:t>
            </a:r>
            <a:r>
              <a:rPr lang="en-US" dirty="0"/>
              <a:t> </a:t>
            </a:r>
            <a:r>
              <a:rPr lang="en-US" dirty="0" err="1"/>
              <a:t>jukumu</a:t>
            </a:r>
            <a:r>
              <a:rPr lang="en-US" dirty="0"/>
              <a:t> la </a:t>
            </a:r>
            <a:r>
              <a:rPr lang="en-US" dirty="0" err="1"/>
              <a:t>mabadiliko</a:t>
            </a:r>
            <a:r>
              <a:rPr lang="en-US" dirty="0"/>
              <a:t> la </a:t>
            </a:r>
            <a:r>
              <a:rPr lang="en-US" dirty="0" err="1"/>
              <a:t>teknolojia</a:t>
            </a:r>
            <a:r>
              <a:rPr lang="en-US" dirty="0"/>
              <a:t> </a:t>
            </a:r>
            <a:r>
              <a:rPr lang="en-US" dirty="0" err="1"/>
              <a:t>katika</a:t>
            </a:r>
            <a:r>
              <a:rPr lang="en-US" dirty="0"/>
              <a:t> </a:t>
            </a:r>
            <a:r>
              <a:rPr lang="en-US" dirty="0" err="1"/>
              <a:t>kuboresha</a:t>
            </a:r>
            <a:r>
              <a:rPr lang="en-US" dirty="0"/>
              <a:t> </a:t>
            </a:r>
            <a:r>
              <a:rPr lang="en-US" dirty="0" err="1"/>
              <a:t>mbinu</a:t>
            </a:r>
            <a:r>
              <a:rPr lang="en-US" dirty="0"/>
              <a:t> </a:t>
            </a:r>
            <a:r>
              <a:rPr lang="en-US" dirty="0" err="1"/>
              <a:t>za</a:t>
            </a:r>
            <a:r>
              <a:rPr lang="en-US" dirty="0"/>
              <a:t> </a:t>
            </a:r>
            <a:r>
              <a:rPr lang="en-US" dirty="0" err="1"/>
              <a:t>usimamizi</a:t>
            </a:r>
            <a:r>
              <a:rPr lang="en-US" dirty="0"/>
              <a:t> </a:t>
            </a:r>
            <a:r>
              <a:rPr lang="en-US" dirty="0" err="1"/>
              <a:t>wa</a:t>
            </a:r>
            <a:r>
              <a:rPr lang="en-US" dirty="0"/>
              <a:t> </a:t>
            </a:r>
            <a:r>
              <a:rPr lang="en-US" dirty="0" err="1"/>
              <a:t>hatari</a:t>
            </a:r>
            <a:r>
              <a:rPr lang="en-US" dirty="0"/>
              <a:t> </a:t>
            </a:r>
            <a:r>
              <a:rPr lang="en-US" dirty="0" err="1"/>
              <a:t>ndani</a:t>
            </a:r>
            <a:r>
              <a:rPr lang="en-US" dirty="0"/>
              <a:t> </a:t>
            </a:r>
            <a:r>
              <a:rPr lang="en-US" dirty="0" err="1"/>
              <a:t>ya</a:t>
            </a:r>
            <a:r>
              <a:rPr lang="en-US" dirty="0"/>
              <a:t> </a:t>
            </a:r>
            <a:r>
              <a:rPr lang="en-US" dirty="0" err="1"/>
              <a:t>sayansi</a:t>
            </a:r>
            <a:r>
              <a:rPr lang="en-US" dirty="0"/>
              <a:t> </a:t>
            </a:r>
            <a:r>
              <a:rPr lang="en-US" dirty="0" err="1"/>
              <a:t>ya</a:t>
            </a:r>
            <a:r>
              <a:rPr lang="en-US" dirty="0"/>
              <a:t> </a:t>
            </a:r>
            <a:r>
              <a:rPr lang="en-US" dirty="0" err="1"/>
              <a:t>ukadiriaji</a:t>
            </a:r>
            <a:r>
              <a:rPr lang="en-US" dirty="0"/>
              <a:t>, </a:t>
            </a:r>
            <a:r>
              <a:rPr lang="en-US" dirty="0" err="1"/>
              <a:t>ikiangazia</a:t>
            </a:r>
            <a:r>
              <a:rPr lang="en-US" dirty="0"/>
              <a:t> </a:t>
            </a:r>
            <a:r>
              <a:rPr lang="en-US" dirty="0" err="1"/>
              <a:t>uwezo</a:t>
            </a:r>
            <a:r>
              <a:rPr lang="en-US" dirty="0"/>
              <a:t> wake </a:t>
            </a:r>
            <a:r>
              <a:rPr lang="en-US" dirty="0" err="1"/>
              <a:t>wa</a:t>
            </a:r>
            <a:r>
              <a:rPr lang="en-US" dirty="0"/>
              <a:t> </a:t>
            </a:r>
            <a:r>
              <a:rPr lang="en-US" dirty="0" err="1"/>
              <a:t>kuunda</a:t>
            </a:r>
            <a:r>
              <a:rPr lang="en-US" dirty="0"/>
              <a:t> </a:t>
            </a:r>
            <a:r>
              <a:rPr lang="en-US" dirty="0" err="1"/>
              <a:t>mustakabali</a:t>
            </a:r>
            <a:r>
              <a:rPr lang="en-US" dirty="0"/>
              <a:t> </a:t>
            </a:r>
            <a:r>
              <a:rPr lang="en-US" dirty="0" err="1"/>
              <a:t>wa</a:t>
            </a:r>
            <a:r>
              <a:rPr lang="en-US" dirty="0"/>
              <a:t> </a:t>
            </a:r>
            <a:r>
              <a:rPr lang="en-US" dirty="0" err="1"/>
              <a:t>taaluma</a:t>
            </a:r>
            <a:r>
              <a:rPr lang="en-US" dirty="0"/>
              <a:t> </a:t>
            </a:r>
            <a:r>
              <a:rPr lang="en-US" dirty="0" err="1"/>
              <a:t>hii</a:t>
            </a:r>
            <a:r>
              <a:rPr lang="en-US" dirty="0"/>
              <a:t>.</a:t>
            </a:r>
          </a:p>
        </p:txBody>
      </p:sp>
    </p:spTree>
    <p:extLst>
      <p:ext uri="{BB962C8B-B14F-4D97-AF65-F5344CB8AC3E}">
        <p14:creationId xmlns:p14="http://schemas.microsoft.com/office/powerpoint/2010/main" val="4166567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Luhya Abstract:</a:t>
            </a:r>
          </a:p>
        </p:txBody>
      </p:sp>
      <p:sp>
        <p:nvSpPr>
          <p:cNvPr id="3" name="Content Placeholder 2"/>
          <p:cNvSpPr>
            <a:spLocks noGrp="1"/>
          </p:cNvSpPr>
          <p:nvPr>
            <p:ph idx="1"/>
          </p:nvPr>
        </p:nvSpPr>
        <p:spPr/>
        <p:txBody>
          <a:bodyPr>
            <a:normAutofit fontScale="92500" lnSpcReduction="10000"/>
          </a:bodyPr>
          <a:lstStyle/>
          <a:p>
            <a:r>
              <a:rPr lang="en-US" dirty="0" err="1" smtClean="0">
                <a:latin typeface="Century Gothic" panose="020B0502020202020204" pitchFamily="34" charset="0"/>
              </a:rPr>
              <a:t>Obulamu</a:t>
            </a:r>
            <a:r>
              <a:rPr lang="en-US" dirty="0" smtClean="0">
                <a:latin typeface="Century Gothic" panose="020B0502020202020204" pitchFamily="34" charset="0"/>
              </a:rPr>
              <a:t> </a:t>
            </a:r>
            <a:r>
              <a:rPr lang="en-US" dirty="0" err="1">
                <a:latin typeface="Century Gothic" panose="020B0502020202020204" pitchFamily="34" charset="0"/>
              </a:rPr>
              <a:t>bw’omulembe</a:t>
            </a:r>
            <a:r>
              <a:rPr lang="en-US" dirty="0">
                <a:latin typeface="Century Gothic" panose="020B0502020202020204" pitchFamily="34" charset="0"/>
              </a:rPr>
              <a:t> </a:t>
            </a:r>
            <a:r>
              <a:rPr lang="en-US" dirty="0" err="1">
                <a:latin typeface="Century Gothic" panose="020B0502020202020204" pitchFamily="34" charset="0"/>
              </a:rPr>
              <a:t>mukhwo</a:t>
            </a:r>
            <a:r>
              <a:rPr lang="en-US" dirty="0">
                <a:latin typeface="Century Gothic" panose="020B0502020202020204" pitchFamily="34" charset="0"/>
              </a:rPr>
              <a:t> </a:t>
            </a:r>
            <a:r>
              <a:rPr lang="en-US" dirty="0" err="1">
                <a:latin typeface="Century Gothic" panose="020B0502020202020204" pitchFamily="34" charset="0"/>
              </a:rPr>
              <a:t>bwesindu</a:t>
            </a:r>
            <a:r>
              <a:rPr lang="en-US" dirty="0">
                <a:latin typeface="Century Gothic" panose="020B0502020202020204" pitchFamily="34" charset="0"/>
              </a:rPr>
              <a:t> </a:t>
            </a:r>
            <a:r>
              <a:rPr lang="en-US" dirty="0" err="1">
                <a:latin typeface="Century Gothic" panose="020B0502020202020204" pitchFamily="34" charset="0"/>
              </a:rPr>
              <a:t>sirimu</a:t>
            </a:r>
            <a:r>
              <a:rPr lang="en-US" dirty="0">
                <a:latin typeface="Century Gothic" panose="020B0502020202020204" pitchFamily="34" charset="0"/>
              </a:rPr>
              <a:t> </a:t>
            </a:r>
            <a:r>
              <a:rPr lang="en-US" dirty="0" err="1">
                <a:latin typeface="Century Gothic" panose="020B0502020202020204" pitchFamily="34" charset="0"/>
              </a:rPr>
              <a:t>bubalika</a:t>
            </a:r>
            <a:r>
              <a:rPr lang="en-US" dirty="0">
                <a:latin typeface="Century Gothic" panose="020B0502020202020204" pitchFamily="34" charset="0"/>
              </a:rPr>
              <a:t> </a:t>
            </a:r>
            <a:r>
              <a:rPr lang="en-US" dirty="0" err="1">
                <a:latin typeface="Century Gothic" panose="020B0502020202020204" pitchFamily="34" charset="0"/>
              </a:rPr>
              <a:t>bulayi</a:t>
            </a:r>
            <a:r>
              <a:rPr lang="en-US" dirty="0">
                <a:latin typeface="Century Gothic" panose="020B0502020202020204" pitchFamily="34" charset="0"/>
              </a:rPr>
              <a:t> </a:t>
            </a:r>
            <a:r>
              <a:rPr lang="en-US" dirty="0" err="1">
                <a:latin typeface="Century Gothic" panose="020B0502020202020204" pitchFamily="34" charset="0"/>
              </a:rPr>
              <a:t>khumilimo</a:t>
            </a:r>
            <a:r>
              <a:rPr lang="en-US" dirty="0">
                <a:latin typeface="Century Gothic" panose="020B0502020202020204" pitchFamily="34" charset="0"/>
              </a:rPr>
              <a:t> </a:t>
            </a:r>
            <a:r>
              <a:rPr lang="en-US" dirty="0" err="1">
                <a:latin typeface="Century Gothic" panose="020B0502020202020204" pitchFamily="34" charset="0"/>
              </a:rPr>
              <a:t>khwa</a:t>
            </a:r>
            <a:r>
              <a:rPr lang="en-US" dirty="0">
                <a:latin typeface="Century Gothic" panose="020B0502020202020204" pitchFamily="34" charset="0"/>
              </a:rPr>
              <a:t> </a:t>
            </a:r>
            <a:r>
              <a:rPr lang="en-US" dirty="0" err="1">
                <a:latin typeface="Century Gothic" panose="020B0502020202020204" pitchFamily="34" charset="0"/>
              </a:rPr>
              <a:t>babandisi</a:t>
            </a:r>
            <a:r>
              <a:rPr lang="en-US" dirty="0">
                <a:latin typeface="Century Gothic" panose="020B0502020202020204" pitchFamily="34" charset="0"/>
              </a:rPr>
              <a:t>, </a:t>
            </a:r>
            <a:r>
              <a:rPr lang="en-US" dirty="0" err="1">
                <a:latin typeface="Century Gothic" panose="020B0502020202020204" pitchFamily="34" charset="0"/>
              </a:rPr>
              <a:t>khuchenga</a:t>
            </a:r>
            <a:r>
              <a:rPr lang="en-US" dirty="0">
                <a:latin typeface="Century Gothic" panose="020B0502020202020204" pitchFamily="34" charset="0"/>
              </a:rPr>
              <a:t>, </a:t>
            </a:r>
            <a:r>
              <a:rPr lang="en-US" dirty="0" err="1">
                <a:latin typeface="Century Gothic" panose="020B0502020202020204" pitchFamily="34" charset="0"/>
              </a:rPr>
              <a:t>nende</a:t>
            </a:r>
            <a:r>
              <a:rPr lang="en-US" dirty="0">
                <a:latin typeface="Century Gothic" panose="020B0502020202020204" pitchFamily="34" charset="0"/>
              </a:rPr>
              <a:t> </a:t>
            </a:r>
            <a:r>
              <a:rPr lang="en-US" dirty="0" err="1">
                <a:latin typeface="Century Gothic" panose="020B0502020202020204" pitchFamily="34" charset="0"/>
              </a:rPr>
              <a:t>khukhupa</a:t>
            </a:r>
            <a:r>
              <a:rPr lang="en-US" dirty="0">
                <a:latin typeface="Century Gothic" panose="020B0502020202020204" pitchFamily="34" charset="0"/>
              </a:rPr>
              <a:t> </a:t>
            </a:r>
            <a:r>
              <a:rPr lang="en-US" dirty="0" err="1">
                <a:latin typeface="Century Gothic" panose="020B0502020202020204" pitchFamily="34" charset="0"/>
              </a:rPr>
              <a:t>obusang’ano</a:t>
            </a:r>
            <a:r>
              <a:rPr lang="en-US" dirty="0">
                <a:latin typeface="Century Gothic" panose="020B0502020202020204" pitchFamily="34" charset="0"/>
              </a:rPr>
              <a:t> </a:t>
            </a:r>
            <a:r>
              <a:rPr lang="en-US" dirty="0" err="1">
                <a:latin typeface="Century Gothic" panose="020B0502020202020204" pitchFamily="34" charset="0"/>
              </a:rPr>
              <a:t>bwa</a:t>
            </a:r>
            <a:r>
              <a:rPr lang="en-US" dirty="0">
                <a:latin typeface="Century Gothic" panose="020B0502020202020204" pitchFamily="34" charset="0"/>
              </a:rPr>
              <a:t> </a:t>
            </a:r>
            <a:r>
              <a:rPr lang="en-US" dirty="0" err="1">
                <a:latin typeface="Century Gothic" panose="020B0502020202020204" pitchFamily="34" charset="0"/>
              </a:rPr>
              <a:t>buthsakali</a:t>
            </a:r>
            <a:r>
              <a:rPr lang="en-US" dirty="0">
                <a:latin typeface="Century Gothic" panose="020B0502020202020204" pitchFamily="34" charset="0"/>
              </a:rPr>
              <a:t> </a:t>
            </a:r>
            <a:r>
              <a:rPr lang="en-US" dirty="0" err="1">
                <a:latin typeface="Century Gothic" panose="020B0502020202020204" pitchFamily="34" charset="0"/>
              </a:rPr>
              <a:t>obwali</a:t>
            </a:r>
            <a:r>
              <a:rPr lang="en-US" dirty="0">
                <a:latin typeface="Century Gothic" panose="020B0502020202020204" pitchFamily="34" charset="0"/>
              </a:rPr>
              <a:t> </a:t>
            </a:r>
            <a:r>
              <a:rPr lang="en-US" dirty="0" err="1">
                <a:latin typeface="Century Gothic" panose="020B0502020202020204" pitchFamily="34" charset="0"/>
              </a:rPr>
              <a:t>mumulimo</a:t>
            </a:r>
            <a:r>
              <a:rPr lang="en-US" dirty="0">
                <a:latin typeface="Century Gothic" panose="020B0502020202020204" pitchFamily="34" charset="0"/>
              </a:rPr>
              <a:t> </a:t>
            </a:r>
            <a:r>
              <a:rPr lang="en-US" dirty="0" err="1">
                <a:latin typeface="Century Gothic" panose="020B0502020202020204" pitchFamily="34" charset="0"/>
              </a:rPr>
              <a:t>khwa</a:t>
            </a:r>
            <a:r>
              <a:rPr lang="en-US" dirty="0">
                <a:latin typeface="Century Gothic" panose="020B0502020202020204" pitchFamily="34" charset="0"/>
              </a:rPr>
              <a:t> </a:t>
            </a:r>
            <a:r>
              <a:rPr lang="en-US" dirty="0" err="1">
                <a:latin typeface="Century Gothic" panose="020B0502020202020204" pitchFamily="34" charset="0"/>
              </a:rPr>
              <a:t>abakang’alusio</a:t>
            </a:r>
            <a:r>
              <a:rPr lang="en-US" dirty="0">
                <a:latin typeface="Century Gothic" panose="020B0502020202020204" pitchFamily="34" charset="0"/>
              </a:rPr>
              <a:t>. </a:t>
            </a:r>
            <a:r>
              <a:rPr lang="en-US" dirty="0" err="1">
                <a:latin typeface="Century Gothic" panose="020B0502020202020204" pitchFamily="34" charset="0"/>
              </a:rPr>
              <a:t>Okhukanyisana</a:t>
            </a:r>
            <a:r>
              <a:rPr lang="en-US" dirty="0">
                <a:latin typeface="Century Gothic" panose="020B0502020202020204" pitchFamily="34" charset="0"/>
              </a:rPr>
              <a:t> </a:t>
            </a:r>
            <a:r>
              <a:rPr lang="en-US" dirty="0" err="1">
                <a:latin typeface="Century Gothic" panose="020B0502020202020204" pitchFamily="34" charset="0"/>
              </a:rPr>
              <a:t>nende</a:t>
            </a:r>
            <a:r>
              <a:rPr lang="en-US" dirty="0">
                <a:latin typeface="Century Gothic" panose="020B0502020202020204" pitchFamily="34" charset="0"/>
              </a:rPr>
              <a:t> </a:t>
            </a:r>
            <a:r>
              <a:rPr lang="en-US" dirty="0" err="1">
                <a:latin typeface="Century Gothic" panose="020B0502020202020204" pitchFamily="34" charset="0"/>
              </a:rPr>
              <a:t>kwesimira</a:t>
            </a:r>
            <a:r>
              <a:rPr lang="en-US" dirty="0">
                <a:latin typeface="Century Gothic" panose="020B0502020202020204" pitchFamily="34" charset="0"/>
              </a:rPr>
              <a:t> </a:t>
            </a:r>
            <a:r>
              <a:rPr lang="en-US" dirty="0" err="1">
                <a:latin typeface="Century Gothic" panose="020B0502020202020204" pitchFamily="34" charset="0"/>
              </a:rPr>
              <a:t>obukaka</a:t>
            </a:r>
            <a:r>
              <a:rPr lang="en-US" dirty="0">
                <a:latin typeface="Century Gothic" panose="020B0502020202020204" pitchFamily="34" charset="0"/>
              </a:rPr>
              <a:t> </a:t>
            </a:r>
            <a:r>
              <a:rPr lang="en-US" dirty="0" err="1">
                <a:latin typeface="Century Gothic" panose="020B0502020202020204" pitchFamily="34" charset="0"/>
              </a:rPr>
              <a:t>bwamasinde</a:t>
            </a:r>
            <a:r>
              <a:rPr lang="en-US" dirty="0">
                <a:latin typeface="Century Gothic" panose="020B0502020202020204" pitchFamily="34" charset="0"/>
              </a:rPr>
              <a:t> </a:t>
            </a:r>
            <a:r>
              <a:rPr lang="en-US" dirty="0" err="1">
                <a:latin typeface="Century Gothic" panose="020B0502020202020204" pitchFamily="34" charset="0"/>
              </a:rPr>
              <a:t>nende</a:t>
            </a:r>
            <a:r>
              <a:rPr lang="en-US" dirty="0">
                <a:latin typeface="Century Gothic" panose="020B0502020202020204" pitchFamily="34" charset="0"/>
              </a:rPr>
              <a:t> </a:t>
            </a:r>
            <a:r>
              <a:rPr lang="en-US" dirty="0" err="1">
                <a:latin typeface="Century Gothic" panose="020B0502020202020204" pitchFamily="34" charset="0"/>
              </a:rPr>
              <a:t>bukamatisi</a:t>
            </a:r>
            <a:r>
              <a:rPr lang="en-US" dirty="0">
                <a:latin typeface="Century Gothic" panose="020B0502020202020204" pitchFamily="34" charset="0"/>
              </a:rPr>
              <a:t> </a:t>
            </a:r>
            <a:r>
              <a:rPr lang="en-US" dirty="0" err="1">
                <a:latin typeface="Century Gothic" panose="020B0502020202020204" pitchFamily="34" charset="0"/>
              </a:rPr>
              <a:t>khandi</a:t>
            </a:r>
            <a:r>
              <a:rPr lang="en-US" dirty="0">
                <a:latin typeface="Century Gothic" panose="020B0502020202020204" pitchFamily="34" charset="0"/>
              </a:rPr>
              <a:t> </a:t>
            </a:r>
            <a:r>
              <a:rPr lang="en-US" dirty="0" err="1">
                <a:latin typeface="Century Gothic" panose="020B0502020202020204" pitchFamily="34" charset="0"/>
              </a:rPr>
              <a:t>obukole</a:t>
            </a:r>
            <a:r>
              <a:rPr lang="en-US" dirty="0">
                <a:latin typeface="Century Gothic" panose="020B0502020202020204" pitchFamily="34" charset="0"/>
              </a:rPr>
              <a:t> </a:t>
            </a:r>
            <a:r>
              <a:rPr lang="en-US" dirty="0" err="1">
                <a:latin typeface="Century Gothic" panose="020B0502020202020204" pitchFamily="34" charset="0"/>
              </a:rPr>
              <a:t>bwama-sindwe</a:t>
            </a:r>
            <a:r>
              <a:rPr lang="en-US" dirty="0">
                <a:latin typeface="Century Gothic" panose="020B0502020202020204" pitchFamily="34" charset="0"/>
              </a:rPr>
              <a:t> </a:t>
            </a:r>
            <a:r>
              <a:rPr lang="en-US" dirty="0" err="1">
                <a:latin typeface="Century Gothic" panose="020B0502020202020204" pitchFamily="34" charset="0"/>
              </a:rPr>
              <a:t>bunyinji</a:t>
            </a:r>
            <a:r>
              <a:rPr lang="en-US" dirty="0">
                <a:latin typeface="Century Gothic" panose="020B0502020202020204" pitchFamily="34" charset="0"/>
              </a:rPr>
              <a:t> (machine learning, AI, big data), </a:t>
            </a:r>
            <a:r>
              <a:rPr lang="en-US" dirty="0" err="1">
                <a:latin typeface="Century Gothic" panose="020B0502020202020204" pitchFamily="34" charset="0"/>
              </a:rPr>
              <a:t>abakang’alusio</a:t>
            </a:r>
            <a:r>
              <a:rPr lang="en-US" dirty="0">
                <a:latin typeface="Century Gothic" panose="020B0502020202020204" pitchFamily="34" charset="0"/>
              </a:rPr>
              <a:t> </a:t>
            </a:r>
            <a:r>
              <a:rPr lang="en-US" dirty="0" err="1">
                <a:latin typeface="Century Gothic" panose="020B0502020202020204" pitchFamily="34" charset="0"/>
              </a:rPr>
              <a:t>bano</a:t>
            </a:r>
            <a:r>
              <a:rPr lang="en-US" dirty="0">
                <a:latin typeface="Century Gothic" panose="020B0502020202020204" pitchFamily="34" charset="0"/>
              </a:rPr>
              <a:t> </a:t>
            </a:r>
            <a:r>
              <a:rPr lang="en-US" dirty="0" err="1">
                <a:latin typeface="Century Gothic" panose="020B0502020202020204" pitchFamily="34" charset="0"/>
              </a:rPr>
              <a:t>banyala</a:t>
            </a:r>
            <a:r>
              <a:rPr lang="en-US" dirty="0">
                <a:latin typeface="Century Gothic" panose="020B0502020202020204" pitchFamily="34" charset="0"/>
              </a:rPr>
              <a:t> </a:t>
            </a:r>
            <a:r>
              <a:rPr lang="en-US" dirty="0" err="1">
                <a:latin typeface="Century Gothic" panose="020B0502020202020204" pitchFamily="34" charset="0"/>
              </a:rPr>
              <a:t>okhupanga</a:t>
            </a:r>
            <a:r>
              <a:rPr lang="en-US" dirty="0">
                <a:latin typeface="Century Gothic" panose="020B0502020202020204" pitchFamily="34" charset="0"/>
              </a:rPr>
              <a:t> </a:t>
            </a:r>
            <a:r>
              <a:rPr lang="en-US" dirty="0" err="1">
                <a:latin typeface="Century Gothic" panose="020B0502020202020204" pitchFamily="34" charset="0"/>
              </a:rPr>
              <a:t>emikanda</a:t>
            </a:r>
            <a:r>
              <a:rPr lang="en-US" dirty="0">
                <a:latin typeface="Century Gothic" panose="020B0502020202020204" pitchFamily="34" charset="0"/>
              </a:rPr>
              <a:t> </a:t>
            </a:r>
            <a:r>
              <a:rPr lang="en-US" dirty="0" err="1">
                <a:latin typeface="Century Gothic" panose="020B0502020202020204" pitchFamily="34" charset="0"/>
              </a:rPr>
              <a:t>emikalikale</a:t>
            </a:r>
            <a:r>
              <a:rPr lang="en-US" dirty="0">
                <a:latin typeface="Century Gothic" panose="020B0502020202020204" pitchFamily="34" charset="0"/>
              </a:rPr>
              <a:t> </a:t>
            </a:r>
            <a:r>
              <a:rPr lang="en-US" dirty="0" err="1">
                <a:latin typeface="Century Gothic" panose="020B0502020202020204" pitchFamily="34" charset="0"/>
              </a:rPr>
              <a:t>nende</a:t>
            </a:r>
            <a:r>
              <a:rPr lang="en-US" dirty="0">
                <a:latin typeface="Century Gothic" panose="020B0502020202020204" pitchFamily="34" charset="0"/>
              </a:rPr>
              <a:t> </a:t>
            </a:r>
            <a:r>
              <a:rPr lang="en-US" dirty="0" err="1">
                <a:latin typeface="Century Gothic" panose="020B0502020202020204" pitchFamily="34" charset="0"/>
              </a:rPr>
              <a:t>khulola</a:t>
            </a:r>
            <a:r>
              <a:rPr lang="en-US" dirty="0">
                <a:latin typeface="Century Gothic" panose="020B0502020202020204" pitchFamily="34" charset="0"/>
              </a:rPr>
              <a:t> </a:t>
            </a:r>
            <a:r>
              <a:rPr lang="en-US" dirty="0" err="1">
                <a:latin typeface="Century Gothic" panose="020B0502020202020204" pitchFamily="34" charset="0"/>
              </a:rPr>
              <a:t>nende</a:t>
            </a:r>
            <a:r>
              <a:rPr lang="en-US" dirty="0">
                <a:latin typeface="Century Gothic" panose="020B0502020202020204" pitchFamily="34" charset="0"/>
              </a:rPr>
              <a:t> </a:t>
            </a:r>
            <a:r>
              <a:rPr lang="en-US" dirty="0" err="1">
                <a:latin typeface="Century Gothic" panose="020B0502020202020204" pitchFamily="34" charset="0"/>
              </a:rPr>
              <a:t>omuranda</a:t>
            </a:r>
            <a:r>
              <a:rPr lang="en-US" dirty="0">
                <a:latin typeface="Century Gothic" panose="020B0502020202020204" pitchFamily="34" charset="0"/>
              </a:rPr>
              <a:t>, </a:t>
            </a:r>
            <a:r>
              <a:rPr lang="en-US" dirty="0" err="1">
                <a:latin typeface="Century Gothic" panose="020B0502020202020204" pitchFamily="34" charset="0"/>
              </a:rPr>
              <a:t>khushiria</a:t>
            </a:r>
            <a:r>
              <a:rPr lang="en-US" dirty="0">
                <a:latin typeface="Century Gothic" panose="020B0502020202020204" pitchFamily="34" charset="0"/>
              </a:rPr>
              <a:t> </a:t>
            </a:r>
            <a:r>
              <a:rPr lang="en-US" dirty="0" err="1">
                <a:latin typeface="Century Gothic" panose="020B0502020202020204" pitchFamily="34" charset="0"/>
              </a:rPr>
              <a:t>obunene</a:t>
            </a:r>
            <a:r>
              <a:rPr lang="en-US" dirty="0">
                <a:latin typeface="Century Gothic" panose="020B0502020202020204" pitchFamily="34" charset="0"/>
              </a:rPr>
              <a:t> </a:t>
            </a:r>
            <a:r>
              <a:rPr lang="en-US" dirty="0" err="1">
                <a:latin typeface="Century Gothic" panose="020B0502020202020204" pitchFamily="34" charset="0"/>
              </a:rPr>
              <a:t>bwobusang’ano</a:t>
            </a:r>
            <a:r>
              <a:rPr lang="en-US" dirty="0">
                <a:latin typeface="Century Gothic" panose="020B0502020202020204" pitchFamily="34" charset="0"/>
              </a:rPr>
              <a:t> </a:t>
            </a:r>
            <a:r>
              <a:rPr lang="en-US" dirty="0" err="1">
                <a:latin typeface="Century Gothic" panose="020B0502020202020204" pitchFamily="34" charset="0"/>
              </a:rPr>
              <a:t>omuchuli</a:t>
            </a:r>
            <a:r>
              <a:rPr lang="en-US" dirty="0">
                <a:latin typeface="Century Gothic" panose="020B0502020202020204" pitchFamily="34" charset="0"/>
              </a:rPr>
              <a:t>, </a:t>
            </a:r>
            <a:r>
              <a:rPr lang="en-US" dirty="0" err="1">
                <a:latin typeface="Century Gothic" panose="020B0502020202020204" pitchFamily="34" charset="0"/>
              </a:rPr>
              <a:t>okhumanya</a:t>
            </a:r>
            <a:r>
              <a:rPr lang="en-US" dirty="0">
                <a:latin typeface="Century Gothic" panose="020B0502020202020204" pitchFamily="34" charset="0"/>
              </a:rPr>
              <a:t> </a:t>
            </a:r>
            <a:r>
              <a:rPr lang="en-US" dirty="0" err="1">
                <a:latin typeface="Century Gothic" panose="020B0502020202020204" pitchFamily="34" charset="0"/>
              </a:rPr>
              <a:t>busa</a:t>
            </a:r>
            <a:r>
              <a:rPr lang="en-US" dirty="0">
                <a:latin typeface="Century Gothic" panose="020B0502020202020204" pitchFamily="34" charset="0"/>
              </a:rPr>
              <a:t> </a:t>
            </a:r>
            <a:r>
              <a:rPr lang="en-US" dirty="0" err="1">
                <a:latin typeface="Century Gothic" panose="020B0502020202020204" pitchFamily="34" charset="0"/>
              </a:rPr>
              <a:t>nende</a:t>
            </a:r>
            <a:r>
              <a:rPr lang="en-US" dirty="0">
                <a:latin typeface="Century Gothic" panose="020B0502020202020204" pitchFamily="34" charset="0"/>
              </a:rPr>
              <a:t> </a:t>
            </a:r>
            <a:r>
              <a:rPr lang="en-US" dirty="0" err="1">
                <a:latin typeface="Century Gothic" panose="020B0502020202020204" pitchFamily="34" charset="0"/>
              </a:rPr>
              <a:t>tsitsirivu</a:t>
            </a:r>
            <a:r>
              <a:rPr lang="en-US" dirty="0">
                <a:latin typeface="Century Gothic" panose="020B0502020202020204" pitchFamily="34" charset="0"/>
              </a:rPr>
              <a:t> </a:t>
            </a:r>
            <a:r>
              <a:rPr lang="en-US" dirty="0" err="1">
                <a:latin typeface="Century Gothic" panose="020B0502020202020204" pitchFamily="34" charset="0"/>
              </a:rPr>
              <a:t>sisisya</a:t>
            </a:r>
            <a:r>
              <a:rPr lang="en-US" dirty="0">
                <a:latin typeface="Century Gothic" panose="020B0502020202020204" pitchFamily="34" charset="0"/>
              </a:rPr>
              <a:t> </a:t>
            </a:r>
            <a:r>
              <a:rPr lang="en-US" dirty="0" err="1">
                <a:latin typeface="Century Gothic" panose="020B0502020202020204" pitchFamily="34" charset="0"/>
              </a:rPr>
              <a:t>omukhuyani</a:t>
            </a:r>
            <a:r>
              <a:rPr lang="en-US" dirty="0">
                <a:latin typeface="Century Gothic" panose="020B0502020202020204" pitchFamily="34" charset="0"/>
              </a:rPr>
              <a:t> ne </a:t>
            </a:r>
            <a:r>
              <a:rPr lang="en-US" dirty="0" err="1">
                <a:latin typeface="Century Gothic" panose="020B0502020202020204" pitchFamily="34" charset="0"/>
              </a:rPr>
              <a:t>sifa</a:t>
            </a:r>
            <a:r>
              <a:rPr lang="en-US" dirty="0">
                <a:latin typeface="Century Gothic" panose="020B0502020202020204" pitchFamily="34" charset="0"/>
              </a:rPr>
              <a:t> </a:t>
            </a:r>
            <a:r>
              <a:rPr lang="en-US" dirty="0" err="1">
                <a:latin typeface="Century Gothic" panose="020B0502020202020204" pitchFamily="34" charset="0"/>
              </a:rPr>
              <a:t>mbi</a:t>
            </a:r>
            <a:r>
              <a:rPr lang="en-US" dirty="0">
                <a:latin typeface="Century Gothic" panose="020B0502020202020204" pitchFamily="34" charset="0"/>
              </a:rPr>
              <a:t>. </a:t>
            </a:r>
            <a:r>
              <a:rPr lang="en-US" dirty="0" err="1">
                <a:latin typeface="Century Gothic" panose="020B0502020202020204" pitchFamily="34" charset="0"/>
              </a:rPr>
              <a:t>Ekhasi</a:t>
            </a:r>
            <a:r>
              <a:rPr lang="en-US" dirty="0">
                <a:latin typeface="Century Gothic" panose="020B0502020202020204" pitchFamily="34" charset="0"/>
              </a:rPr>
              <a:t> </a:t>
            </a:r>
            <a:r>
              <a:rPr lang="en-US" dirty="0" err="1">
                <a:latin typeface="Century Gothic" panose="020B0502020202020204" pitchFamily="34" charset="0"/>
              </a:rPr>
              <a:t>yino</a:t>
            </a:r>
            <a:r>
              <a:rPr lang="en-US" dirty="0">
                <a:latin typeface="Century Gothic" panose="020B0502020202020204" pitchFamily="34" charset="0"/>
              </a:rPr>
              <a:t> </a:t>
            </a:r>
            <a:r>
              <a:rPr lang="en-US" dirty="0" err="1">
                <a:latin typeface="Century Gothic" panose="020B0502020202020204" pitchFamily="34" charset="0"/>
              </a:rPr>
              <a:t>ikhula</a:t>
            </a:r>
            <a:r>
              <a:rPr lang="en-US" dirty="0">
                <a:latin typeface="Century Gothic" panose="020B0502020202020204" pitchFamily="34" charset="0"/>
              </a:rPr>
              <a:t> </a:t>
            </a:r>
            <a:r>
              <a:rPr lang="en-US" dirty="0" err="1">
                <a:latin typeface="Century Gothic" panose="020B0502020202020204" pitchFamily="34" charset="0"/>
              </a:rPr>
              <a:t>esibala</a:t>
            </a:r>
            <a:r>
              <a:rPr lang="en-US" dirty="0">
                <a:latin typeface="Century Gothic" panose="020B0502020202020204" pitchFamily="34" charset="0"/>
              </a:rPr>
              <a:t> </a:t>
            </a:r>
            <a:r>
              <a:rPr lang="en-US" dirty="0" err="1">
                <a:latin typeface="Century Gothic" panose="020B0502020202020204" pitchFamily="34" charset="0"/>
              </a:rPr>
              <a:t>esifura</a:t>
            </a:r>
            <a:r>
              <a:rPr lang="en-US" dirty="0">
                <a:latin typeface="Century Gothic" panose="020B0502020202020204" pitchFamily="34" charset="0"/>
              </a:rPr>
              <a:t> </a:t>
            </a:r>
            <a:r>
              <a:rPr lang="en-US" dirty="0" err="1">
                <a:latin typeface="Century Gothic" panose="020B0502020202020204" pitchFamily="34" charset="0"/>
              </a:rPr>
              <a:t>kamatisi</a:t>
            </a:r>
            <a:r>
              <a:rPr lang="en-US" dirty="0">
                <a:latin typeface="Century Gothic" panose="020B0502020202020204" pitchFamily="34" charset="0"/>
              </a:rPr>
              <a:t> </a:t>
            </a:r>
            <a:r>
              <a:rPr lang="en-US" dirty="0" err="1">
                <a:latin typeface="Century Gothic" panose="020B0502020202020204" pitchFamily="34" charset="0"/>
              </a:rPr>
              <a:t>mukhusukania</a:t>
            </a:r>
            <a:r>
              <a:rPr lang="en-US" dirty="0">
                <a:latin typeface="Century Gothic" panose="020B0502020202020204" pitchFamily="34" charset="0"/>
              </a:rPr>
              <a:t> ne </a:t>
            </a:r>
            <a:r>
              <a:rPr lang="en-US" dirty="0" err="1">
                <a:latin typeface="Century Gothic" panose="020B0502020202020204" pitchFamily="34" charset="0"/>
              </a:rPr>
              <a:t>buthindi</a:t>
            </a:r>
            <a:r>
              <a:rPr lang="en-US" dirty="0">
                <a:latin typeface="Century Gothic" panose="020B0502020202020204" pitchFamily="34" charset="0"/>
              </a:rPr>
              <a:t> </a:t>
            </a:r>
            <a:r>
              <a:rPr lang="en-US" dirty="0" err="1">
                <a:latin typeface="Century Gothic" panose="020B0502020202020204" pitchFamily="34" charset="0"/>
              </a:rPr>
              <a:t>bwabandu</a:t>
            </a:r>
            <a:r>
              <a:rPr lang="en-US" dirty="0">
                <a:latin typeface="Century Gothic" panose="020B0502020202020204" pitchFamily="34" charset="0"/>
              </a:rPr>
              <a:t> </a:t>
            </a:r>
            <a:r>
              <a:rPr lang="en-US" dirty="0" err="1">
                <a:latin typeface="Century Gothic" panose="020B0502020202020204" pitchFamily="34" charset="0"/>
              </a:rPr>
              <a:t>muriro</a:t>
            </a:r>
            <a:r>
              <a:rPr lang="en-US" dirty="0">
                <a:latin typeface="Century Gothic" panose="020B0502020202020204" pitchFamily="34" charset="0"/>
              </a:rPr>
              <a:t> </a:t>
            </a:r>
            <a:r>
              <a:rPr lang="en-US" dirty="0" err="1">
                <a:latin typeface="Century Gothic" panose="020B0502020202020204" pitchFamily="34" charset="0"/>
              </a:rPr>
              <a:t>wakhwo</a:t>
            </a:r>
            <a:r>
              <a:rPr lang="en-US" dirty="0">
                <a:latin typeface="Century Gothic" panose="020B0502020202020204" pitchFamily="34" charset="0"/>
              </a:rPr>
              <a:t>, </a:t>
            </a:r>
            <a:r>
              <a:rPr lang="en-US" dirty="0" err="1">
                <a:latin typeface="Century Gothic" panose="020B0502020202020204" pitchFamily="34" charset="0"/>
              </a:rPr>
              <a:t>nende</a:t>
            </a:r>
            <a:r>
              <a:rPr lang="en-US" dirty="0">
                <a:latin typeface="Century Gothic" panose="020B0502020202020204" pitchFamily="34" charset="0"/>
              </a:rPr>
              <a:t> </a:t>
            </a:r>
            <a:r>
              <a:rPr lang="en-US" dirty="0" err="1">
                <a:latin typeface="Century Gothic" panose="020B0502020202020204" pitchFamily="34" charset="0"/>
              </a:rPr>
              <a:t>ekhusira</a:t>
            </a:r>
            <a:r>
              <a:rPr lang="en-US" dirty="0">
                <a:latin typeface="Century Gothic" panose="020B0502020202020204" pitchFamily="34" charset="0"/>
              </a:rPr>
              <a:t> </a:t>
            </a:r>
            <a:r>
              <a:rPr lang="en-US" dirty="0" err="1">
                <a:latin typeface="Century Gothic" panose="020B0502020202020204" pitchFamily="34" charset="0"/>
              </a:rPr>
              <a:t>buthsakali</a:t>
            </a:r>
            <a:r>
              <a:rPr lang="en-US" dirty="0">
                <a:latin typeface="Century Gothic" panose="020B0502020202020204" pitchFamily="34" charset="0"/>
              </a:rPr>
              <a:t> </a:t>
            </a:r>
            <a:r>
              <a:rPr lang="en-US" dirty="0" err="1">
                <a:latin typeface="Century Gothic" panose="020B0502020202020204" pitchFamily="34" charset="0"/>
              </a:rPr>
              <a:t>siango</a:t>
            </a:r>
            <a:r>
              <a:rPr lang="en-US" dirty="0">
                <a:latin typeface="Century Gothic" panose="020B0502020202020204" pitchFamily="34" charset="0"/>
              </a:rPr>
              <a:t> </a:t>
            </a:r>
            <a:r>
              <a:rPr lang="en-US" dirty="0" err="1">
                <a:latin typeface="Century Gothic" panose="020B0502020202020204" pitchFamily="34" charset="0"/>
              </a:rPr>
              <a:t>khukuyania</a:t>
            </a:r>
            <a:r>
              <a:rPr lang="en-US" dirty="0">
                <a:latin typeface="Century Gothic" panose="020B0502020202020204" pitchFamily="34" charset="0"/>
              </a:rPr>
              <a:t> </a:t>
            </a:r>
            <a:r>
              <a:rPr lang="en-US" dirty="0" err="1">
                <a:latin typeface="Century Gothic" panose="020B0502020202020204" pitchFamily="34" charset="0"/>
              </a:rPr>
              <a:t>kwaabulwa</a:t>
            </a:r>
            <a:r>
              <a:rPr lang="en-US" dirty="0">
                <a:latin typeface="Century Gothic" panose="020B0502020202020204" pitchFamily="34" charset="0"/>
              </a:rPr>
              <a:t> </a:t>
            </a:r>
            <a:r>
              <a:rPr lang="en-US" dirty="0" err="1">
                <a:latin typeface="Century Gothic" panose="020B0502020202020204" pitchFamily="34" charset="0"/>
              </a:rPr>
              <a:t>nene</a:t>
            </a:r>
            <a:r>
              <a:rPr lang="en-US" dirty="0">
                <a:latin typeface="Century Gothic" panose="020B0502020202020204" pitchFamily="34" charset="0"/>
              </a:rPr>
              <a:t> </a:t>
            </a:r>
            <a:r>
              <a:rPr lang="en-US" dirty="0" err="1">
                <a:latin typeface="Century Gothic" panose="020B0502020202020204" pitchFamily="34" charset="0"/>
              </a:rPr>
              <a:t>mumasika</a:t>
            </a:r>
            <a:r>
              <a:rPr lang="en-US" dirty="0">
                <a:latin typeface="Century Gothic" panose="020B0502020202020204" pitchFamily="34" charset="0"/>
              </a:rPr>
              <a:t>.</a:t>
            </a:r>
          </a:p>
        </p:txBody>
      </p:sp>
    </p:spTree>
    <p:extLst>
      <p:ext uri="{BB962C8B-B14F-4D97-AF65-F5344CB8AC3E}">
        <p14:creationId xmlns:p14="http://schemas.microsoft.com/office/powerpoint/2010/main" val="3472638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Actuarial science is essential for assessing and managing financial risks, particularly in insurance, pensions, and investments. It combines mathematics, statistics, and financial theory to evaluate future uncertainties.</a:t>
            </a:r>
          </a:p>
          <a:p>
            <a:r>
              <a:rPr lang="en-US" dirty="0" smtClean="0"/>
              <a:t>Recent technological advancements, such as data analytics and machine learning, are transforming traditional actuarial practices. These innovations enhance the accuracy and efficiency of risk assessments, enabling actuaries to provide more reliable insights.</a:t>
            </a:r>
          </a:p>
          <a:p>
            <a:r>
              <a:rPr lang="en-US" dirty="0" smtClean="0"/>
              <a:t>The goal of this presentation is to explore how these innovations are reshaping the field, ultimately leading to improved decision-making in risk management and product design.</a:t>
            </a:r>
          </a:p>
          <a:p>
            <a:r>
              <a:rPr lang="en-US" dirty="0" smtClean="0"/>
              <a:t>As the profession evolves, it is crucial for actuaries to embrace these technological changes to remain relevant and effective in their roles.</a:t>
            </a:r>
          </a:p>
          <a:p>
            <a:endParaRPr lang="en-US" dirty="0"/>
          </a:p>
        </p:txBody>
      </p:sp>
    </p:spTree>
    <p:extLst>
      <p:ext uri="{BB962C8B-B14F-4D97-AF65-F5344CB8AC3E}">
        <p14:creationId xmlns:p14="http://schemas.microsoft.com/office/powerpoint/2010/main" val="1419477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Definition of Actuarial Science</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Definition of Actuarial Science</a:t>
            </a:r>
          </a:p>
          <a:p>
            <a:r>
              <a:rPr lang="en-US" dirty="0" smtClean="0"/>
              <a:t>Actuarial science is defined as the discipline that applies mathematical and statistical methods to assess risk in finance and insurance. It focuses on quantifying uncertainties and predicting future events, such as mortality rates or claim occurrences.</a:t>
            </a:r>
          </a:p>
          <a:p>
            <a:r>
              <a:rPr lang="en-US" dirty="0" smtClean="0"/>
              <a:t>Core areas include risk assessment, financial mathematics, and statistical analysis, all aimed at informing and guiding critical business decisions related to insurance policies and pension plans.</a:t>
            </a:r>
          </a:p>
          <a:p>
            <a:r>
              <a:rPr lang="en-US" dirty="0" smtClean="0"/>
              <a:t>Actuaries analyze large datasets to determine the probability of specific events occurring, which aids in pricing insurance products and designing policies that meet the needs of various customers.</a:t>
            </a:r>
          </a:p>
          <a:p>
            <a:r>
              <a:rPr lang="en-US" dirty="0" smtClean="0"/>
              <a:t>This discipline serves as a bridge between finance and statistics, helping organizations make informed choices that align with their financial objectives and risk tolerance.</a:t>
            </a:r>
          </a:p>
          <a:p>
            <a:endParaRPr lang="en-US" dirty="0"/>
          </a:p>
        </p:txBody>
      </p:sp>
    </p:spTree>
    <p:extLst>
      <p:ext uri="{BB962C8B-B14F-4D97-AF65-F5344CB8AC3E}">
        <p14:creationId xmlns:p14="http://schemas.microsoft.com/office/powerpoint/2010/main" val="4000768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Historical Context</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roots of actuarial science can be traced back to the 17th century, with the development of life tables that quantified the probability of death at different ages. These early models laid the groundwork for modern actuarial practices.</a:t>
            </a:r>
          </a:p>
          <a:p>
            <a:r>
              <a:rPr lang="en-US" dirty="0" smtClean="0"/>
              <a:t>Historically, actuaries relied on rudimentary calculations and limited data, which constrained their ability to assess risk accurately. This changed dramatically with the introduction of computers in the late 20th century, enabling faster and more complex calculations.</a:t>
            </a:r>
          </a:p>
          <a:p>
            <a:r>
              <a:rPr lang="en-US" dirty="0" smtClean="0"/>
              <a:t>As financial products and markets became increasingly intricate, the need for more sophisticated actuarial techniques grew. This evolution reflects a broader trend in the industry, where technology plays an ever-growing role in shaping practices.</a:t>
            </a:r>
          </a:p>
          <a:p>
            <a:r>
              <a:rPr lang="en-US" dirty="0" smtClean="0"/>
              <a:t>Understanding this historical context helps actuaries appreciate the significance of current innovations and the importance of adapting to technological advancements.</a:t>
            </a:r>
            <a:endParaRPr lang="en-US" dirty="0"/>
          </a:p>
        </p:txBody>
      </p:sp>
    </p:spTree>
    <p:extLst>
      <p:ext uri="{BB962C8B-B14F-4D97-AF65-F5344CB8AC3E}">
        <p14:creationId xmlns:p14="http://schemas.microsoft.com/office/powerpoint/2010/main" val="604080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Innovations</a:t>
            </a:r>
          </a:p>
        </p:txBody>
      </p:sp>
      <p:sp>
        <p:nvSpPr>
          <p:cNvPr id="3" name="Content Placeholder 2"/>
          <p:cNvSpPr>
            <a:spLocks noGrp="1"/>
          </p:cNvSpPr>
          <p:nvPr>
            <p:ph idx="1"/>
          </p:nvPr>
        </p:nvSpPr>
        <p:spPr/>
        <p:txBody>
          <a:bodyPr>
            <a:normAutofit fontScale="77500" lnSpcReduction="20000"/>
          </a:bodyPr>
          <a:lstStyle/>
          <a:p>
            <a:r>
              <a:rPr lang="en-US" dirty="0" smtClean="0"/>
              <a:t>Predictive analytics has emerged as a powerful tool in actuarial science, allowing actuaries to analyze historical data and forecast future trends with greater precision. By identifying patterns in large datasets, actuaries can make informed predictions about risk levels associated with various insurance products.</a:t>
            </a:r>
          </a:p>
          <a:p>
            <a:r>
              <a:rPr lang="en-US" dirty="0" smtClean="0"/>
              <a:t>Machine learning and artificial intelligence (AI) have significantly improved model efficiency, enabling actuaries to automate routine tasks and focus on more complex analytical challenges. These technologies facilitate the development of advanced models that adapt over time as new data becomes available.</a:t>
            </a:r>
          </a:p>
          <a:p>
            <a:r>
              <a:rPr lang="en-US" dirty="0" smtClean="0"/>
              <a:t>The use of big data in actuarial science provides deeper insights into customer behavior and market trends. Actuaries can now analyze vast amounts of information to uncover risk factors that were previously difficult to identify, leading to more accurate assessments.</a:t>
            </a:r>
          </a:p>
          <a:p>
            <a:r>
              <a:rPr lang="en-US" dirty="0" smtClean="0"/>
              <a:t>Advanced software tools have streamlined risk modeling processes, making them more accessible and less time-consuming. Actuaries can leverage these tools to perform sophisticated calculations and generate insights that inform strategic decision-making.</a:t>
            </a:r>
          </a:p>
          <a:p>
            <a:endParaRPr lang="en-US" dirty="0"/>
          </a:p>
        </p:txBody>
      </p:sp>
    </p:spTree>
    <p:extLst>
      <p:ext uri="{BB962C8B-B14F-4D97-AF65-F5344CB8AC3E}">
        <p14:creationId xmlns:p14="http://schemas.microsoft.com/office/powerpoint/2010/main" val="4277221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Predictive Analytics</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Predictive analytics involves using statistical algorithms and machine learning techniques to analyze historical data and forecast future outcomes. This approach allows actuaries to refine their risk assessments and pricing strategies based on solid evidence.</a:t>
            </a:r>
          </a:p>
          <a:p>
            <a:r>
              <a:rPr lang="en-US" dirty="0" smtClean="0"/>
              <a:t>By leveraging predictive analytics, actuaries can assess risk levels for various insurance products, enabling them to tailor offerings to specific customer segments and improve profitability.</a:t>
            </a:r>
          </a:p>
          <a:p>
            <a:r>
              <a:rPr lang="en-US" dirty="0" smtClean="0"/>
              <a:t>This technology also aids in customer segmentation, allowing actuaries to identify high-risk individuals and develop targeted strategies to mitigate potential losses.</a:t>
            </a:r>
          </a:p>
          <a:p>
            <a:r>
              <a:rPr lang="en-US" dirty="0" smtClean="0"/>
              <a:t>The ability to make data-driven decisions enhances the overall effectiveness of actuarial practices, leading to more accurate pricing and better alignment with market demands.</a:t>
            </a:r>
          </a:p>
          <a:p>
            <a:endParaRPr lang="en-US" dirty="0"/>
          </a:p>
        </p:txBody>
      </p:sp>
    </p:spTree>
    <p:extLst>
      <p:ext uri="{BB962C8B-B14F-4D97-AF65-F5344CB8AC3E}">
        <p14:creationId xmlns:p14="http://schemas.microsoft.com/office/powerpoint/2010/main" val="3214953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5671</TotalTime>
  <Words>1727</Words>
  <Application>Microsoft Office PowerPoint</Application>
  <PresentationFormat>Widescreen</PresentationFormat>
  <Paragraphs>66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Century Gothic</vt:lpstr>
      <vt:lpstr>Office Theme</vt:lpstr>
      <vt:lpstr> Innovations in Actuarial Science: Leveraging Technology for Enhanced Risk Management </vt:lpstr>
      <vt:lpstr>English Abstract:</vt:lpstr>
      <vt:lpstr>Swahili Abstract:</vt:lpstr>
      <vt:lpstr>Luhya Abstract:</vt:lpstr>
      <vt:lpstr>Introduction </vt:lpstr>
      <vt:lpstr>Definition of Actuarial Science </vt:lpstr>
      <vt:lpstr>Historical Context </vt:lpstr>
      <vt:lpstr>Key Innovations</vt:lpstr>
      <vt:lpstr>Predictive Analytics </vt:lpstr>
      <vt:lpstr>Machine Learning and AI </vt:lpstr>
      <vt:lpstr>Big Data and Data Visualization </vt:lpstr>
      <vt:lpstr>Advanced Risk Modeling Software </vt:lpstr>
      <vt:lpstr>Challenges and Ethical Considerations </vt:lpstr>
      <vt:lpstr>The Future of Actuarial Science </vt:lpstr>
      <vt:lpstr>Conclusion </vt:lpstr>
      <vt:lpstr>References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BRAILER</dc:creator>
  <cp:lastModifiedBy>BRAILER</cp:lastModifiedBy>
  <cp:revision>8</cp:revision>
  <dcterms:created xsi:type="dcterms:W3CDTF">2024-09-21T20:40:46Z</dcterms:created>
  <dcterms:modified xsi:type="dcterms:W3CDTF">2024-09-30T07:44:09Z</dcterms:modified>
</cp:coreProperties>
</file>