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7" r:id="rId5"/>
    <p:sldId id="271" r:id="rId6"/>
    <p:sldId id="270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5317-62B5-426A-A729-805032EBD0A7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AE27-F9A5-432F-A6C9-9385829524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50495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Gender Bias in Machine Translation (2021)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419350"/>
            <a:ext cx="868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Authors:</a:t>
            </a:r>
            <a:r>
              <a:rPr lang="it-IT" sz="1400" dirty="0" smtClean="0"/>
              <a:t> Beatrice Savoldi, Marco Gaido, Luisa Bentivogli, Matteo Negri, Marco Turchi</a:t>
            </a:r>
            <a:endParaRPr lang="en-US" sz="1400" dirty="0"/>
          </a:p>
        </p:txBody>
      </p:sp>
      <p:pic>
        <p:nvPicPr>
          <p:cNvPr id="11266" name="Picture 2" descr="https://www.lib.aegean.gr/sites/default/files/node_images/sources/mit_press_dir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028950"/>
            <a:ext cx="2514600" cy="581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Assessing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Methods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038350"/>
            <a:ext cx="45583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1200" b="1" dirty="0" smtClean="0"/>
              <a:t>1.	Manual analysis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200" dirty="0" smtClean="0"/>
              <a:t>-Looking at the source and target languages contrastively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b="1" dirty="0" smtClean="0"/>
              <a:t>2.	Quantitative works</a:t>
            </a:r>
            <a:endParaRPr lang="en-US" sz="1200" b="1" dirty="0" smtClean="0"/>
          </a:p>
          <a:p>
            <a:pPr marL="342900" indent="-342900">
              <a:lnSpc>
                <a:spcPct val="200000"/>
              </a:lnSpc>
            </a:pPr>
            <a:r>
              <a:rPr lang="en-US" sz="1200" dirty="0" smtClean="0"/>
              <a:t> 	-Masculine default behavior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b="1" dirty="0" smtClean="0"/>
              <a:t>3. 	Designing dedicated benchmarks, evaluations and experiments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Assessing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Existing benchmarks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88595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200" b="1" dirty="0" smtClean="0"/>
              <a:t>1.	Occupations test set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/>
              <a:t>	</a:t>
            </a:r>
            <a:r>
              <a:rPr lang="en-US" sz="1200" dirty="0" smtClean="0"/>
              <a:t>- Context added to occupation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/>
              <a:t>	</a:t>
            </a:r>
            <a:r>
              <a:rPr lang="en-US" sz="1200" dirty="0" smtClean="0"/>
              <a:t>- System exhibits gender bias if it disregards relevant context and cannot provide the correct translation at the same rate across genders 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b="1" dirty="0" smtClean="0"/>
              <a:t>2.	</a:t>
            </a:r>
            <a:r>
              <a:rPr lang="en-US" sz="1200" b="1" dirty="0" err="1" smtClean="0"/>
              <a:t>WinoMT</a:t>
            </a:r>
            <a:endParaRPr lang="en-US" sz="1200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sz="1200" dirty="0" smtClean="0"/>
              <a:t> 	- To check the ability of the system to resolve anaphoric relation 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dirty="0"/>
              <a:t>	</a:t>
            </a:r>
            <a:r>
              <a:rPr lang="en-US" sz="1200" dirty="0" smtClean="0"/>
              <a:t>- How often the system picks the correct gender inflection for the occupational nouns 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sz="1200" b="1" dirty="0" err="1" smtClean="0"/>
              <a:t>MuST</a:t>
            </a:r>
            <a:r>
              <a:rPr lang="en-US" sz="1200" b="1" dirty="0" smtClean="0"/>
              <a:t>-SHE</a:t>
            </a:r>
          </a:p>
          <a:p>
            <a:pPr marL="342900" indent="-342900">
              <a:lnSpc>
                <a:spcPct val="150000"/>
              </a:lnSpc>
            </a:pPr>
            <a:r>
              <a:rPr lang="en-US" sz="1200" b="1" dirty="0" smtClean="0"/>
              <a:t>	</a:t>
            </a:r>
            <a:r>
              <a:rPr lang="en-US" sz="1200" dirty="0" smtClean="0"/>
              <a:t>- complements BLEU and accuracy based evaluations on gender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Assessing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Existing benchmarks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03835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 startAt="4"/>
            </a:pPr>
            <a:r>
              <a:rPr lang="en-US" sz="1200" b="1" dirty="0" smtClean="0"/>
              <a:t>Expanded </a:t>
            </a:r>
            <a:r>
              <a:rPr lang="en-US" sz="1200" b="1" dirty="0" err="1" smtClean="0"/>
              <a:t>WinoMT</a:t>
            </a:r>
            <a:endParaRPr lang="en-US" sz="1200" b="1" dirty="0"/>
          </a:p>
          <a:p>
            <a:pPr marL="342900" indent="-342900">
              <a:lnSpc>
                <a:spcPct val="200000"/>
              </a:lnSpc>
              <a:buAutoNum type="arabicPeriod" startAt="4"/>
            </a:pPr>
            <a:r>
              <a:rPr lang="en-US" sz="1200" b="1" dirty="0" smtClean="0"/>
              <a:t>Open subtitles</a:t>
            </a:r>
          </a:p>
          <a:p>
            <a:pPr marL="342900" indent="-342900">
              <a:lnSpc>
                <a:spcPct val="200000"/>
              </a:lnSpc>
              <a:buAutoNum type="arabicPeriod" startAt="4"/>
            </a:pPr>
            <a:r>
              <a:rPr lang="en-US" sz="1200" b="1" dirty="0" err="1" smtClean="0"/>
              <a:t>Europarl</a:t>
            </a: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Mitigating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Model </a:t>
            </a:r>
            <a:r>
              <a:rPr lang="en-US" i="1" dirty="0" err="1" smtClean="0"/>
              <a:t>Debiasing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962150"/>
            <a:ext cx="7010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200" b="1" dirty="0" smtClean="0"/>
              <a:t>1.	Gender Tagging</a:t>
            </a:r>
          </a:p>
          <a:p>
            <a:pPr marL="342900" indent="-342900"/>
            <a:r>
              <a:rPr lang="en-US" sz="1200" dirty="0"/>
              <a:t>	</a:t>
            </a:r>
            <a:r>
              <a:rPr lang="en-US" sz="1200" dirty="0" smtClean="0"/>
              <a:t>- </a:t>
            </a:r>
            <a:r>
              <a:rPr lang="en-US" sz="1200" dirty="0" err="1" smtClean="0"/>
              <a:t>prepending</a:t>
            </a:r>
            <a:r>
              <a:rPr lang="en-US" sz="1200" dirty="0" smtClean="0"/>
              <a:t> a gender tag (like M or F) to each source sentence, both at training and inference time</a:t>
            </a:r>
          </a:p>
          <a:p>
            <a:pPr marL="342900" indent="-342900"/>
            <a:endParaRPr lang="en-US" sz="1200" dirty="0" smtClean="0"/>
          </a:p>
          <a:p>
            <a:pPr marL="342900" indent="-342900"/>
            <a:r>
              <a:rPr lang="en-US" sz="1200" b="1" dirty="0" smtClean="0"/>
              <a:t>2.	Context adding</a:t>
            </a:r>
            <a:endParaRPr lang="en-US" sz="1200" b="1" dirty="0" smtClean="0"/>
          </a:p>
          <a:p>
            <a:pPr marL="342900" indent="-342900"/>
            <a:r>
              <a:rPr lang="en-US" sz="1200" dirty="0" smtClean="0"/>
              <a:t> 	- by concatenating each sentence with the preceding one</a:t>
            </a:r>
          </a:p>
          <a:p>
            <a:pPr marL="342900" indent="-342900"/>
            <a:endParaRPr lang="en-US" sz="1200" dirty="0" smtClean="0"/>
          </a:p>
          <a:p>
            <a:pPr marL="342900" indent="-342900">
              <a:buFontTx/>
              <a:buAutoNum type="arabicPeriod" startAt="3"/>
            </a:pPr>
            <a:r>
              <a:rPr lang="en-US" sz="1200" b="1" dirty="0" err="1" smtClean="0"/>
              <a:t>Debiased</a:t>
            </a:r>
            <a:r>
              <a:rPr lang="en-US" sz="1200" b="1" dirty="0" smtClean="0"/>
              <a:t> Word embeddings</a:t>
            </a:r>
          </a:p>
          <a:p>
            <a:pPr marL="342900" indent="-342900"/>
            <a:r>
              <a:rPr lang="en-US" sz="1200" b="1" dirty="0" smtClean="0"/>
              <a:t>	</a:t>
            </a:r>
            <a:r>
              <a:rPr lang="en-US" sz="1200" i="1" dirty="0" smtClean="0"/>
              <a:t>Hard </a:t>
            </a:r>
            <a:r>
              <a:rPr lang="en-US" sz="1200" i="1" dirty="0" err="1" smtClean="0"/>
              <a:t>debiasing</a:t>
            </a:r>
            <a:r>
              <a:rPr lang="en-US" sz="1200" i="1" dirty="0" smtClean="0"/>
              <a:t>:</a:t>
            </a:r>
            <a:r>
              <a:rPr lang="en-US" sz="1200" dirty="0" smtClean="0"/>
              <a:t> Removing gender associations</a:t>
            </a:r>
          </a:p>
          <a:p>
            <a:pPr marL="342900" indent="-342900"/>
            <a:r>
              <a:rPr lang="en-US" sz="1200" dirty="0"/>
              <a:t>	</a:t>
            </a:r>
            <a:r>
              <a:rPr lang="en-US" sz="1200" i="1" dirty="0" smtClean="0"/>
              <a:t>GN-Glove algorithm: </a:t>
            </a:r>
            <a:r>
              <a:rPr lang="en-US" sz="1200" dirty="0" smtClean="0"/>
              <a:t>isolating the gender associations from the representations of English gender-neutral word</a:t>
            </a:r>
          </a:p>
          <a:p>
            <a:pPr marL="342900" indent="-342900"/>
            <a:endParaRPr lang="en-US" sz="1200" dirty="0" smtClean="0"/>
          </a:p>
          <a:p>
            <a:pPr marL="342900" indent="-342900">
              <a:buAutoNum type="arabicPeriod" startAt="4"/>
            </a:pPr>
            <a:r>
              <a:rPr lang="en-US" sz="1200" b="1" dirty="0" smtClean="0"/>
              <a:t>Balanced Fine-tuning</a:t>
            </a:r>
          </a:p>
          <a:p>
            <a:pPr marL="342900" indent="-342900"/>
            <a:r>
              <a:rPr lang="en-US" sz="1200" dirty="0"/>
              <a:t>	</a:t>
            </a:r>
            <a:r>
              <a:rPr lang="en-US" sz="1200" dirty="0" smtClean="0"/>
              <a:t>- building gender balanced datasets</a:t>
            </a:r>
          </a:p>
          <a:p>
            <a:pPr marL="342900" indent="-342900">
              <a:lnSpc>
                <a:spcPct val="150000"/>
              </a:lnSpc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Mitigating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Debiasing</a:t>
            </a:r>
            <a:r>
              <a:rPr lang="en-US" i="1" dirty="0" smtClean="0"/>
              <a:t> through external components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885950"/>
            <a:ext cx="7010400" cy="151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200" b="1" dirty="0" smtClean="0"/>
              <a:t>Black-box Injection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200" b="1" dirty="0" smtClean="0"/>
              <a:t>Lattice Re-scoring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200" b="1" dirty="0" smtClean="0"/>
              <a:t>Gender Re-inflection</a:t>
            </a:r>
          </a:p>
          <a:p>
            <a:pPr marL="342900" indent="-342900">
              <a:lnSpc>
                <a:spcPct val="200000"/>
              </a:lnSpc>
            </a:pP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Future Directions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0600" y="1885950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romanLcPeriod"/>
            </a:pPr>
            <a:r>
              <a:rPr lang="en-US" sz="1200" b="1" dirty="0" smtClean="0"/>
              <a:t>Non-textual modalities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romanLcPeriod"/>
            </a:pPr>
            <a:r>
              <a:rPr lang="en-US" sz="1200" b="1" dirty="0" smtClean="0"/>
              <a:t>Beyond dichotomies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romanLcPeriod"/>
            </a:pPr>
            <a:r>
              <a:rPr lang="en-US" sz="1200" b="1" dirty="0" smtClean="0"/>
              <a:t>Human-on-the-loop</a:t>
            </a:r>
          </a:p>
          <a:p>
            <a:pPr marL="342900" indent="-342900">
              <a:lnSpc>
                <a:spcPct val="200000"/>
              </a:lnSpc>
            </a:pP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203835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81150"/>
            <a:ext cx="502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err="1" smtClean="0"/>
              <a:t>Nazmul</a:t>
            </a:r>
            <a:r>
              <a:rPr lang="en-US" sz="1400" dirty="0" smtClean="0"/>
              <a:t> </a:t>
            </a:r>
            <a:r>
              <a:rPr lang="en-US" sz="1400" dirty="0" err="1" smtClean="0"/>
              <a:t>Hasan</a:t>
            </a:r>
            <a:r>
              <a:rPr lang="en-US" sz="1400" dirty="0" smtClean="0"/>
              <a:t> </a:t>
            </a:r>
            <a:r>
              <a:rPr lang="en-US" sz="1400" dirty="0" err="1" smtClean="0"/>
              <a:t>Wanjan</a:t>
            </a:r>
            <a:endParaRPr lang="en-US" sz="1400" dirty="0" smtClean="0"/>
          </a:p>
          <a:p>
            <a:pPr>
              <a:lnSpc>
                <a:spcPct val="200000"/>
              </a:lnSpc>
            </a:pPr>
            <a:r>
              <a:rPr lang="en-US" sz="1400" b="1" dirty="0" smtClean="0"/>
              <a:t>ID: </a:t>
            </a:r>
            <a:r>
              <a:rPr lang="en-US" sz="1400" dirty="0" smtClean="0"/>
              <a:t>18201133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/>
              <a:t>Group Number:</a:t>
            </a:r>
            <a:r>
              <a:rPr lang="en-US" sz="1400" dirty="0" smtClean="0"/>
              <a:t> 1</a:t>
            </a:r>
          </a:p>
          <a:p>
            <a:pPr>
              <a:lnSpc>
                <a:spcPct val="200000"/>
              </a:lnSpc>
            </a:pPr>
            <a:r>
              <a:rPr lang="en-US" sz="1400" dirty="0" err="1" smtClean="0"/>
              <a:t>Brac</a:t>
            </a:r>
            <a:r>
              <a:rPr lang="en-US" sz="1400" dirty="0" smtClean="0"/>
              <a:t> University, Spring 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666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Pattern Recognition Paper Review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81150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Critical Review of current conceptualizations of bias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Summarization of previous analyses aimed at assessing gender bias in Machine Translation (MT)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Discussion on bias mitigating strategies so far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Issues Focused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41935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sz="1400" dirty="0" smtClean="0"/>
              <a:t>Possible outcome of mental shortcuts that can be critical to support prompt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Conceptualizations of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400" y="188595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bias?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Conceptualizations of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1504950"/>
            <a:ext cx="5802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Instances of bias in NLP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0975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Co reference systems failing to recognize women doctors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Image captioning models failing to detect women sitting next to a computer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Automatic speech detection systems working better with male voices</a:t>
            </a:r>
            <a:endParaRPr lang="en-US" sz="1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Commercial MT systems failing to recognize </a:t>
            </a:r>
            <a:r>
              <a:rPr lang="en-US" sz="1400" dirty="0" smtClean="0"/>
              <a:t>women in STEM (Science, Technology, Engineering and Mathematics) occupations despite having many feminine mentions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Conceptualizations of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1504950"/>
            <a:ext cx="5802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Problems with current approaches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85950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Monolingual Applications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Not taking multi-</a:t>
            </a:r>
            <a:r>
              <a:rPr lang="en-US" sz="1400" dirty="0" err="1" smtClean="0"/>
              <a:t>facetedness</a:t>
            </a:r>
            <a:r>
              <a:rPr lang="en-US" sz="1400" dirty="0" smtClean="0"/>
              <a:t> of MT into account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dirty="0" smtClean="0"/>
              <a:t>Dichotomy approach in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Conceptualizations of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Harms of Gender Bias in MT Systems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85950"/>
            <a:ext cx="7467600" cy="2625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200" b="1" dirty="0" smtClean="0"/>
              <a:t>Representational Harms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	- Under-representation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dirty="0"/>
              <a:t>	</a:t>
            </a:r>
            <a:r>
              <a:rPr lang="en-US" sz="1200" dirty="0" smtClean="0"/>
              <a:t>- Stereotyping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sz="1200" b="1" dirty="0" err="1" smtClean="0"/>
              <a:t>Allocational</a:t>
            </a:r>
            <a:r>
              <a:rPr lang="en-US" sz="1200" b="1" dirty="0" smtClean="0"/>
              <a:t> harms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b="1" dirty="0"/>
              <a:t>	</a:t>
            </a:r>
            <a:r>
              <a:rPr lang="en-US" sz="1200" dirty="0" smtClean="0"/>
              <a:t>propagation of generalizations of a social group that causes differences in the service quality provided by the MT systems</a:t>
            </a:r>
          </a:p>
          <a:p>
            <a:pPr marL="342900" indent="-342900">
              <a:lnSpc>
                <a:spcPct val="200000"/>
              </a:lnSpc>
            </a:pP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Conceptualizations of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Language groups based on extra-linguistic reality of gender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85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200" b="1" dirty="0" smtClean="0"/>
              <a:t>Genderless languages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	- only expresses gender-specific repertoire for basic lexical pairs (boy-girl, father-mother)</a:t>
            </a:r>
            <a:endParaRPr lang="en-US" sz="1200" dirty="0" smtClean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US" sz="1200" b="1" dirty="0" smtClean="0"/>
              <a:t>Notional gender languages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b="1" dirty="0"/>
              <a:t>	</a:t>
            </a:r>
            <a:r>
              <a:rPr lang="en-US" sz="1200" dirty="0" smtClean="0"/>
              <a:t>- languages that display a system of pronominal gender on top of lexical gender (usage of separate pronouns, etc.)</a:t>
            </a: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en-US" sz="1200" b="1" dirty="0" smtClean="0"/>
              <a:t>Grammatical gender languages</a:t>
            </a:r>
          </a:p>
          <a:p>
            <a:pPr marL="342900" indent="-342900">
              <a:lnSpc>
                <a:spcPct val="200000"/>
              </a:lnSpc>
            </a:pPr>
            <a:r>
              <a:rPr lang="en-US" sz="1200" b="1" dirty="0" smtClean="0"/>
              <a:t>	</a:t>
            </a:r>
            <a:r>
              <a:rPr lang="en-US" sz="1200" dirty="0" smtClean="0"/>
              <a:t>- languages in which several parts of speech beside nouns carry gender inflections (</a:t>
            </a:r>
            <a:r>
              <a:rPr lang="en-US" sz="1200" u="sng" dirty="0" smtClean="0"/>
              <a:t>la</a:t>
            </a:r>
            <a:r>
              <a:rPr lang="en-US" sz="1200" dirty="0" smtClean="0"/>
              <a:t> </a:t>
            </a:r>
            <a:r>
              <a:rPr lang="en-US" sz="1200" dirty="0" err="1" smtClean="0"/>
              <a:t>cocin</a:t>
            </a:r>
            <a:r>
              <a:rPr lang="en-US" sz="1200" u="sng" dirty="0" err="1" smtClean="0"/>
              <a:t>a</a:t>
            </a:r>
            <a:r>
              <a:rPr lang="en-US" sz="1200" dirty="0" smtClean="0"/>
              <a:t>, </a:t>
            </a:r>
            <a:r>
              <a:rPr lang="en-US" sz="1200" u="sng" dirty="0" smtClean="0"/>
              <a:t>el</a:t>
            </a:r>
            <a:r>
              <a:rPr lang="en-US" sz="1200" dirty="0" smtClean="0"/>
              <a:t> pastel)</a:t>
            </a:r>
          </a:p>
          <a:p>
            <a:pPr marL="342900" indent="-342900">
              <a:lnSpc>
                <a:spcPct val="200000"/>
              </a:lnSpc>
            </a:pP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66750"/>
            <a:ext cx="580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Conceptualizations of Bias</a:t>
            </a:r>
            <a:endParaRPr lang="en-US" sz="2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352550"/>
            <a:ext cx="807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1504950"/>
            <a:ext cx="58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Language groups based on extra-linguistic reality of gender</a:t>
            </a:r>
            <a:endParaRPr lang="en-US" i="1" dirty="0"/>
          </a:p>
        </p:txBody>
      </p:sp>
      <p:pic>
        <p:nvPicPr>
          <p:cNvPr id="14338" name="Picture 2" descr="https://akorbi.com/wp-content/uploads/2022/11/Languages-that-a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85950"/>
            <a:ext cx="4876800" cy="2907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267</Words>
  <Application>Microsoft Office PowerPoint</Application>
  <PresentationFormat>On-screen Show (16:9)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Wanjan</dc:creator>
  <cp:lastModifiedBy>Wanjan</cp:lastModifiedBy>
  <cp:revision>19</cp:revision>
  <dcterms:created xsi:type="dcterms:W3CDTF">2023-03-21T13:20:48Z</dcterms:created>
  <dcterms:modified xsi:type="dcterms:W3CDTF">2023-03-21T16:24:02Z</dcterms:modified>
</cp:coreProperties>
</file>