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70" r:id="rId13"/>
    <p:sldId id="271" r:id="rId14"/>
    <p:sldId id="275" r:id="rId15"/>
    <p:sldId id="273" r:id="rId16"/>
    <p:sldId id="263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Income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498-458D-BB79-04CFA03AE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498-458D-BB79-04CFA03AE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498-458D-BB79-04CFA03AE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3498-458D-BB79-04CFA03AEB5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3498-458D-BB79-04CFA03AEB5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3498-458D-BB79-04CFA03AEB5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3498-458D-BB79-04CFA03AEB5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3498-458D-BB79-04CFA03AEB5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3498-458D-BB79-04CFA03AEB5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3498-458D-BB79-04CFA03AEB5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3498-458D-BB79-04CFA03AEB5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Sheet2!$A$2:$A$12</c:f>
              <c:strCache>
                <c:ptCount val="11"/>
                <c:pt idx="0">
                  <c:v>100K-200K   </c:v>
                </c:pt>
                <c:pt idx="1">
                  <c:v>200k-300k    </c:v>
                </c:pt>
                <c:pt idx="2">
                  <c:v>0-100K       </c:v>
                </c:pt>
                <c:pt idx="3">
                  <c:v>300k-400k     </c:v>
                </c:pt>
                <c:pt idx="4">
                  <c:v>400k-500k    </c:v>
                </c:pt>
                <c:pt idx="5">
                  <c:v>500k-600k     </c:v>
                </c:pt>
                <c:pt idx="6">
                  <c:v>600k-700k    </c:v>
                </c:pt>
                <c:pt idx="7">
                  <c:v>800k-900k    </c:v>
                </c:pt>
                <c:pt idx="8">
                  <c:v>700k-800k    </c:v>
                </c:pt>
                <c:pt idx="9">
                  <c:v>900k-1M      </c:v>
                </c:pt>
                <c:pt idx="10">
                  <c:v>1M Above     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1"/>
                <c:pt idx="0">
                  <c:v>50.73</c:v>
                </c:pt>
                <c:pt idx="1">
                  <c:v>21.21</c:v>
                </c:pt>
                <c:pt idx="2">
                  <c:v>20.72</c:v>
                </c:pt>
                <c:pt idx="3">
                  <c:v>4.7699999999999996</c:v>
                </c:pt>
                <c:pt idx="4">
                  <c:v>1.44</c:v>
                </c:pt>
                <c:pt idx="5">
                  <c:v>0.35</c:v>
                </c:pt>
                <c:pt idx="6">
                  <c:v>0.28000000000000003</c:v>
                </c:pt>
                <c:pt idx="7">
                  <c:v>0.09</c:v>
                </c:pt>
                <c:pt idx="8">
                  <c:v>0.05</c:v>
                </c:pt>
                <c:pt idx="9">
                  <c:v>8.9999999999999993E-3</c:v>
                </c:pt>
                <c:pt idx="10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3498-458D-BB79-04CFA03AEB5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ECFF-7224-5C9D-2BCD-92B62D4E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EDA Project: Bank Loan Default Risk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CE82A-2B91-ED78-BA1B-710D8403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25540" cy="3599316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						    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								   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Akshay Wanjari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82506-829A-2F2F-7F28-E99E785F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38" y="2124075"/>
            <a:ext cx="7905361" cy="3686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804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53F2-3468-70E8-91FD-55C1E029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1" y="5191125"/>
            <a:ext cx="11671563" cy="156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FLAG OWN REALTY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Applicants </a:t>
            </a:r>
            <a:r>
              <a:rPr lang="en-US" sz="2400" dirty="0">
                <a:latin typeface="+mj-lt"/>
                <a:cs typeface="Times New Roman" pitchFamily="18" charset="0"/>
              </a:rPr>
              <a:t>who own real estate are more than double. But the defaulting rate of both categories are around the same. Hence there is no correlation between owning a realty and defaulter.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840F8-A271-F6E6-334E-7EAEF24F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25" y="28575"/>
            <a:ext cx="10791963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3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B8E2-1E88-8A21-FB61-2A453E70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6" y="4965773"/>
            <a:ext cx="11959354" cy="18255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NAME HOUSING TYPE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Most of the people live in Houses/Apartments, People living with parents and in a rented apartments more probability of being defaulters.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17921-0E34-5CD5-A727-CA297675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65" y="51250"/>
            <a:ext cx="9430035" cy="46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7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2EAEE-61E1-0B32-2F56-465D259E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71" y="4775273"/>
            <a:ext cx="11806954" cy="178745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cs typeface="Times New Roman" pitchFamily="18" charset="0"/>
              </a:rPr>
              <a:t>NAME FAMILY STATUS</a:t>
            </a:r>
          </a:p>
          <a:p>
            <a:pPr marL="0" indent="0">
              <a:buNone/>
            </a:pPr>
            <a:r>
              <a:rPr lang="en-US" sz="2400" b="1" dirty="0">
                <a:cs typeface="Times New Roman" pitchFamily="18" charset="0"/>
              </a:rPr>
              <a:t>Married persons </a:t>
            </a:r>
            <a:r>
              <a:rPr lang="en-US" b="1" dirty="0">
                <a:cs typeface="Times New Roman" pitchFamily="18" charset="0"/>
              </a:rPr>
              <a:t>has taken loan, In terms of percentage of not repayment of loan, Civil marriage has the highest percent of not repayment, whereas Widow has the lowest percent.</a:t>
            </a:r>
          </a:p>
          <a:p>
            <a:pPr marL="0" indent="0">
              <a:buNone/>
            </a:pPr>
            <a:endParaRPr lang="en-US" sz="2400" b="1" dirty="0"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6AB67-49FE-9D4D-7FB5-5E2E901B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1" y="113913"/>
            <a:ext cx="7764610" cy="45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8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685F-1EA0-3707-124E-9A2664CE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2514600"/>
            <a:ext cx="10227507" cy="38787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NAME EDUCATION TYPE</a:t>
            </a:r>
          </a:p>
          <a:p>
            <a:pPr marL="0" indent="0">
              <a:buNone/>
            </a:pPr>
            <a:r>
              <a:rPr lang="en-US" dirty="0"/>
              <a:t>Most of the Applicants who has </a:t>
            </a:r>
          </a:p>
          <a:p>
            <a:pPr marL="0" indent="0">
              <a:buNone/>
            </a:pPr>
            <a:r>
              <a:rPr lang="en-US" dirty="0"/>
              <a:t>taken loans have secondary </a:t>
            </a:r>
          </a:p>
          <a:p>
            <a:pPr marL="0" indent="0">
              <a:buNone/>
            </a:pPr>
            <a:r>
              <a:rPr lang="en-US" dirty="0"/>
              <a:t>special education, very less </a:t>
            </a:r>
          </a:p>
          <a:p>
            <a:pPr marL="0" indent="0">
              <a:buNone/>
            </a:pPr>
            <a:r>
              <a:rPr lang="en-US" dirty="0"/>
              <a:t>clients have higher academic </a:t>
            </a:r>
          </a:p>
          <a:p>
            <a:pPr marL="0" indent="0">
              <a:buNone/>
            </a:pPr>
            <a:r>
              <a:rPr lang="en-US" dirty="0"/>
              <a:t>degree. But when we compare </a:t>
            </a:r>
          </a:p>
          <a:p>
            <a:pPr marL="0" indent="0">
              <a:buNone/>
            </a:pPr>
            <a:r>
              <a:rPr lang="en-US" dirty="0"/>
              <a:t>defaulters lower secondary has </a:t>
            </a:r>
          </a:p>
          <a:p>
            <a:pPr marL="0" indent="0">
              <a:buNone/>
            </a:pPr>
            <a:r>
              <a:rPr lang="en-US" dirty="0"/>
              <a:t>the highest percentage of </a:t>
            </a:r>
          </a:p>
          <a:p>
            <a:pPr marL="0" indent="0">
              <a:buNone/>
            </a:pPr>
            <a:r>
              <a:rPr lang="en-US" dirty="0"/>
              <a:t>defaulters as compared to others </a:t>
            </a:r>
          </a:p>
          <a:p>
            <a:pPr marL="0" indent="0">
              <a:buNone/>
            </a:pPr>
            <a:r>
              <a:rPr lang="en-US" dirty="0"/>
              <a:t>whereas academic degree have </a:t>
            </a:r>
          </a:p>
          <a:p>
            <a:pPr marL="0" indent="0">
              <a:buNone/>
            </a:pPr>
            <a:r>
              <a:rPr lang="en-US" dirty="0"/>
              <a:t>lowest defaulting rate.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B8CA6-A35F-7E7A-1F93-948EC1B1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67176" y="596962"/>
            <a:ext cx="8058150" cy="56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3476-E2CD-900E-1A35-90CAAC17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7" y="117548"/>
            <a:ext cx="1039725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NAME INCOME TYPE </a:t>
            </a:r>
          </a:p>
          <a:p>
            <a:pPr marL="0" indent="0">
              <a:buNone/>
            </a:pPr>
            <a:r>
              <a:rPr lang="en-US" sz="2000" dirty="0"/>
              <a:t>Mostly applicants are working, </a:t>
            </a:r>
            <a:r>
              <a:rPr lang="en-US" sz="2000" b="0" i="0" dirty="0">
                <a:effectLst/>
                <a:latin typeface="Georgia" panose="02040502050405020303" pitchFamily="18" charset="0"/>
              </a:rPr>
              <a:t>followed by Commercial associate, Pensioner and State servant. </a:t>
            </a:r>
            <a:r>
              <a:rPr lang="en-US" sz="2000" dirty="0">
                <a:effectLst/>
                <a:latin typeface="Georgia" panose="02040502050405020303" pitchFamily="18" charset="0"/>
              </a:rPr>
              <a:t>Applicants having income type maternity leave and unemployed applicants have more defaulting rate, whereas businessmen's and students don’t have any default record.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CA6C0-DD14-7852-99D9-C057BD4A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93" y="1548882"/>
            <a:ext cx="8845728" cy="530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1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80B96-94C8-3E45-ABF9-7A7889D331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36507" y="38488"/>
            <a:ext cx="9298344" cy="57220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C45A-2802-D5B9-91CD-C871F272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6" y="5257357"/>
            <a:ext cx="11729393" cy="243107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CORRELATION WITH REPAYER DATA</a:t>
            </a:r>
          </a:p>
          <a:p>
            <a:pPr marL="0" indent="0">
              <a:buNone/>
            </a:pPr>
            <a:r>
              <a:rPr lang="en-IN" dirty="0"/>
              <a:t>As we can see that there is no correlation between all the variables with repaying credit amount. But </a:t>
            </a:r>
            <a:r>
              <a:rPr lang="en-US" dirty="0"/>
              <a:t>Credit amount is highly correlated with amount of goods price, loan annuity, total income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80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211F8E-E580-01B5-8D94-0A5053E4A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6416" y="78792"/>
            <a:ext cx="4394016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1370F-1B01-E6AD-0D01-24ADEF7A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9" y="69460"/>
            <a:ext cx="7541542" cy="6709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EB2393-E8B7-4338-F69A-3F6FFD128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416" y="3740504"/>
            <a:ext cx="4394016" cy="303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8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35CB3-8D1D-1FD9-3D76-478F7C0E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33" y="1194319"/>
            <a:ext cx="8189168" cy="56636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89D9-0E15-C85B-7CE2-4B122114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90" y="629374"/>
            <a:ext cx="9613861" cy="151666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AMT_CREDIT and AMT_GOODS_PRICE are highly correlated as based on the scatterplot where most of the data are consolidated in form of a line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AMT_GOODS_PRICE is correlated </a:t>
            </a:r>
          </a:p>
          <a:p>
            <a:pPr marL="0" indent="0">
              <a:buNone/>
            </a:pPr>
            <a:r>
              <a:rPr lang="en-IN" sz="1800" dirty="0"/>
              <a:t>with AMT_ANNUITY.</a:t>
            </a:r>
          </a:p>
        </p:txBody>
      </p:sp>
    </p:spTree>
    <p:extLst>
      <p:ext uri="{BB962C8B-B14F-4D97-AF65-F5344CB8AC3E}">
        <p14:creationId xmlns:p14="http://schemas.microsoft.com/office/powerpoint/2010/main" val="320823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9E72-5C24-5F76-BC51-FBF0F24A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5" y="3565598"/>
            <a:ext cx="5093532" cy="2130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1">
                    <a:lumMod val="95000"/>
                  </a:schemeClr>
                </a:solidFill>
              </a:rPr>
              <a:t>Thank You</a:t>
            </a:r>
            <a:endParaRPr lang="en-IN" sz="6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A837-DD42-6504-6B05-AC1043DE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BC5C-F7A6-B36E-C131-2A019E12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1"/>
            <a:ext cx="9613861" cy="4187753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Import Libraries</a:t>
            </a:r>
          </a:p>
          <a:p>
            <a:r>
              <a:rPr lang="en-IN" dirty="0"/>
              <a:t>Data Cleaning </a:t>
            </a:r>
          </a:p>
          <a:p>
            <a:r>
              <a:rPr lang="en-IN" dirty="0"/>
              <a:t>Standardized the Values</a:t>
            </a:r>
          </a:p>
          <a:p>
            <a:r>
              <a:rPr lang="en-IN" dirty="0"/>
              <a:t>Identifying the Outliers</a:t>
            </a:r>
          </a:p>
          <a:p>
            <a:r>
              <a:rPr lang="en-IN" dirty="0"/>
              <a:t>Data Analysis</a:t>
            </a:r>
          </a:p>
          <a:p>
            <a:r>
              <a:rPr lang="en-IN" dirty="0"/>
              <a:t>Categorical Variable Analysis</a:t>
            </a:r>
          </a:p>
          <a:p>
            <a:r>
              <a:rPr lang="en-IN" dirty="0"/>
              <a:t>Plotting the Data</a:t>
            </a:r>
          </a:p>
        </p:txBody>
      </p:sp>
    </p:spTree>
    <p:extLst>
      <p:ext uri="{BB962C8B-B14F-4D97-AF65-F5344CB8AC3E}">
        <p14:creationId xmlns:p14="http://schemas.microsoft.com/office/powerpoint/2010/main" val="153765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60DD-10A7-D582-5D9F-91AA4C67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7B98-74CA-D1E9-4421-8FBA73A1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152650"/>
            <a:ext cx="11044953" cy="4429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study aims to give an idea of applying EDA in a real business scenario. In this case study, we will develop a basic understanding of risk analytics in banking and financial services and understand how data is used to minimize the risk of losing money while lending to customers.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Risk Associated</a:t>
            </a:r>
          </a:p>
          <a:p>
            <a:pPr marL="0" indent="0">
              <a:buNone/>
            </a:pPr>
            <a:r>
              <a:rPr lang="en-US" dirty="0"/>
              <a:t>If the applicant is likely to repay the loan, then not approving the loan results in a loss of business to the company. If the applicant is not likely to repay the loan, i.e. he/she is likely to default, then approving the loan may lead to a financial loss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27375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623D-D32C-134E-C6E3-DB74CB7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Libraries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C62141-E2A5-A7C6-A89A-5B34D68F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59152"/>
          </a:xfrm>
        </p:spPr>
        <p:txBody>
          <a:bodyPr>
            <a:normAutofit/>
          </a:bodyPr>
          <a:lstStyle/>
          <a:p>
            <a:r>
              <a:rPr lang="en-IN" dirty="0"/>
              <a:t>Pandas</a:t>
            </a:r>
          </a:p>
          <a:p>
            <a:endParaRPr lang="en-IN" dirty="0"/>
          </a:p>
          <a:p>
            <a:r>
              <a:rPr lang="en-IN" dirty="0" err="1"/>
              <a:t>Numpy</a:t>
            </a:r>
            <a:endParaRPr lang="en-IN" dirty="0"/>
          </a:p>
          <a:p>
            <a:endParaRPr lang="en-IN" dirty="0"/>
          </a:p>
          <a:p>
            <a:r>
              <a:rPr lang="en-IN" dirty="0"/>
              <a:t>Matplotlib</a:t>
            </a:r>
          </a:p>
          <a:p>
            <a:endParaRPr lang="en-IN" dirty="0"/>
          </a:p>
          <a:p>
            <a:r>
              <a:rPr lang="en-IN" dirty="0"/>
              <a:t>Seaborn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99CECC9-4380-6D6E-681C-E804B5CB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2441081"/>
            <a:ext cx="6319121" cy="35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DDE5-1B9E-FA9A-98F3-C7E0DDBC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95AC-4988-1125-8D68-F4619F05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2336873"/>
            <a:ext cx="10132257" cy="4225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plot we can see the </a:t>
            </a:r>
          </a:p>
          <a:p>
            <a:pPr marL="0" indent="0">
              <a:buNone/>
            </a:pPr>
            <a:r>
              <a:rPr lang="en-US" dirty="0"/>
              <a:t>columns in which percentage </a:t>
            </a:r>
          </a:p>
          <a:p>
            <a:pPr marL="0" indent="0">
              <a:buNone/>
            </a:pPr>
            <a:r>
              <a:rPr lang="en-US" dirty="0"/>
              <a:t>of null values more than 40% </a:t>
            </a:r>
          </a:p>
          <a:p>
            <a:pPr marL="0" indent="0">
              <a:buNone/>
            </a:pPr>
            <a:r>
              <a:rPr lang="en-US" dirty="0"/>
              <a:t>are marked above the red line </a:t>
            </a:r>
          </a:p>
          <a:p>
            <a:pPr marL="0" indent="0">
              <a:buNone/>
            </a:pPr>
            <a:r>
              <a:rPr lang="en-US" dirty="0"/>
              <a:t>and the columns which have less </a:t>
            </a:r>
          </a:p>
          <a:p>
            <a:pPr marL="0" indent="0">
              <a:buNone/>
            </a:pPr>
            <a:r>
              <a:rPr lang="en-US" dirty="0"/>
              <a:t>than 40 % null values below the </a:t>
            </a:r>
          </a:p>
          <a:p>
            <a:pPr marL="0" indent="0">
              <a:buNone/>
            </a:pPr>
            <a:r>
              <a:rPr lang="en-US" dirty="0"/>
              <a:t>red line. Let's check the columns </a:t>
            </a:r>
          </a:p>
          <a:p>
            <a:pPr marL="0" indent="0">
              <a:buNone/>
            </a:pPr>
            <a:r>
              <a:rPr lang="en-US" dirty="0"/>
              <a:t>which has more than 40% missing </a:t>
            </a:r>
          </a:p>
          <a:p>
            <a:pPr marL="0" indent="0">
              <a:buNone/>
            </a:pPr>
            <a:r>
              <a:rPr lang="en-US" dirty="0"/>
              <a:t>values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F5F08-79FB-779F-B8E0-CF41A8B7A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90326" y="2033704"/>
            <a:ext cx="6915949" cy="4757621"/>
          </a:xfrm>
          <a:prstGeom prst="rect">
            <a:avLst/>
          </a:prstGeom>
          <a:solidFill>
            <a:schemeClr val="accent1"/>
          </a:solidFill>
          <a:effectLst>
            <a:glow rad="25400"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606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A890-D678-74CE-3362-365A43F5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225679" cy="923172"/>
          </a:xfrm>
        </p:spPr>
        <p:txBody>
          <a:bodyPr>
            <a:normAutofit/>
          </a:bodyPr>
          <a:lstStyle/>
          <a:p>
            <a:r>
              <a:rPr lang="en-IN" sz="2800" dirty="0"/>
              <a:t>Standardized the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ACCE0-387D-833C-97D2-2538B712A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450" y="2400300"/>
            <a:ext cx="4619626" cy="36385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More than 50% loan applicants </a:t>
            </a:r>
          </a:p>
          <a:p>
            <a:pPr marL="0" indent="0" algn="just">
              <a:buNone/>
            </a:pPr>
            <a:r>
              <a:rPr lang="en-US" dirty="0"/>
              <a:t>have income amount in the </a:t>
            </a:r>
          </a:p>
          <a:p>
            <a:pPr marL="0" indent="0" algn="just">
              <a:buNone/>
            </a:pPr>
            <a:r>
              <a:rPr lang="en-US" dirty="0"/>
              <a:t>range of 100K-200K. Almost </a:t>
            </a:r>
          </a:p>
          <a:p>
            <a:pPr marL="0" indent="0" algn="just">
              <a:buNone/>
            </a:pPr>
            <a:r>
              <a:rPr lang="en-US" dirty="0"/>
              <a:t>92% loan applicants have </a:t>
            </a:r>
          </a:p>
          <a:p>
            <a:pPr marL="0" indent="0" algn="just">
              <a:buNone/>
            </a:pPr>
            <a:r>
              <a:rPr lang="en-US" dirty="0"/>
              <a:t>income less than 300K</a:t>
            </a:r>
          </a:p>
          <a:p>
            <a:pPr marL="0" indent="0" algn="just">
              <a:buNone/>
            </a:pPr>
            <a:r>
              <a:rPr lang="en-US" dirty="0"/>
              <a:t>More Than 16% loan applicants have taken loan which amounts to more than 1M.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254055D-000E-3508-C174-CB7EE38D8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545938"/>
              </p:ext>
            </p:extLst>
          </p:nvPr>
        </p:nvGraphicFramePr>
        <p:xfrm>
          <a:off x="152400" y="2057400"/>
          <a:ext cx="7029450" cy="450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891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6F08-79AB-FAAC-A861-AE00EF1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the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77E8-C2B8-E9EE-4F2A-AE14DEDE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1" y="2114550"/>
            <a:ext cx="9613861" cy="45910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Few number of outliers: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+mj-lt"/>
              </a:rPr>
              <a:t>AMT_ANNUITY, AMT_CREDIT, AMT_GOODS_PRICE,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+mj-lt"/>
              </a:rPr>
              <a:t>CNT_CHILDREN </a:t>
            </a:r>
            <a:endParaRPr lang="en-US" sz="1800" dirty="0">
              <a:solidFill>
                <a:srgbClr val="FF0000"/>
              </a:solidFill>
              <a:effectLst/>
              <a:latin typeface="+mj-lt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+mj-lt"/>
              </a:rPr>
              <a:t>H</a:t>
            </a:r>
            <a:r>
              <a:rPr lang="en-US" sz="1800" b="0" i="0" dirty="0">
                <a:effectLst/>
                <a:latin typeface="+mj-lt"/>
              </a:rPr>
              <a:t>uge number of outliers due to few of the loan 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+mj-lt"/>
              </a:rPr>
              <a:t>applicants have high income, compared to the others.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+mj-lt"/>
              </a:rPr>
              <a:t>AMT_INCOME_TOTAL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No outliers: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+mj-lt"/>
              </a:rPr>
              <a:t>DAYS_BIRTH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+mj-lt"/>
              </a:rPr>
              <a:t>O</a:t>
            </a:r>
            <a:r>
              <a:rPr lang="en-US" sz="1800" b="0" i="0" dirty="0">
                <a:effectLst/>
                <a:latin typeface="+mj-lt"/>
              </a:rPr>
              <a:t>utlier values around 350000(days) which is around 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+mj-lt"/>
              </a:rPr>
              <a:t>958 years which is impossible and hence this has to be 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+mj-lt"/>
              </a:rPr>
              <a:t>incorrect entry.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+mj-lt"/>
              </a:rPr>
              <a:t>DAYS_EMPLOYED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74BA4-C5D8-B508-48E3-92E33233E3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44235" y="2114551"/>
            <a:ext cx="6386570" cy="45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6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6AE0-FDB9-5AF8-4E9A-5CB8931D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5B12-EE32-98D3-BDEB-32CAA4C3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75" y="2276475"/>
            <a:ext cx="6390902" cy="3954989"/>
          </a:xfrm>
        </p:spPr>
        <p:txBody>
          <a:bodyPr/>
          <a:lstStyle/>
          <a:p>
            <a:r>
              <a:rPr lang="en-US" dirty="0"/>
              <a:t>Ratios of imbalance in percentage with respect to Repayor and Defaulter data’s are: 91.93 and 8.07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Ratios of imbalance in relative with respect to Repayor and Defaulter data’s is 11.39 : 1 (approx.)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5A62C9-F682-28DE-F888-AC28577D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3" y="2060445"/>
            <a:ext cx="5609852" cy="35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57CC-9AE3-AF4A-B72D-F0A21A93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Categorical Variable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DDDF-538C-DF8A-8D7F-C8B859CD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2336873"/>
            <a:ext cx="10122732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FLAG OWN CAR</a:t>
            </a:r>
          </a:p>
          <a:p>
            <a:pPr marL="0" indent="0">
              <a:buNone/>
            </a:pPr>
            <a:r>
              <a:rPr lang="en-US" dirty="0"/>
              <a:t>No major difference in </a:t>
            </a:r>
          </a:p>
          <a:p>
            <a:pPr marL="0" indent="0">
              <a:buNone/>
            </a:pPr>
            <a:r>
              <a:rPr lang="en-US" dirty="0"/>
              <a:t>Applicant owing a car or not. </a:t>
            </a:r>
          </a:p>
          <a:p>
            <a:pPr marL="0" indent="0">
              <a:buNone/>
            </a:pPr>
            <a:r>
              <a:rPr lang="en-US" dirty="0"/>
              <a:t>In these cases the defaulter’s</a:t>
            </a:r>
          </a:p>
          <a:p>
            <a:pPr marL="0" indent="0">
              <a:buNone/>
            </a:pPr>
            <a:r>
              <a:rPr lang="en-US" dirty="0"/>
              <a:t>percentage is almost same.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7F583-B98F-B1FB-1848-B0FDB783E0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5300" y="2069550"/>
            <a:ext cx="7823463" cy="47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3893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697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Georgia</vt:lpstr>
      <vt:lpstr>Trebuchet MS</vt:lpstr>
      <vt:lpstr>Wingdings</vt:lpstr>
      <vt:lpstr>Berlin</vt:lpstr>
      <vt:lpstr>EDA Project: Bank Loan Default Risk Analysis</vt:lpstr>
      <vt:lpstr>Contents</vt:lpstr>
      <vt:lpstr>Introduction</vt:lpstr>
      <vt:lpstr>Import Libraries</vt:lpstr>
      <vt:lpstr>Data Cleaning</vt:lpstr>
      <vt:lpstr>Standardized the Values</vt:lpstr>
      <vt:lpstr>Identifying the Outliers</vt:lpstr>
      <vt:lpstr>Data Analysis</vt:lpstr>
      <vt:lpstr>Categorical Variable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Project: Bank Loan Default Risk Analysis</dc:title>
  <dc:creator>Akshay Wanjari</dc:creator>
  <cp:lastModifiedBy>Akshay Wanjari</cp:lastModifiedBy>
  <cp:revision>2</cp:revision>
  <dcterms:created xsi:type="dcterms:W3CDTF">2023-04-23T07:56:17Z</dcterms:created>
  <dcterms:modified xsi:type="dcterms:W3CDTF">2023-04-23T11:22:04Z</dcterms:modified>
</cp:coreProperties>
</file>