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02" r:id="rId2"/>
    <p:sldId id="259" r:id="rId3"/>
    <p:sldId id="303" r:id="rId4"/>
    <p:sldId id="304" r:id="rId5"/>
    <p:sldId id="305" r:id="rId6"/>
    <p:sldId id="306" r:id="rId7"/>
    <p:sldId id="280" r:id="rId8"/>
    <p:sldId id="279" r:id="rId9"/>
    <p:sldId id="314" r:id="rId10"/>
    <p:sldId id="307" r:id="rId11"/>
    <p:sldId id="312" r:id="rId12"/>
    <p:sldId id="313" r:id="rId13"/>
    <p:sldId id="316" r:id="rId14"/>
    <p:sldId id="317" r:id="rId15"/>
    <p:sldId id="318" r:id="rId16"/>
    <p:sldId id="272" r:id="rId17"/>
    <p:sldId id="315" r:id="rId18"/>
    <p:sldId id="294" r:id="rId19"/>
    <p:sldId id="308" r:id="rId20"/>
    <p:sldId id="309" r:id="rId21"/>
    <p:sldId id="274" r:id="rId22"/>
  </p:sldIdLst>
  <p:sldSz cx="12192000" cy="6858000"/>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6" d="100"/>
          <a:sy n="86" d="100"/>
        </p:scale>
        <p:origin x="-456" y="-58"/>
      </p:cViewPr>
      <p:guideLst>
        <p:guide orient="horz" pos="2160"/>
        <p:guide pos="384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3EFD42F7-718C-4B98-AAEC-167E6DDD60A7}" type="datetimeFigureOut">
              <a:rPr lang="en-US" strike="noStrike" noProof="1" smtClean="0">
                <a:latin typeface="Arial" panose="020B0604020202020204" pitchFamily="34" charset="0"/>
                <a:ea typeface="+mn-ea"/>
                <a:cs typeface="+mn-cs"/>
              </a:rPr>
              <a:t>12/21/2022</a:t>
            </a:fld>
            <a:endParaRPr lang="en-US" strike="noStrike" noProof="1"/>
          </a:p>
        </p:txBody>
      </p:sp>
      <p:sp>
        <p:nvSpPr>
          <p:cNvPr id="3076" name="Slide Image Placeholder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Notes Placeholder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21B2AA4F-B828-4D7C-AFD3-893933DAFCB4}" type="slidenum">
              <a:rPr lang="en-US" strike="noStrike" noProof="1" smtClean="0">
                <a:latin typeface="Arial" panose="020B0604020202020204" pitchFamily="34" charset="0"/>
                <a:ea typeface="+mn-ea"/>
                <a:cs typeface="+mn-cs"/>
              </a:rPr>
              <a:t>‹#›</a:t>
            </a:fld>
            <a:endParaRPr lang="en-US" strike="noStrike" noProof="1"/>
          </a:p>
        </p:txBody>
      </p:sp>
    </p:spTree>
    <p:extLst>
      <p:ext uri="{BB962C8B-B14F-4D97-AF65-F5344CB8AC3E}">
        <p14:creationId xmlns:p14="http://schemas.microsoft.com/office/powerpoint/2010/main" val="345664670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11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68709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a:t>Click to edit Master title style</a:t>
            </a:r>
            <a:endParaRPr lang="en-IN"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a:t>Click to edit Master subtitle style</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D8DF44-61D9-4B00-B105-5EAD8A4E6411}"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21-12-2022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en-IN" altLang="x-none" strike="noStrike" noProof="1" dirty="0">
                <a:latin typeface="Calibri" panose="020F0502020204030204" pitchFamily="34" charset="0"/>
                <a:ea typeface="+mn-ea"/>
                <a:cs typeface="+mn-cs"/>
              </a:rPr>
              <a:t>‹#›</a:t>
            </a:fld>
            <a:endParaRPr lang="en-IN" altLang="x-none"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D8DF44-61D9-4B00-B105-5EAD8A4E6411}"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21-12-2022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en-IN" altLang="x-none" strike="noStrike" noProof="1" dirty="0">
                <a:latin typeface="Calibri" panose="020F0502020204030204" pitchFamily="34" charset="0"/>
                <a:ea typeface="+mn-ea"/>
                <a:cs typeface="+mn-cs"/>
              </a:rPr>
              <a:t>‹#›</a:t>
            </a:fld>
            <a:endParaRPr lang="en-IN" altLang="x-none"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D8DF44-61D9-4B00-B105-5EAD8A4E6411}"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21-12-2022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en-IN" altLang="x-none" strike="noStrike" noProof="1" dirty="0">
                <a:latin typeface="Calibri" panose="020F0502020204030204" pitchFamily="34" charset="0"/>
                <a:ea typeface="+mn-ea"/>
                <a:cs typeface="+mn-cs"/>
              </a:rPr>
              <a:t>‹#›</a:t>
            </a:fld>
            <a:endParaRPr lang="en-IN" altLang="x-none"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D8DF44-61D9-4B00-B105-5EAD8A4E6411}"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21-12-2022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en-IN" altLang="x-none" strike="noStrike" noProof="1" dirty="0">
                <a:latin typeface="Calibri" panose="020F0502020204030204" pitchFamily="34" charset="0"/>
                <a:ea typeface="+mn-ea"/>
                <a:cs typeface="+mn-cs"/>
              </a:rPr>
              <a:t>‹#›</a:t>
            </a:fld>
            <a:endParaRPr lang="en-IN" altLang="x-none"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D8DF44-61D9-4B00-B105-5EAD8A4E6411}"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21-12-2022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en-IN" altLang="x-none" strike="noStrike" noProof="1" dirty="0">
                <a:latin typeface="Calibri" panose="020F0502020204030204" pitchFamily="34" charset="0"/>
                <a:ea typeface="+mn-ea"/>
                <a:cs typeface="+mn-cs"/>
              </a:rPr>
              <a:t>‹#›</a:t>
            </a:fld>
            <a:endParaRPr lang="en-IN" altLang="x-none"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sz="half" idx="1"/>
          </p:nvPr>
        </p:nvSpPr>
        <p:spPr>
          <a:xfrm>
            <a:off x="838200" y="1825625"/>
            <a:ext cx="5181600" cy="435133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Content Placeholder 3"/>
          <p:cNvSpPr>
            <a:spLocks noGrp="1"/>
          </p:cNvSpPr>
          <p:nvPr>
            <p:ph sz="half" idx="2"/>
          </p:nvPr>
        </p:nvSpPr>
        <p:spPr>
          <a:xfrm>
            <a:off x="6172200" y="1825625"/>
            <a:ext cx="5181600" cy="435133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D8DF44-61D9-4B00-B105-5EAD8A4E6411}"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21-12-2022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en-IN" altLang="x-none" strike="noStrike" noProof="1" dirty="0">
                <a:latin typeface="Calibri" panose="020F0502020204030204" pitchFamily="34" charset="0"/>
                <a:ea typeface="+mn-ea"/>
                <a:cs typeface="+mn-cs"/>
              </a:rPr>
              <a:t>‹#›</a:t>
            </a:fld>
            <a:endParaRPr lang="en-IN" altLang="x-none"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D8DF44-61D9-4B00-B105-5EAD8A4E6411}"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21-12-2022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en-IN" altLang="x-none" strike="noStrike" noProof="1" dirty="0">
                <a:latin typeface="Calibri" panose="020F0502020204030204" pitchFamily="34" charset="0"/>
                <a:ea typeface="+mn-ea"/>
                <a:cs typeface="+mn-cs"/>
              </a:rPr>
              <a:t>‹#›</a:t>
            </a:fld>
            <a:endParaRPr lang="en-IN" altLang="x-none"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D8DF44-61D9-4B00-B105-5EAD8A4E6411}"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21-12-2022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en-IN" altLang="x-none" strike="noStrike" noProof="1" dirty="0">
                <a:latin typeface="Calibri" panose="020F0502020204030204" pitchFamily="34" charset="0"/>
                <a:ea typeface="+mn-ea"/>
                <a:cs typeface="+mn-cs"/>
              </a:rPr>
              <a:t>‹#›</a:t>
            </a:fld>
            <a:endParaRPr lang="en-IN" altLang="x-none"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D8DF44-61D9-4B00-B105-5EAD8A4E6411}"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21-12-2022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en-IN" altLang="x-none" strike="noStrike" noProof="1" dirty="0">
                <a:latin typeface="Calibri" panose="020F0502020204030204" pitchFamily="34" charset="0"/>
                <a:ea typeface="+mn-ea"/>
                <a:cs typeface="+mn-cs"/>
              </a:rPr>
              <a:t>‹#›</a:t>
            </a:fld>
            <a:endParaRPr lang="en-IN" altLang="x-none"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D8DF44-61D9-4B00-B105-5EAD8A4E6411}"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21-12-2022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en-IN" altLang="x-none" strike="noStrike" noProof="1" dirty="0">
                <a:latin typeface="Calibri" panose="020F0502020204030204" pitchFamily="34" charset="0"/>
                <a:ea typeface="+mn-ea"/>
                <a:cs typeface="+mn-cs"/>
              </a:rPr>
              <a:t>‹#›</a:t>
            </a:fld>
            <a:endParaRPr lang="en-IN" altLang="x-none"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a:t>Click to edit Master title style</a:t>
            </a:r>
            <a:endParaRPr lang="en-IN" strike="noStrike" noProof="1"/>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D8DF44-61D9-4B00-B105-5EAD8A4E6411}"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21-12-2022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en-IN" altLang="x-none" strike="noStrike" noProof="1" dirty="0">
                <a:latin typeface="Calibri" panose="020F0502020204030204" pitchFamily="34" charset="0"/>
                <a:ea typeface="+mn-ea"/>
                <a:cs typeface="+mn-cs"/>
              </a:rPr>
              <a:t>‹#›</a:t>
            </a:fld>
            <a:endParaRPr lang="en-IN" altLang="x-none"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anchor="t" anchorCtr="0"/>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I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8D8DF44-61D9-4B00-B105-5EAD8A4E6411}"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21-12-2022</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lvl="0" eaLnBrk="1" fontAlgn="base" hangingPunct="1"/>
            <a:fld id="{9A0DB2DC-4C9A-4742-B13C-FB6460FD3503}" type="slidenum">
              <a:rPr lang="en-IN" altLang="x-none" strike="noStrike" noProof="1" dirty="0">
                <a:latin typeface="Calibri" panose="020F0502020204030204" pitchFamily="34" charset="0"/>
                <a:ea typeface="+mn-ea"/>
                <a:cs typeface="+mn-cs"/>
              </a:rPr>
              <a:t>‹#›</a:t>
            </a:fld>
            <a:endParaRPr lang="en-IN" altLang="x-none"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2"/>
          <p:cNvPicPr>
            <a:picLocks noChangeAspect="1"/>
          </p:cNvPicPr>
          <p:nvPr/>
        </p:nvPicPr>
        <p:blipFill>
          <a:blip r:embed="rId2"/>
          <a:srcRect l="9709"/>
          <a:stretch>
            <a:fillRect/>
          </a:stretch>
        </p:blipFill>
        <p:spPr>
          <a:xfrm>
            <a:off x="10629900" y="381000"/>
            <a:ext cx="1382713" cy="1177925"/>
          </a:xfrm>
          <a:prstGeom prst="rect">
            <a:avLst/>
          </a:prstGeom>
          <a:noFill/>
          <a:ln w="9525">
            <a:noFill/>
          </a:ln>
        </p:spPr>
      </p:pic>
      <p:pic>
        <p:nvPicPr>
          <p:cNvPr id="3074" name="Picture 7"/>
          <p:cNvPicPr>
            <a:picLocks noChangeAspect="1"/>
          </p:cNvPicPr>
          <p:nvPr/>
        </p:nvPicPr>
        <p:blipFill>
          <a:blip r:embed="rId3"/>
          <a:stretch>
            <a:fillRect/>
          </a:stretch>
        </p:blipFill>
        <p:spPr>
          <a:xfrm>
            <a:off x="0" y="5625927"/>
            <a:ext cx="12192000" cy="1289050"/>
          </a:xfrm>
          <a:prstGeom prst="rect">
            <a:avLst/>
          </a:prstGeom>
          <a:noFill/>
          <a:ln w="9525">
            <a:noFill/>
          </a:ln>
        </p:spPr>
      </p:pic>
      <p:sp>
        <p:nvSpPr>
          <p:cNvPr id="3075"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8" name="Subtitle 2"/>
          <p:cNvSpPr txBox="1"/>
          <p:nvPr/>
        </p:nvSpPr>
        <p:spPr>
          <a:xfrm>
            <a:off x="698477" y="2959721"/>
            <a:ext cx="10795045" cy="3429000"/>
          </a:xfrm>
          <a:prstGeom prst="rect">
            <a:avLst/>
          </a:prstGeom>
        </p:spPr>
        <p:txBody>
          <a:bodyPr>
            <a:normAutofit fontScale="70000" lnSpcReduction="20000"/>
          </a:bodyPr>
          <a:lstStyle/>
          <a:p>
            <a:pPr marL="274320" marR="0" indent="-274320" algn="ctr" defTabSz="914400" fontAlgn="auto">
              <a:spcBef>
                <a:spcPct val="20000"/>
              </a:spcBef>
              <a:spcAft>
                <a:spcPts val="0"/>
              </a:spcAft>
              <a:buClr>
                <a:schemeClr val="accent3"/>
              </a:buClr>
              <a:buSzPct val="95000"/>
              <a:buFontTx/>
              <a:buNone/>
              <a:defRPr/>
            </a:pPr>
            <a:endParaRPr lang="en-US" sz="2600" b="1" u="sng" dirty="0">
              <a:latin typeface="Times New Roman" panose="02020603050405020304" pitchFamily="18" charset="0"/>
              <a:cs typeface="Times New Roman" panose="02020603050405020304" pitchFamily="18" charset="0"/>
            </a:endParaRPr>
          </a:p>
          <a:p>
            <a:pPr marL="274320" marR="0" indent="-274320" algn="ctr" defTabSz="914400" fontAlgn="auto">
              <a:spcBef>
                <a:spcPct val="20000"/>
              </a:spcBef>
              <a:spcAft>
                <a:spcPts val="0"/>
              </a:spcAft>
              <a:buClr>
                <a:schemeClr val="accent3"/>
              </a:buClr>
              <a:buSzPct val="95000"/>
              <a:buFontTx/>
              <a:buNone/>
              <a:defRPr/>
            </a:pPr>
            <a:r>
              <a:rPr lang="en-US" sz="2600" b="1" dirty="0">
                <a:latin typeface="Times New Roman" panose="02020603050405020304" pitchFamily="18" charset="0"/>
                <a:cs typeface="Times New Roman" panose="02020603050405020304" pitchFamily="18" charset="0"/>
              </a:rPr>
              <a:t>			        </a:t>
            </a:r>
            <a:r>
              <a:rPr kumimoji="0" lang="en-US" sz="3400" b="1" u="sng" kern="1200" cap="none" spc="0" normalizeH="0" baseline="0" noProof="0" dirty="0">
                <a:latin typeface="Times New Roman" panose="02020603050405020304" pitchFamily="18" charset="0"/>
                <a:ea typeface="+mn-ea"/>
                <a:cs typeface="Times New Roman" panose="02020603050405020304" pitchFamily="18" charset="0"/>
              </a:rPr>
              <a:t>Guide:</a:t>
            </a:r>
            <a:r>
              <a:rPr kumimoji="0" lang="en-US" sz="6000" b="1" kern="1200" cap="none" spc="0" normalizeH="0" baseline="0" noProof="0" dirty="0">
                <a:latin typeface="Times New Roman" panose="02020603050405020304" pitchFamily="18" charset="0"/>
                <a:ea typeface="+mn-ea"/>
                <a:cs typeface="Times New Roman" panose="02020603050405020304" pitchFamily="18" charset="0"/>
              </a:rPr>
              <a:t>	</a:t>
            </a:r>
            <a:r>
              <a:rPr kumimoji="0" lang="en-US" sz="4500" b="1" kern="1200" cap="none" spc="0" normalizeH="0" baseline="0" noProof="0" dirty="0">
                <a:latin typeface="Times New Roman" panose="02020603050405020304" pitchFamily="18" charset="0"/>
                <a:ea typeface="+mn-ea"/>
                <a:cs typeface="Times New Roman" panose="02020603050405020304" pitchFamily="18" charset="0"/>
              </a:rPr>
              <a:t>		</a:t>
            </a:r>
          </a:p>
          <a:p>
            <a:pPr marL="274320" marR="0" indent="-274320" algn="ctr" defTabSz="914400" fontAlgn="auto">
              <a:spcBef>
                <a:spcPct val="20000"/>
              </a:spcBef>
              <a:spcAft>
                <a:spcPts val="0"/>
              </a:spcAft>
              <a:buClr>
                <a:schemeClr val="accent3"/>
              </a:buClr>
              <a:buSzPct val="95000"/>
              <a:buFontTx/>
              <a:buNone/>
              <a:defRPr/>
            </a:pPr>
            <a:r>
              <a:rPr kumimoji="0" lang="en-US" sz="4500" b="1" kern="1200" cap="none" spc="0" normalizeH="0" baseline="0" noProof="0" dirty="0">
                <a:latin typeface="Times New Roman" panose="02020603050405020304" pitchFamily="18" charset="0"/>
                <a:ea typeface="+mn-ea"/>
                <a:cs typeface="Times New Roman" panose="02020603050405020304" pitchFamily="18" charset="0"/>
              </a:rPr>
              <a:t>	</a:t>
            </a:r>
            <a:r>
              <a:rPr kumimoji="0" lang="en-US" sz="4500" b="1" i="1" kern="1200" cap="none" spc="0" normalizeH="0" baseline="0" noProof="0" dirty="0">
                <a:latin typeface="Times New Roman" panose="02020603050405020304" pitchFamily="18" charset="0"/>
                <a:ea typeface="+mn-ea"/>
                <a:cs typeface="Times New Roman" panose="02020603050405020304" pitchFamily="18" charset="0"/>
              </a:rPr>
              <a:t>        </a:t>
            </a:r>
            <a:r>
              <a:rPr kumimoji="0" lang="en-US" sz="4500" b="1" i="1" kern="1200" cap="none" spc="0" normalizeH="0" noProof="0" dirty="0" smtClean="0">
                <a:latin typeface="Times New Roman" panose="02020603050405020304" pitchFamily="18" charset="0"/>
                <a:ea typeface="+mn-ea"/>
                <a:cs typeface="Times New Roman" panose="02020603050405020304" pitchFamily="18" charset="0"/>
              </a:rPr>
              <a:t> </a:t>
            </a:r>
            <a:r>
              <a:rPr kumimoji="0" lang="en-US" sz="3100" b="1" i="1" kern="1200" cap="none" spc="0" normalizeH="0" baseline="0" noProof="0" dirty="0" err="1" smtClean="0">
                <a:latin typeface="Times New Roman" panose="02020603050405020304" pitchFamily="18" charset="0"/>
                <a:ea typeface="+mn-ea"/>
                <a:cs typeface="Times New Roman" panose="02020603050405020304" pitchFamily="18" charset="0"/>
              </a:rPr>
              <a:t>Dr</a:t>
            </a:r>
            <a:r>
              <a:rPr lang="en-US" sz="3100" b="1" i="1" dirty="0">
                <a:latin typeface="Times New Roman" panose="02020603050405020304" pitchFamily="18" charset="0"/>
                <a:cs typeface="Times New Roman" panose="02020603050405020304" pitchFamily="18" charset="0"/>
              </a:rPr>
              <a:t>. Sonali </a:t>
            </a:r>
            <a:r>
              <a:rPr lang="en-US" sz="3100" b="1" i="1" dirty="0" err="1">
                <a:latin typeface="Times New Roman" panose="02020603050405020304" pitchFamily="18" charset="0"/>
                <a:cs typeface="Times New Roman" panose="02020603050405020304" pitchFamily="18" charset="0"/>
              </a:rPr>
              <a:t>Ridhorkar</a:t>
            </a:r>
            <a:r>
              <a:rPr kumimoji="0" lang="en-US" sz="3100" b="1" i="1" kern="1200" cap="none" spc="0" normalizeH="0" baseline="0" noProof="0" dirty="0">
                <a:latin typeface="Times New Roman" panose="02020603050405020304" pitchFamily="18" charset="0"/>
                <a:ea typeface="+mn-ea"/>
                <a:cs typeface="Times New Roman" panose="02020603050405020304" pitchFamily="18" charset="0"/>
              </a:rPr>
              <a:t>	</a:t>
            </a:r>
            <a:r>
              <a:rPr kumimoji="0" lang="en-US" sz="3100" b="1" kern="1200" cap="none" spc="0" normalizeH="0" baseline="0" noProof="0" dirty="0">
                <a:latin typeface="Times New Roman" panose="02020603050405020304" pitchFamily="18" charset="0"/>
                <a:ea typeface="+mn-ea"/>
                <a:cs typeface="Times New Roman" panose="02020603050405020304" pitchFamily="18" charset="0"/>
              </a:rPr>
              <a:t>	</a:t>
            </a:r>
          </a:p>
          <a:p>
            <a:pPr marR="0" algn="ctr" defTabSz="914400" fontAlgn="auto">
              <a:spcBef>
                <a:spcPct val="20000"/>
              </a:spcBef>
              <a:spcAft>
                <a:spcPts val="0"/>
              </a:spcAft>
              <a:buClr>
                <a:schemeClr val="accent3"/>
              </a:buClr>
              <a:buSzPct val="95000"/>
              <a:buFontTx/>
              <a:buNone/>
              <a:defRPr/>
            </a:pPr>
            <a:endParaRPr lang="en-US" sz="2600" b="1" i="1" noProof="0" dirty="0">
              <a:latin typeface="Times New Roman" panose="02020603050405020304" pitchFamily="18" charset="0"/>
              <a:cs typeface="Times New Roman" panose="02020603050405020304" pitchFamily="18" charset="0"/>
            </a:endParaRPr>
          </a:p>
          <a:p>
            <a:pPr marR="0" algn="ctr" defTabSz="914400" fontAlgn="auto">
              <a:spcBef>
                <a:spcPct val="20000"/>
              </a:spcBef>
              <a:spcAft>
                <a:spcPts val="0"/>
              </a:spcAft>
              <a:buClr>
                <a:schemeClr val="accent3"/>
              </a:buClr>
              <a:buSzPct val="95000"/>
              <a:buFontTx/>
              <a:buNone/>
              <a:defRPr/>
            </a:pPr>
            <a:r>
              <a:rPr kumimoji="0" lang="en-US" sz="3400" b="1" kern="1200" cap="none" spc="0" normalizeH="0" baseline="0" noProof="0" dirty="0">
                <a:latin typeface="Times New Roman" panose="02020603050405020304" pitchFamily="18" charset="0"/>
                <a:ea typeface="+mn-ea"/>
                <a:cs typeface="Times New Roman" panose="02020603050405020304" pitchFamily="18" charset="0"/>
              </a:rPr>
              <a:t>   </a:t>
            </a:r>
            <a:r>
              <a:rPr kumimoji="0" lang="en-US" sz="3400" b="1" u="sng" kern="1200" cap="none" spc="0" normalizeH="0" baseline="0" noProof="0" dirty="0">
                <a:latin typeface="Times New Roman" panose="02020603050405020304" pitchFamily="18" charset="0"/>
                <a:ea typeface="+mn-ea"/>
                <a:cs typeface="Times New Roman" panose="02020603050405020304" pitchFamily="18" charset="0"/>
              </a:rPr>
              <a:t>Name of </a:t>
            </a:r>
            <a:r>
              <a:rPr kumimoji="0" lang="en-US" sz="3400" b="1" u="sng" kern="1200" cap="none" spc="0" normalizeH="0" baseline="0" noProof="0" dirty="0" err="1">
                <a:latin typeface="Times New Roman" panose="02020603050405020304" pitchFamily="18" charset="0"/>
                <a:ea typeface="+mn-ea"/>
                <a:cs typeface="Times New Roman" panose="02020603050405020304" pitchFamily="18" charset="0"/>
              </a:rPr>
              <a:t>Projectees</a:t>
            </a:r>
            <a:r>
              <a:rPr kumimoji="0" lang="en-US" sz="3400" b="1" u="sng" kern="1200" cap="none" spc="0" normalizeH="0" baseline="0" noProof="0" dirty="0">
                <a:latin typeface="Times New Roman" panose="02020603050405020304" pitchFamily="18" charset="0"/>
                <a:ea typeface="+mn-ea"/>
                <a:cs typeface="Times New Roman" panose="02020603050405020304" pitchFamily="18" charset="0"/>
              </a:rPr>
              <a:t>:</a:t>
            </a:r>
          </a:p>
          <a:p>
            <a:pPr marR="0" algn="ctr" defTabSz="914400" fontAlgn="auto">
              <a:spcBef>
                <a:spcPct val="20000"/>
              </a:spcBef>
              <a:spcAft>
                <a:spcPts val="0"/>
              </a:spcAft>
              <a:buClr>
                <a:schemeClr val="accent3"/>
              </a:buClr>
              <a:buSzPct val="95000"/>
              <a:buFontTx/>
              <a:buNone/>
              <a:defRPr/>
            </a:pPr>
            <a:endParaRPr kumimoji="0" lang="en-US" sz="1600" b="1" u="sng"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defTabSz="914400" fontAlgn="auto">
              <a:spcBef>
                <a:spcPct val="20000"/>
              </a:spcBef>
              <a:spcAft>
                <a:spcPts val="0"/>
              </a:spcAft>
              <a:buClr>
                <a:schemeClr val="accent3"/>
              </a:buClr>
              <a:buSzPct val="95000"/>
              <a:buFontTx/>
              <a:buNone/>
              <a:defRPr/>
            </a:pPr>
            <a:r>
              <a:rPr kumimoji="0" lang="en-US" sz="3200" b="1" i="1" kern="1200" cap="none" spc="0" normalizeH="0" baseline="0" noProof="0" dirty="0">
                <a:latin typeface="Times New Roman" panose="02020603050405020304" pitchFamily="18" charset="0"/>
                <a:ea typeface="+mn-ea"/>
                <a:cs typeface="Times New Roman" panose="02020603050405020304" pitchFamily="18" charset="0"/>
              </a:rPr>
              <a:t>      	Monal </a:t>
            </a:r>
            <a:r>
              <a:rPr kumimoji="0" lang="en-US" sz="3200" b="1" i="1" kern="1200" cap="none" spc="0" normalizeH="0" baseline="0" noProof="0" dirty="0" err="1">
                <a:latin typeface="Times New Roman" panose="02020603050405020304" pitchFamily="18" charset="0"/>
                <a:ea typeface="+mn-ea"/>
                <a:cs typeface="Times New Roman" panose="02020603050405020304" pitchFamily="18" charset="0"/>
              </a:rPr>
              <a:t>Wanjari</a:t>
            </a:r>
            <a:r>
              <a:rPr kumimoji="0" lang="en-US" sz="3200" b="1" i="1" kern="1200" cap="none" spc="0" normalizeH="0" baseline="0" noProof="0" dirty="0">
                <a:latin typeface="Times New Roman" panose="02020603050405020304" pitchFamily="18" charset="0"/>
                <a:ea typeface="+mn-ea"/>
                <a:cs typeface="Times New Roman" panose="02020603050405020304" pitchFamily="18" charset="0"/>
              </a:rPr>
              <a:t>                    </a:t>
            </a:r>
            <a:r>
              <a:rPr kumimoji="0" lang="en-US" sz="3200" b="1" i="1" kern="1200" cap="none" spc="0" normalizeH="0" baseline="0" noProof="0" dirty="0" err="1" smtClean="0">
                <a:latin typeface="Times New Roman" panose="02020603050405020304" pitchFamily="18" charset="0"/>
                <a:ea typeface="+mn-ea"/>
                <a:cs typeface="Times New Roman" panose="02020603050405020304" pitchFamily="18" charset="0"/>
              </a:rPr>
              <a:t>Shamsul</a:t>
            </a:r>
            <a:r>
              <a:rPr kumimoji="0" lang="en-US" sz="3200" b="1" i="1" kern="1200" cap="none" spc="0" normalizeH="0" baseline="0" noProof="0" dirty="0" smtClean="0">
                <a:latin typeface="Times New Roman" panose="02020603050405020304" pitchFamily="18" charset="0"/>
                <a:ea typeface="+mn-ea"/>
                <a:cs typeface="Times New Roman" panose="02020603050405020304" pitchFamily="18" charset="0"/>
              </a:rPr>
              <a:t> </a:t>
            </a:r>
            <a:r>
              <a:rPr kumimoji="0" lang="en-US" sz="3200" b="1" i="1" kern="1200" cap="none" spc="0" normalizeH="0" baseline="0" noProof="0" dirty="0">
                <a:latin typeface="Times New Roman" panose="02020603050405020304" pitchFamily="18" charset="0"/>
                <a:ea typeface="+mn-ea"/>
                <a:cs typeface="Times New Roman" panose="02020603050405020304" pitchFamily="18" charset="0"/>
              </a:rPr>
              <a:t>Husain Ansari                   Pankaj </a:t>
            </a:r>
            <a:r>
              <a:rPr kumimoji="0" lang="en-US" sz="3200" b="1" i="1" kern="1200" cap="none" spc="0" normalizeH="0" baseline="0" noProof="0" dirty="0" err="1">
                <a:latin typeface="Times New Roman" panose="02020603050405020304" pitchFamily="18" charset="0"/>
                <a:ea typeface="+mn-ea"/>
                <a:cs typeface="Times New Roman" panose="02020603050405020304" pitchFamily="18" charset="0"/>
              </a:rPr>
              <a:t>Sonwane</a:t>
            </a:r>
            <a:endParaRPr kumimoji="0" lang="en-US" sz="3200" b="1" i="1"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defTabSz="914400" fontAlgn="auto">
              <a:spcBef>
                <a:spcPct val="20000"/>
              </a:spcBef>
              <a:spcAft>
                <a:spcPts val="0"/>
              </a:spcAft>
              <a:buClr>
                <a:schemeClr val="accent3"/>
              </a:buClr>
              <a:buSzPct val="95000"/>
              <a:buFontTx/>
              <a:buNone/>
              <a:defRPr/>
            </a:pPr>
            <a:endParaRPr kumimoji="0" lang="en-US" sz="2600" b="1" i="1"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defTabSz="914400" fontAlgn="auto">
              <a:spcBef>
                <a:spcPct val="20000"/>
              </a:spcBef>
              <a:spcAft>
                <a:spcPts val="0"/>
              </a:spcAft>
              <a:buClr>
                <a:schemeClr val="accent3"/>
              </a:buClr>
              <a:buSzPct val="95000"/>
              <a:buFontTx/>
              <a:buNone/>
              <a:defRPr/>
            </a:pPr>
            <a:r>
              <a:rPr kumimoji="0" lang="en-US" sz="4000" b="1" kern="1200" cap="none" spc="0" normalizeH="0" baseline="0" noProof="0" dirty="0">
                <a:latin typeface="Times New Roman" panose="02020603050405020304" pitchFamily="18" charset="0"/>
                <a:ea typeface="+mn-ea"/>
                <a:cs typeface="Times New Roman" panose="02020603050405020304" pitchFamily="18" charset="0"/>
              </a:rPr>
              <a:t>                                       	       </a:t>
            </a:r>
            <a:r>
              <a:rPr kumimoji="0" lang="en-US" sz="3400" b="1" kern="1200" cap="none" spc="0" normalizeH="0" baseline="0" noProof="0" dirty="0">
                <a:latin typeface="Times New Roman" panose="02020603050405020304" pitchFamily="18" charset="0"/>
                <a:ea typeface="+mn-ea"/>
                <a:cs typeface="Times New Roman" panose="02020603050405020304" pitchFamily="18" charset="0"/>
              </a:rPr>
              <a:t>Session 2022-23</a:t>
            </a:r>
            <a:endParaRPr kumimoji="0" lang="en-US" sz="3400" kern="1200" cap="none" spc="0" normalizeH="0" baseline="0" noProof="0" dirty="0">
              <a:latin typeface="Times New Roman" panose="02020603050405020304" pitchFamily="18" charset="0"/>
              <a:ea typeface="+mn-ea"/>
              <a:cs typeface="Times New Roman" panose="02020603050405020304" pitchFamily="18" charset="0"/>
            </a:endParaRPr>
          </a:p>
        </p:txBody>
      </p:sp>
      <p:sp>
        <p:nvSpPr>
          <p:cNvPr id="3077" name="Rectangle 5"/>
          <p:cNvSpPr txBox="1"/>
          <p:nvPr/>
        </p:nvSpPr>
        <p:spPr>
          <a:xfrm>
            <a:off x="1981200" y="2493961"/>
            <a:ext cx="8229600" cy="886653"/>
          </a:xfrm>
          <a:prstGeom prst="rect">
            <a:avLst/>
          </a:prstGeom>
          <a:noFill/>
          <a:ln w="9525">
            <a:noFill/>
          </a:ln>
        </p:spPr>
        <p:txBody>
          <a:bodyPr anchor="t" anchorCtr="0">
            <a:spAutoFit/>
          </a:bodyPr>
          <a:lstStyle/>
          <a:p>
            <a:pPr algn="ctr">
              <a:lnSpc>
                <a:spcPct val="90000"/>
              </a:lnSpc>
              <a:spcBef>
                <a:spcPts val="1000"/>
              </a:spcBef>
            </a:pPr>
            <a:r>
              <a:rPr lang="en-US" altLang="en-US" sz="2400" b="1" i="1" dirty="0">
                <a:solidFill>
                  <a:srgbClr val="FF0000"/>
                </a:solidFill>
                <a:latin typeface="Arial Black" panose="020B0A04020102020204" pitchFamily="34" charset="0"/>
                <a:ea typeface="Aharoni" pitchFamily="2" charset="-79"/>
              </a:rPr>
              <a:t> </a:t>
            </a:r>
            <a:r>
              <a:rPr lang="en-US" altLang="en-US" sz="2400" b="1" i="1" dirty="0" err="1">
                <a:solidFill>
                  <a:srgbClr val="FF0000"/>
                </a:solidFill>
                <a:latin typeface="Arial Black" panose="020B0A04020102020204" pitchFamily="34" charset="0"/>
                <a:ea typeface="Aharoni" pitchFamily="2" charset="-79"/>
              </a:rPr>
              <a:t>MyVote</a:t>
            </a:r>
            <a:r>
              <a:rPr lang="en-US" altLang="en-US" sz="2400" b="1" i="1" dirty="0">
                <a:solidFill>
                  <a:srgbClr val="FF0000"/>
                </a:solidFill>
                <a:latin typeface="Arial Black" panose="020B0A04020102020204" pitchFamily="34" charset="0"/>
                <a:ea typeface="Aharoni" pitchFamily="2" charset="-79"/>
              </a:rPr>
              <a:t> : </a:t>
            </a:r>
            <a:r>
              <a:rPr lang="en-US" altLang="en-US" sz="2400" b="1" i="1" dirty="0" err="1" smtClean="0">
                <a:solidFill>
                  <a:srgbClr val="FF0000"/>
                </a:solidFill>
                <a:latin typeface="Arial Black" panose="020B0A04020102020204" pitchFamily="34" charset="0"/>
                <a:ea typeface="Aharoni" pitchFamily="2" charset="-79"/>
              </a:rPr>
              <a:t>Blockchain</a:t>
            </a:r>
            <a:r>
              <a:rPr lang="en-US" altLang="en-US" sz="2400" b="1" i="1" dirty="0" smtClean="0">
                <a:solidFill>
                  <a:srgbClr val="FF0000"/>
                </a:solidFill>
                <a:latin typeface="Arial Black" panose="020B0A04020102020204" pitchFamily="34" charset="0"/>
                <a:ea typeface="Aharoni" pitchFamily="2" charset="-79"/>
              </a:rPr>
              <a:t> </a:t>
            </a:r>
            <a:r>
              <a:rPr lang="en-US" altLang="en-US" sz="2400" b="1" i="1" dirty="0">
                <a:solidFill>
                  <a:srgbClr val="FF0000"/>
                </a:solidFill>
                <a:latin typeface="Arial Black" panose="020B0A04020102020204" pitchFamily="34" charset="0"/>
                <a:ea typeface="Aharoni" pitchFamily="2" charset="-79"/>
              </a:rPr>
              <a:t>Based </a:t>
            </a:r>
          </a:p>
          <a:p>
            <a:pPr algn="ctr">
              <a:lnSpc>
                <a:spcPct val="90000"/>
              </a:lnSpc>
              <a:spcBef>
                <a:spcPts val="1000"/>
              </a:spcBef>
            </a:pPr>
            <a:r>
              <a:rPr lang="en-US" altLang="en-US" sz="2400" b="1" i="1" dirty="0">
                <a:solidFill>
                  <a:srgbClr val="FF0000"/>
                </a:solidFill>
                <a:latin typeface="Arial Black" panose="020B0A04020102020204" pitchFamily="34" charset="0"/>
                <a:ea typeface="Aharoni" pitchFamily="2" charset="-79"/>
              </a:rPr>
              <a:t>Voting Application</a:t>
            </a:r>
            <a:endParaRPr lang="en-US" altLang="en-US" sz="2400" b="1" i="1" u="sng" dirty="0">
              <a:solidFill>
                <a:srgbClr val="FF0000"/>
              </a:solidFill>
              <a:latin typeface="Castellar" panose="020A0402060406010301" pitchFamily="18" charset="0"/>
              <a:ea typeface="Arial" panose="020B0604020202020204" pitchFamily="34" charset="0"/>
            </a:endParaRPr>
          </a:p>
        </p:txBody>
      </p:sp>
      <p:sp>
        <p:nvSpPr>
          <p:cNvPr id="3078" name="Rectangle 5"/>
          <p:cNvSpPr txBox="1"/>
          <p:nvPr/>
        </p:nvSpPr>
        <p:spPr>
          <a:xfrm>
            <a:off x="1981200" y="1676400"/>
            <a:ext cx="8229600" cy="425450"/>
          </a:xfrm>
          <a:prstGeom prst="rect">
            <a:avLst/>
          </a:prstGeom>
          <a:noFill/>
          <a:ln w="9525">
            <a:noFill/>
          </a:ln>
        </p:spPr>
        <p:txBody>
          <a:bodyPr anchor="t" anchorCtr="0">
            <a:spAutoFit/>
          </a:bodyPr>
          <a:lstStyle/>
          <a:p>
            <a:pPr algn="ctr">
              <a:lnSpc>
                <a:spcPct val="90000"/>
              </a:lnSpc>
              <a:spcBef>
                <a:spcPts val="1000"/>
              </a:spcBef>
            </a:pPr>
            <a:r>
              <a:rPr lang="en-US" altLang="en-US" sz="2400" b="1" i="1" smtClean="0">
                <a:latin typeface="Times New Roman" panose="02020603050405020304" pitchFamily="18" charset="0"/>
              </a:rPr>
              <a:t>External Seminar</a:t>
            </a:r>
            <a:endParaRPr lang="en-US" altLang="en-US" sz="2400" b="1" i="1" u="sng" dirty="0">
              <a:latin typeface="Times New Roman" panose="02020603050405020304" pitchFamily="18" charset="0"/>
              <a:ea typeface="Times New Roman" panose="02020603050405020304" pitchFamily="18" charset="0"/>
            </a:endParaRPr>
          </a:p>
        </p:txBody>
      </p:sp>
      <p:sp>
        <p:nvSpPr>
          <p:cNvPr id="3079" name="Rectangle 5"/>
          <p:cNvSpPr txBox="1"/>
          <p:nvPr/>
        </p:nvSpPr>
        <p:spPr>
          <a:xfrm>
            <a:off x="1981200" y="2085181"/>
            <a:ext cx="8229600" cy="425450"/>
          </a:xfrm>
          <a:prstGeom prst="rect">
            <a:avLst/>
          </a:prstGeom>
          <a:noFill/>
          <a:ln w="9525">
            <a:noFill/>
          </a:ln>
        </p:spPr>
        <p:txBody>
          <a:bodyPr anchor="t" anchorCtr="0">
            <a:spAutoFit/>
          </a:bodyPr>
          <a:lstStyle/>
          <a:p>
            <a:pPr algn="ctr">
              <a:lnSpc>
                <a:spcPct val="90000"/>
              </a:lnSpc>
              <a:spcBef>
                <a:spcPts val="1000"/>
              </a:spcBef>
            </a:pPr>
            <a:r>
              <a:rPr lang="en-US" altLang="en-US" sz="2400" b="1" i="1" dirty="0">
                <a:latin typeface="Times New Roman" panose="02020603050405020304" pitchFamily="18" charset="0"/>
              </a:rPr>
              <a:t>On</a:t>
            </a:r>
            <a:endParaRPr lang="en-US" altLang="en-US" sz="2400" b="1" i="1" u="sng" dirty="0">
              <a:latin typeface="Times New Roman" panose="02020603050405020304" pitchFamily="18" charset="0"/>
              <a:ea typeface="Times New Roman" panose="02020603050405020304" pitchFamily="18" charset="0"/>
            </a:endParaRPr>
          </a:p>
        </p:txBody>
      </p:sp>
      <p:pic>
        <p:nvPicPr>
          <p:cNvPr id="3080" name="Picture 2" descr="logo"/>
          <p:cNvPicPr>
            <a:picLocks noChangeAspect="1"/>
          </p:cNvPicPr>
          <p:nvPr/>
        </p:nvPicPr>
        <p:blipFill>
          <a:blip r:embed="rId4"/>
          <a:stretch>
            <a:fillRect/>
          </a:stretch>
        </p:blipFill>
        <p:spPr>
          <a:xfrm>
            <a:off x="214313" y="461963"/>
            <a:ext cx="1144587" cy="1101725"/>
          </a:xfrm>
          <a:prstGeom prst="rect">
            <a:avLst/>
          </a:prstGeom>
          <a:noFill/>
          <a:ln w="9525">
            <a:noFill/>
          </a:ln>
        </p:spPr>
      </p:pic>
      <p:sp>
        <p:nvSpPr>
          <p:cNvPr id="3081" name="Rectangle 8"/>
          <p:cNvSpPr/>
          <p:nvPr/>
        </p:nvSpPr>
        <p:spPr>
          <a:xfrm>
            <a:off x="0" y="156528"/>
            <a:ext cx="12012613" cy="1537970"/>
          </a:xfrm>
          <a:prstGeom prst="rect">
            <a:avLst/>
          </a:prstGeom>
          <a:noFill/>
          <a:ln w="9525">
            <a:noFill/>
          </a:ln>
        </p:spPr>
        <p:txBody>
          <a:bodyPr wrap="square" anchor="ctr" anchorCtr="0">
            <a:spAutoFit/>
          </a:bodyPr>
          <a:lstStyle/>
          <a:p>
            <a:pPr marL="742950" lvl="1" indent="-285750" defTabSz="914400" eaLnBrk="1" hangingPunct="1">
              <a:spcBef>
                <a:spcPts val="500"/>
              </a:spcBef>
              <a:buFont typeface="Arial" panose="020B0604020202020204" pitchFamily="34" charset="0"/>
              <a:tabLst>
                <a:tab pos="1303655" algn="r"/>
                <a:tab pos="2865755" algn="ctr"/>
                <a:tab pos="5730875" algn="r"/>
              </a:tabLst>
            </a:pPr>
            <a:r>
              <a:rPr lang="en-US" altLang="en-US" sz="2300" b="1" dirty="0">
                <a:solidFill>
                  <a:srgbClr val="AB0000"/>
                </a:solidFill>
                <a:latin typeface="Times New Roman" panose="02020603050405020304" pitchFamily="18" charset="0"/>
              </a:rPr>
              <a:t>      G H RAISONI INSTITUTE OF ENGINEERING AND TECHNOLOGY, NAGPUR </a:t>
            </a:r>
            <a:r>
              <a:rPr lang="en-US" altLang="en-US" sz="2000" b="1" dirty="0">
                <a:solidFill>
                  <a:srgbClr val="AB0000"/>
                </a:solidFill>
                <a:latin typeface="Times New Roman" panose="02020603050405020304" pitchFamily="18" charset="0"/>
              </a:rPr>
              <a:t>     </a:t>
            </a:r>
            <a:r>
              <a:rPr lang="en-US" altLang="en-US" sz="2400" b="1" dirty="0">
                <a:solidFill>
                  <a:srgbClr val="AB0000"/>
                </a:solidFill>
                <a:latin typeface="Times New Roman" panose="02020603050405020304" pitchFamily="18" charset="0"/>
              </a:rPr>
              <a:t> </a:t>
            </a:r>
            <a:r>
              <a:rPr lang="en-US" altLang="en-US" sz="1600" b="1" dirty="0">
                <a:solidFill>
                  <a:srgbClr val="AB0000"/>
                </a:solidFill>
                <a:latin typeface="Times New Roman" panose="02020603050405020304" pitchFamily="18" charset="0"/>
              </a:rPr>
              <a:t>                                                                                       </a:t>
            </a:r>
          </a:p>
          <a:p>
            <a:pPr algn="ctr" defTabSz="914400" eaLnBrk="0" hangingPunct="0">
              <a:buFont typeface="Arial" panose="020B0604020202020204" pitchFamily="34" charset="0"/>
              <a:tabLst>
                <a:tab pos="1303655" algn="r"/>
                <a:tab pos="2865755" algn="ctr"/>
                <a:tab pos="5730875" algn="r"/>
              </a:tabLst>
            </a:pPr>
            <a:r>
              <a:rPr lang="en-US" sz="1400" dirty="0">
                <a:latin typeface="Calibri" panose="020F0502020204030204" pitchFamily="34" charset="0"/>
              </a:rPr>
              <a:t>(Approved by AICTE, New Delhi and Recognized by DTE, Maharashtra) </a:t>
            </a:r>
            <a:endParaRPr lang="en-US" sz="1100" dirty="0">
              <a:latin typeface="Calibri" panose="020F0502020204030204" pitchFamily="34" charset="0"/>
            </a:endParaRPr>
          </a:p>
          <a:p>
            <a:pPr algn="ctr" defTabSz="914400" eaLnBrk="0" hangingPunct="0">
              <a:buFont typeface="Arial" panose="020B0604020202020204" pitchFamily="34" charset="0"/>
              <a:tabLst>
                <a:tab pos="1303655" algn="r"/>
                <a:tab pos="2865755" algn="ctr"/>
                <a:tab pos="5730875" algn="r"/>
              </a:tabLst>
            </a:pPr>
            <a:r>
              <a:rPr lang="en-US" b="1" dirty="0">
                <a:solidFill>
                  <a:srgbClr val="C00000"/>
                </a:solidFill>
                <a:latin typeface="Calibri" panose="020F0502020204030204" pitchFamily="34" charset="0"/>
              </a:rPr>
              <a:t>An Autonomous Institute </a:t>
            </a:r>
            <a:r>
              <a:rPr lang="en-US" sz="1400" dirty="0">
                <a:latin typeface="Calibri" panose="020F0502020204030204" pitchFamily="34" charset="0"/>
              </a:rPr>
              <a:t>Affiliated to Rashtrasant Tukadoji Maharaj Nagpur University, Nagpur</a:t>
            </a:r>
            <a:endParaRPr lang="en-US" sz="1100" dirty="0">
              <a:latin typeface="Calibri" panose="020F0502020204030204" pitchFamily="34" charset="0"/>
            </a:endParaRPr>
          </a:p>
          <a:p>
            <a:pPr algn="ctr" defTabSz="914400" eaLnBrk="0" hangingPunct="0">
              <a:buFont typeface="Arial" panose="020B0604020202020204" pitchFamily="34" charset="0"/>
              <a:tabLst>
                <a:tab pos="1303655" algn="r"/>
                <a:tab pos="2865755" algn="ctr"/>
                <a:tab pos="5730875" algn="r"/>
              </a:tabLst>
            </a:pPr>
            <a:r>
              <a:rPr lang="en-US" b="1" dirty="0">
                <a:solidFill>
                  <a:srgbClr val="C00000"/>
                </a:solidFill>
                <a:latin typeface="Calibri" panose="020F0502020204030204" pitchFamily="34" charset="0"/>
              </a:rPr>
              <a:t>Accredited by NAAC with A+ Grade</a:t>
            </a:r>
          </a:p>
          <a:p>
            <a:pPr algn="ctr" defTabSz="914400" eaLnBrk="0" hangingPunct="0">
              <a:buFont typeface="Arial" panose="020B0604020202020204" pitchFamily="34" charset="0"/>
              <a:tabLst>
                <a:tab pos="1303655" algn="r"/>
                <a:tab pos="2865755" algn="ctr"/>
                <a:tab pos="5730875" algn="r"/>
              </a:tabLst>
            </a:pPr>
            <a:r>
              <a:rPr lang="en-US" sz="2000" b="1" dirty="0">
                <a:latin typeface="Times New Roman" panose="02020603050405020304" pitchFamily="18" charset="0"/>
              </a:rPr>
              <a:t>Department of Computer Science &amp; Engineering</a:t>
            </a:r>
            <a:endParaRPr lang="en-US" altLang="en-US" sz="2000" dirty="0">
              <a:solidFill>
                <a:srgbClr val="C00000"/>
              </a:solidFill>
              <a:latin typeface="Arial Black" panose="020B0A04020102020204" pitchFamily="34" charset="0"/>
              <a:ea typeface="Times New Roman" panose="02020603050405020304" pitchFamily="18" charset="0"/>
            </a:endParaRPr>
          </a:p>
        </p:txBody>
      </p:sp>
    </p:spTree>
    <p:extLst>
      <p:ext uri="{BB962C8B-B14F-4D97-AF65-F5344CB8AC3E}">
        <p14:creationId xmlns:p14="http://schemas.microsoft.com/office/powerpoint/2010/main" val="176199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ndParaRPr>
          </a:p>
        </p:txBody>
      </p:sp>
      <p:pic>
        <p:nvPicPr>
          <p:cNvPr id="15362"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Work done (till date)</a:t>
            </a:r>
          </a:p>
        </p:txBody>
      </p:sp>
      <p:sp>
        <p:nvSpPr>
          <p:cNvPr id="2" name="TextBox 1"/>
          <p:cNvSpPr txBox="1"/>
          <p:nvPr/>
        </p:nvSpPr>
        <p:spPr>
          <a:xfrm>
            <a:off x="507340" y="873698"/>
            <a:ext cx="11177320" cy="707886"/>
          </a:xfrm>
          <a:prstGeom prst="rect">
            <a:avLst/>
          </a:prstGeom>
          <a:noFill/>
        </p:spPr>
        <p:txBody>
          <a:bodyPr wrap="square" rtlCol="0">
            <a:spAutoFit/>
          </a:bodyPr>
          <a:lstStyle/>
          <a:p>
            <a:pPr marL="342900" indent="-342900">
              <a:buFont typeface="Wingdings" pitchFamily="2" charset="2"/>
              <a:buChar char="Ø"/>
            </a:pPr>
            <a:r>
              <a:rPr lang="en-US" sz="2000" dirty="0" smtClean="0">
                <a:latin typeface="Times New Roman" panose="02020603050405020304" pitchFamily="18" charset="0"/>
                <a:cs typeface="Times New Roman" panose="02020603050405020304" pitchFamily="18" charset="0"/>
              </a:rPr>
              <a:t>Implemented Phone Authentication using firebase phone authentication functionality</a:t>
            </a:r>
          </a:p>
          <a:p>
            <a:pPr marL="342900" indent="-342900">
              <a:buFont typeface="Wingdings"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062" y="1419642"/>
            <a:ext cx="7893635" cy="4562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7601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ndParaRPr>
          </a:p>
        </p:txBody>
      </p:sp>
      <p:pic>
        <p:nvPicPr>
          <p:cNvPr id="15362"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Work done (till date)</a:t>
            </a:r>
          </a:p>
        </p:txBody>
      </p:sp>
      <p:sp>
        <p:nvSpPr>
          <p:cNvPr id="2" name="TextBox 1"/>
          <p:cNvSpPr txBox="1"/>
          <p:nvPr/>
        </p:nvSpPr>
        <p:spPr>
          <a:xfrm>
            <a:off x="507340" y="776043"/>
            <a:ext cx="11177320" cy="400110"/>
          </a:xfrm>
          <a:prstGeom prst="rect">
            <a:avLst/>
          </a:prstGeom>
          <a:noFill/>
        </p:spPr>
        <p:txBody>
          <a:bodyPr wrap="square" rtlCol="0">
            <a:spAutoFit/>
          </a:bodyPr>
          <a:lstStyle/>
          <a:p>
            <a:pPr marL="342900" indent="-342900">
              <a:buFont typeface="Wingdings" pitchFamily="2" charset="2"/>
              <a:buChar char="Ø"/>
            </a:pPr>
            <a:r>
              <a:rPr lang="en-US" sz="2000" dirty="0" smtClean="0">
                <a:latin typeface="Times New Roman" panose="02020603050405020304" pitchFamily="18" charset="0"/>
                <a:cs typeface="Times New Roman" panose="02020603050405020304" pitchFamily="18" charset="0"/>
              </a:rPr>
              <a:t>Phone Authentication via Mobile Number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829" y="1273807"/>
            <a:ext cx="8369996" cy="4708123"/>
          </a:xfrm>
          <a:prstGeom prst="rect">
            <a:avLst/>
          </a:prstGeom>
        </p:spPr>
      </p:pic>
    </p:spTree>
    <p:extLst>
      <p:ext uri="{BB962C8B-B14F-4D97-AF65-F5344CB8AC3E}">
        <p14:creationId xmlns:p14="http://schemas.microsoft.com/office/powerpoint/2010/main" val="1786145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ndParaRPr>
          </a:p>
        </p:txBody>
      </p:sp>
      <p:pic>
        <p:nvPicPr>
          <p:cNvPr id="15362"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Work done (till date)</a:t>
            </a:r>
          </a:p>
        </p:txBody>
      </p:sp>
      <p:sp>
        <p:nvSpPr>
          <p:cNvPr id="2" name="TextBox 1"/>
          <p:cNvSpPr txBox="1"/>
          <p:nvPr/>
        </p:nvSpPr>
        <p:spPr>
          <a:xfrm>
            <a:off x="507340" y="744221"/>
            <a:ext cx="11177320" cy="400110"/>
          </a:xfrm>
          <a:prstGeom prst="rect">
            <a:avLst/>
          </a:prstGeom>
          <a:noFill/>
        </p:spPr>
        <p:txBody>
          <a:bodyPr wrap="square" rtlCol="0">
            <a:spAutoFit/>
          </a:bodyPr>
          <a:lstStyle/>
          <a:p>
            <a:pPr marL="342900" indent="-342900">
              <a:buFont typeface="Wingdings" pitchFamily="2" charset="2"/>
              <a:buChar char="Ø"/>
            </a:pPr>
            <a:r>
              <a:rPr lang="en-US" sz="2000" dirty="0" smtClean="0">
                <a:latin typeface="Times New Roman" panose="02020603050405020304" pitchFamily="18" charset="0"/>
                <a:cs typeface="Times New Roman" panose="02020603050405020304" pitchFamily="18" charset="0"/>
              </a:rPr>
              <a:t>OTP Verification</a:t>
            </a: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268" y="1204255"/>
            <a:ext cx="8708993" cy="4898809"/>
          </a:xfrm>
          <a:prstGeom prst="rect">
            <a:avLst/>
          </a:prstGeom>
        </p:spPr>
      </p:pic>
    </p:spTree>
    <p:extLst>
      <p:ext uri="{BB962C8B-B14F-4D97-AF65-F5344CB8AC3E}">
        <p14:creationId xmlns:p14="http://schemas.microsoft.com/office/powerpoint/2010/main" val="3103726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ndParaRPr>
          </a:p>
        </p:txBody>
      </p:sp>
      <p:pic>
        <p:nvPicPr>
          <p:cNvPr id="15362"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Work done (till date)</a:t>
            </a:r>
          </a:p>
        </p:txBody>
      </p:sp>
      <p:sp>
        <p:nvSpPr>
          <p:cNvPr id="2" name="TextBox 1"/>
          <p:cNvSpPr txBox="1"/>
          <p:nvPr/>
        </p:nvSpPr>
        <p:spPr>
          <a:xfrm>
            <a:off x="507340" y="744221"/>
            <a:ext cx="11177320" cy="400110"/>
          </a:xfrm>
          <a:prstGeom prst="rect">
            <a:avLst/>
          </a:prstGeom>
          <a:noFill/>
        </p:spPr>
        <p:txBody>
          <a:bodyPr wrap="square" rtlCol="0">
            <a:spAutoFit/>
          </a:bodyPr>
          <a:lstStyle/>
          <a:p>
            <a:pPr marL="342900" indent="-342900">
              <a:buFont typeface="Wingdings" pitchFamily="2" charset="2"/>
              <a:buChar char="Ø"/>
            </a:pPr>
            <a:r>
              <a:rPr lang="en-US" sz="2000" dirty="0" smtClean="0">
                <a:latin typeface="Times New Roman" panose="02020603050405020304" pitchFamily="18" charset="0"/>
                <a:cs typeface="Times New Roman" panose="02020603050405020304" pitchFamily="18" charset="0"/>
              </a:rPr>
              <a:t>Voting Page</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773" y="1144331"/>
            <a:ext cx="8859914" cy="4983702"/>
          </a:xfrm>
          <a:prstGeom prst="rect">
            <a:avLst/>
          </a:prstGeom>
        </p:spPr>
      </p:pic>
    </p:spTree>
    <p:extLst>
      <p:ext uri="{BB962C8B-B14F-4D97-AF65-F5344CB8AC3E}">
        <p14:creationId xmlns:p14="http://schemas.microsoft.com/office/powerpoint/2010/main" val="2079399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ndParaRPr>
          </a:p>
        </p:txBody>
      </p:sp>
      <p:pic>
        <p:nvPicPr>
          <p:cNvPr id="15362"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Work done (till date)</a:t>
            </a:r>
          </a:p>
        </p:txBody>
      </p:sp>
      <p:sp>
        <p:nvSpPr>
          <p:cNvPr id="2" name="TextBox 1"/>
          <p:cNvSpPr txBox="1"/>
          <p:nvPr/>
        </p:nvSpPr>
        <p:spPr>
          <a:xfrm>
            <a:off x="507340" y="673770"/>
            <a:ext cx="11177320" cy="400110"/>
          </a:xfrm>
          <a:prstGeom prst="rect">
            <a:avLst/>
          </a:prstGeom>
          <a:noFill/>
        </p:spPr>
        <p:txBody>
          <a:bodyPr wrap="square" rtlCol="0">
            <a:spAutoFit/>
          </a:bodyPr>
          <a:lstStyle/>
          <a:p>
            <a:pPr marL="342900" indent="-342900">
              <a:buFont typeface="Wingdings" pitchFamily="2" charset="2"/>
              <a:buChar char="Ø"/>
            </a:pPr>
            <a:r>
              <a:rPr lang="en-US" sz="2000" dirty="0" err="1" smtClean="0">
                <a:latin typeface="Times New Roman" panose="02020603050405020304" pitchFamily="18" charset="0"/>
                <a:cs typeface="Times New Roman" panose="02020603050405020304" pitchFamily="18" charset="0"/>
              </a:rPr>
              <a:t>Ethereum</a:t>
            </a:r>
            <a:r>
              <a:rPr lang="en-US" sz="2000" dirty="0" smtClean="0">
                <a:latin typeface="Times New Roman" panose="02020603050405020304" pitchFamily="18" charset="0"/>
                <a:cs typeface="Times New Roman" panose="02020603050405020304" pitchFamily="18" charset="0"/>
              </a:rPr>
              <a:t> Transaction to cast the vote with the help of </a:t>
            </a:r>
            <a:r>
              <a:rPr lang="en-US" sz="2000" dirty="0" err="1" smtClean="0">
                <a:latin typeface="Times New Roman" panose="02020603050405020304" pitchFamily="18" charset="0"/>
                <a:cs typeface="Times New Roman" panose="02020603050405020304" pitchFamily="18" charset="0"/>
              </a:rPr>
              <a:t>Metamask</a:t>
            </a: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060" y="1144331"/>
            <a:ext cx="8913181" cy="5013664"/>
          </a:xfrm>
          <a:prstGeom prst="rect">
            <a:avLst/>
          </a:prstGeom>
        </p:spPr>
      </p:pic>
    </p:spTree>
    <p:extLst>
      <p:ext uri="{BB962C8B-B14F-4D97-AF65-F5344CB8AC3E}">
        <p14:creationId xmlns:p14="http://schemas.microsoft.com/office/powerpoint/2010/main" val="3984309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ndParaRPr>
          </a:p>
        </p:txBody>
      </p:sp>
      <p:pic>
        <p:nvPicPr>
          <p:cNvPr id="15362"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Work done (till date)</a:t>
            </a:r>
          </a:p>
        </p:txBody>
      </p:sp>
      <p:sp>
        <p:nvSpPr>
          <p:cNvPr id="2" name="TextBox 1"/>
          <p:cNvSpPr txBox="1"/>
          <p:nvPr/>
        </p:nvSpPr>
        <p:spPr>
          <a:xfrm>
            <a:off x="507340" y="744221"/>
            <a:ext cx="11177320" cy="400110"/>
          </a:xfrm>
          <a:prstGeom prst="rect">
            <a:avLst/>
          </a:prstGeom>
          <a:noFill/>
        </p:spPr>
        <p:txBody>
          <a:bodyPr wrap="square" rtlCol="0">
            <a:spAutoFit/>
          </a:bodyPr>
          <a:lstStyle/>
          <a:p>
            <a:pPr marL="342900" indent="-342900">
              <a:buFont typeface="Wingdings" pitchFamily="2" charset="2"/>
              <a:buChar char="Ø"/>
            </a:pPr>
            <a:r>
              <a:rPr lang="en-US" sz="2000" dirty="0" smtClean="0">
                <a:latin typeface="Times New Roman" panose="02020603050405020304" pitchFamily="18" charset="0"/>
                <a:cs typeface="Times New Roman" panose="02020603050405020304" pitchFamily="18" charset="0"/>
              </a:rPr>
              <a:t>Vote Casted Successfully</a:t>
            </a: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406" y="1144331"/>
            <a:ext cx="8886547" cy="4998683"/>
          </a:xfrm>
          <a:prstGeom prst="rect">
            <a:avLst/>
          </a:prstGeom>
        </p:spPr>
      </p:pic>
    </p:spTree>
    <p:extLst>
      <p:ext uri="{BB962C8B-B14F-4D97-AF65-F5344CB8AC3E}">
        <p14:creationId xmlns:p14="http://schemas.microsoft.com/office/powerpoint/2010/main" val="644632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ndParaRPr>
          </a:p>
        </p:txBody>
      </p:sp>
      <p:sp>
        <p:nvSpPr>
          <p:cNvPr id="16387" name="TextBox 7"/>
          <p:cNvSpPr txBox="1"/>
          <p:nvPr/>
        </p:nvSpPr>
        <p:spPr>
          <a:xfrm>
            <a:off x="480377" y="978317"/>
            <a:ext cx="10934065" cy="3693319"/>
          </a:xfrm>
          <a:prstGeom prst="rect">
            <a:avLst/>
          </a:prstGeom>
          <a:noFill/>
          <a:ln w="9525">
            <a:noFill/>
          </a:ln>
        </p:spPr>
        <p:txBody>
          <a:bodyPr wrap="square" anchor="t" anchorCtr="0">
            <a:spAutoFit/>
          </a:bodyPr>
          <a:lstStyle/>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Votes will be stored on a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so, there will be very less chance of hacking or tampering with the votes.</a:t>
            </a:r>
          </a:p>
          <a:p>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the data of the voting will be stored on a distributed server. So, there will be no control will be in hands of any single authority. That’s why the chances of corruption can become less.</a:t>
            </a:r>
          </a:p>
          <a:p>
            <a:r>
              <a:rPr lang="en-US" dirty="0">
                <a:latin typeface="Times New Roman" panose="02020603050405020304" pitchFamily="18" charset="0"/>
                <a:cs typeface="Times New Roman" panose="02020603050405020304" pitchFamily="18" charset="0"/>
              </a:rPr>
              <a:t> </a:t>
            </a:r>
          </a:p>
          <a:p>
            <a:pPr marL="285750" lvl="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There will be no need of Voter ID Card to cast the vote. As the system can directly verify the user by their </a:t>
            </a:r>
            <a:r>
              <a:rPr lang="en-IN" dirty="0" err="1">
                <a:latin typeface="Times New Roman" panose="02020603050405020304" pitchFamily="18" charset="0"/>
                <a:cs typeface="Times New Roman" panose="02020603050405020304" pitchFamily="18" charset="0"/>
              </a:rPr>
              <a:t>Aadhar</a:t>
            </a:r>
            <a:r>
              <a:rPr lang="en-IN" dirty="0">
                <a:latin typeface="Times New Roman" panose="02020603050405020304" pitchFamily="18" charset="0"/>
                <a:cs typeface="Times New Roman" panose="02020603050405020304" pitchFamily="18" charset="0"/>
              </a:rPr>
              <a:t> Card No. and identifies that the user is able to vote or not by their age</a:t>
            </a:r>
            <a:r>
              <a:rPr lang="en-I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 </a:t>
            </a:r>
          </a:p>
          <a:p>
            <a:pPr marL="285750" lvl="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System will be more effective than currently available voting system and will be much more secured</a:t>
            </a:r>
            <a:r>
              <a:rPr lang="en-US" dirty="0" smtClean="0">
                <a:latin typeface="Times New Roman" panose="02020603050405020304" pitchFamily="18" charset="0"/>
                <a:cs typeface="Times New Roman" panose="02020603050405020304" pitchFamily="18" charset="0"/>
              </a:rPr>
              <a:t>.</a:t>
            </a:r>
          </a:p>
          <a:p>
            <a:pPr lvl="0"/>
            <a:r>
              <a:rPr lang="en-US" dirty="0">
                <a:latin typeface="Times New Roman" panose="02020603050405020304" pitchFamily="18" charset="0"/>
                <a:cs typeface="Times New Roman" panose="02020603050405020304" pitchFamily="18" charset="0"/>
              </a:rPr>
              <a:t> </a:t>
            </a:r>
          </a:p>
          <a:p>
            <a:pPr marL="285750" lvl="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Cost that government invest on organizing the elections will be reduced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lvl="0" indent="-285750" eaLnBrk="0" hangingPunct="0">
              <a:buFont typeface="Wingdings" panose="05000000000000000000" pitchFamily="2" charset="2"/>
              <a:buChar char="Ø"/>
            </a:pPr>
            <a:endParaRPr lang="en-US" alt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6388"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Bef>
                <a:spcPts val="1000"/>
              </a:spcBef>
              <a:spcAft>
                <a:spcPts val="0"/>
              </a:spcAft>
              <a:buClr>
                <a:schemeClr val="accent3"/>
              </a:buClr>
              <a:defRPr/>
            </a:pPr>
            <a:r>
              <a:rPr lang="en-US" sz="3200" b="1" dirty="0">
                <a:latin typeface="Times New Roman" panose="02020603050405020304" pitchFamily="18" charset="0"/>
                <a:cs typeface="Times New Roman" panose="02020603050405020304" pitchFamily="18" charset="0"/>
              </a:rPr>
              <a:t>Result &amp; Discussion (till date)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ndParaRPr>
          </a:p>
        </p:txBody>
      </p:sp>
      <p:sp>
        <p:nvSpPr>
          <p:cNvPr id="16387" name="TextBox 7"/>
          <p:cNvSpPr txBox="1"/>
          <p:nvPr/>
        </p:nvSpPr>
        <p:spPr>
          <a:xfrm>
            <a:off x="480377" y="978317"/>
            <a:ext cx="10934065" cy="2862322"/>
          </a:xfrm>
          <a:prstGeom prst="rect">
            <a:avLst/>
          </a:prstGeom>
          <a:noFill/>
          <a:ln w="9525">
            <a:noFill/>
          </a:ln>
        </p:spPr>
        <p:txBody>
          <a:bodyPr wrap="square" anchor="t" anchorCtr="0">
            <a:spAutoFit/>
          </a:bodyPr>
          <a:lstStyle/>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Votes </a:t>
            </a:r>
            <a:r>
              <a:rPr lang="en-US" dirty="0" smtClean="0">
                <a:latin typeface="Times New Roman" panose="02020603050405020304" pitchFamily="18" charset="0"/>
                <a:cs typeface="Times New Roman" panose="02020603050405020304" pitchFamily="18" charset="0"/>
              </a:rPr>
              <a:t>are stored on the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so, there are very less chance of hacking or tampering with the votes.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the data of the voting will be stored on a distributed server. So, there will be no control will be in hands of any single authority. That’s why the chances of corruption </a:t>
            </a:r>
            <a:r>
              <a:rPr lang="en-US" dirty="0" smtClean="0">
                <a:latin typeface="Times New Roman" panose="02020603050405020304" pitchFamily="18" charset="0"/>
                <a:cs typeface="Times New Roman" panose="02020603050405020304" pitchFamily="18" charset="0"/>
              </a:rPr>
              <a:t>will </a:t>
            </a:r>
            <a:r>
              <a:rPr lang="en-US" dirty="0">
                <a:latin typeface="Times New Roman" panose="02020603050405020304" pitchFamily="18" charset="0"/>
                <a:cs typeface="Times New Roman" panose="02020603050405020304" pitchFamily="18" charset="0"/>
              </a:rPr>
              <a:t>become less.</a:t>
            </a:r>
          </a:p>
          <a:p>
            <a:r>
              <a:rPr lang="en-US" dirty="0">
                <a:latin typeface="Times New Roman" panose="02020603050405020304" pitchFamily="18" charset="0"/>
                <a:cs typeface="Times New Roman" panose="02020603050405020304" pitchFamily="18" charset="0"/>
              </a:rPr>
              <a:t> </a:t>
            </a:r>
          </a:p>
          <a:p>
            <a:pPr marL="285750" lvl="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Logi</a:t>
            </a:r>
            <a:r>
              <a:rPr lang="en-US" dirty="0" smtClean="0">
                <a:latin typeface="Times New Roman" panose="02020603050405020304" pitchFamily="18" charset="0"/>
                <a:cs typeface="Times New Roman" panose="02020603050405020304" pitchFamily="18" charset="0"/>
              </a:rPr>
              <a:t>n is done with the help of </a:t>
            </a:r>
            <a:r>
              <a:rPr lang="en-US" smtClean="0">
                <a:latin typeface="Times New Roman" panose="02020603050405020304" pitchFamily="18" charset="0"/>
                <a:cs typeface="Times New Roman" panose="02020603050405020304" pitchFamily="18" charset="0"/>
              </a:rPr>
              <a:t>Phone authentication.</a:t>
            </a:r>
            <a:endParaRPr lang="en-US" smtClean="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Votes are casted with the help of </a:t>
            </a:r>
            <a:r>
              <a:rPr lang="en-US" dirty="0" err="1">
                <a:latin typeface="Times New Roman" panose="02020603050405020304" pitchFamily="18" charset="0"/>
                <a:cs typeface="Times New Roman" panose="02020603050405020304" pitchFamily="18" charset="0"/>
              </a:rPr>
              <a:t>E</a:t>
            </a:r>
            <a:r>
              <a:rPr lang="en-US" dirty="0" err="1" smtClean="0">
                <a:latin typeface="Times New Roman" panose="02020603050405020304" pitchFamily="18" charset="0"/>
                <a:cs typeface="Times New Roman" panose="02020603050405020304" pitchFamily="18" charset="0"/>
              </a:rPr>
              <a:t>thereum</a:t>
            </a:r>
            <a:r>
              <a:rPr lang="en-US" dirty="0" smtClean="0">
                <a:latin typeface="Times New Roman" panose="02020603050405020304" pitchFamily="18" charset="0"/>
                <a:cs typeface="Times New Roman" panose="02020603050405020304" pitchFamily="18" charset="0"/>
              </a:rPr>
              <a:t> transaction.</a:t>
            </a:r>
          </a:p>
          <a:p>
            <a:pPr lvl="0"/>
            <a:r>
              <a:rPr lang="en-US" dirty="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6388"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Bef>
                <a:spcPts val="1000"/>
              </a:spcBef>
              <a:spcAft>
                <a:spcPts val="0"/>
              </a:spcAft>
              <a:buClr>
                <a:schemeClr val="accent3"/>
              </a:buClr>
              <a:defRPr/>
            </a:pPr>
            <a:r>
              <a:rPr lang="en-US" sz="3200" b="1" dirty="0">
                <a:latin typeface="Times New Roman" panose="02020603050405020304" pitchFamily="18" charset="0"/>
                <a:cs typeface="Times New Roman" panose="02020603050405020304" pitchFamily="18" charset="0"/>
              </a:rPr>
              <a:t>Result &amp; Discussion (till date)</a:t>
            </a:r>
          </a:p>
        </p:txBody>
      </p:sp>
    </p:spTree>
    <p:extLst>
      <p:ext uri="{BB962C8B-B14F-4D97-AF65-F5344CB8AC3E}">
        <p14:creationId xmlns:p14="http://schemas.microsoft.com/office/powerpoint/2010/main" val="34956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p:nvPr/>
        </p:nvSpPr>
        <p:spPr>
          <a:xfrm>
            <a:off x="0" y="0"/>
            <a:ext cx="12192000" cy="457200"/>
          </a:xfrm>
          <a:prstGeom prst="rect">
            <a:avLst/>
          </a:prstGeom>
          <a:noFill/>
          <a:ln w="9525">
            <a:noFill/>
          </a:ln>
        </p:spPr>
        <p:txBody>
          <a:bodyPr wrap="none" anchor="ctr" anchorCtr="0">
            <a:spAutoFit/>
          </a:bodyPr>
          <a:lstStyle/>
          <a:p>
            <a:pPr eaLnBrk="0" hangingPunct="0"/>
            <a:endParaRPr lang="en-IN" altLang="en-US" dirty="0">
              <a:latin typeface="Calibri" panose="020F0502020204030204" pitchFamily="34" charset="0"/>
              <a:ea typeface="Arial" panose="020B0604020202020204" pitchFamily="34" charset="0"/>
            </a:endParaRPr>
          </a:p>
        </p:txBody>
      </p:sp>
      <p:sp>
        <p:nvSpPr>
          <p:cNvPr id="17410" name="Title 1"/>
          <p:cNvSpPr txBox="1"/>
          <p:nvPr/>
        </p:nvSpPr>
        <p:spPr>
          <a:xfrm>
            <a:off x="2293938" y="2054225"/>
            <a:ext cx="7239000" cy="908050"/>
          </a:xfrm>
          <a:prstGeom prst="rect">
            <a:avLst/>
          </a:prstGeom>
          <a:noFill/>
          <a:ln w="9525">
            <a:noFill/>
          </a:ln>
        </p:spPr>
        <p:txBody>
          <a:bodyPr anchor="b" anchorCtr="0"/>
          <a:lstStyle/>
          <a:p>
            <a:pPr algn="ctr" eaLnBrk="0" hangingPunct="0">
              <a:lnSpc>
                <a:spcPct val="90000"/>
              </a:lnSpc>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graphicFrame>
        <p:nvGraphicFramePr>
          <p:cNvPr id="10244" name="Table 10243"/>
          <p:cNvGraphicFramePr/>
          <p:nvPr>
            <p:extLst>
              <p:ext uri="{D42A27DB-BD31-4B8C-83A1-F6EECF244321}">
                <p14:modId xmlns:p14="http://schemas.microsoft.com/office/powerpoint/2010/main" val="2515785259"/>
              </p:ext>
            </p:extLst>
          </p:nvPr>
        </p:nvGraphicFramePr>
        <p:xfrm>
          <a:off x="0" y="661035"/>
          <a:ext cx="12192000" cy="4696460"/>
        </p:xfrm>
        <a:graphic>
          <a:graphicData uri="http://schemas.openxmlformats.org/drawingml/2006/table">
            <a:tbl>
              <a:tblPr/>
              <a:tblGrid>
                <a:gridCol w="4921687">
                  <a:extLst>
                    <a:ext uri="{9D8B030D-6E8A-4147-A177-3AD203B41FA5}">
                      <a16:colId xmlns="" xmlns:a16="http://schemas.microsoft.com/office/drawing/2014/main" val="20000"/>
                    </a:ext>
                  </a:extLst>
                </a:gridCol>
                <a:gridCol w="1416849">
                  <a:extLst>
                    <a:ext uri="{9D8B030D-6E8A-4147-A177-3AD203B41FA5}">
                      <a16:colId xmlns="" xmlns:a16="http://schemas.microsoft.com/office/drawing/2014/main" val="20001"/>
                    </a:ext>
                  </a:extLst>
                </a:gridCol>
                <a:gridCol w="1555132">
                  <a:extLst>
                    <a:ext uri="{9D8B030D-6E8A-4147-A177-3AD203B41FA5}">
                      <a16:colId xmlns="" xmlns:a16="http://schemas.microsoft.com/office/drawing/2014/main" val="20002"/>
                    </a:ext>
                  </a:extLst>
                </a:gridCol>
                <a:gridCol w="1495764">
                  <a:extLst>
                    <a:ext uri="{9D8B030D-6E8A-4147-A177-3AD203B41FA5}">
                      <a16:colId xmlns="" xmlns:a16="http://schemas.microsoft.com/office/drawing/2014/main" val="20003"/>
                    </a:ext>
                  </a:extLst>
                </a:gridCol>
                <a:gridCol w="1470425">
                  <a:extLst>
                    <a:ext uri="{9D8B030D-6E8A-4147-A177-3AD203B41FA5}">
                      <a16:colId xmlns="" xmlns:a16="http://schemas.microsoft.com/office/drawing/2014/main" val="20004"/>
                    </a:ext>
                  </a:extLst>
                </a:gridCol>
                <a:gridCol w="1332143">
                  <a:extLst>
                    <a:ext uri="{9D8B030D-6E8A-4147-A177-3AD203B41FA5}">
                      <a16:colId xmlns="" xmlns:a16="http://schemas.microsoft.com/office/drawing/2014/main" val="20005"/>
                    </a:ext>
                  </a:extLst>
                </a:gridCol>
              </a:tblGrid>
              <a:tr h="53784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1600" b="1" dirty="0">
                          <a:latin typeface="Times New Roman" panose="02020603050405020304" pitchFamily="18" charset="0"/>
                          <a:cs typeface="Times New Roman" panose="02020603050405020304" pitchFamily="18" charset="0"/>
                        </a:rPr>
                        <a:t> Months  Activities</a:t>
                      </a:r>
                      <a:endParaRPr lang="en-US" sz="16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lang="en-US" sz="1600" b="1" dirty="0">
                          <a:latin typeface="Times New Roman" panose="02020603050405020304" pitchFamily="18" charset="0"/>
                          <a:cs typeface="Times New Roman" panose="02020603050405020304" pitchFamily="18" charset="0"/>
                        </a:rPr>
                        <a:t>JUL</a:t>
                      </a:r>
                      <a:r>
                        <a:rPr sz="1600" b="1"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22</a:t>
                      </a:r>
                      <a:endParaRPr lang="en-US" sz="16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lang="en-IN" sz="1600" b="1" dirty="0">
                          <a:latin typeface="Times New Roman" panose="02020603050405020304" pitchFamily="18" charset="0"/>
                          <a:cs typeface="Times New Roman" panose="02020603050405020304" pitchFamily="18" charset="0"/>
                        </a:rPr>
                        <a:t>AUG</a:t>
                      </a:r>
                      <a:r>
                        <a:rPr sz="1600" b="1"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22</a:t>
                      </a:r>
                      <a:endParaRPr lang="en-US" sz="16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lang="en-US" sz="1600" b="1" dirty="0">
                          <a:latin typeface="Times New Roman" panose="02020603050405020304" pitchFamily="18" charset="0"/>
                          <a:cs typeface="Times New Roman" panose="02020603050405020304" pitchFamily="18" charset="0"/>
                        </a:rPr>
                        <a:t>SEPT</a:t>
                      </a:r>
                      <a:r>
                        <a:rPr sz="1600" b="1"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22</a:t>
                      </a:r>
                      <a:endParaRPr lang="en-US" sz="16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lang="en-US" sz="1600" b="1" dirty="0">
                          <a:latin typeface="Times New Roman" panose="02020603050405020304" pitchFamily="18" charset="0"/>
                          <a:cs typeface="Times New Roman" panose="02020603050405020304" pitchFamily="18" charset="0"/>
                        </a:rPr>
                        <a:t>OCT</a:t>
                      </a:r>
                      <a:r>
                        <a:rPr sz="1600" b="1"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22</a:t>
                      </a:r>
                      <a:endParaRPr lang="en-US" sz="16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lang="en-US" sz="1600" b="1" dirty="0">
                          <a:latin typeface="Times New Roman" panose="02020603050405020304" pitchFamily="18" charset="0"/>
                          <a:cs typeface="Times New Roman" panose="02020603050405020304" pitchFamily="18" charset="0"/>
                        </a:rPr>
                        <a:t>NOV</a:t>
                      </a:r>
                      <a:r>
                        <a:rPr sz="1600" b="1"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22</a:t>
                      </a:r>
                      <a:endParaRPr lang="en-US" sz="16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extLst>
                  <a:ext uri="{0D108BD9-81ED-4DB2-BD59-A6C34878D82A}">
                    <a16:rowId xmlns="" xmlns:a16="http://schemas.microsoft.com/office/drawing/2014/main" val="10000"/>
                  </a:ext>
                </a:extLst>
              </a:tr>
              <a:tr h="61722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1600" b="1" dirty="0">
                          <a:latin typeface="Times New Roman" panose="02020603050405020304" pitchFamily="18" charset="0"/>
                          <a:cs typeface="Times New Roman" panose="02020603050405020304" pitchFamily="18" charset="0"/>
                        </a:rPr>
                        <a:t>Literature Reviews</a:t>
                      </a:r>
                      <a:endParaRPr lang="en-US" sz="16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extLst>
                  <a:ext uri="{0D108BD9-81ED-4DB2-BD59-A6C34878D82A}">
                    <a16:rowId xmlns="" xmlns:a16="http://schemas.microsoft.com/office/drawing/2014/main" val="10001"/>
                  </a:ext>
                </a:extLst>
              </a:tr>
              <a:tr h="61214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1600" b="1" dirty="0">
                          <a:latin typeface="Times New Roman" panose="02020603050405020304" pitchFamily="18" charset="0"/>
                          <a:cs typeface="Times New Roman" panose="02020603050405020304" pitchFamily="18" charset="0"/>
                        </a:rPr>
                        <a:t>Component Identification &amp; Selection</a:t>
                      </a:r>
                      <a:endParaRPr lang="en-US" sz="16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15000"/>
                        </a:lnSpc>
                        <a:spcBef>
                          <a:spcPct val="0"/>
                        </a:spcBef>
                        <a:spcAft>
                          <a:spcPct val="0"/>
                        </a:spcAft>
                        <a:buClrTx/>
                        <a:buSzTx/>
                        <a:buFontTx/>
                        <a:buNone/>
                        <a:tabLst/>
                        <a:defRPr/>
                      </a:pPr>
                      <a:r>
                        <a:rPr lang="en-IN"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extLst>
                  <a:ext uri="{0D108BD9-81ED-4DB2-BD59-A6C34878D82A}">
                    <a16:rowId xmlns="" xmlns:a16="http://schemas.microsoft.com/office/drawing/2014/main" val="10002"/>
                  </a:ext>
                </a:extLst>
              </a:tr>
              <a:tr h="5842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1600" b="1" dirty="0">
                          <a:latin typeface="Times New Roman" panose="02020603050405020304" pitchFamily="18" charset="0"/>
                          <a:cs typeface="Times New Roman" panose="02020603050405020304" pitchFamily="18" charset="0"/>
                        </a:rPr>
                        <a:t>Designing</a:t>
                      </a:r>
                      <a:endParaRPr lang="en-US" sz="16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extLst>
                  <a:ext uri="{0D108BD9-81ED-4DB2-BD59-A6C34878D82A}">
                    <a16:rowId xmlns="" xmlns:a16="http://schemas.microsoft.com/office/drawing/2014/main" val="10003"/>
                  </a:ext>
                </a:extLst>
              </a:tr>
              <a:tr h="58674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marL="0" marR="0" lvl="0" indent="0" algn="l" defTabSz="914400" rtl="0" eaLnBrk="1" fontAlgn="base" latinLnBrk="0" hangingPunct="1">
                        <a:lnSpc>
                          <a:spcPct val="115000"/>
                        </a:lnSpc>
                        <a:spcBef>
                          <a:spcPct val="0"/>
                        </a:spcBef>
                        <a:spcAft>
                          <a:spcPct val="0"/>
                        </a:spcAft>
                        <a:buClrTx/>
                        <a:buSzTx/>
                        <a:buFontTx/>
                        <a:buNone/>
                        <a:tabLst/>
                        <a:defRPr/>
                      </a:pPr>
                      <a:r>
                        <a:rPr lang="en-IN" sz="1600" b="1" dirty="0">
                          <a:latin typeface="Times New Roman" panose="02020603050405020304" pitchFamily="18" charset="0"/>
                          <a:cs typeface="Times New Roman" panose="02020603050405020304" pitchFamily="18" charset="0"/>
                        </a:rPr>
                        <a:t>Experimental Analysis</a:t>
                      </a:r>
                      <a:endParaRPr lang="en-IN" sz="16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15000"/>
                        </a:lnSpc>
                        <a:spcBef>
                          <a:spcPct val="0"/>
                        </a:spcBef>
                        <a:spcAft>
                          <a:spcPct val="0"/>
                        </a:spcAft>
                        <a:buClrTx/>
                        <a:buSzTx/>
                        <a:buFontTx/>
                        <a:buNone/>
                        <a:tabLst/>
                        <a:defRPr/>
                      </a:pPr>
                      <a:r>
                        <a:rPr lang="en-IN"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ea typeface="Times New Roman" panose="02020603050405020304" pitchFamily="18" charset="0"/>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r>
                        <a:rPr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lgn="ctr">
                      <a:solidFill>
                        <a:srgbClr val="000000"/>
                      </a:solidFill>
                      <a:prstDash val="solid"/>
                      <a:round/>
                      <a:headEnd type="none" w="med" len="med"/>
                      <a:tailEnd type="none" w="med" len="med"/>
                    </a:lnL>
                    <a:lnR w="12700" cap="flat" cmpd="sng">
                      <a:solidFill>
                        <a:srgbClr val="000000"/>
                      </a:solidFill>
                      <a:prstDash val="soli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extLst>
                  <a:ext uri="{0D108BD9-81ED-4DB2-BD59-A6C34878D82A}">
                    <a16:rowId xmlns="" xmlns:a16="http://schemas.microsoft.com/office/drawing/2014/main" val="10005"/>
                  </a:ext>
                </a:extLst>
              </a:tr>
              <a:tr h="58610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1600" b="1" dirty="0">
                          <a:latin typeface="Times New Roman" panose="02020603050405020304" pitchFamily="18" charset="0"/>
                          <a:cs typeface="Times New Roman" panose="02020603050405020304" pitchFamily="18" charset="0"/>
                        </a:rPr>
                        <a:t>Testing and Debugging</a:t>
                      </a:r>
                      <a:endParaRPr lang="en-US" sz="16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15000"/>
                        </a:lnSpc>
                        <a:spcBef>
                          <a:spcPct val="0"/>
                        </a:spcBef>
                        <a:spcAft>
                          <a:spcPct val="0"/>
                        </a:spcAft>
                        <a:buClrTx/>
                        <a:buSzTx/>
                        <a:buFontTx/>
                        <a:buNone/>
                        <a:tabLst/>
                        <a:defRPr/>
                      </a:pPr>
                      <a:r>
                        <a:rPr lang="en-IN"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15000"/>
                        </a:lnSpc>
                        <a:spcBef>
                          <a:spcPct val="0"/>
                        </a:spcBef>
                        <a:spcAft>
                          <a:spcPct val="0"/>
                        </a:spcAft>
                        <a:buClrTx/>
                        <a:buSzTx/>
                        <a:buFontTx/>
                        <a:buNone/>
                        <a:tabLst/>
                        <a:defRPr/>
                      </a:pPr>
                      <a:r>
                        <a:rPr lang="en-IN"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extLst>
                  <a:ext uri="{0D108BD9-81ED-4DB2-BD59-A6C34878D82A}">
                    <a16:rowId xmlns="" xmlns:a16="http://schemas.microsoft.com/office/drawing/2014/main" val="10006"/>
                  </a:ext>
                </a:extLst>
              </a:tr>
              <a:tr h="58610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1600" b="1" dirty="0">
                          <a:latin typeface="Times New Roman" panose="02020603050405020304" pitchFamily="18" charset="0"/>
                          <a:cs typeface="Times New Roman" panose="02020603050405020304" pitchFamily="18" charset="0"/>
                        </a:rPr>
                        <a:t>Preparation of Project Report</a:t>
                      </a:r>
                      <a:endParaRPr lang="en-US" sz="16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15000"/>
                        </a:lnSpc>
                        <a:spcBef>
                          <a:spcPct val="0"/>
                        </a:spcBef>
                        <a:spcAft>
                          <a:spcPct val="0"/>
                        </a:spcAft>
                        <a:buClrTx/>
                        <a:buSzTx/>
                        <a:buFontTx/>
                        <a:buNone/>
                        <a:tabLst/>
                        <a:defRPr/>
                      </a:pPr>
                      <a:r>
                        <a:rPr lang="en-IN"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15000"/>
                        </a:lnSpc>
                        <a:spcBef>
                          <a:spcPct val="0"/>
                        </a:spcBef>
                        <a:spcAft>
                          <a:spcPct val="0"/>
                        </a:spcAft>
                        <a:buClrTx/>
                        <a:buSzTx/>
                        <a:buFontTx/>
                        <a:buNone/>
                        <a:tabLst/>
                        <a:defRPr/>
                      </a:pPr>
                      <a:r>
                        <a:rPr lang="en-IN"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15000"/>
                        </a:lnSpc>
                        <a:spcBef>
                          <a:spcPct val="0"/>
                        </a:spcBef>
                        <a:spcAft>
                          <a:spcPct val="0"/>
                        </a:spcAft>
                        <a:buClrTx/>
                        <a:buSzTx/>
                        <a:buFontTx/>
                        <a:buNone/>
                        <a:tabLst/>
                        <a:defRPr/>
                      </a:pPr>
                      <a:endParaRPr lang="en-IN" sz="2800" b="1" dirty="0">
                        <a:latin typeface="Times New Roman" panose="02020603050405020304" pitchFamily="18" charset="0"/>
                        <a:ea typeface="Times New Roman" panose="02020603050405020304" pitchFamily="18" charset="0"/>
                      </a:endParaRPr>
                    </a:p>
                  </a:txBody>
                  <a:tcPr marL="68587" marR="68587"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extLst>
                  <a:ext uri="{0D108BD9-81ED-4DB2-BD59-A6C34878D82A}">
                    <a16:rowId xmlns="" xmlns:a16="http://schemas.microsoft.com/office/drawing/2014/main" val="10007"/>
                  </a:ext>
                </a:extLst>
              </a:tr>
              <a:tr h="586105">
                <a:tc>
                  <a:txBody>
                    <a:bodyPr/>
                    <a:lstStyle/>
                    <a:p>
                      <a:pPr lvl="0" eaLnBrk="1" hangingPunct="1">
                        <a:lnSpc>
                          <a:spcPct val="115000"/>
                        </a:lnSpc>
                        <a:buNone/>
                      </a:pPr>
                      <a:r>
                        <a:rPr lang="en-US" sz="1600" b="1" dirty="0">
                          <a:latin typeface="Times New Roman" panose="02020603050405020304" pitchFamily="18" charset="0"/>
                          <a:ea typeface="Times New Roman" panose="02020603050405020304" pitchFamily="18" charset="0"/>
                        </a:rPr>
                        <a:t>Submission of Thesis </a:t>
                      </a:r>
                    </a:p>
                  </a:txBody>
                  <a:tcPr marL="68587" marR="68587" marT="0" marB="0" anchor="ctr">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p>
                      <a:pPr lvl="0" algn="ctr" eaLnBrk="1" hangingPunct="1">
                        <a:lnSpc>
                          <a:spcPct val="115000"/>
                        </a:lnSpc>
                        <a:buNone/>
                      </a:pPr>
                      <a:endParaRPr lang="en-US" sz="2800" b="1" dirty="0">
                        <a:latin typeface="Times New Roman" panose="02020603050405020304" pitchFamily="18" charset="0"/>
                        <a:ea typeface="Times New Roman" panose="02020603050405020304" pitchFamily="18" charset="0"/>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IN"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ea typeface="Times New Roman" panose="02020603050405020304" pitchFamily="18" charset="0"/>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8CBAD"/>
                    </a:solidFill>
                  </a:tcPr>
                </a:tc>
                <a:extLst>
                  <a:ext uri="{0D108BD9-81ED-4DB2-BD59-A6C34878D82A}">
                    <a16:rowId xmlns="" xmlns:a16="http://schemas.microsoft.com/office/drawing/2014/main" val="10008"/>
                  </a:ext>
                </a:extLst>
              </a:tr>
            </a:tbl>
          </a:graphicData>
        </a:graphic>
      </p:graphicFrame>
      <p:pic>
        <p:nvPicPr>
          <p:cNvPr id="17485" name="Picture 7"/>
          <p:cNvPicPr>
            <a:picLocks noChangeAspect="1"/>
          </p:cNvPicPr>
          <p:nvPr/>
        </p:nvPicPr>
        <p:blipFill>
          <a:blip r:embed="rId2"/>
          <a:stretch>
            <a:fillRect/>
          </a:stretch>
        </p:blipFill>
        <p:spPr>
          <a:xfrm>
            <a:off x="0" y="5943600"/>
            <a:ext cx="12192000" cy="909638"/>
          </a:xfrm>
          <a:prstGeom prst="rect">
            <a:avLst/>
          </a:prstGeom>
          <a:noFill/>
          <a:ln w="9525">
            <a:noFill/>
          </a:ln>
        </p:spPr>
      </p:pic>
      <p:sp>
        <p:nvSpPr>
          <p:cNvPr id="14"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Work – Plan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pic>
        <p:nvPicPr>
          <p:cNvPr id="10244" name="Picture 7"/>
          <p:cNvPicPr>
            <a:picLocks noChangeAspect="1"/>
          </p:cNvPicPr>
          <p:nvPr/>
        </p:nvPicPr>
        <p:blipFill>
          <a:blip r:embed="rId2"/>
          <a:stretch>
            <a:fillRect/>
          </a:stretch>
        </p:blipFill>
        <p:spPr>
          <a:xfrm>
            <a:off x="0" y="5717218"/>
            <a:ext cx="12192000" cy="1136019"/>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lang="en-US" sz="3200" b="1" dirty="0">
                <a:latin typeface="Times New Roman" panose="02020603050405020304" pitchFamily="18" charset="0"/>
                <a:cs typeface="Times New Roman" panose="02020603050405020304" pitchFamily="18" charset="0"/>
              </a:rPr>
              <a:t>References</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2" name="TextBox 1">
            <a:extLst>
              <a:ext uri="{FF2B5EF4-FFF2-40B4-BE49-F238E27FC236}">
                <a16:creationId xmlns:a16="http://schemas.microsoft.com/office/drawing/2014/main" xmlns="" id="{50A4D98F-9110-A4FA-0A6F-338830F9624A}"/>
              </a:ext>
            </a:extLst>
          </p:cNvPr>
          <p:cNvSpPr txBox="1"/>
          <p:nvPr/>
        </p:nvSpPr>
        <p:spPr>
          <a:xfrm>
            <a:off x="452717" y="1172413"/>
            <a:ext cx="11286565" cy="5416868"/>
          </a:xfrm>
          <a:prstGeom prst="rect">
            <a:avLst/>
          </a:prstGeom>
          <a:noFill/>
        </p:spPr>
        <p:txBody>
          <a:bodyPr wrap="square" rtlCol="0">
            <a:spAutoFit/>
          </a:bodyPr>
          <a:lstStyle/>
          <a:p>
            <a:pPr marL="342900" indent="-342900">
              <a:buFont typeface="+mj-lt"/>
              <a:buAutoNum type="arabicPeriod"/>
            </a:pPr>
            <a:r>
              <a:rPr lang="en-IN" dirty="0">
                <a:latin typeface="Times New Roman" panose="02020603050405020304" pitchFamily="18" charset="0"/>
                <a:cs typeface="Times New Roman" panose="02020603050405020304" pitchFamily="18" charset="0"/>
              </a:rPr>
              <a:t>Ms. </a:t>
            </a:r>
            <a:r>
              <a:rPr lang="en-IN" dirty="0" err="1">
                <a:latin typeface="Times New Roman" panose="02020603050405020304" pitchFamily="18" charset="0"/>
                <a:cs typeface="Times New Roman" panose="02020603050405020304" pitchFamily="18" charset="0"/>
              </a:rPr>
              <a:t>Sayali</a:t>
            </a:r>
            <a:r>
              <a:rPr lang="en-IN" dirty="0">
                <a:latin typeface="Times New Roman" panose="02020603050405020304" pitchFamily="18" charset="0"/>
                <a:cs typeface="Times New Roman" panose="02020603050405020304" pitchFamily="18" charset="0"/>
              </a:rPr>
              <a:t> B. </a:t>
            </a:r>
            <a:r>
              <a:rPr lang="en-IN" dirty="0" err="1">
                <a:latin typeface="Times New Roman" panose="02020603050405020304" pitchFamily="18" charset="0"/>
                <a:cs typeface="Times New Roman" panose="02020603050405020304" pitchFamily="18" charset="0"/>
              </a:rPr>
              <a:t>Khatal</a:t>
            </a:r>
            <a:r>
              <a:rPr lang="en-IN" dirty="0">
                <a:latin typeface="Times New Roman" panose="02020603050405020304" pitchFamily="18" charset="0"/>
                <a:cs typeface="Times New Roman" panose="02020603050405020304" pitchFamily="18" charset="0"/>
              </a:rPr>
              <a:t>, Ms. Vaishnavi R. </a:t>
            </a:r>
            <a:r>
              <a:rPr lang="en-IN" dirty="0" err="1">
                <a:latin typeface="Times New Roman" panose="02020603050405020304" pitchFamily="18" charset="0"/>
                <a:cs typeface="Times New Roman" panose="02020603050405020304" pitchFamily="18" charset="0"/>
              </a:rPr>
              <a:t>Musmade</a:t>
            </a:r>
            <a:r>
              <a:rPr lang="en-IN" dirty="0">
                <a:latin typeface="Times New Roman" panose="02020603050405020304" pitchFamily="18" charset="0"/>
                <a:cs typeface="Times New Roman" panose="02020603050405020304" pitchFamily="18" charset="0"/>
              </a:rPr>
              <a:t> , Ms. Trupti A. Waman , Ms. </a:t>
            </a:r>
            <a:r>
              <a:rPr lang="en-IN" dirty="0" err="1">
                <a:latin typeface="Times New Roman" panose="02020603050405020304" pitchFamily="18" charset="0"/>
                <a:cs typeface="Times New Roman" panose="02020603050405020304" pitchFamily="18" charset="0"/>
              </a:rPr>
              <a:t>Shubhada</a:t>
            </a:r>
            <a:r>
              <a:rPr lang="en-IN" dirty="0">
                <a:latin typeface="Times New Roman" panose="02020603050405020304" pitchFamily="18" charset="0"/>
                <a:cs typeface="Times New Roman" panose="02020603050405020304" pitchFamily="18" charset="0"/>
              </a:rPr>
              <a:t> B. Shinde – “</a:t>
            </a:r>
            <a:r>
              <a:rPr lang="en-US" dirty="0">
                <a:latin typeface="Times New Roman" panose="02020603050405020304" pitchFamily="18" charset="0"/>
                <a:cs typeface="Times New Roman" panose="02020603050405020304" pitchFamily="18" charset="0"/>
              </a:rPr>
              <a:t>Aadhaar Base Voting System Using Blockchain Technology”, “International Journal of Scientific Development and Research (IJSDR)”, </a:t>
            </a:r>
            <a:r>
              <a:rPr lang="en-IN" dirty="0">
                <a:latin typeface="Times New Roman" panose="02020603050405020304" pitchFamily="18" charset="0"/>
                <a:cs typeface="Times New Roman" panose="02020603050405020304" pitchFamily="18" charset="0"/>
              </a:rPr>
              <a:t>ISSN: 2455-2631</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pp. 161-163, Volume 6, Issue 5, Jan 2022.</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Dr. Maya Rathore, “A Two-Phase Authentication Mechanism for E-voting in India”, “International Journal of Research in Engineering and Science (IJRES)”, </a:t>
            </a:r>
            <a:r>
              <a:rPr lang="en-IN" dirty="0">
                <a:latin typeface="Times New Roman" panose="02020603050405020304" pitchFamily="18" charset="0"/>
                <a:cs typeface="Times New Roman" panose="02020603050405020304" pitchFamily="18" charset="0"/>
              </a:rPr>
              <a:t>ISSN (Online): 2320-9364, Volume 10 Issue 4, PP. 26-31, April </a:t>
            </a:r>
            <a:r>
              <a:rPr lang="en-IN" dirty="0" smtClean="0">
                <a:latin typeface="Times New Roman" panose="02020603050405020304" pitchFamily="18" charset="0"/>
                <a:cs typeface="Times New Roman" panose="02020603050405020304" pitchFamily="18" charset="0"/>
              </a:rPr>
              <a:t>2022</a:t>
            </a:r>
          </a:p>
          <a:p>
            <a:pPr marL="457200" indent="-457200">
              <a:buFont typeface="+mj-lt"/>
              <a:buAutoNum type="arabicPeriod"/>
            </a:pPr>
            <a:endParaRPr lang="en-IN" sz="2000" dirty="0">
              <a:solidFill>
                <a:srgbClr val="000000"/>
              </a:solidFill>
              <a:latin typeface="Times New Roman"/>
            </a:endParaRPr>
          </a:p>
          <a:p>
            <a:pPr marL="342900" indent="-342900">
              <a:buFont typeface="+mj-lt"/>
              <a:buAutoNum type="arabicPeriod"/>
            </a:pPr>
            <a:r>
              <a:rPr lang="en-IN" dirty="0" err="1" smtClean="0">
                <a:solidFill>
                  <a:srgbClr val="000000"/>
                </a:solidFill>
                <a:latin typeface="Times New Roman"/>
              </a:rPr>
              <a:t>Sadia</a:t>
            </a:r>
            <a:r>
              <a:rPr lang="en-IN" dirty="0">
                <a:solidFill>
                  <a:srgbClr val="000000"/>
                </a:solidFill>
                <a:latin typeface="Times New Roman"/>
              </a:rPr>
              <a:t>, K.; </a:t>
            </a:r>
            <a:r>
              <a:rPr lang="en-IN" dirty="0" err="1">
                <a:solidFill>
                  <a:srgbClr val="000000"/>
                </a:solidFill>
                <a:latin typeface="Times New Roman"/>
              </a:rPr>
              <a:t>Masuduzzaman</a:t>
            </a:r>
            <a:r>
              <a:rPr lang="en-IN" dirty="0">
                <a:solidFill>
                  <a:srgbClr val="000000"/>
                </a:solidFill>
                <a:latin typeface="Times New Roman"/>
              </a:rPr>
              <a:t>, M.; Paul, R.K.; Islam, A. </a:t>
            </a:r>
            <a:r>
              <a:rPr lang="en-IN" dirty="0" err="1">
                <a:solidFill>
                  <a:srgbClr val="000000"/>
                </a:solidFill>
                <a:latin typeface="Times New Roman"/>
              </a:rPr>
              <a:t>Blockchain</a:t>
            </a:r>
            <a:r>
              <a:rPr lang="en-IN" dirty="0">
                <a:solidFill>
                  <a:srgbClr val="000000"/>
                </a:solidFill>
                <a:latin typeface="Times New Roman"/>
              </a:rPr>
              <a:t>-based secure e-voting with the assistance of smart </a:t>
            </a:r>
            <a:r>
              <a:rPr lang="en-IN" dirty="0" smtClean="0">
                <a:solidFill>
                  <a:srgbClr val="000000"/>
                </a:solidFill>
                <a:latin typeface="Times New Roman"/>
              </a:rPr>
              <a:t>   contract</a:t>
            </a:r>
            <a:r>
              <a:rPr lang="en-IN" dirty="0">
                <a:solidFill>
                  <a:srgbClr val="000000"/>
                </a:solidFill>
                <a:latin typeface="Times New Roman"/>
              </a:rPr>
              <a:t>. In IC-BCT 2019; Springer: Berlin/Heidelberg, Germany, 2020; pp. 161–176. </a:t>
            </a:r>
          </a:p>
          <a:p>
            <a:pPr marL="342900" indent="-342900">
              <a:buFont typeface="+mj-lt"/>
              <a:buAutoNum type="arabicPeriod"/>
            </a:pPr>
            <a:endParaRPr lang="en-US"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smtClean="0">
                <a:solidFill>
                  <a:srgbClr val="000000"/>
                </a:solidFill>
                <a:latin typeface="Times New Roman"/>
              </a:rPr>
              <a:t>S</a:t>
            </a:r>
            <a:r>
              <a:rPr lang="en-IN" dirty="0">
                <a:solidFill>
                  <a:srgbClr val="000000"/>
                </a:solidFill>
                <a:latin typeface="Times New Roman"/>
              </a:rPr>
              <a:t>. </a:t>
            </a:r>
            <a:r>
              <a:rPr lang="en-IN" dirty="0" err="1">
                <a:solidFill>
                  <a:srgbClr val="000000"/>
                </a:solidFill>
                <a:latin typeface="Times New Roman"/>
              </a:rPr>
              <a:t>Shukla</a:t>
            </a:r>
            <a:r>
              <a:rPr lang="en-IN" dirty="0">
                <a:solidFill>
                  <a:srgbClr val="000000"/>
                </a:solidFill>
                <a:latin typeface="Times New Roman"/>
              </a:rPr>
              <a:t>, A. N. </a:t>
            </a:r>
            <a:r>
              <a:rPr lang="en-IN" dirty="0" err="1">
                <a:solidFill>
                  <a:srgbClr val="000000"/>
                </a:solidFill>
                <a:latin typeface="Times New Roman"/>
              </a:rPr>
              <a:t>Thasmiya</a:t>
            </a:r>
            <a:r>
              <a:rPr lang="en-IN" dirty="0">
                <a:solidFill>
                  <a:srgbClr val="000000"/>
                </a:solidFill>
                <a:latin typeface="Times New Roman"/>
              </a:rPr>
              <a:t>, D. O. </a:t>
            </a:r>
            <a:r>
              <a:rPr lang="en-IN" dirty="0" err="1">
                <a:solidFill>
                  <a:srgbClr val="000000"/>
                </a:solidFill>
                <a:latin typeface="Times New Roman"/>
              </a:rPr>
              <a:t>Shashank</a:t>
            </a:r>
            <a:r>
              <a:rPr lang="en-IN" dirty="0">
                <a:solidFill>
                  <a:srgbClr val="000000"/>
                </a:solidFill>
                <a:latin typeface="Times New Roman"/>
              </a:rPr>
              <a:t> and H. R. </a:t>
            </a:r>
            <a:r>
              <a:rPr lang="en-IN" dirty="0" err="1">
                <a:solidFill>
                  <a:srgbClr val="000000"/>
                </a:solidFill>
                <a:latin typeface="Times New Roman"/>
              </a:rPr>
              <a:t>Mamatha</a:t>
            </a:r>
            <a:r>
              <a:rPr lang="en-IN" dirty="0">
                <a:solidFill>
                  <a:srgbClr val="000000"/>
                </a:solidFill>
                <a:latin typeface="Times New Roman"/>
              </a:rPr>
              <a:t>, "Online Voting Application Using </a:t>
            </a:r>
            <a:r>
              <a:rPr lang="en-IN" dirty="0" err="1">
                <a:solidFill>
                  <a:srgbClr val="000000"/>
                </a:solidFill>
                <a:latin typeface="Times New Roman"/>
              </a:rPr>
              <a:t>Ethereum</a:t>
            </a:r>
            <a:r>
              <a:rPr lang="en-IN" dirty="0">
                <a:solidFill>
                  <a:srgbClr val="000000"/>
                </a:solidFill>
                <a:latin typeface="Times New Roman"/>
              </a:rPr>
              <a:t> </a:t>
            </a:r>
            <a:r>
              <a:rPr lang="en-IN" dirty="0" err="1">
                <a:solidFill>
                  <a:srgbClr val="000000"/>
                </a:solidFill>
                <a:latin typeface="Times New Roman"/>
              </a:rPr>
              <a:t>Blockchain</a:t>
            </a:r>
            <a:r>
              <a:rPr lang="en-IN" dirty="0">
                <a:solidFill>
                  <a:srgbClr val="000000"/>
                </a:solidFill>
                <a:latin typeface="Times New Roman"/>
              </a:rPr>
              <a:t>," 2018 International Conference on Advances in Computing, Communications and Informatics (ICACCI), Bangalore, 2018, pp. 873-880 </a:t>
            </a:r>
            <a:endParaRPr lang="en-IN" dirty="0" smtClean="0">
              <a:solidFill>
                <a:srgbClr val="000000"/>
              </a:solidFill>
              <a:latin typeface="Times New Roman"/>
            </a:endParaRPr>
          </a:p>
          <a:p>
            <a:pPr marL="457200" indent="-457200">
              <a:buFont typeface="+mj-lt"/>
              <a:buAutoNum type="arabicPeriod"/>
            </a:pPr>
            <a:endParaRPr lang="en-IN" sz="2000" dirty="0">
              <a:solidFill>
                <a:srgbClr val="000000"/>
              </a:solidFill>
              <a:latin typeface="Times New Roman"/>
            </a:endParaRPr>
          </a:p>
          <a:p>
            <a:pPr marL="342900" indent="-342900">
              <a:buFont typeface="+mj-lt"/>
              <a:buAutoNum type="arabicPeriod"/>
            </a:pPr>
            <a:r>
              <a:rPr lang="en-IN" dirty="0">
                <a:solidFill>
                  <a:srgbClr val="000000"/>
                </a:solidFill>
                <a:latin typeface="Times New Roman"/>
              </a:rPr>
              <a:t>R. T M and R. </a:t>
            </a:r>
            <a:r>
              <a:rPr lang="en-IN" dirty="0" err="1">
                <a:solidFill>
                  <a:srgbClr val="000000"/>
                </a:solidFill>
                <a:latin typeface="Times New Roman"/>
              </a:rPr>
              <a:t>Sumathi</a:t>
            </a:r>
            <a:r>
              <a:rPr lang="en-IN" dirty="0">
                <a:solidFill>
                  <a:srgbClr val="000000"/>
                </a:solidFill>
                <a:latin typeface="Times New Roman"/>
              </a:rPr>
              <a:t>, "Electronic Voting based on Virtual ID of </a:t>
            </a:r>
            <a:r>
              <a:rPr lang="en-IN" dirty="0" err="1">
                <a:solidFill>
                  <a:srgbClr val="000000"/>
                </a:solidFill>
                <a:latin typeface="Times New Roman"/>
              </a:rPr>
              <a:t>Aadhar</a:t>
            </a:r>
            <a:r>
              <a:rPr lang="en-IN" dirty="0">
                <a:solidFill>
                  <a:srgbClr val="000000"/>
                </a:solidFill>
                <a:latin typeface="Times New Roman"/>
              </a:rPr>
              <a:t> using </a:t>
            </a:r>
            <a:r>
              <a:rPr lang="en-IN" dirty="0" err="1">
                <a:solidFill>
                  <a:srgbClr val="000000"/>
                </a:solidFill>
                <a:latin typeface="Times New Roman"/>
              </a:rPr>
              <a:t>Blockchain</a:t>
            </a:r>
            <a:r>
              <a:rPr lang="en-IN" dirty="0">
                <a:solidFill>
                  <a:srgbClr val="000000"/>
                </a:solidFill>
                <a:latin typeface="Times New Roman"/>
              </a:rPr>
              <a:t> Technology," 2020 2nd International Conference on Innovative Mechanisms for Industry Applications (ICIMIA), Bangalore, India, 2020, pp. 71-75. </a:t>
            </a:r>
          </a:p>
          <a:p>
            <a:pPr marL="342900" indent="-342900">
              <a:buFont typeface="+mj-lt"/>
              <a:buAutoNum type="arabicPeriod"/>
            </a:pPr>
            <a:endParaRPr lang="en-US"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E8677D5D-BE6C-90B3-A745-F66A33A32344}"/>
              </a:ext>
            </a:extLst>
          </p:cNvPr>
          <p:cNvSpPr txBox="1"/>
          <p:nvPr/>
        </p:nvSpPr>
        <p:spPr>
          <a:xfrm>
            <a:off x="398925" y="755650"/>
            <a:ext cx="11286565"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Research Papers:</a:t>
            </a:r>
          </a:p>
        </p:txBody>
      </p:sp>
    </p:spTree>
    <p:extLst>
      <p:ext uri="{BB962C8B-B14F-4D97-AF65-F5344CB8AC3E}">
        <p14:creationId xmlns:p14="http://schemas.microsoft.com/office/powerpoint/2010/main" val="358216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6146"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ndParaRPr>
          </a:p>
        </p:txBody>
      </p:sp>
      <p:sp>
        <p:nvSpPr>
          <p:cNvPr id="8" name="Title 1"/>
          <p:cNvSpPr txBox="1"/>
          <p:nvPr/>
        </p:nvSpPr>
        <p:spPr bwMode="auto">
          <a:xfrm>
            <a:off x="428625" y="5343525"/>
            <a:ext cx="1044575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0" name="Content Placeholder 2"/>
          <p:cNvSpPr txBox="1"/>
          <p:nvPr/>
        </p:nvSpPr>
        <p:spPr bwMode="auto">
          <a:xfrm>
            <a:off x="428624" y="1041400"/>
            <a:ext cx="10848975" cy="471932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normAutofit fontScale="95000"/>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Introduction</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Literature Survey</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Objective of Project</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lang="en-US" strike="noStrike" noProof="0" dirty="0">
                <a:ln>
                  <a:noFill/>
                </a:ln>
                <a:effectLst/>
                <a:uLnTx/>
                <a:uFillTx/>
                <a:latin typeface="Times New Roman" panose="02020603050405020304" pitchFamily="18" charset="0"/>
                <a:ea typeface="+mn-ea"/>
                <a:cs typeface="Times New Roman" panose="02020603050405020304" pitchFamily="18" charset="0"/>
                <a:sym typeface="+mn-ea"/>
              </a:rPr>
              <a:t>Flow chart /</a:t>
            </a:r>
            <a:r>
              <a:rPr lang="en-US" noProof="0" dirty="0">
                <a:ln>
                  <a:noFill/>
                </a:ln>
                <a:effectLst/>
                <a:uLnTx/>
                <a:uFillTx/>
                <a:latin typeface="Times New Roman" panose="02020603050405020304" pitchFamily="18" charset="0"/>
                <a:cs typeface="Times New Roman" panose="02020603050405020304" pitchFamily="18" charset="0"/>
                <a:sym typeface="+mn-ea"/>
              </a:rPr>
              <a:t>Block </a:t>
            </a:r>
            <a:r>
              <a:rPr lang="en-US" noProof="0" dirty="0" smtClean="0">
                <a:ln>
                  <a:noFill/>
                </a:ln>
                <a:effectLst/>
                <a:uLnTx/>
                <a:uFillTx/>
                <a:latin typeface="Times New Roman" panose="02020603050405020304" pitchFamily="18" charset="0"/>
                <a:cs typeface="Times New Roman" panose="02020603050405020304" pitchFamily="18" charset="0"/>
                <a:sym typeface="+mn-ea"/>
              </a:rPr>
              <a:t>Diagram</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Innovative </a:t>
            </a: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work</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lang="en-US" dirty="0" smtClean="0">
                <a:solidFill>
                  <a:prstClr val="black"/>
                </a:solidFill>
                <a:latin typeface="Times New Roman" panose="02020603050405020304" pitchFamily="18" charset="0"/>
                <a:cs typeface="Times New Roman" panose="02020603050405020304" pitchFamily="18" charset="0"/>
              </a:rPr>
              <a:t>Modules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Work done (till date)</a:t>
            </a:r>
          </a:p>
          <a:p>
            <a:pPr marL="274320" indent="-274320" algn="just" eaLnBrk="1" fontAlgn="auto" hangingPunct="1">
              <a:spcAft>
                <a:spcPts val="0"/>
              </a:spcAft>
              <a:buClr>
                <a:schemeClr val="accent3"/>
              </a:buClr>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Result &amp; Discussion </a:t>
            </a:r>
            <a:r>
              <a:rPr lang="en-US" dirty="0">
                <a:solidFill>
                  <a:prstClr val="black"/>
                </a:solidFill>
                <a:latin typeface="Times New Roman" panose="02020603050405020304" pitchFamily="18" charset="0"/>
                <a:cs typeface="Times New Roman" panose="02020603050405020304" pitchFamily="18" charset="0"/>
              </a:rPr>
              <a:t>(till date)</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Work plan</a:t>
            </a:r>
          </a:p>
          <a:p>
            <a:pPr marL="274320" marR="0" lvl="0" indent="-274320" algn="just" defTabSz="914400" rtl="0" eaLnBrk="1" fontAlgn="auto" latinLnBrk="0" hangingPunct="1">
              <a:lnSpc>
                <a:spcPct val="90000"/>
              </a:lnSpc>
              <a:spcBef>
                <a:spcPts val="1000"/>
              </a:spcBef>
              <a:spcAft>
                <a:spcPts val="0"/>
              </a:spcAft>
              <a:buClr>
                <a:schemeClr val="accent3"/>
              </a:buClr>
              <a:buSzTx/>
              <a:buFont typeface="Wingdings 2" panose="05020102010507070707"/>
              <a:buChar char=""/>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References</a:t>
            </a:r>
          </a:p>
        </p:txBody>
      </p:sp>
      <p:sp>
        <p:nvSpPr>
          <p:cNvPr id="12"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Contents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pic>
        <p:nvPicPr>
          <p:cNvPr id="10244"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lang="en-US" sz="3200" b="1" dirty="0">
                <a:latin typeface="Times New Roman" panose="02020603050405020304" pitchFamily="18" charset="0"/>
                <a:cs typeface="Times New Roman" panose="02020603050405020304" pitchFamily="18" charset="0"/>
              </a:rPr>
              <a:t>References</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9" name="TextBox 8">
            <a:extLst>
              <a:ext uri="{FF2B5EF4-FFF2-40B4-BE49-F238E27FC236}">
                <a16:creationId xmlns:a16="http://schemas.microsoft.com/office/drawing/2014/main" xmlns="" id="{26639FCC-3563-CF0D-7919-FD864C40670A}"/>
              </a:ext>
            </a:extLst>
          </p:cNvPr>
          <p:cNvSpPr txBox="1"/>
          <p:nvPr/>
        </p:nvSpPr>
        <p:spPr>
          <a:xfrm>
            <a:off x="452717" y="894493"/>
            <a:ext cx="11286565"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Conference Papers:</a:t>
            </a:r>
          </a:p>
        </p:txBody>
      </p:sp>
      <p:sp>
        <p:nvSpPr>
          <p:cNvPr id="7" name="TextBox 6">
            <a:extLst>
              <a:ext uri="{FF2B5EF4-FFF2-40B4-BE49-F238E27FC236}">
                <a16:creationId xmlns:a16="http://schemas.microsoft.com/office/drawing/2014/main" xmlns="" id="{C0ADC0F2-EEFD-A63E-241C-C5459F02DC10}"/>
              </a:ext>
            </a:extLst>
          </p:cNvPr>
          <p:cNvSpPr txBox="1"/>
          <p:nvPr/>
        </p:nvSpPr>
        <p:spPr>
          <a:xfrm>
            <a:off x="629771" y="1489323"/>
            <a:ext cx="10932458" cy="3693319"/>
          </a:xfrm>
          <a:prstGeom prst="rect">
            <a:avLst/>
          </a:prstGeom>
          <a:noFill/>
        </p:spPr>
        <p:txBody>
          <a:bodyPr wrap="square" rtlCol="0">
            <a:spAutoFit/>
          </a:bodyPr>
          <a:lstStyle/>
          <a:p>
            <a:pPr marL="342900" indent="-34290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P. </a:t>
            </a:r>
            <a:r>
              <a:rPr lang="en-US" sz="1800" dirty="0" err="1">
                <a:solidFill>
                  <a:schemeClr val="tx1"/>
                </a:solidFill>
                <a:latin typeface="Times New Roman" panose="02020603050405020304" pitchFamily="18" charset="0"/>
                <a:cs typeface="Times New Roman" panose="02020603050405020304" pitchFamily="18" charset="0"/>
              </a:rPr>
              <a:t>Khanpara</a:t>
            </a:r>
            <a:r>
              <a:rPr lang="en-US" sz="1800" dirty="0">
                <a:solidFill>
                  <a:schemeClr val="tx1"/>
                </a:solidFill>
                <a:latin typeface="Times New Roman" panose="02020603050405020304" pitchFamily="18" charset="0"/>
                <a:cs typeface="Times New Roman" panose="02020603050405020304" pitchFamily="18" charset="0"/>
              </a:rPr>
              <a:t>, S. Patel and S. </a:t>
            </a:r>
            <a:r>
              <a:rPr lang="en-US" sz="1800" dirty="0" err="1">
                <a:solidFill>
                  <a:schemeClr val="tx1"/>
                </a:solidFill>
                <a:latin typeface="Times New Roman" panose="02020603050405020304" pitchFamily="18" charset="0"/>
                <a:cs typeface="Times New Roman" panose="02020603050405020304" pitchFamily="18" charset="0"/>
              </a:rPr>
              <a:t>Valiveti</a:t>
            </a:r>
            <a:r>
              <a:rPr lang="en-US" sz="1800" dirty="0">
                <a:solidFill>
                  <a:schemeClr val="tx1"/>
                </a:solidFill>
                <a:latin typeface="Times New Roman" panose="02020603050405020304" pitchFamily="18" charset="0"/>
                <a:cs typeface="Times New Roman" panose="02020603050405020304" pitchFamily="18" charset="0"/>
              </a:rPr>
              <a:t> – “Blockchain-based E-Voting Technology: Opportunities and Challenges”, “2022 7th International Conference on Communication and Electronics Systems (ICCES)”, 2022, pp. 855-861.</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G. Deepa,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Balambigai</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Subramania</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Vennila</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T. C.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Kalaiselvi</a:t>
            </a:r>
            <a:r>
              <a:rPr lang="en-IN" dirty="0">
                <a:solidFill>
                  <a:schemeClr val="dk1"/>
                </a:solidFill>
                <a:latin typeface="Times New Roman" panose="02020603050405020304" pitchFamily="18" charset="0"/>
                <a:cs typeface="Times New Roman" panose="02020603050405020304" pitchFamily="18" charset="0"/>
              </a:rPr>
              <a:t> - </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2022 Second International Conference on Artificial Intelligence and Smart Energy (ICAIS), 2022, pp. 1071-1075.</a:t>
            </a:r>
            <a:endParaRPr lang="en-US" sz="1800" i="0"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Benny, </a:t>
            </a:r>
            <a:r>
              <a:rPr lang="en-US" dirty="0" err="1">
                <a:latin typeface="Times New Roman" panose="02020603050405020304" pitchFamily="18" charset="0"/>
                <a:cs typeface="Times New Roman" panose="02020603050405020304" pitchFamily="18" charset="0"/>
              </a:rPr>
              <a:t>Albin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based E-voting System (July 11, 2020). Available at SSRN: https://ssrn.com/abstract=3648870 or http://</a:t>
            </a:r>
            <a:r>
              <a:rPr lang="en-US" dirty="0" smtClean="0">
                <a:latin typeface="Times New Roman" panose="02020603050405020304" pitchFamily="18" charset="0"/>
                <a:cs typeface="Times New Roman" panose="02020603050405020304" pitchFamily="18" charset="0"/>
              </a:rPr>
              <a:t>dx.doi.org/10.2139/ssrn.3648870</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Hanifatunnisa</a:t>
            </a:r>
            <a:r>
              <a:rPr lang="en-US" dirty="0">
                <a:latin typeface="Times New Roman" panose="02020603050405020304" pitchFamily="18" charset="0"/>
                <a:cs typeface="Times New Roman" panose="02020603050405020304" pitchFamily="18" charset="0"/>
              </a:rPr>
              <a:t> and B. </a:t>
            </a:r>
            <a:r>
              <a:rPr lang="en-US" dirty="0" err="1">
                <a:latin typeface="Times New Roman" panose="02020603050405020304" pitchFamily="18" charset="0"/>
                <a:cs typeface="Times New Roman" panose="02020603050405020304" pitchFamily="18" charset="0"/>
              </a:rPr>
              <a:t>Rahardjo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based e-voting recording system design," 2017 11th International Conference on Telecommunication Systems Services and Applications (TSSA), 2017, pp. 1-6,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10.1109/TSSA.2017.8272896.</a:t>
            </a:r>
          </a:p>
          <a:p>
            <a:pPr marL="342900" indent="-342900">
              <a:buFont typeface="+mj-lt"/>
              <a:buAutoNum type="arabicPeriod"/>
            </a:pP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036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ndParaRPr>
          </a:p>
        </p:txBody>
      </p:sp>
      <p:sp>
        <p:nvSpPr>
          <p:cNvPr id="19458" name="Title 1"/>
          <p:cNvSpPr txBox="1"/>
          <p:nvPr/>
        </p:nvSpPr>
        <p:spPr>
          <a:xfrm>
            <a:off x="2251075" y="1069975"/>
            <a:ext cx="7239000" cy="908050"/>
          </a:xfrm>
          <a:prstGeom prst="rect">
            <a:avLst/>
          </a:prstGeom>
          <a:noFill/>
          <a:ln w="9525">
            <a:noFill/>
          </a:ln>
        </p:spPr>
        <p:txBody>
          <a:bodyPr anchor="b" anchorCtr="0"/>
          <a:lstStyle/>
          <a:p>
            <a:pPr algn="ctr">
              <a:lnSpc>
                <a:spcPct val="90000"/>
              </a:lnSpc>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sp>
        <p:nvSpPr>
          <p:cNvPr id="9" name="Rectangle 8"/>
          <p:cNvSpPr/>
          <p:nvPr/>
        </p:nvSpPr>
        <p:spPr>
          <a:xfrm>
            <a:off x="1766888" y="1978025"/>
            <a:ext cx="8207375" cy="1862138"/>
          </a:xfrm>
          <a:prstGeom prst="rect">
            <a:avLst/>
          </a:prstGeom>
        </p:spPr>
        <p:txBody>
          <a:bodyP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sz="11500" b="1" i="1" u="none" strike="noStrike" kern="1200" cap="none" spc="0" normalizeH="0" baseline="0" noProof="0" dirty="0">
                <a:ln w="3175"/>
                <a:solidFill>
                  <a:schemeClr val="tx1">
                    <a:lumMod val="85000"/>
                    <a:lumOff val="15000"/>
                  </a:schemeClr>
                </a:solidFill>
                <a:effectLst>
                  <a:outerShdw blurRad="50800" dist="39000" dir="5460000" algn="tl">
                    <a:srgbClr val="000000">
                      <a:alpha val="38000"/>
                    </a:srgbClr>
                  </a:outerShdw>
                </a:effectLst>
                <a:uLnTx/>
                <a:uFillTx/>
                <a:latin typeface="Bodoni MT" panose="02070603080606020203" pitchFamily="18" charset="0"/>
                <a:ea typeface="+mn-ea"/>
                <a:cs typeface="+mn-cs"/>
              </a:rPr>
              <a:t>Thank you !</a:t>
            </a:r>
            <a:endParaRPr kumimoji="0" lang="en-IN" sz="11500" b="1" i="1" u="none" strike="noStrike" kern="1200" cap="none" spc="0" normalizeH="0" baseline="0" noProof="0" dirty="0">
              <a:ln w="3175"/>
              <a:solidFill>
                <a:schemeClr val="tx1">
                  <a:lumMod val="85000"/>
                  <a:lumOff val="15000"/>
                </a:schemeClr>
              </a:solidFill>
              <a:effectLst>
                <a:outerShdw blurRad="50800" dist="39000" dir="5460000" algn="tl">
                  <a:srgbClr val="000000">
                    <a:alpha val="38000"/>
                  </a:srgbClr>
                </a:outerShdw>
              </a:effectLst>
              <a:uLnTx/>
              <a:uFillTx/>
              <a:latin typeface="Bodoni MT" panose="02070603080606020203" pitchFamily="18" charset="0"/>
              <a:ea typeface="+mn-ea"/>
              <a:cs typeface="+mn-cs"/>
            </a:endParaRPr>
          </a:p>
        </p:txBody>
      </p:sp>
      <p:pic>
        <p:nvPicPr>
          <p:cNvPr id="19460"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5122" name="TextBox 1"/>
          <p:cNvSpPr txBox="1"/>
          <p:nvPr/>
        </p:nvSpPr>
        <p:spPr>
          <a:xfrm>
            <a:off x="299961" y="980420"/>
            <a:ext cx="11329416" cy="4401205"/>
          </a:xfrm>
          <a:prstGeom prst="rect">
            <a:avLst/>
          </a:prstGeom>
          <a:noFill/>
          <a:ln w="9525">
            <a:noFill/>
          </a:ln>
        </p:spPr>
        <p:txBody>
          <a:bodyPr wrap="square" anchor="t" anchorCtr="0">
            <a:spAutoFit/>
          </a:bodyPr>
          <a:lstStyle/>
          <a:p>
            <a:pPr marL="342900" indent="-342900" algn="l" fontAlgn="base">
              <a:buFont typeface="Wingdings" panose="05000000000000000000" pitchFamily="2" charset="2"/>
              <a:buChar char="Ø"/>
            </a:pPr>
            <a:r>
              <a:rPr lang="en-US" altLang="en-US" sz="2000" dirty="0">
                <a:latin typeface="Times New Roman" panose="02020603050405020304" pitchFamily="18" charset="0"/>
                <a:ea typeface="Times New Roman" panose="02020603050405020304" pitchFamily="18" charset="0"/>
              </a:rPr>
              <a:t>Elections are the important thing for any democratic country, that’s why it becomes necessary to ensure that no tampering </a:t>
            </a:r>
            <a:r>
              <a:rPr lang="en-US" altLang="en-US" sz="2000" dirty="0" smtClean="0">
                <a:latin typeface="Times New Roman" panose="02020603050405020304" pitchFamily="18" charset="0"/>
                <a:ea typeface="Times New Roman" panose="02020603050405020304" pitchFamily="18" charset="0"/>
              </a:rPr>
              <a:t>should </a:t>
            </a:r>
            <a:r>
              <a:rPr lang="en-US" altLang="en-US" sz="2000" dirty="0">
                <a:latin typeface="Times New Roman" panose="02020603050405020304" pitchFamily="18" charset="0"/>
                <a:ea typeface="Times New Roman" panose="02020603050405020304" pitchFamily="18" charset="0"/>
              </a:rPr>
              <a:t>happen with the votes. Currently there are two systems are mostly used in India for voting which are Ballot Papers and Electronic Voting Machines (EVMs). </a:t>
            </a:r>
          </a:p>
          <a:p>
            <a:pPr marL="342900" indent="-342900" algn="l" fontAlgn="base">
              <a:buFont typeface="Wingdings" panose="05000000000000000000" pitchFamily="2" charset="2"/>
              <a:buChar char="Ø"/>
            </a:pPr>
            <a:endParaRPr lang="en-US" altLang="en-US" sz="2000" dirty="0">
              <a:latin typeface="Times New Roman" panose="02020603050405020304" pitchFamily="18" charset="0"/>
              <a:ea typeface="Times New Roman" panose="02020603050405020304" pitchFamily="18" charset="0"/>
            </a:endParaRPr>
          </a:p>
          <a:p>
            <a:pPr marL="342900" indent="-342900" algn="l" fontAlgn="base">
              <a:buFont typeface="Wingdings" panose="05000000000000000000" pitchFamily="2" charset="2"/>
              <a:buChar char="Ø"/>
            </a:pPr>
            <a:r>
              <a:rPr lang="en-US" altLang="en-US" sz="2000" dirty="0">
                <a:latin typeface="Times New Roman" panose="02020603050405020304" pitchFamily="18" charset="0"/>
                <a:ea typeface="Times New Roman" panose="02020603050405020304" pitchFamily="18" charset="0"/>
              </a:rPr>
              <a:t>Both the Ballot Paper and EVM are not much secured and safe way for voting as both have some discrepancies. </a:t>
            </a:r>
            <a:r>
              <a:rPr lang="en-US" altLang="en-US" sz="2000" dirty="0" smtClean="0">
                <a:latin typeface="Times New Roman" panose="02020603050405020304" pitchFamily="18" charset="0"/>
                <a:ea typeface="Times New Roman" panose="02020603050405020304" pitchFamily="18" charset="0"/>
              </a:rPr>
              <a:t>And the government invest lot of money on elections which is not good.</a:t>
            </a:r>
            <a:endParaRPr lang="en-US" altLang="en-US" sz="2000" dirty="0">
              <a:latin typeface="Times New Roman" panose="02020603050405020304" pitchFamily="18" charset="0"/>
              <a:ea typeface="Times New Roman" panose="02020603050405020304" pitchFamily="18" charset="0"/>
            </a:endParaRPr>
          </a:p>
          <a:p>
            <a:pPr marL="342900" indent="-342900" algn="l" fontAlgn="base">
              <a:buFont typeface="Wingdings" panose="05000000000000000000" pitchFamily="2" charset="2"/>
              <a:buChar char="Ø"/>
            </a:pPr>
            <a:endParaRPr lang="en-US" altLang="en-US" sz="2000" dirty="0">
              <a:latin typeface="Times New Roman" panose="02020603050405020304" pitchFamily="18" charset="0"/>
              <a:ea typeface="Times New Roman" panose="02020603050405020304" pitchFamily="18" charset="0"/>
            </a:endParaRPr>
          </a:p>
          <a:p>
            <a:pPr marL="342900" indent="-342900" algn="l" fontAlgn="base">
              <a:buFont typeface="Wingdings" panose="05000000000000000000" pitchFamily="2" charset="2"/>
              <a:buChar char="Ø"/>
            </a:pPr>
            <a:r>
              <a:rPr lang="en-US" altLang="en-US" sz="2000" b="1" dirty="0">
                <a:latin typeface="Times New Roman" panose="02020603050405020304" pitchFamily="18" charset="0"/>
                <a:ea typeface="Times New Roman" panose="02020603050405020304" pitchFamily="18" charset="0"/>
              </a:rPr>
              <a:t>“</a:t>
            </a:r>
            <a:r>
              <a:rPr lang="en-US" altLang="en-US" sz="2000" b="1" dirty="0" err="1">
                <a:latin typeface="Times New Roman" panose="02020603050405020304" pitchFamily="18" charset="0"/>
                <a:ea typeface="Times New Roman" panose="02020603050405020304" pitchFamily="18" charset="0"/>
              </a:rPr>
              <a:t>MyVote</a:t>
            </a:r>
            <a:r>
              <a:rPr lang="en-US" altLang="en-US" sz="2000" b="1" dirty="0">
                <a:latin typeface="Times New Roman" panose="02020603050405020304" pitchFamily="18" charset="0"/>
                <a:ea typeface="Times New Roman" panose="02020603050405020304" pitchFamily="18" charset="0"/>
              </a:rPr>
              <a:t>”</a:t>
            </a:r>
            <a:r>
              <a:rPr lang="en-US" altLang="en-US" sz="2000" dirty="0">
                <a:latin typeface="Times New Roman" panose="02020603050405020304" pitchFamily="18" charset="0"/>
                <a:ea typeface="Times New Roman" panose="02020603050405020304" pitchFamily="18" charset="0"/>
              </a:rPr>
              <a:t> will be an android application which will be used for voting in elections. It will be based on Blockchain Technology so that the security can be maintained and there will be very less chance of tampering with the votes. </a:t>
            </a:r>
          </a:p>
          <a:p>
            <a:pPr marL="342900" indent="-342900" algn="l" fontAlgn="base">
              <a:buFont typeface="Wingdings" panose="05000000000000000000" pitchFamily="2" charset="2"/>
              <a:buChar char="Ø"/>
            </a:pPr>
            <a:endParaRPr lang="en-US" altLang="en-US" sz="2000" dirty="0">
              <a:latin typeface="Times New Roman" panose="02020603050405020304" pitchFamily="18" charset="0"/>
              <a:ea typeface="Times New Roman" panose="02020603050405020304" pitchFamily="18" charset="0"/>
            </a:endParaRPr>
          </a:p>
          <a:p>
            <a:pPr marL="342900" indent="-342900" algn="l" fontAlgn="base">
              <a:buFont typeface="Wingdings" panose="05000000000000000000" pitchFamily="2" charset="2"/>
              <a:buChar char="Ø"/>
            </a:pPr>
            <a:r>
              <a:rPr lang="en-US" altLang="en-US" sz="2000" dirty="0">
                <a:latin typeface="Times New Roman" panose="02020603050405020304" pitchFamily="18" charset="0"/>
                <a:ea typeface="Times New Roman" panose="02020603050405020304" pitchFamily="18" charset="0"/>
              </a:rPr>
              <a:t>The application will first authenticate the voter by their Aadhar number and OTP. And further process will be proctored to ensure that no one is forcing the voter to vote to any particular candidate. </a:t>
            </a:r>
          </a:p>
          <a:p>
            <a:pPr algn="l" fontAlgn="base"/>
            <a:endParaRPr lang="en-US" altLang="en-US" sz="2000" dirty="0">
              <a:latin typeface="Times New Roman" panose="02020603050405020304" pitchFamily="18" charset="0"/>
              <a:ea typeface="Times New Roman" panose="02020603050405020304" pitchFamily="18" charset="0"/>
            </a:endParaRPr>
          </a:p>
        </p:txBody>
      </p:sp>
      <p:pic>
        <p:nvPicPr>
          <p:cNvPr id="5123" name="Picture 7"/>
          <p:cNvPicPr>
            <a:picLocks noChangeAspect="1"/>
          </p:cNvPicPr>
          <p:nvPr/>
        </p:nvPicPr>
        <p:blipFill>
          <a:blip r:embed="rId3"/>
          <a:stretch>
            <a:fillRect/>
          </a:stretch>
        </p:blipFill>
        <p:spPr>
          <a:xfrm>
            <a:off x="0" y="5564188"/>
            <a:ext cx="12192000" cy="1289050"/>
          </a:xfrm>
          <a:prstGeom prst="rect">
            <a:avLst/>
          </a:prstGeom>
          <a:noFill/>
          <a:ln w="9525">
            <a:noFill/>
          </a:ln>
        </p:spPr>
      </p:pic>
      <p:sp>
        <p:nvSpPr>
          <p:cNvPr id="14"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Introduction</a:t>
            </a:r>
          </a:p>
        </p:txBody>
      </p:sp>
    </p:spTree>
    <p:extLst>
      <p:ext uri="{BB962C8B-B14F-4D97-AF65-F5344CB8AC3E}">
        <p14:creationId xmlns:p14="http://schemas.microsoft.com/office/powerpoint/2010/main" val="27355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graphicFrame>
        <p:nvGraphicFramePr>
          <p:cNvPr id="2" name="Table 1"/>
          <p:cNvGraphicFramePr>
            <a:graphicFrameLocks noGrp="1"/>
          </p:cNvGraphicFramePr>
          <p:nvPr>
            <p:extLst/>
          </p:nvPr>
        </p:nvGraphicFramePr>
        <p:xfrm>
          <a:off x="0" y="770612"/>
          <a:ext cx="12191999" cy="4377930"/>
        </p:xfrm>
        <a:graphic>
          <a:graphicData uri="http://schemas.openxmlformats.org/drawingml/2006/table">
            <a:tbl>
              <a:tblPr firstRow="1" bandRow="1">
                <a:tableStyleId>{21E4AEA4-8DFA-4A89-87EB-49C32662AFE0}</a:tableStyleId>
              </a:tblPr>
              <a:tblGrid>
                <a:gridCol w="1149204">
                  <a:extLst>
                    <a:ext uri="{9D8B030D-6E8A-4147-A177-3AD203B41FA5}">
                      <a16:colId xmlns="" xmlns:a16="http://schemas.microsoft.com/office/drawing/2014/main" val="20000"/>
                    </a:ext>
                  </a:extLst>
                </a:gridCol>
                <a:gridCol w="3413831">
                  <a:extLst>
                    <a:ext uri="{9D8B030D-6E8A-4147-A177-3AD203B41FA5}">
                      <a16:colId xmlns="" xmlns:a16="http://schemas.microsoft.com/office/drawing/2014/main" val="20001"/>
                    </a:ext>
                  </a:extLst>
                </a:gridCol>
                <a:gridCol w="2411506">
                  <a:extLst>
                    <a:ext uri="{9D8B030D-6E8A-4147-A177-3AD203B41FA5}">
                      <a16:colId xmlns="" xmlns:a16="http://schemas.microsoft.com/office/drawing/2014/main" val="20002"/>
                    </a:ext>
                  </a:extLst>
                </a:gridCol>
                <a:gridCol w="5217458">
                  <a:extLst>
                    <a:ext uri="{9D8B030D-6E8A-4147-A177-3AD203B41FA5}">
                      <a16:colId xmlns="" xmlns:a16="http://schemas.microsoft.com/office/drawing/2014/main" val="20003"/>
                    </a:ext>
                  </a:extLst>
                </a:gridCol>
              </a:tblGrid>
              <a:tr h="903178">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Sr. No.</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Paper</a:t>
                      </a:r>
                      <a:r>
                        <a:rPr lang="en-US" sz="1800" baseline="0" dirty="0">
                          <a:solidFill>
                            <a:schemeClr val="tx1"/>
                          </a:solidFill>
                          <a:latin typeface="Times New Roman" panose="02020603050405020304" pitchFamily="18" charset="0"/>
                          <a:cs typeface="Times New Roman" panose="02020603050405020304" pitchFamily="18" charset="0"/>
                        </a:rPr>
                        <a:t> Title and its Author</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Details of Publication</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Findings</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609354">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1</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latin typeface="Times New Roman" panose="02020603050405020304" pitchFamily="18" charset="0"/>
                          <a:cs typeface="Times New Roman" panose="02020603050405020304" pitchFamily="18" charset="0"/>
                        </a:rPr>
                        <a:t>Aadhaar Base Voting System Using Blockchain Technology - </a:t>
                      </a:r>
                      <a:r>
                        <a:rPr lang="en-IN" sz="1800" dirty="0" err="1" smtClean="0">
                          <a:latin typeface="Times New Roman" panose="02020603050405020304" pitchFamily="18" charset="0"/>
                          <a:cs typeface="Times New Roman" panose="02020603050405020304" pitchFamily="18" charset="0"/>
                        </a:rPr>
                        <a:t>Ms</a:t>
                      </a:r>
                      <a:r>
                        <a:rPr lang="en-IN" sz="1800" dirty="0" err="1">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Sayali</a:t>
                      </a:r>
                      <a:r>
                        <a:rPr lang="en-IN" sz="1800" dirty="0">
                          <a:latin typeface="Times New Roman" panose="02020603050405020304" pitchFamily="18" charset="0"/>
                          <a:cs typeface="Times New Roman" panose="02020603050405020304" pitchFamily="18" charset="0"/>
                        </a:rPr>
                        <a:t> B. </a:t>
                      </a:r>
                      <a:r>
                        <a:rPr lang="en-IN" sz="1800" dirty="0" err="1">
                          <a:latin typeface="Times New Roman" panose="02020603050405020304" pitchFamily="18" charset="0"/>
                          <a:cs typeface="Times New Roman" panose="02020603050405020304" pitchFamily="18" charset="0"/>
                        </a:rPr>
                        <a:t>Khatal</a:t>
                      </a:r>
                      <a:r>
                        <a:rPr lang="en-IN" sz="1800" dirty="0">
                          <a:latin typeface="Times New Roman" panose="02020603050405020304" pitchFamily="18" charset="0"/>
                          <a:cs typeface="Times New Roman" panose="02020603050405020304" pitchFamily="18" charset="0"/>
                        </a:rPr>
                        <a:t>  , Ms. Vaishnavi R. </a:t>
                      </a:r>
                      <a:r>
                        <a:rPr lang="en-IN" sz="1800" dirty="0" err="1">
                          <a:latin typeface="Times New Roman" panose="02020603050405020304" pitchFamily="18" charset="0"/>
                          <a:cs typeface="Times New Roman" panose="02020603050405020304" pitchFamily="18" charset="0"/>
                        </a:rPr>
                        <a:t>Musmade</a:t>
                      </a:r>
                      <a:r>
                        <a:rPr lang="en-IN" sz="1800" dirty="0">
                          <a:latin typeface="Times New Roman" panose="02020603050405020304" pitchFamily="18" charset="0"/>
                          <a:cs typeface="Times New Roman" panose="02020603050405020304" pitchFamily="18" charset="0"/>
                        </a:rPr>
                        <a:t> , Ms. Trupti A. Waman , Ms. </a:t>
                      </a:r>
                      <a:r>
                        <a:rPr lang="en-IN" sz="1800" dirty="0" err="1">
                          <a:latin typeface="Times New Roman" panose="02020603050405020304" pitchFamily="18" charset="0"/>
                          <a:cs typeface="Times New Roman" panose="02020603050405020304" pitchFamily="18" charset="0"/>
                        </a:rPr>
                        <a:t>Shubhada</a:t>
                      </a:r>
                      <a:r>
                        <a:rPr lang="en-IN" sz="1800" dirty="0">
                          <a:latin typeface="Times New Roman" panose="02020603050405020304" pitchFamily="18" charset="0"/>
                          <a:cs typeface="Times New Roman" panose="02020603050405020304" pitchFamily="18" charset="0"/>
                        </a:rPr>
                        <a:t> B. Shinde</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IJSDR, </a:t>
                      </a:r>
                      <a:r>
                        <a:rPr lang="en-IN" sz="1800" dirty="0">
                          <a:latin typeface="Times New Roman" panose="02020603050405020304" pitchFamily="18" charset="0"/>
                          <a:cs typeface="Times New Roman" panose="02020603050405020304" pitchFamily="18" charset="0"/>
                        </a:rPr>
                        <a:t>ISSN: 2455-2631, pp. 161-163, Volume 6, Issue 5, Jan 2022.</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Blockchain accepts a huge part in the e-projecting a voting form system which ensures the security of votes by preventing change of data set aside in blocks using the cryptographic technique. Aadhar fuse to the e-voting system vanquishes the duplication or modifying of votes.</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609354">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2</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solidFill>
                            <a:schemeClr val="tx1"/>
                          </a:solidFill>
                          <a:latin typeface="Times New Roman" panose="02020603050405020304" pitchFamily="18" charset="0"/>
                          <a:cs typeface="Times New Roman" panose="02020603050405020304" pitchFamily="18" charset="0"/>
                        </a:rPr>
                        <a:t>Blockchain-based E-Voting Technology: Opportunities and Challenges - P. </a:t>
                      </a:r>
                      <a:r>
                        <a:rPr lang="en-US" sz="1800" dirty="0" err="1">
                          <a:solidFill>
                            <a:schemeClr val="tx1"/>
                          </a:solidFill>
                          <a:latin typeface="Times New Roman" panose="02020603050405020304" pitchFamily="18" charset="0"/>
                          <a:cs typeface="Times New Roman" panose="02020603050405020304" pitchFamily="18" charset="0"/>
                        </a:rPr>
                        <a:t>Khanpara</a:t>
                      </a:r>
                      <a:r>
                        <a:rPr lang="en-US" sz="1800" dirty="0">
                          <a:solidFill>
                            <a:schemeClr val="tx1"/>
                          </a:solidFill>
                          <a:latin typeface="Times New Roman" panose="02020603050405020304" pitchFamily="18" charset="0"/>
                          <a:cs typeface="Times New Roman" panose="02020603050405020304" pitchFamily="18" charset="0"/>
                        </a:rPr>
                        <a:t>, S. Patel and S. </a:t>
                      </a:r>
                      <a:r>
                        <a:rPr lang="en-US" sz="1800" dirty="0" err="1">
                          <a:solidFill>
                            <a:schemeClr val="tx1"/>
                          </a:solidFill>
                          <a:latin typeface="Times New Roman" panose="02020603050405020304" pitchFamily="18" charset="0"/>
                          <a:cs typeface="Times New Roman" panose="02020603050405020304" pitchFamily="18" charset="0"/>
                        </a:rPr>
                        <a:t>Valiveti</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2022 7th International Conference on Communication and Electronics Systems (ICCES), 2022, pp. 855-861.</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voting system is mostly based on a centralized system. As a result, there are many chances of risks like vote tampering, security, transparencies, DoS attacks and many more. Due to these problems, the population of the world, is not fully trusting the voting system.</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pic>
        <p:nvPicPr>
          <p:cNvPr id="8236"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4"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Literature Survey</a:t>
            </a:r>
          </a:p>
        </p:txBody>
      </p:sp>
    </p:spTree>
    <p:extLst>
      <p:ext uri="{BB962C8B-B14F-4D97-AF65-F5344CB8AC3E}">
        <p14:creationId xmlns:p14="http://schemas.microsoft.com/office/powerpoint/2010/main" val="508486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graphicFrame>
        <p:nvGraphicFramePr>
          <p:cNvPr id="2" name="Table 1"/>
          <p:cNvGraphicFramePr>
            <a:graphicFrameLocks noGrp="1"/>
          </p:cNvGraphicFramePr>
          <p:nvPr>
            <p:extLst/>
          </p:nvPr>
        </p:nvGraphicFramePr>
        <p:xfrm>
          <a:off x="0" y="770612"/>
          <a:ext cx="12191999" cy="4652250"/>
        </p:xfrm>
        <a:graphic>
          <a:graphicData uri="http://schemas.openxmlformats.org/drawingml/2006/table">
            <a:tbl>
              <a:tblPr firstRow="1" bandRow="1">
                <a:tableStyleId>{21E4AEA4-8DFA-4A89-87EB-49C32662AFE0}</a:tableStyleId>
              </a:tblPr>
              <a:tblGrid>
                <a:gridCol w="1149204">
                  <a:extLst>
                    <a:ext uri="{9D8B030D-6E8A-4147-A177-3AD203B41FA5}">
                      <a16:colId xmlns="" xmlns:a16="http://schemas.microsoft.com/office/drawing/2014/main" val="20000"/>
                    </a:ext>
                  </a:extLst>
                </a:gridCol>
                <a:gridCol w="3413831">
                  <a:extLst>
                    <a:ext uri="{9D8B030D-6E8A-4147-A177-3AD203B41FA5}">
                      <a16:colId xmlns="" xmlns:a16="http://schemas.microsoft.com/office/drawing/2014/main" val="20001"/>
                    </a:ext>
                  </a:extLst>
                </a:gridCol>
                <a:gridCol w="2411506">
                  <a:extLst>
                    <a:ext uri="{9D8B030D-6E8A-4147-A177-3AD203B41FA5}">
                      <a16:colId xmlns="" xmlns:a16="http://schemas.microsoft.com/office/drawing/2014/main" val="20002"/>
                    </a:ext>
                  </a:extLst>
                </a:gridCol>
                <a:gridCol w="5217458">
                  <a:extLst>
                    <a:ext uri="{9D8B030D-6E8A-4147-A177-3AD203B41FA5}">
                      <a16:colId xmlns="" xmlns:a16="http://schemas.microsoft.com/office/drawing/2014/main" val="20003"/>
                    </a:ext>
                  </a:extLst>
                </a:gridCol>
              </a:tblGrid>
              <a:tr h="903178">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Sr. No.</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Paper</a:t>
                      </a:r>
                      <a:r>
                        <a:rPr lang="en-US" sz="1800" baseline="0" dirty="0">
                          <a:solidFill>
                            <a:schemeClr val="tx1"/>
                          </a:solidFill>
                          <a:latin typeface="Times New Roman" panose="02020603050405020304" pitchFamily="18" charset="0"/>
                          <a:cs typeface="Times New Roman" panose="02020603050405020304" pitchFamily="18" charset="0"/>
                        </a:rPr>
                        <a:t> Title and its Author</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Details of Publication</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Findings</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609354">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3</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Biometric Based Voting System Using Aadhar Database - </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G. Deepa,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Balambigai</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Subramania</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Vennila</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T. C.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Kalaiselvi</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2022 Second International Conference on Artificial Intelligence and Smart Energy (ICAIS), 2022, pp. 1071-1075</a:t>
                      </a:r>
                      <a:endParaRPr lang="en-US" sz="1800" i="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details of the voters are stored as database. While voting, the fingerprint is registered to fetch the stored details such as name, age voter ID, place of the voter. Then, the Aadhar number is given to enable the EVM to cast the vote against the desired candidates. This method reduces chance of hacking and rigging.</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609354">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4</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latin typeface="Times New Roman" panose="02020603050405020304" pitchFamily="18" charset="0"/>
                          <a:cs typeface="Times New Roman" panose="02020603050405020304" pitchFamily="18" charset="0"/>
                        </a:rPr>
                        <a:t>A Two-Phase Authentication Mechanism for E-voting in India -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Maya Rathore</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IJRES, ISSN No. 2320 – 9364, Vol.10, Issue 4, pp. 26 – 31, April 2022.</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In this paper, </a:t>
                      </a:r>
                      <a:r>
                        <a:rPr lang="en-US">
                          <a:latin typeface="Times New Roman" panose="02020603050405020304" pitchFamily="18" charset="0"/>
                          <a:cs typeface="Times New Roman" panose="02020603050405020304" pitchFamily="18" charset="0"/>
                        </a:rPr>
                        <a:t>a two phase </a:t>
                      </a:r>
                      <a:r>
                        <a:rPr lang="en-US" dirty="0">
                          <a:latin typeface="Times New Roman" panose="02020603050405020304" pitchFamily="18" charset="0"/>
                          <a:cs typeface="Times New Roman" panose="02020603050405020304" pitchFamily="18" charset="0"/>
                        </a:rPr>
                        <a:t>authentication mechanism is proposed which uses both unique identification number (i.e. AADHAR number) along with One Time Password (OTP) send on registered mobile number. At the time of voting in the elections, the voter authentication can be done through both </a:t>
                      </a:r>
                      <a:r>
                        <a:rPr lang="en-US" dirty="0" err="1">
                          <a:latin typeface="Times New Roman" panose="02020603050405020304" pitchFamily="18" charset="0"/>
                          <a:cs typeface="Times New Roman" panose="02020603050405020304" pitchFamily="18" charset="0"/>
                        </a:rPr>
                        <a:t>aadhar</a:t>
                      </a:r>
                      <a:r>
                        <a:rPr lang="en-US" dirty="0">
                          <a:latin typeface="Times New Roman" panose="02020603050405020304" pitchFamily="18" charset="0"/>
                          <a:cs typeface="Times New Roman" panose="02020603050405020304" pitchFamily="18" charset="0"/>
                        </a:rPr>
                        <a:t> number as well as registered mobile number</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pic>
        <p:nvPicPr>
          <p:cNvPr id="8236"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4"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Literature Survey</a:t>
            </a:r>
          </a:p>
        </p:txBody>
      </p:sp>
    </p:spTree>
    <p:extLst>
      <p:ext uri="{BB962C8B-B14F-4D97-AF65-F5344CB8AC3E}">
        <p14:creationId xmlns:p14="http://schemas.microsoft.com/office/powerpoint/2010/main" val="2582693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pic>
        <p:nvPicPr>
          <p:cNvPr id="9219"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lvl="0" eaLnBrk="1" fontAlgn="auto" hangingPunct="1">
              <a:spcAft>
                <a:spcPts val="0"/>
              </a:spcAft>
              <a:defRPr/>
            </a:pPr>
            <a:r>
              <a:rPr lang="en-US" sz="3200" b="1" dirty="0">
                <a:latin typeface="Times New Roman" panose="02020603050405020304" pitchFamily="18" charset="0"/>
                <a:cs typeface="Times New Roman" panose="02020603050405020304" pitchFamily="18" charset="0"/>
              </a:rPr>
              <a:t>Objectives </a:t>
            </a:r>
            <a:r>
              <a:rPr lang="en-US" sz="3200" b="1" dirty="0" smtClean="0">
                <a:latin typeface="Times New Roman" panose="02020603050405020304" pitchFamily="18" charset="0"/>
                <a:cs typeface="Times New Roman" panose="02020603050405020304" pitchFamily="18" charset="0"/>
              </a:rPr>
              <a:t>of the </a:t>
            </a:r>
            <a:r>
              <a:rPr lang="en-US" sz="3200" b="1" dirty="0">
                <a:latin typeface="Times New Roman" panose="02020603050405020304" pitchFamily="18" charset="0"/>
                <a:cs typeface="Times New Roman" panose="02020603050405020304" pitchFamily="18" charset="0"/>
              </a:rPr>
              <a:t>Project</a:t>
            </a:r>
          </a:p>
        </p:txBody>
      </p:sp>
      <p:sp>
        <p:nvSpPr>
          <p:cNvPr id="2" name="TextBox 1">
            <a:extLst>
              <a:ext uri="{FF2B5EF4-FFF2-40B4-BE49-F238E27FC236}">
                <a16:creationId xmlns="" xmlns:a16="http://schemas.microsoft.com/office/drawing/2014/main" id="{E31149C9-262C-B218-D1B0-B32F3C5702FB}"/>
              </a:ext>
            </a:extLst>
          </p:cNvPr>
          <p:cNvSpPr txBox="1"/>
          <p:nvPr/>
        </p:nvSpPr>
        <p:spPr>
          <a:xfrm>
            <a:off x="472350" y="688032"/>
            <a:ext cx="11247299" cy="4462760"/>
          </a:xfrm>
          <a:prstGeom prst="rect">
            <a:avLst/>
          </a:prstGeom>
          <a:noFill/>
        </p:spPr>
        <p:txBody>
          <a:bodyPr wrap="square" rtlCol="0">
            <a:spAutoFit/>
          </a:bodyPr>
          <a:lstStyle/>
          <a:p>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i="0" dirty="0" smtClean="0">
                <a:effectLst/>
                <a:latin typeface="Times New Roman" panose="02020603050405020304" pitchFamily="18" charset="0"/>
                <a:cs typeface="Times New Roman" panose="02020603050405020304" pitchFamily="18" charset="0"/>
              </a:rPr>
              <a:t>The Voter will be verified first by their </a:t>
            </a:r>
            <a:r>
              <a:rPr lang="en-US" sz="2000" i="0" dirty="0" err="1" smtClean="0">
                <a:effectLst/>
                <a:latin typeface="Times New Roman" panose="02020603050405020304" pitchFamily="18" charset="0"/>
                <a:cs typeface="Times New Roman" panose="02020603050405020304" pitchFamily="18" charset="0"/>
              </a:rPr>
              <a:t>Aadhar</a:t>
            </a:r>
            <a:r>
              <a:rPr lang="en-US" sz="2000" i="0" dirty="0" smtClean="0">
                <a:effectLst/>
                <a:latin typeface="Times New Roman" panose="02020603050405020304" pitchFamily="18" charset="0"/>
                <a:cs typeface="Times New Roman" panose="02020603050405020304" pitchFamily="18" charset="0"/>
              </a:rPr>
              <a:t> Card No. and will be authenticated by the OTP or the biometrics. the further process will be proctored to ensure that no one is forcing the voter to vote for the particular candidate.</a:t>
            </a:r>
          </a:p>
          <a:p>
            <a:pPr marL="342900" indent="-342900">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There will be also an option for helpline, if someone tries to force or misbehaves with the voter, the voter can used that option in such situation. a alert will be instantly send to the nearest police station. </a:t>
            </a:r>
          </a:p>
          <a:p>
            <a:pPr marL="342900" indent="-342900">
              <a:buFont typeface="Wingdings" panose="05000000000000000000" pitchFamily="2" charset="2"/>
              <a:buChar char="Ø"/>
            </a:pPr>
            <a:endParaRPr lang="en-US" sz="2000" i="0" dirty="0" smtClean="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e-voting system should not allow access to invalid candidates, and every voter should get only a single chance to vote. </a:t>
            </a:r>
          </a:p>
          <a:p>
            <a:pPr marL="342900" indent="-342900">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should provide complete privacy to voters. </a:t>
            </a:r>
          </a:p>
          <a:p>
            <a:r>
              <a:rPr lang="en-US" sz="2000" dirty="0" smtClean="0">
                <a:latin typeface="Times New Roman" panose="02020603050405020304" pitchFamily="18" charset="0"/>
                <a:cs typeface="Times New Roman" panose="02020603050405020304" pitchFamily="18" charset="0"/>
              </a:rPr>
              <a:t> </a:t>
            </a:r>
          </a:p>
          <a:p>
            <a:endParaRPr lang="en-US" sz="2000" dirty="0"/>
          </a:p>
        </p:txBody>
      </p:sp>
    </p:spTree>
    <p:extLst>
      <p:ext uri="{BB962C8B-B14F-4D97-AF65-F5344CB8AC3E}">
        <p14:creationId xmlns:p14="http://schemas.microsoft.com/office/powerpoint/2010/main" val="1018166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ndParaRPr>
          </a:p>
        </p:txBody>
      </p:sp>
      <p:pic>
        <p:nvPicPr>
          <p:cNvPr id="11267" name="Picture 7"/>
          <p:cNvPicPr>
            <a:picLocks noChangeAspect="1"/>
          </p:cNvPicPr>
          <p:nvPr/>
        </p:nvPicPr>
        <p:blipFill>
          <a:blip r:embed="rId2"/>
          <a:stretch>
            <a:fillRect/>
          </a:stretch>
        </p:blipFill>
        <p:spPr>
          <a:xfrm>
            <a:off x="0" y="5690586"/>
            <a:ext cx="12192000" cy="1162652"/>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Flow Chart / Block Diagram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974" y="707787"/>
            <a:ext cx="9614515" cy="55641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ndParaRPr>
          </a:p>
        </p:txBody>
      </p:sp>
      <p:pic>
        <p:nvPicPr>
          <p:cNvPr id="15362" name="Picture 7"/>
          <p:cNvPicPr>
            <a:picLocks noChangeAspect="1"/>
          </p:cNvPicPr>
          <p:nvPr/>
        </p:nvPicPr>
        <p:blipFill>
          <a:blip r:embed="rId3"/>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lang="en-US" sz="3200" b="1" dirty="0" smtClean="0">
                <a:latin typeface="Times New Roman" panose="02020603050405020304" pitchFamily="18" charset="0"/>
                <a:cs typeface="Times New Roman" panose="02020603050405020304" pitchFamily="18" charset="0"/>
              </a:rPr>
              <a:t>Modules</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3" name="TextBox 2"/>
          <p:cNvSpPr txBox="1"/>
          <p:nvPr/>
        </p:nvSpPr>
        <p:spPr>
          <a:xfrm>
            <a:off x="575310" y="882848"/>
            <a:ext cx="11266170" cy="5016758"/>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Login:- The Login must be required for any user by their mobile number in order to use the </a:t>
            </a:r>
            <a:r>
              <a:rPr lang="en-US" sz="2000" dirty="0" err="1" smtClean="0">
                <a:latin typeface="Times New Roman" panose="02020603050405020304" pitchFamily="18" charset="0"/>
                <a:cs typeface="Times New Roman" panose="02020603050405020304" pitchFamily="18" charset="0"/>
              </a:rPr>
              <a:t>MyVote</a:t>
            </a:r>
            <a:r>
              <a:rPr lang="en-US" sz="2000" dirty="0" smtClean="0">
                <a:latin typeface="Times New Roman" panose="02020603050405020304" pitchFamily="18" charset="0"/>
                <a:cs typeface="Times New Roman" panose="02020603050405020304" pitchFamily="18" charset="0"/>
              </a:rPr>
              <a:t> System. The user’s Mobile number will be verified by sending the SMS on the user’s mobile number.</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Aadhar</a:t>
            </a:r>
            <a:r>
              <a:rPr lang="en-US" sz="2000" dirty="0" smtClean="0">
                <a:latin typeface="Times New Roman" panose="02020603050405020304" pitchFamily="18" charset="0"/>
                <a:cs typeface="Times New Roman" panose="02020603050405020304" pitchFamily="18" charset="0"/>
              </a:rPr>
              <a:t> Authentication:- The Voter’s </a:t>
            </a:r>
            <a:r>
              <a:rPr lang="en-US" sz="2000" dirty="0" err="1">
                <a:latin typeface="Times New Roman" panose="02020603050405020304" pitchFamily="18" charset="0"/>
                <a:cs typeface="Times New Roman" panose="02020603050405020304" pitchFamily="18" charset="0"/>
              </a:rPr>
              <a:t>A</a:t>
            </a:r>
            <a:r>
              <a:rPr lang="en-US" sz="2000" dirty="0" err="1" smtClean="0">
                <a:latin typeface="Times New Roman" panose="02020603050405020304" pitchFamily="18" charset="0"/>
                <a:cs typeface="Times New Roman" panose="02020603050405020304" pitchFamily="18" charset="0"/>
              </a:rPr>
              <a:t>adhar</a:t>
            </a:r>
            <a:r>
              <a:rPr lang="en-US" sz="2000" dirty="0" smtClean="0">
                <a:latin typeface="Times New Roman" panose="02020603050405020304" pitchFamily="18" charset="0"/>
                <a:cs typeface="Times New Roman" panose="02020603050405020304" pitchFamily="18" charset="0"/>
              </a:rPr>
              <a:t> will be verified by the </a:t>
            </a:r>
            <a:r>
              <a:rPr lang="en-US" sz="2000" dirty="0" err="1" smtClean="0">
                <a:latin typeface="Times New Roman" panose="02020603050405020304" pitchFamily="18" charset="0"/>
                <a:cs typeface="Times New Roman" panose="02020603050405020304" pitchFamily="18" charset="0"/>
              </a:rPr>
              <a:t>otp</a:t>
            </a:r>
            <a:r>
              <a:rPr lang="en-US" sz="2000" dirty="0" smtClean="0">
                <a:latin typeface="Times New Roman" panose="02020603050405020304" pitchFamily="18" charset="0"/>
                <a:cs typeface="Times New Roman" panose="02020603050405020304" pitchFamily="18" charset="0"/>
              </a:rPr>
              <a:t> that will be sent on the voter’s </a:t>
            </a:r>
            <a:r>
              <a:rPr lang="en-US" sz="2000" dirty="0" err="1" smtClean="0">
                <a:latin typeface="Times New Roman" panose="02020603050405020304" pitchFamily="18" charset="0"/>
                <a:cs typeface="Times New Roman" panose="02020603050405020304" pitchFamily="18" charset="0"/>
              </a:rPr>
              <a:t>aadhar</a:t>
            </a:r>
            <a:r>
              <a:rPr lang="en-US" sz="2000" dirty="0" smtClean="0">
                <a:latin typeface="Times New Roman" panose="02020603050405020304" pitchFamily="18" charset="0"/>
                <a:cs typeface="Times New Roman" panose="02020603050405020304" pitchFamily="18" charset="0"/>
              </a:rPr>
              <a:t> linked mobile number. The details of the voter will be automatically fetched from the UIDAI’s Database and if the Voter’s age is above 18 then only he/she will be allow to vote. The address of the voter will also be fetched and according to voter’s address the ongoing elections list will be displayed.</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Proctoring:- The Voting Process will be proctored that means the camera and </a:t>
            </a:r>
            <a:r>
              <a:rPr lang="en-US" sz="2000" dirty="0" err="1" smtClean="0">
                <a:latin typeface="Times New Roman" panose="02020603050405020304" pitchFamily="18" charset="0"/>
                <a:cs typeface="Times New Roman" panose="02020603050405020304" pitchFamily="18" charset="0"/>
              </a:rPr>
              <a:t>mic</a:t>
            </a:r>
            <a:r>
              <a:rPr lang="en-US" sz="2000" dirty="0" smtClean="0">
                <a:latin typeface="Times New Roman" panose="02020603050405020304" pitchFamily="18" charset="0"/>
                <a:cs typeface="Times New Roman" panose="02020603050405020304" pitchFamily="18" charset="0"/>
              </a:rPr>
              <a:t> will be on to track any kind of suspicious behavior with the user.</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Vote Casting:- The Voter can select the particular candidate which he want to give the vote. The voter can vote for only once after that the voting button will be disabled. After successfully casting the vote by the voter the vote will be stored on </a:t>
            </a:r>
            <a:r>
              <a:rPr lang="en-US" sz="2000" dirty="0" err="1">
                <a:latin typeface="Times New Roman" panose="02020603050405020304" pitchFamily="18" charset="0"/>
                <a:cs typeface="Times New Roman" panose="02020603050405020304" pitchFamily="18" charset="0"/>
              </a:rPr>
              <a:t>B</a:t>
            </a:r>
            <a:r>
              <a:rPr lang="en-US" sz="2000" dirty="0" err="1" smtClean="0">
                <a:latin typeface="Times New Roman" panose="02020603050405020304" pitchFamily="18" charset="0"/>
                <a:cs typeface="Times New Roman" panose="02020603050405020304" pitchFamily="18" charset="0"/>
              </a:rPr>
              <a:t>lockchain</a:t>
            </a:r>
            <a:r>
              <a:rPr lang="en-US" sz="2000" dirty="0" smtClean="0">
                <a:latin typeface="Times New Roman" panose="02020603050405020304" pitchFamily="18" charset="0"/>
                <a:cs typeface="Times New Roman" panose="02020603050405020304" pitchFamily="18" charset="0"/>
              </a:rPr>
              <a:t> to keep the record of the votes secured.</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ndParaRPr>
          </a:p>
        </p:txBody>
      </p:sp>
      <p:pic>
        <p:nvPicPr>
          <p:cNvPr id="15362"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Work done (till date)</a:t>
            </a:r>
          </a:p>
        </p:txBody>
      </p:sp>
      <p:sp>
        <p:nvSpPr>
          <p:cNvPr id="2" name="TextBox 1"/>
          <p:cNvSpPr txBox="1"/>
          <p:nvPr/>
        </p:nvSpPr>
        <p:spPr>
          <a:xfrm>
            <a:off x="427441" y="784922"/>
            <a:ext cx="11177320" cy="461665"/>
          </a:xfrm>
          <a:prstGeom prst="rect">
            <a:avLst/>
          </a:prstGeom>
          <a:noFill/>
        </p:spPr>
        <p:txBody>
          <a:bodyPr wrap="square" rtlCol="0">
            <a:spAutoFit/>
          </a:bodyPr>
          <a:lstStyle/>
          <a:p>
            <a:pPr marL="342900" indent="-342900">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Tools &amp; Technology:</a:t>
            </a:r>
          </a:p>
        </p:txBody>
      </p:sp>
      <p:sp>
        <p:nvSpPr>
          <p:cNvPr id="3" name="TextBox 2"/>
          <p:cNvSpPr txBox="1"/>
          <p:nvPr/>
        </p:nvSpPr>
        <p:spPr>
          <a:xfrm>
            <a:off x="658427" y="1344241"/>
            <a:ext cx="10715348" cy="5324535"/>
          </a:xfrm>
          <a:prstGeom prst="rect">
            <a:avLst/>
          </a:prstGeom>
          <a:noFill/>
        </p:spPr>
        <p:txBody>
          <a:bodyPr wrap="square" rtlCol="0">
            <a:spAutoFit/>
          </a:bodyPr>
          <a:lstStyle/>
          <a:p>
            <a:pPr marL="266700" indent="-266700">
              <a:buFont typeface="Arial" pitchFamily="34" charset="0"/>
              <a:buChar char="•"/>
            </a:pPr>
            <a:r>
              <a:rPr lang="en-US" sz="2000" b="1" dirty="0" smtClean="0">
                <a:latin typeface="Times New Roman" pitchFamily="18" charset="0"/>
                <a:cs typeface="Times New Roman" pitchFamily="18" charset="0"/>
              </a:rPr>
              <a:t>Solidity: </a:t>
            </a:r>
            <a:r>
              <a:rPr lang="en-US" sz="2000" dirty="0" smtClean="0">
                <a:latin typeface="Times New Roman" pitchFamily="18" charset="0"/>
                <a:cs typeface="Times New Roman" pitchFamily="18" charset="0"/>
              </a:rPr>
              <a:t>Solidity </a:t>
            </a:r>
            <a:r>
              <a:rPr lang="en-US" sz="2000" dirty="0">
                <a:latin typeface="Times New Roman" pitchFamily="18" charset="0"/>
                <a:cs typeface="Times New Roman" pitchFamily="18" charset="0"/>
              </a:rPr>
              <a:t>is an object-oriented programming language created specifically by the </a:t>
            </a:r>
            <a:r>
              <a:rPr lang="en-US" sz="2000" dirty="0" err="1">
                <a:latin typeface="Times New Roman" pitchFamily="18" charset="0"/>
                <a:cs typeface="Times New Roman" pitchFamily="18" charset="0"/>
              </a:rPr>
              <a:t>Ethereum</a:t>
            </a:r>
            <a:r>
              <a:rPr lang="en-US" sz="2000" dirty="0">
                <a:latin typeface="Times New Roman" pitchFamily="18" charset="0"/>
                <a:cs typeface="Times New Roman" pitchFamily="18" charset="0"/>
              </a:rPr>
              <a:t> Network team for constructing and designing smart contracts on </a:t>
            </a:r>
            <a:r>
              <a:rPr lang="en-US" sz="2000" dirty="0" err="1">
                <a:latin typeface="Times New Roman" pitchFamily="18" charset="0"/>
                <a:cs typeface="Times New Roman" pitchFamily="18" charset="0"/>
              </a:rPr>
              <a:t>Blockchain</a:t>
            </a:r>
            <a:r>
              <a:rPr lang="en-US" sz="2000" dirty="0">
                <a:latin typeface="Times New Roman" pitchFamily="18" charset="0"/>
                <a:cs typeface="Times New Roman" pitchFamily="18" charset="0"/>
              </a:rPr>
              <a:t> platforms. It's used to create smart contracts that implement business logic and generate a chain of transaction records in the </a:t>
            </a:r>
            <a:r>
              <a:rPr lang="en-US" sz="2000" dirty="0" err="1">
                <a:latin typeface="Times New Roman" pitchFamily="18" charset="0"/>
                <a:cs typeface="Times New Roman" pitchFamily="18" charset="0"/>
              </a:rPr>
              <a:t>blockchain</a:t>
            </a:r>
            <a:r>
              <a:rPr lang="en-US" sz="2000" dirty="0">
                <a:latin typeface="Times New Roman" pitchFamily="18" charset="0"/>
                <a:cs typeface="Times New Roman" pitchFamily="18" charset="0"/>
              </a:rPr>
              <a:t> system.</a:t>
            </a:r>
          </a:p>
          <a:p>
            <a:pPr marL="285750" indent="-285750">
              <a:buFont typeface="Arial" pitchFamily="34" charset="0"/>
              <a:buChar char="•"/>
            </a:pPr>
            <a:endParaRPr lang="en-IN" sz="2000" b="1" dirty="0" smtClean="0">
              <a:latin typeface="Times New Roman" pitchFamily="18" charset="0"/>
              <a:cs typeface="Times New Roman" pitchFamily="18" charset="0"/>
            </a:endParaRPr>
          </a:p>
          <a:p>
            <a:pPr marL="285750" indent="-285750">
              <a:buFont typeface="Arial" pitchFamily="34" charset="0"/>
              <a:buChar char="•"/>
            </a:pPr>
            <a:r>
              <a:rPr lang="en-IN" sz="2000" b="1" dirty="0" err="1" smtClean="0">
                <a:latin typeface="Times New Roman" pitchFamily="18" charset="0"/>
                <a:cs typeface="Times New Roman" pitchFamily="18" charset="0"/>
              </a:rPr>
              <a:t>Ganache</a:t>
            </a:r>
            <a:r>
              <a:rPr lang="en-IN" sz="2000" b="1"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Ganache</a:t>
            </a:r>
            <a:r>
              <a:rPr lang="en-US" sz="2000" dirty="0">
                <a:latin typeface="Times New Roman" pitchFamily="18" charset="0"/>
                <a:cs typeface="Times New Roman" pitchFamily="18" charset="0"/>
              </a:rPr>
              <a:t> is a private </a:t>
            </a:r>
            <a:r>
              <a:rPr lang="en-US" sz="2000" dirty="0" err="1">
                <a:latin typeface="Times New Roman" pitchFamily="18" charset="0"/>
                <a:cs typeface="Times New Roman" pitchFamily="18" charset="0"/>
              </a:rPr>
              <a:t>Ethereum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blockchain</a:t>
            </a:r>
            <a:r>
              <a:rPr lang="en-US" sz="2000" dirty="0">
                <a:latin typeface="Times New Roman" pitchFamily="18" charset="0"/>
                <a:cs typeface="Times New Roman" pitchFamily="18" charset="0"/>
              </a:rPr>
              <a:t> environment that allows to you emulate the </a:t>
            </a:r>
            <a:r>
              <a:rPr lang="en-US" sz="2000" dirty="0" err="1">
                <a:latin typeface="Times New Roman" pitchFamily="18" charset="0"/>
                <a:cs typeface="Times New Roman" pitchFamily="18" charset="0"/>
              </a:rPr>
              <a:t>Ethereum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blockchain</a:t>
            </a:r>
            <a:r>
              <a:rPr lang="en-US" sz="2000" dirty="0">
                <a:latin typeface="Times New Roman" pitchFamily="18" charset="0"/>
                <a:cs typeface="Times New Roman" pitchFamily="18" charset="0"/>
              </a:rPr>
              <a:t> so that you can interact with smart contracts in your own private </a:t>
            </a:r>
            <a:r>
              <a:rPr lang="en-US" sz="2000" dirty="0" err="1">
                <a:latin typeface="Times New Roman" pitchFamily="18" charset="0"/>
                <a:cs typeface="Times New Roman" pitchFamily="18" charset="0"/>
              </a:rPr>
              <a:t>blockchain</a:t>
            </a:r>
            <a:r>
              <a:rPr lang="en-US" sz="2000" dirty="0" smtClean="0">
                <a:latin typeface="Times New Roman" pitchFamily="18" charset="0"/>
                <a:cs typeface="Times New Roman" pitchFamily="18" charset="0"/>
              </a:rPr>
              <a:t>.</a:t>
            </a:r>
          </a:p>
          <a:p>
            <a:pPr marL="285750" indent="-285750">
              <a:buFont typeface="Arial" pitchFamily="34" charset="0"/>
              <a:buChar char="•"/>
            </a:pPr>
            <a:endParaRPr lang="en-US" sz="2000" dirty="0">
              <a:latin typeface="Times New Roman" pitchFamily="18" charset="0"/>
              <a:cs typeface="Times New Roman" pitchFamily="18" charset="0"/>
            </a:endParaRPr>
          </a:p>
          <a:p>
            <a:pPr marL="285750" indent="-285750">
              <a:buFont typeface="Arial" pitchFamily="34" charset="0"/>
              <a:buChar char="•"/>
            </a:pPr>
            <a:r>
              <a:rPr lang="en-US" sz="2000" b="1" dirty="0" err="1" smtClean="0">
                <a:latin typeface="Times New Roman" pitchFamily="18" charset="0"/>
                <a:cs typeface="Times New Roman" pitchFamily="18" charset="0"/>
              </a:rPr>
              <a:t>Metamask</a:t>
            </a:r>
            <a:r>
              <a:rPr lang="en-US" sz="2000" b="1"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MetaMask</a:t>
            </a:r>
            <a:r>
              <a:rPr lang="en-US" sz="2000" dirty="0">
                <a:latin typeface="Times New Roman" pitchFamily="18" charset="0"/>
                <a:cs typeface="Times New Roman" pitchFamily="18" charset="0"/>
              </a:rPr>
              <a:t> is a software </a:t>
            </a:r>
            <a:r>
              <a:rPr lang="en-US" sz="2000" dirty="0" err="1">
                <a:latin typeface="Times New Roman" pitchFamily="18" charset="0"/>
                <a:cs typeface="Times New Roman" pitchFamily="18" charset="0"/>
              </a:rPr>
              <a:t>cryptocurrency</a:t>
            </a:r>
            <a:r>
              <a:rPr lang="en-US" sz="2000" dirty="0">
                <a:latin typeface="Times New Roman" pitchFamily="18" charset="0"/>
                <a:cs typeface="Times New Roman" pitchFamily="18" charset="0"/>
              </a:rPr>
              <a:t> wallet used to interact with the </a:t>
            </a:r>
            <a:r>
              <a:rPr lang="en-US" sz="2000" dirty="0" err="1">
                <a:latin typeface="Times New Roman" pitchFamily="18" charset="0"/>
                <a:cs typeface="Times New Roman" pitchFamily="18" charset="0"/>
              </a:rPr>
              <a:t>Ethereum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blockchain</a:t>
            </a:r>
            <a:r>
              <a:rPr lang="en-US" sz="2000" dirty="0">
                <a:latin typeface="Times New Roman" pitchFamily="18" charset="0"/>
                <a:cs typeface="Times New Roman" pitchFamily="18" charset="0"/>
              </a:rPr>
              <a:t>. It allows users to access their </a:t>
            </a:r>
            <a:r>
              <a:rPr lang="en-US" sz="2000" dirty="0" err="1">
                <a:latin typeface="Times New Roman" pitchFamily="18" charset="0"/>
                <a:cs typeface="Times New Roman" pitchFamily="18" charset="0"/>
              </a:rPr>
              <a:t>Ethereum</a:t>
            </a:r>
            <a:r>
              <a:rPr lang="en-US" sz="2000" dirty="0">
                <a:latin typeface="Times New Roman" pitchFamily="18" charset="0"/>
                <a:cs typeface="Times New Roman" pitchFamily="18" charset="0"/>
              </a:rPr>
              <a:t> wallet through a browser extension or mobile app, which can then be used to interact with decentralized applications</a:t>
            </a:r>
            <a:r>
              <a:rPr lang="en-US" sz="2000" dirty="0" smtClean="0">
                <a:latin typeface="Times New Roman" pitchFamily="18" charset="0"/>
                <a:cs typeface="Times New Roman" pitchFamily="18" charset="0"/>
              </a:rPr>
              <a:t>.</a:t>
            </a:r>
          </a:p>
          <a:p>
            <a:pPr marL="285750" indent="-285750">
              <a:buFont typeface="Arial" pitchFamily="34" charset="0"/>
              <a:buChar char="•"/>
            </a:pPr>
            <a:endParaRPr lang="en-US" sz="2000" dirty="0">
              <a:latin typeface="Times New Roman" pitchFamily="18" charset="0"/>
              <a:cs typeface="Times New Roman" pitchFamily="18" charset="0"/>
            </a:endParaRPr>
          </a:p>
          <a:p>
            <a:pPr marL="285750" indent="-285750">
              <a:buFont typeface="Arial" pitchFamily="34" charset="0"/>
              <a:buChar char="•"/>
            </a:pPr>
            <a:r>
              <a:rPr lang="en-US" sz="2000" b="1" dirty="0" smtClean="0">
                <a:latin typeface="Times New Roman" pitchFamily="18" charset="0"/>
                <a:cs typeface="Times New Roman" pitchFamily="18" charset="0"/>
              </a:rPr>
              <a:t>Firebase: </a:t>
            </a:r>
            <a:r>
              <a:rPr lang="en-US" sz="2000" dirty="0" smtClean="0">
                <a:latin typeface="Times New Roman" pitchFamily="18" charset="0"/>
                <a:cs typeface="Times New Roman" pitchFamily="18" charset="0"/>
              </a:rPr>
              <a:t>Google </a:t>
            </a:r>
            <a:r>
              <a:rPr lang="en-US" sz="2000" dirty="0">
                <a:latin typeface="Times New Roman" pitchFamily="18" charset="0"/>
                <a:cs typeface="Times New Roman" pitchFamily="18" charset="0"/>
              </a:rPr>
              <a:t>Firebase is a Google-backed application development software that enables developers to develop </a:t>
            </a:r>
            <a:r>
              <a:rPr lang="en-US" sz="2000" dirty="0" err="1">
                <a:latin typeface="Times New Roman" pitchFamily="18" charset="0"/>
                <a:cs typeface="Times New Roman" pitchFamily="18" charset="0"/>
              </a:rPr>
              <a:t>iOS</a:t>
            </a:r>
            <a:r>
              <a:rPr lang="en-US" sz="2000" dirty="0">
                <a:latin typeface="Times New Roman" pitchFamily="18" charset="0"/>
                <a:cs typeface="Times New Roman" pitchFamily="18" charset="0"/>
              </a:rPr>
              <a:t>, Android and Web apps. Firebase provides tools for tracking analytics, reporting and fixing app crashes, creating marketing and product experiment</a:t>
            </a:r>
            <a:r>
              <a:rPr lang="en-US" sz="2000" dirty="0" smtClean="0">
                <a:latin typeface="Times New Roman" pitchFamily="18" charset="0"/>
                <a:cs typeface="Times New Roman" pitchFamily="18" charset="0"/>
              </a:rPr>
              <a:t>.</a:t>
            </a:r>
          </a:p>
          <a:p>
            <a:pPr marL="285750" indent="-285750">
              <a:buFont typeface="Arial" pitchFamily="34" charset="0"/>
              <a:buChar char="•"/>
            </a:pPr>
            <a:endParaRPr lang="en-US" sz="2000" dirty="0">
              <a:latin typeface="Times New Roman" pitchFamily="18" charset="0"/>
              <a:cs typeface="Times New Roman" pitchFamily="18" charset="0"/>
            </a:endParaRPr>
          </a:p>
          <a:p>
            <a:pPr marL="285750" indent="-285750">
              <a:buFont typeface="Arial" pitchFamily="34" charset="0"/>
              <a:buChar char="•"/>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616459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1700</Words>
  <Application>Microsoft Office PowerPoint</Application>
  <PresentationFormat>Custom</PresentationFormat>
  <Paragraphs>172</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Pankaj Sonwane</cp:lastModifiedBy>
  <cp:revision>111</cp:revision>
  <cp:lastPrinted>2018-01-20T12:20:00Z</cp:lastPrinted>
  <dcterms:created xsi:type="dcterms:W3CDTF">2018-01-20T09:03:00Z</dcterms:created>
  <dcterms:modified xsi:type="dcterms:W3CDTF">2022-12-21T06:25:35Z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2827BD18236A4CF6BC71A340533B268D</vt:lpwstr>
  </property>
  <property fmtid="{D5CDD505-2E9C-101B-9397-08002B2CF9AE}" pid="3" name="KSOProductBuildVer">
    <vt:lpwstr>1033-11.2.0.10323</vt:lpwstr>
  </property>
</Properties>
</file>