
<file path=[Content_Types].xml><?xml version="1.0" encoding="utf-8"?>
<Types xmlns="http://schemas.openxmlformats.org/package/2006/content-types">
  <Default Extension="(null)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58" r:id="rId4"/>
    <p:sldId id="264" r:id="rId5"/>
    <p:sldId id="265" r:id="rId6"/>
    <p:sldId id="266" r:id="rId7"/>
    <p:sldId id="268" r:id="rId8"/>
    <p:sldId id="269" r:id="rId9"/>
    <p:sldId id="261" r:id="rId10"/>
    <p:sldId id="262" r:id="rId1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759" autoAdjust="0"/>
  </p:normalViewPr>
  <p:slideViewPr>
    <p:cSldViewPr>
      <p:cViewPr varScale="1">
        <p:scale>
          <a:sx n="74" d="100"/>
          <a:sy n="74" d="100"/>
        </p:scale>
        <p:origin x="150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DC226-185E-3449-929A-0C4118745580}" type="datetime1">
              <a:rPr lang="en-ZA" smtClean="0"/>
              <a:t>2020/09/24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BD3B-75B1-9B40-9837-7D9B0664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68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A89B3-47D9-E143-A936-899279EB76F0}" type="datetime1">
              <a:rPr lang="en-ZA" smtClean="0"/>
              <a:t>2020/09/24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69871-9777-4D61-8520-ADE66A91A95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60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033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objectives and outcomes</a:t>
            </a:r>
            <a:r>
              <a:rPr lang="en-US" baseline="0" dirty="0"/>
              <a:t> per session, from the ‘IBT 2016 - active learning outcomes’ </a:t>
            </a:r>
            <a:r>
              <a:rPr lang="en-US" baseline="0" dirty="0" err="1"/>
              <a:t>google</a:t>
            </a:r>
            <a:r>
              <a:rPr lang="en-US" baseline="0" dirty="0"/>
              <a:t> doc</a:t>
            </a:r>
          </a:p>
          <a:p>
            <a:r>
              <a:rPr lang="en-US" baseline="0" dirty="0"/>
              <a:t>Include this so that the participants are aware of what skills they can expect to gain from your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0263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objectives and outcomes</a:t>
            </a:r>
            <a:r>
              <a:rPr lang="en-US" baseline="0" dirty="0"/>
              <a:t> per session, from the ‘IBT 2016 - active learning outcomes’ </a:t>
            </a:r>
            <a:r>
              <a:rPr lang="en-US" baseline="0" dirty="0" err="1"/>
              <a:t>google</a:t>
            </a:r>
            <a:r>
              <a:rPr lang="en-US" baseline="0" dirty="0"/>
              <a:t> doc</a:t>
            </a:r>
          </a:p>
          <a:p>
            <a:r>
              <a:rPr lang="en-US" baseline="0" dirty="0"/>
              <a:t>Include this so that the participants are aware of what skills they can expect to gain from your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026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A2DE-0061-744F-B8BC-49E84F10F64F}" type="datetime1">
              <a:rPr lang="en-ZA" smtClean="0"/>
              <a:t>2020/09/24</a:t>
            </a:fld>
            <a:endParaRPr lang="en-Z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1647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03A7-1C0D-5B4E-A9DB-1FAC3F46889E}" type="datetime1">
              <a:rPr lang="en-ZA" smtClean="0"/>
              <a:t>2020/09/24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96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AC05-D3EB-E045-844D-839D89557B59}" type="datetime1">
              <a:rPr lang="en-ZA" smtClean="0"/>
              <a:t>2020/09/24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203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40C-C0E2-7943-B281-34616738CC1C}" type="datetime1">
              <a:rPr lang="en-ZA" smtClean="0"/>
              <a:t>2020/09/24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876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EED9-3923-7D40-8222-68FCD40F8D20}" type="datetime1">
              <a:rPr lang="en-ZA" smtClean="0"/>
              <a:t>2020/09/24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79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F1B-D3A4-BF47-9502-102DC1854CAE}" type="datetime1">
              <a:rPr lang="en-ZA" smtClean="0"/>
              <a:t>2020/09/24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7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3191-AD03-8A4C-B641-C6AC5D5694AC}" type="datetime1">
              <a:rPr lang="en-ZA" smtClean="0"/>
              <a:t>2020/09/24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00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7E1E-FEB6-9848-BE06-D26B2A52EC30}" type="datetime1">
              <a:rPr lang="en-ZA" smtClean="0"/>
              <a:t>2020/09/24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Module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214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0F5E-DBC7-3C46-B676-613C407CB684}" type="datetime1">
              <a:rPr lang="en-ZA" smtClean="0"/>
              <a:t>2020/09/24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570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BB5-B3BC-6748-80CE-82AFC29D2711}" type="datetime1">
              <a:rPr lang="en-ZA" smtClean="0"/>
              <a:t>2020/09/24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841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05-CAFD-9F4F-BEBF-CC76C06C4D5C}" type="datetime1">
              <a:rPr lang="en-ZA" smtClean="0"/>
              <a:t>2020/09/24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60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9000"/>
            <a:lum/>
          </a:blip>
          <a:srcRect/>
          <a:stretch>
            <a:fillRect l="-2000" t="90000" r="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46D5-EFDC-2544-91B7-C29C2585096D}" type="datetime1">
              <a:rPr lang="en-ZA" smtClean="0"/>
              <a:t>2020/09/24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91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viljoen.github.io/H3ABioNet_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0441437/why-am-i-getting-x-in-my-column-names-when-reading-a-data-fra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revolutionanalytics.com/2015/12/r-is-the-fastest-growing-language-on-stackoverflow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viljoen.github.io/H3ABioNet_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429000"/>
            <a:ext cx="7632848" cy="2304256"/>
          </a:xfrm>
        </p:spPr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Introduction to R</a:t>
            </a:r>
          </a:p>
        </p:txBody>
      </p:sp>
      <p:pic>
        <p:nvPicPr>
          <p:cNvPr id="1026" name="Picture 2" descr="C:\Users\user\Desktop\Sumir_H3Bionet_docs_recieved\logos\logo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6921327" cy="1670047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92080" y="6273049"/>
            <a:ext cx="3744416" cy="396311"/>
          </a:xfrm>
        </p:spPr>
        <p:txBody>
          <a:bodyPr/>
          <a:lstStyle/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16SrRNA Intermediate Bioinformatics Online Course: Int_BT_2019</a:t>
            </a: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Katie Lennard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496" y="2348880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>
                <a:solidFill>
                  <a:schemeClr val="tx1"/>
                </a:solidFill>
              </a:rPr>
              <a:t>16SrRNA Intermediate Bioinformatics Online Course: </a:t>
            </a:r>
            <a:r>
              <a:rPr lang="en-ZA" sz="2400" b="1" dirty="0" err="1">
                <a:solidFill>
                  <a:schemeClr val="tx1"/>
                </a:solidFill>
              </a:rPr>
              <a:t>Int_BT</a:t>
            </a:r>
            <a:endParaRPr lang="en-ZA" sz="2400" b="1" dirty="0">
              <a:solidFill>
                <a:schemeClr val="tx1"/>
              </a:solidFill>
            </a:endParaRPr>
          </a:p>
        </p:txBody>
      </p:sp>
      <p:pic>
        <p:nvPicPr>
          <p:cNvPr id="2" name="Picture 1" descr="cc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72" y="6165303"/>
            <a:ext cx="1866900" cy="6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73AF-50FA-074C-B268-B47492DF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Introduction to R website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0D45E-AA4C-5948-A663-1146F6C8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5C593F-8BBB-504A-AF4F-C78CFE8B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3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0AB9-5559-8142-971F-4AC62390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Why you’re going to love 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E7B9F-3F4C-7745-A03B-68EED686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CD0F7-5096-2A43-8ADC-E8A4044C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037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712" y="62209"/>
            <a:ext cx="7346696" cy="915341"/>
          </a:xfrm>
        </p:spPr>
        <p:txBody>
          <a:bodyPr>
            <a:noAutofit/>
          </a:bodyPr>
          <a:lstStyle/>
          <a:p>
            <a:r>
              <a:rPr lang="en-US" sz="3200" dirty="0"/>
              <a:t>What is R?</a:t>
            </a:r>
            <a:endParaRPr lang="en-ZA" sz="3200" b="1" dirty="0"/>
          </a:p>
        </p:txBody>
      </p:sp>
      <p:sp useBgFill="1"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568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dirty="0"/>
              <a:t>R is an open source programming language used for statistical analyses and graphics</a:t>
            </a:r>
          </a:p>
          <a:p>
            <a:r>
              <a:rPr lang="en-US" dirty="0" err="1"/>
              <a:t>RStudio</a:t>
            </a:r>
            <a:r>
              <a:rPr lang="en-US" dirty="0"/>
              <a:t> is the user-friendly interface commonly used when programming in R</a:t>
            </a:r>
          </a:p>
          <a:p>
            <a:pPr lvl="1"/>
            <a:r>
              <a:rPr lang="en-US" dirty="0"/>
              <a:t>Allows you to see your R script, console and graphics all on one screen</a:t>
            </a:r>
          </a:p>
          <a:p>
            <a:pPr lvl="1"/>
            <a:r>
              <a:rPr lang="en-US" dirty="0"/>
              <a:t>Easy package installation &amp; updates &amp; help</a:t>
            </a:r>
          </a:p>
          <a:p>
            <a:pPr lvl="1"/>
            <a:r>
              <a:rPr lang="en-US" dirty="0"/>
              <a:t>Reproducibility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2050" name="Picture 2" descr="C:\Users\user\Desktop\Sumir_H3Bionet_docs_recieved\logos\logo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" y="11276"/>
            <a:ext cx="884612" cy="8345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Desktop\Sumir_H3Bionet_docs_recieved\logos\logo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986" y="17382"/>
            <a:ext cx="885311" cy="83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c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6404347"/>
            <a:ext cx="1074812" cy="431387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88F3DC9D-4E82-E949-B790-1BC23A81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/>
          <a:p>
            <a:r>
              <a:rPr lang="en-ZA" dirty="0"/>
              <a:t>Introduction to Bioinformatics Workshop -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282876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017B-8309-5E43-8929-7DF4A9DD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8326-8CEB-5849-B0B1-D95C8CDE5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Non-programming point-and-click software can be dangerous..</a:t>
            </a:r>
          </a:p>
          <a:p>
            <a:pPr lvl="1"/>
            <a:r>
              <a:rPr lang="en-US" dirty="0"/>
              <a:t>Are you sure you know what you’re doing or what it is doing?</a:t>
            </a:r>
          </a:p>
          <a:p>
            <a:r>
              <a:rPr lang="en-US" dirty="0"/>
              <a:t>R = written commands which has several advantages:</a:t>
            </a:r>
          </a:p>
          <a:p>
            <a:pPr lvl="1"/>
            <a:r>
              <a:rPr lang="en-US" dirty="0"/>
              <a:t>You have to think about what you’re writing and know what each command is doing</a:t>
            </a:r>
          </a:p>
          <a:p>
            <a:pPr lvl="1"/>
            <a:r>
              <a:rPr lang="en-US" dirty="0"/>
              <a:t>Your analysis is now reproducible because you’ve written each command in an R script file (more and more journals require this)</a:t>
            </a:r>
          </a:p>
          <a:p>
            <a:pPr lvl="1"/>
            <a:r>
              <a:rPr lang="en-US" dirty="0"/>
              <a:t>Easy collaboration – share your R scripts</a:t>
            </a:r>
          </a:p>
          <a:p>
            <a:r>
              <a:rPr lang="en-US" dirty="0"/>
              <a:t>Specialized software packages that are likely only available through R</a:t>
            </a:r>
          </a:p>
          <a:p>
            <a:pPr lvl="1"/>
            <a:r>
              <a:rPr lang="en-US" dirty="0"/>
              <a:t>E.g. you’re working on 16S microbiome data: custom R packages (</a:t>
            </a:r>
            <a:r>
              <a:rPr lang="en-US" dirty="0" err="1"/>
              <a:t>phyloseq</a:t>
            </a:r>
            <a:r>
              <a:rPr lang="en-US" dirty="0"/>
              <a:t>, </a:t>
            </a:r>
            <a:r>
              <a:rPr lang="en-US" dirty="0" err="1"/>
              <a:t>metagenomeSeq</a:t>
            </a:r>
            <a:r>
              <a:rPr lang="en-US" dirty="0"/>
              <a:t>…)</a:t>
            </a:r>
          </a:p>
          <a:p>
            <a:r>
              <a:rPr lang="en-US" dirty="0"/>
              <a:t>Publication quality graphics, customizable (fun)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A9FDD-5270-FD42-ADB3-5814AD46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248144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8017-BA3E-B041-93CB-17944D32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Customizable, publication-quality graphics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C1750D-FD5D-A046-8B3B-1FE53DFF1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3"/>
          <a:stretch/>
        </p:blipFill>
        <p:spPr>
          <a:xfrm>
            <a:off x="1763688" y="1484784"/>
            <a:ext cx="5892825" cy="48245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25A6A-798C-2942-A86F-771A1940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41144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0E23-56D8-2D4C-98ED-74DC9999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Customizable, publication-quality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6D1F-6EE4-C240-B27B-C083608D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44936-C0CD-404D-B509-5AFD46FB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Introduction to 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DE9BF-D198-8144-A9AB-230D84CE3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24"/>
          <a:stretch/>
        </p:blipFill>
        <p:spPr>
          <a:xfrm>
            <a:off x="1619672" y="1417638"/>
            <a:ext cx="6324600" cy="48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2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37B3D0-FA6D-3043-9934-470F15A7A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490" y="3356992"/>
            <a:ext cx="4127440" cy="2889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BE0299-C7BD-BA41-AD4E-AECFBD60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R help?!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0FB7-05CB-DB47-B5CA-73BBD22F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ask uncle Google…</a:t>
            </a:r>
          </a:p>
          <a:p>
            <a:pPr lvl="1"/>
            <a:r>
              <a:rPr lang="en-US" dirty="0"/>
              <a:t>If you get an error someone else has had it too (and posted about it)</a:t>
            </a:r>
          </a:p>
          <a:p>
            <a:r>
              <a:rPr lang="en-US" dirty="0"/>
              <a:t>Large R community, plenty user forums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D8572-0302-0044-807F-31F1B503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Introduction to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0A5D6-10F3-FF45-9C8D-4698D57D1AEB}"/>
              </a:ext>
            </a:extLst>
          </p:cNvPr>
          <p:cNvSpPr txBox="1"/>
          <p:nvPr/>
        </p:nvSpPr>
        <p:spPr>
          <a:xfrm>
            <a:off x="539552" y="3678515"/>
            <a:ext cx="3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stackoverlow example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FCEA9-E9C5-3647-AFC3-C37DD409AABD}"/>
              </a:ext>
            </a:extLst>
          </p:cNvPr>
          <p:cNvSpPr txBox="1"/>
          <p:nvPr/>
        </p:nvSpPr>
        <p:spPr>
          <a:xfrm>
            <a:off x="3059832" y="60932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>
                <a:hlinkClick r:id="rId4"/>
              </a:rPr>
              <a:t>https://blog.revolutionanalytics.com/2015/12/r-is-the-fastest-growing-language-on-stackoverflow.html</a:t>
            </a:r>
            <a:endParaRPr 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A1A45-E912-B444-A8B2-C6B0B3EC5008}"/>
              </a:ext>
            </a:extLst>
          </p:cNvPr>
          <p:cNvSpPr txBox="1"/>
          <p:nvPr/>
        </p:nvSpPr>
        <p:spPr>
          <a:xfrm>
            <a:off x="8580338" y="4756502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D3B484D-C612-EF4E-AED6-C4B0342E13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84306" y="4941168"/>
            <a:ext cx="720143" cy="1421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64E4-55AD-DA46-B5B5-9120C1B3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Syllabus (learning objectives)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CDC9-189D-2D4E-AF71-CBE29D439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ZA" sz="3500" dirty="0"/>
              <a:t>Introduction to RStudio</a:t>
            </a:r>
          </a:p>
          <a:p>
            <a:pPr fontAlgn="base"/>
            <a:r>
              <a:rPr lang="en-ZA" sz="3500" dirty="0"/>
              <a:t>Define the following terms as they relate to R: object, assign, function, arguments</a:t>
            </a:r>
          </a:p>
          <a:p>
            <a:r>
              <a:rPr lang="en-ZA" sz="3500" dirty="0"/>
              <a:t>Importing data into R as </a:t>
            </a:r>
            <a:r>
              <a:rPr lang="en-ZA" sz="3500" dirty="0" err="1"/>
              <a:t>dataframes</a:t>
            </a:r>
            <a:endParaRPr lang="en-ZA" sz="3500" dirty="0"/>
          </a:p>
          <a:p>
            <a:r>
              <a:rPr lang="en-ZA" sz="3500" dirty="0" err="1"/>
              <a:t>Subsetting</a:t>
            </a:r>
            <a:r>
              <a:rPr lang="en-ZA" sz="3500" dirty="0"/>
              <a:t>, indexing of </a:t>
            </a:r>
            <a:r>
              <a:rPr lang="en-ZA" sz="3500" dirty="0" err="1"/>
              <a:t>dataframes</a:t>
            </a:r>
            <a:endParaRPr lang="en-ZA" sz="3500" dirty="0"/>
          </a:p>
          <a:p>
            <a:r>
              <a:rPr lang="en-ZA" sz="3500" dirty="0"/>
              <a:t>Best practices for writing R code</a:t>
            </a:r>
            <a:endParaRPr lang="en-US" dirty="0">
              <a:hlinkClick r:id="rId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DDC92-118E-914E-B90C-549BEE24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303161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712" y="62209"/>
            <a:ext cx="7346696" cy="915341"/>
          </a:xfrm>
        </p:spPr>
        <p:txBody>
          <a:bodyPr>
            <a:noAutofit/>
          </a:bodyPr>
          <a:lstStyle/>
          <a:p>
            <a:r>
              <a:rPr lang="en-ZA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 Outcomes</a:t>
            </a:r>
          </a:p>
        </p:txBody>
      </p:sp>
      <p:sp useBgFill="1"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5680" y="1196752"/>
            <a:ext cx="8229600" cy="4929411"/>
          </a:xfrm>
        </p:spPr>
        <p:txBody>
          <a:bodyPr>
            <a:normAutofit/>
          </a:bodyPr>
          <a:lstStyle/>
          <a:p>
            <a:pPr fontAlgn="base"/>
            <a:r>
              <a:rPr lang="en-ZA" dirty="0"/>
              <a:t>Comfortable navigating </a:t>
            </a:r>
            <a:r>
              <a:rPr lang="en-ZA" dirty="0" err="1"/>
              <a:t>RStudio</a:t>
            </a:r>
            <a:endParaRPr lang="en-ZA" dirty="0"/>
          </a:p>
          <a:p>
            <a:pPr fontAlgn="base"/>
            <a:r>
              <a:rPr lang="en-ZA" dirty="0"/>
              <a:t>Comfortable with basic R operations and syntax</a:t>
            </a:r>
          </a:p>
          <a:p>
            <a:pPr fontAlgn="base"/>
            <a:r>
              <a:rPr lang="en-ZA" dirty="0"/>
              <a:t>Importing data from .csv or .txt files into R as </a:t>
            </a:r>
            <a:r>
              <a:rPr lang="en-ZA" dirty="0" err="1"/>
              <a:t>dataframes</a:t>
            </a: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2050" name="Picture 2" descr="C:\Users\user\Desktop\Sumir_H3Bionet_docs_recieved\logos\logo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" y="11276"/>
            <a:ext cx="884612" cy="8345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Desktop\Sumir_H3Bionet_docs_recieved\logos\logo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986" y="17382"/>
            <a:ext cx="885311" cy="83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c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6404347"/>
            <a:ext cx="1074812" cy="431387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9CAED98-981C-7144-AF39-B8F0817E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/>
          <a:p>
            <a:r>
              <a:rPr lang="en-ZA" dirty="0"/>
              <a:t>Introduction to Bioinformatics Workshop -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8118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30067</TotalTime>
  <Words>476</Words>
  <Application>Microsoft Office PowerPoint</Application>
  <PresentationFormat>On-screen Show (4:3)</PresentationFormat>
  <Paragraphs>57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Why you’re going to love R…</vt:lpstr>
      <vt:lpstr>What is R?</vt:lpstr>
      <vt:lpstr>Why learn R?</vt:lpstr>
      <vt:lpstr>Customizable, publication-quality graphics</vt:lpstr>
      <vt:lpstr>Customizable, publication-quality graphics</vt:lpstr>
      <vt:lpstr>R help?!</vt:lpstr>
      <vt:lpstr>Syllabus (learning objectives)</vt:lpstr>
      <vt:lpstr>Learning Outcomes</vt:lpstr>
      <vt:lpstr>PowerPoint Presentation</vt:lpstr>
    </vt:vector>
  </TitlesOfParts>
  <Company>University of Cape Town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Verena Ras</cp:lastModifiedBy>
  <cp:revision>86</cp:revision>
  <cp:lastPrinted>2014-10-02T10:59:47Z</cp:lastPrinted>
  <dcterms:created xsi:type="dcterms:W3CDTF">2013-05-08T12:09:35Z</dcterms:created>
  <dcterms:modified xsi:type="dcterms:W3CDTF">2020-09-24T06:33:13Z</dcterms:modified>
</cp:coreProperties>
</file>