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7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8E51A-45A6-4CB1-83D2-99F07E9879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C4B937A-2954-46A5-9D00-C178130B86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dirty="0"/>
            <a:t>针对公园游憩资源使用者</a:t>
          </a:r>
          <a:endParaRPr lang="en-US" dirty="0"/>
        </a:p>
      </dgm:t>
    </dgm:pt>
    <dgm:pt modelId="{5D5DF57E-1503-4DDA-B0FB-6D5166480466}" type="parTrans" cxnId="{BB0B935B-9BFB-47FA-8D82-D28DCA6A402F}">
      <dgm:prSet/>
      <dgm:spPr/>
      <dgm:t>
        <a:bodyPr/>
        <a:lstStyle/>
        <a:p>
          <a:endParaRPr lang="en-US"/>
        </a:p>
      </dgm:t>
    </dgm:pt>
    <dgm:pt modelId="{8662FCB8-9604-412E-AD96-C7A232566B27}" type="sibTrans" cxnId="{BB0B935B-9BFB-47FA-8D82-D28DCA6A402F}">
      <dgm:prSet/>
      <dgm:spPr/>
      <dgm:t>
        <a:bodyPr/>
        <a:lstStyle/>
        <a:p>
          <a:endParaRPr lang="en-US"/>
        </a:p>
      </dgm:t>
    </dgm:pt>
    <dgm:pt modelId="{38DCBBC4-99C4-4DC1-A218-057CE5534F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1800" dirty="0"/>
            <a:t>通过使用</a:t>
          </a:r>
          <a:r>
            <a:rPr lang="en-US" sz="1800" dirty="0"/>
            <a:t>ArcGIS Pro</a:t>
          </a:r>
          <a:r>
            <a:rPr lang="zh-CN" sz="1800" dirty="0"/>
            <a:t>制作静态地图</a:t>
          </a:r>
          <a:endParaRPr lang="en-US" sz="1800" dirty="0"/>
        </a:p>
      </dgm:t>
    </dgm:pt>
    <dgm:pt modelId="{17EAF1E4-9291-4328-AFB5-11A31FDD2543}" type="parTrans" cxnId="{C3464A96-BEDD-4FF1-A18E-70D4E6435C89}">
      <dgm:prSet/>
      <dgm:spPr/>
      <dgm:t>
        <a:bodyPr/>
        <a:lstStyle/>
        <a:p>
          <a:endParaRPr lang="en-US"/>
        </a:p>
      </dgm:t>
    </dgm:pt>
    <dgm:pt modelId="{E42900C9-674C-432E-B629-9D4DDFA09286}" type="sibTrans" cxnId="{C3464A96-BEDD-4FF1-A18E-70D4E6435C89}">
      <dgm:prSet/>
      <dgm:spPr/>
      <dgm:t>
        <a:bodyPr/>
        <a:lstStyle/>
        <a:p>
          <a:endParaRPr lang="en-US"/>
        </a:p>
      </dgm:t>
    </dgm:pt>
    <dgm:pt modelId="{CFF224B9-E37E-4323-9963-AA9ED52EDD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1800" dirty="0"/>
            <a:t>为公园游客在地图中清晰展现不同步道的位置及挑战难度</a:t>
          </a:r>
          <a:r>
            <a:rPr lang="zh-CN" altLang="en-US" sz="1800" dirty="0"/>
            <a:t>，</a:t>
          </a:r>
          <a:r>
            <a:rPr lang="zh-CN" sz="1800" dirty="0"/>
            <a:t>以便游客适个人情况提前进行选择</a:t>
          </a:r>
          <a:endParaRPr lang="en-US" sz="1800" dirty="0"/>
        </a:p>
      </dgm:t>
    </dgm:pt>
    <dgm:pt modelId="{6BADD571-7DBB-4C39-9F5D-EEE0EE6B37F0}" type="parTrans" cxnId="{11930305-9F1E-4644-BC0E-203C856510CB}">
      <dgm:prSet/>
      <dgm:spPr/>
      <dgm:t>
        <a:bodyPr/>
        <a:lstStyle/>
        <a:p>
          <a:endParaRPr lang="en-US"/>
        </a:p>
      </dgm:t>
    </dgm:pt>
    <dgm:pt modelId="{8CDEA23D-260C-43BE-B90D-2CD80C438E81}" type="sibTrans" cxnId="{11930305-9F1E-4644-BC0E-203C856510CB}">
      <dgm:prSet/>
      <dgm:spPr/>
      <dgm:t>
        <a:bodyPr/>
        <a:lstStyle/>
        <a:p>
          <a:endParaRPr lang="en-US"/>
        </a:p>
      </dgm:t>
    </dgm:pt>
    <dgm:pt modelId="{28AD1461-2748-43F3-9659-B64226DFC1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 dirty="0"/>
            <a:t>针对公园游憩资源管理规划者</a:t>
          </a:r>
          <a:endParaRPr lang="en-US" dirty="0"/>
        </a:p>
      </dgm:t>
    </dgm:pt>
    <dgm:pt modelId="{EE620F8A-8158-429B-8226-0B969C81ECE3}" type="parTrans" cxnId="{6EAF7AE2-80F8-4B42-A2DF-C154B8F38D2D}">
      <dgm:prSet/>
      <dgm:spPr/>
      <dgm:t>
        <a:bodyPr/>
        <a:lstStyle/>
        <a:p>
          <a:endParaRPr lang="en-US"/>
        </a:p>
      </dgm:t>
    </dgm:pt>
    <dgm:pt modelId="{35514764-08EE-41EA-A6D8-BF574D7B801A}" type="sibTrans" cxnId="{6EAF7AE2-80F8-4B42-A2DF-C154B8F38D2D}">
      <dgm:prSet/>
      <dgm:spPr/>
      <dgm:t>
        <a:bodyPr/>
        <a:lstStyle/>
        <a:p>
          <a:endParaRPr lang="en-US"/>
        </a:p>
      </dgm:t>
    </dgm:pt>
    <dgm:pt modelId="{995A1E52-9CED-4407-B4AB-BD22DCA5D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1800" dirty="0"/>
            <a:t>通过在</a:t>
          </a:r>
          <a:r>
            <a:rPr lang="en-US" sz="1800" dirty="0"/>
            <a:t>R</a:t>
          </a:r>
          <a:r>
            <a:rPr lang="zh-CN" sz="1800" dirty="0"/>
            <a:t>中进行探索性数据分析（</a:t>
          </a:r>
          <a:r>
            <a:rPr lang="en-US" sz="1800" dirty="0"/>
            <a:t>EDA</a:t>
          </a:r>
          <a:r>
            <a:rPr lang="zh-CN" sz="1800" dirty="0"/>
            <a:t>）和分析结果可视化</a:t>
          </a:r>
          <a:endParaRPr lang="en-US" sz="1800" dirty="0"/>
        </a:p>
      </dgm:t>
    </dgm:pt>
    <dgm:pt modelId="{A09E7B1E-B12E-4765-80A8-125A9CC9EE1A}" type="parTrans" cxnId="{29C2F0E9-97C4-41CA-BB5B-85EEC8C59586}">
      <dgm:prSet/>
      <dgm:spPr/>
      <dgm:t>
        <a:bodyPr/>
        <a:lstStyle/>
        <a:p>
          <a:endParaRPr lang="en-US"/>
        </a:p>
      </dgm:t>
    </dgm:pt>
    <dgm:pt modelId="{BAE281B4-1C09-4FC7-BBBF-5635545FC56A}" type="sibTrans" cxnId="{29C2F0E9-97C4-41CA-BB5B-85EEC8C59586}">
      <dgm:prSet/>
      <dgm:spPr/>
      <dgm:t>
        <a:bodyPr/>
        <a:lstStyle/>
        <a:p>
          <a:endParaRPr lang="en-US"/>
        </a:p>
      </dgm:t>
    </dgm:pt>
    <dgm:pt modelId="{D1CC5E04-6597-415B-9D20-6B32215916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1800" dirty="0"/>
            <a:t>为地方决策者揭示公园步道属性间及</a:t>
          </a:r>
          <a:r>
            <a:rPr lang="zh-CN" altLang="en-US" sz="1800" dirty="0"/>
            <a:t>属性</a:t>
          </a:r>
          <a:r>
            <a:rPr lang="zh-CN" sz="1800" dirty="0"/>
            <a:t>与地理位置的关系</a:t>
          </a:r>
          <a:r>
            <a:rPr lang="zh-CN" altLang="en-US" sz="1800" dirty="0"/>
            <a:t>，</a:t>
          </a:r>
          <a:r>
            <a:rPr lang="zh-CN" sz="1800" dirty="0"/>
            <a:t>以便提高资源管理分配效率</a:t>
          </a:r>
          <a:endParaRPr lang="en-US" sz="1800" dirty="0"/>
        </a:p>
      </dgm:t>
    </dgm:pt>
    <dgm:pt modelId="{416ED324-3AF3-4737-9290-DD5F93F99EA0}" type="parTrans" cxnId="{1BB3A558-E87D-4D91-9B2D-5DE4168EB312}">
      <dgm:prSet/>
      <dgm:spPr/>
      <dgm:t>
        <a:bodyPr/>
        <a:lstStyle/>
        <a:p>
          <a:endParaRPr lang="en-US"/>
        </a:p>
      </dgm:t>
    </dgm:pt>
    <dgm:pt modelId="{1DC5FDD7-3E85-43FE-A787-4CA0ADDFEB15}" type="sibTrans" cxnId="{1BB3A558-E87D-4D91-9B2D-5DE4168EB312}">
      <dgm:prSet/>
      <dgm:spPr/>
      <dgm:t>
        <a:bodyPr/>
        <a:lstStyle/>
        <a:p>
          <a:endParaRPr lang="en-US"/>
        </a:p>
      </dgm:t>
    </dgm:pt>
    <dgm:pt modelId="{6D28E4A2-CA4E-4F36-8A90-D5ED047E59F9}" type="pres">
      <dgm:prSet presAssocID="{0F78E51A-45A6-4CB1-83D2-99F07E987980}" presName="root" presStyleCnt="0">
        <dgm:presLayoutVars>
          <dgm:dir/>
          <dgm:resizeHandles val="exact"/>
        </dgm:presLayoutVars>
      </dgm:prSet>
      <dgm:spPr/>
    </dgm:pt>
    <dgm:pt modelId="{3A1FBAF1-86F9-4C6C-9EAD-8683FE798BEF}" type="pres">
      <dgm:prSet presAssocID="{2C4B937A-2954-46A5-9D00-C178130B8638}" presName="compNode" presStyleCnt="0"/>
      <dgm:spPr/>
    </dgm:pt>
    <dgm:pt modelId="{BCEAD685-3E4B-4A0E-A03B-903C708F871F}" type="pres">
      <dgm:prSet presAssocID="{2C4B937A-2954-46A5-9D00-C178130B8638}" presName="iconRect" presStyleLbl="node1" presStyleIdx="0" presStyleCnt="2" custScaleY="85901" custLinFactNeighborX="70557" custLinFactNeighborY="-673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A9EA266-2188-4BC4-A518-7C9027EAFD5E}" type="pres">
      <dgm:prSet presAssocID="{2C4B937A-2954-46A5-9D00-C178130B8638}" presName="iconSpace" presStyleCnt="0"/>
      <dgm:spPr/>
    </dgm:pt>
    <dgm:pt modelId="{BECEFF0F-A6BC-4219-988D-59806E38B4D0}" type="pres">
      <dgm:prSet presAssocID="{2C4B937A-2954-46A5-9D00-C178130B8638}" presName="parTx" presStyleLbl="revTx" presStyleIdx="0" presStyleCnt="4" custLinFactY="-25278" custLinFactNeighborX="-436" custLinFactNeighborY="-100000">
        <dgm:presLayoutVars>
          <dgm:chMax val="0"/>
          <dgm:chPref val="0"/>
        </dgm:presLayoutVars>
      </dgm:prSet>
      <dgm:spPr/>
    </dgm:pt>
    <dgm:pt modelId="{714BC267-0490-4F51-B438-41730A37F496}" type="pres">
      <dgm:prSet presAssocID="{2C4B937A-2954-46A5-9D00-C178130B8638}" presName="txSpace" presStyleCnt="0"/>
      <dgm:spPr/>
    </dgm:pt>
    <dgm:pt modelId="{C13EAA89-ABB4-432A-A32A-6F37C37831BC}" type="pres">
      <dgm:prSet presAssocID="{2C4B937A-2954-46A5-9D00-C178130B8638}" presName="desTx" presStyleLbl="revTx" presStyleIdx="1" presStyleCnt="4" custLinFactY="-86358330" custLinFactNeighborX="-229" custLinFactNeighborY="-86400000">
        <dgm:presLayoutVars/>
      </dgm:prSet>
      <dgm:spPr/>
    </dgm:pt>
    <dgm:pt modelId="{1F026A6C-9EDA-4498-841B-9622650B3609}" type="pres">
      <dgm:prSet presAssocID="{8662FCB8-9604-412E-AD96-C7A232566B27}" presName="sibTrans" presStyleCnt="0"/>
      <dgm:spPr/>
    </dgm:pt>
    <dgm:pt modelId="{06A99F49-87BD-44A8-B26C-893F68BB8D61}" type="pres">
      <dgm:prSet presAssocID="{28AD1461-2748-43F3-9659-B64226DFC163}" presName="compNode" presStyleCnt="0"/>
      <dgm:spPr/>
    </dgm:pt>
    <dgm:pt modelId="{FB98944B-2DFA-4F4B-8093-FC3D3BD7F0CD}" type="pres">
      <dgm:prSet presAssocID="{28AD1461-2748-43F3-9659-B64226DFC163}" presName="iconRect" presStyleLbl="node1" presStyleIdx="1" presStyleCnt="2" custScaleY="89737" custLinFactX="3675" custLinFactNeighborX="100000" custLinFactNeighborY="-6815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3941426-6FB4-43AD-9381-95A51F1F98D4}" type="pres">
      <dgm:prSet presAssocID="{28AD1461-2748-43F3-9659-B64226DFC163}" presName="iconSpace" presStyleCnt="0"/>
      <dgm:spPr/>
    </dgm:pt>
    <dgm:pt modelId="{179002BE-7D15-4BEE-BC2E-5DFE64B07E8A}" type="pres">
      <dgm:prSet presAssocID="{28AD1461-2748-43F3-9659-B64226DFC163}" presName="parTx" presStyleLbl="revTx" presStyleIdx="2" presStyleCnt="4" custLinFactY="-34341" custLinFactNeighborX="379" custLinFactNeighborY="-100000">
        <dgm:presLayoutVars>
          <dgm:chMax val="0"/>
          <dgm:chPref val="0"/>
        </dgm:presLayoutVars>
      </dgm:prSet>
      <dgm:spPr/>
    </dgm:pt>
    <dgm:pt modelId="{12B7B9A9-DF6E-4674-9C0D-322E7CC15B2B}" type="pres">
      <dgm:prSet presAssocID="{28AD1461-2748-43F3-9659-B64226DFC163}" presName="txSpace" presStyleCnt="0"/>
      <dgm:spPr/>
    </dgm:pt>
    <dgm:pt modelId="{91A80CCD-DF58-4832-BD28-3B6AFE66FB85}" type="pres">
      <dgm:prSet presAssocID="{28AD1461-2748-43F3-9659-B64226DFC163}" presName="desTx" presStyleLbl="revTx" presStyleIdx="3" presStyleCnt="4" custLinFactY="-90260318" custLinFactNeighborX="883" custLinFactNeighborY="-90300000">
        <dgm:presLayoutVars/>
      </dgm:prSet>
      <dgm:spPr/>
    </dgm:pt>
  </dgm:ptLst>
  <dgm:cxnLst>
    <dgm:cxn modelId="{11930305-9F1E-4644-BC0E-203C856510CB}" srcId="{2C4B937A-2954-46A5-9D00-C178130B8638}" destId="{CFF224B9-E37E-4323-9963-AA9ED52EDD0C}" srcOrd="1" destOrd="0" parTransId="{6BADD571-7DBB-4C39-9F5D-EEE0EE6B37F0}" sibTransId="{8CDEA23D-260C-43BE-B90D-2CD80C438E81}"/>
    <dgm:cxn modelId="{6598DF14-FA56-45D1-B9A4-813F88A7AB6A}" type="presOf" srcId="{28AD1461-2748-43F3-9659-B64226DFC163}" destId="{179002BE-7D15-4BEE-BC2E-5DFE64B07E8A}" srcOrd="0" destOrd="0" presId="urn:microsoft.com/office/officeart/2018/2/layout/IconLabelDescriptionList"/>
    <dgm:cxn modelId="{86911E32-A883-464A-818B-0B5239E1B752}" type="presOf" srcId="{2C4B937A-2954-46A5-9D00-C178130B8638}" destId="{BECEFF0F-A6BC-4219-988D-59806E38B4D0}" srcOrd="0" destOrd="0" presId="urn:microsoft.com/office/officeart/2018/2/layout/IconLabelDescriptionList"/>
    <dgm:cxn modelId="{BB0B935B-9BFB-47FA-8D82-D28DCA6A402F}" srcId="{0F78E51A-45A6-4CB1-83D2-99F07E987980}" destId="{2C4B937A-2954-46A5-9D00-C178130B8638}" srcOrd="0" destOrd="0" parTransId="{5D5DF57E-1503-4DDA-B0FB-6D5166480466}" sibTransId="{8662FCB8-9604-412E-AD96-C7A232566B27}"/>
    <dgm:cxn modelId="{3366036F-8836-4BB6-9FFF-F13C95F6A22B}" type="presOf" srcId="{0F78E51A-45A6-4CB1-83D2-99F07E987980}" destId="{6D28E4A2-CA4E-4F36-8A90-D5ED047E59F9}" srcOrd="0" destOrd="0" presId="urn:microsoft.com/office/officeart/2018/2/layout/IconLabelDescriptionList"/>
    <dgm:cxn modelId="{1BB3A558-E87D-4D91-9B2D-5DE4168EB312}" srcId="{28AD1461-2748-43F3-9659-B64226DFC163}" destId="{D1CC5E04-6597-415B-9D20-6B32215916DC}" srcOrd="1" destOrd="0" parTransId="{416ED324-3AF3-4737-9290-DD5F93F99EA0}" sibTransId="{1DC5FDD7-3E85-43FE-A787-4CA0ADDFEB15}"/>
    <dgm:cxn modelId="{DAC68359-C4B5-4272-8D02-61F7E47D968E}" type="presOf" srcId="{D1CC5E04-6597-415B-9D20-6B32215916DC}" destId="{91A80CCD-DF58-4832-BD28-3B6AFE66FB85}" srcOrd="0" destOrd="1" presId="urn:microsoft.com/office/officeart/2018/2/layout/IconLabelDescriptionList"/>
    <dgm:cxn modelId="{C3464A96-BEDD-4FF1-A18E-70D4E6435C89}" srcId="{2C4B937A-2954-46A5-9D00-C178130B8638}" destId="{38DCBBC4-99C4-4DC1-A218-057CE5534F26}" srcOrd="0" destOrd="0" parTransId="{17EAF1E4-9291-4328-AFB5-11A31FDD2543}" sibTransId="{E42900C9-674C-432E-B629-9D4DDFA09286}"/>
    <dgm:cxn modelId="{80A605AB-D18A-4DD7-A5B7-AFBFA3761268}" type="presOf" srcId="{38DCBBC4-99C4-4DC1-A218-057CE5534F26}" destId="{C13EAA89-ABB4-432A-A32A-6F37C37831BC}" srcOrd="0" destOrd="0" presId="urn:microsoft.com/office/officeart/2018/2/layout/IconLabelDescriptionList"/>
    <dgm:cxn modelId="{8F677BCF-0628-43FB-8F7A-0A7BBF75C0CB}" type="presOf" srcId="{995A1E52-9CED-4407-B4AB-BD22DCA5D299}" destId="{91A80CCD-DF58-4832-BD28-3B6AFE66FB85}" srcOrd="0" destOrd="0" presId="urn:microsoft.com/office/officeart/2018/2/layout/IconLabelDescriptionList"/>
    <dgm:cxn modelId="{6EAF7AE2-80F8-4B42-A2DF-C154B8F38D2D}" srcId="{0F78E51A-45A6-4CB1-83D2-99F07E987980}" destId="{28AD1461-2748-43F3-9659-B64226DFC163}" srcOrd="1" destOrd="0" parTransId="{EE620F8A-8158-429B-8226-0B969C81ECE3}" sibTransId="{35514764-08EE-41EA-A6D8-BF574D7B801A}"/>
    <dgm:cxn modelId="{29C2F0E9-97C4-41CA-BB5B-85EEC8C59586}" srcId="{28AD1461-2748-43F3-9659-B64226DFC163}" destId="{995A1E52-9CED-4407-B4AB-BD22DCA5D299}" srcOrd="0" destOrd="0" parTransId="{A09E7B1E-B12E-4765-80A8-125A9CC9EE1A}" sibTransId="{BAE281B4-1C09-4FC7-BBBF-5635545FC56A}"/>
    <dgm:cxn modelId="{C3FC81FD-41F9-4787-92F6-9451519BB1DA}" type="presOf" srcId="{CFF224B9-E37E-4323-9963-AA9ED52EDD0C}" destId="{C13EAA89-ABB4-432A-A32A-6F37C37831BC}" srcOrd="0" destOrd="1" presId="urn:microsoft.com/office/officeart/2018/2/layout/IconLabelDescriptionList"/>
    <dgm:cxn modelId="{AC234235-45CC-4B19-AA7D-781C202ED28C}" type="presParOf" srcId="{6D28E4A2-CA4E-4F36-8A90-D5ED047E59F9}" destId="{3A1FBAF1-86F9-4C6C-9EAD-8683FE798BEF}" srcOrd="0" destOrd="0" presId="urn:microsoft.com/office/officeart/2018/2/layout/IconLabelDescriptionList"/>
    <dgm:cxn modelId="{1C465D42-FE0C-4050-836B-3003D36B3F15}" type="presParOf" srcId="{3A1FBAF1-86F9-4C6C-9EAD-8683FE798BEF}" destId="{BCEAD685-3E4B-4A0E-A03B-903C708F871F}" srcOrd="0" destOrd="0" presId="urn:microsoft.com/office/officeart/2018/2/layout/IconLabelDescriptionList"/>
    <dgm:cxn modelId="{A726B049-963C-41F4-A9AC-5E4135F4F4D4}" type="presParOf" srcId="{3A1FBAF1-86F9-4C6C-9EAD-8683FE798BEF}" destId="{9A9EA266-2188-4BC4-A518-7C9027EAFD5E}" srcOrd="1" destOrd="0" presId="urn:microsoft.com/office/officeart/2018/2/layout/IconLabelDescriptionList"/>
    <dgm:cxn modelId="{47DF356E-960C-4B6A-86A6-C7B90AB26999}" type="presParOf" srcId="{3A1FBAF1-86F9-4C6C-9EAD-8683FE798BEF}" destId="{BECEFF0F-A6BC-4219-988D-59806E38B4D0}" srcOrd="2" destOrd="0" presId="urn:microsoft.com/office/officeart/2018/2/layout/IconLabelDescriptionList"/>
    <dgm:cxn modelId="{728CEAAF-8BED-4091-A0D0-F6D37B470F45}" type="presParOf" srcId="{3A1FBAF1-86F9-4C6C-9EAD-8683FE798BEF}" destId="{714BC267-0490-4F51-B438-41730A37F496}" srcOrd="3" destOrd="0" presId="urn:microsoft.com/office/officeart/2018/2/layout/IconLabelDescriptionList"/>
    <dgm:cxn modelId="{51F26E40-C259-4837-A27E-E487121C7D58}" type="presParOf" srcId="{3A1FBAF1-86F9-4C6C-9EAD-8683FE798BEF}" destId="{C13EAA89-ABB4-432A-A32A-6F37C37831BC}" srcOrd="4" destOrd="0" presId="urn:microsoft.com/office/officeart/2018/2/layout/IconLabelDescriptionList"/>
    <dgm:cxn modelId="{379F627B-2546-4BDF-B4FD-7590BBFD6D21}" type="presParOf" srcId="{6D28E4A2-CA4E-4F36-8A90-D5ED047E59F9}" destId="{1F026A6C-9EDA-4498-841B-9622650B3609}" srcOrd="1" destOrd="0" presId="urn:microsoft.com/office/officeart/2018/2/layout/IconLabelDescriptionList"/>
    <dgm:cxn modelId="{F014CFE1-1A68-477C-9DCB-66127EE3965E}" type="presParOf" srcId="{6D28E4A2-CA4E-4F36-8A90-D5ED047E59F9}" destId="{06A99F49-87BD-44A8-B26C-893F68BB8D61}" srcOrd="2" destOrd="0" presId="urn:microsoft.com/office/officeart/2018/2/layout/IconLabelDescriptionList"/>
    <dgm:cxn modelId="{4F0702AA-4046-4CE3-AC30-F850A6F46779}" type="presParOf" srcId="{06A99F49-87BD-44A8-B26C-893F68BB8D61}" destId="{FB98944B-2DFA-4F4B-8093-FC3D3BD7F0CD}" srcOrd="0" destOrd="0" presId="urn:microsoft.com/office/officeart/2018/2/layout/IconLabelDescriptionList"/>
    <dgm:cxn modelId="{5DB7A50C-01AA-4A8D-A3EE-63A172F4DA96}" type="presParOf" srcId="{06A99F49-87BD-44A8-B26C-893F68BB8D61}" destId="{C3941426-6FB4-43AD-9381-95A51F1F98D4}" srcOrd="1" destOrd="0" presId="urn:microsoft.com/office/officeart/2018/2/layout/IconLabelDescriptionList"/>
    <dgm:cxn modelId="{98FD2286-8F83-41B7-B68B-9A4F17940469}" type="presParOf" srcId="{06A99F49-87BD-44A8-B26C-893F68BB8D61}" destId="{179002BE-7D15-4BEE-BC2E-5DFE64B07E8A}" srcOrd="2" destOrd="0" presId="urn:microsoft.com/office/officeart/2018/2/layout/IconLabelDescriptionList"/>
    <dgm:cxn modelId="{28786B84-AFEE-4EF4-8E77-7E7340BD9152}" type="presParOf" srcId="{06A99F49-87BD-44A8-B26C-893F68BB8D61}" destId="{12B7B9A9-DF6E-4674-9C0D-322E7CC15B2B}" srcOrd="3" destOrd="0" presId="urn:microsoft.com/office/officeart/2018/2/layout/IconLabelDescriptionList"/>
    <dgm:cxn modelId="{76EE84ED-0092-4E1E-978B-41823A9D61F8}" type="presParOf" srcId="{06A99F49-87BD-44A8-B26C-893F68BB8D61}" destId="{91A80CCD-DF58-4832-BD28-3B6AFE66FB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AD685-3E4B-4A0E-A03B-903C708F871F}">
      <dsp:nvSpPr>
        <dsp:cNvPr id="0" name=""/>
        <dsp:cNvSpPr/>
      </dsp:nvSpPr>
      <dsp:spPr>
        <a:xfrm>
          <a:off x="1630167" y="434125"/>
          <a:ext cx="1510523" cy="1115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EFF0F-A6BC-4219-988D-59806E38B4D0}">
      <dsp:nvSpPr>
        <dsp:cNvPr id="0" name=""/>
        <dsp:cNvSpPr/>
      </dsp:nvSpPr>
      <dsp:spPr>
        <a:xfrm>
          <a:off x="545571" y="1804569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600" kern="1200" dirty="0"/>
            <a:t>针对公园游憩资源使用者</a:t>
          </a:r>
          <a:endParaRPr lang="en-US" sz="2600" kern="1200" dirty="0"/>
        </a:p>
      </dsp:txBody>
      <dsp:txXfrm>
        <a:off x="545571" y="1804569"/>
        <a:ext cx="4315781" cy="647367"/>
      </dsp:txXfrm>
    </dsp:sp>
    <dsp:sp modelId="{C13EAA89-ABB4-432A-A32A-6F37C37831BC}">
      <dsp:nvSpPr>
        <dsp:cNvPr id="0" name=""/>
        <dsp:cNvSpPr/>
      </dsp:nvSpPr>
      <dsp:spPr>
        <a:xfrm>
          <a:off x="554504" y="2465417"/>
          <a:ext cx="4315781" cy="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通过使用</a:t>
          </a:r>
          <a:r>
            <a:rPr lang="en-US" sz="1800" kern="1200" dirty="0"/>
            <a:t>ArcGIS Pro</a:t>
          </a:r>
          <a:r>
            <a:rPr lang="zh-CN" sz="1800" kern="1200" dirty="0"/>
            <a:t>制作静态地图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为公园游客在地图中清晰展现不同步道的位置及挑战难度</a:t>
          </a:r>
          <a:r>
            <a:rPr lang="zh-CN" altLang="en-US" sz="1800" kern="1200" dirty="0"/>
            <a:t>，</a:t>
          </a:r>
          <a:r>
            <a:rPr lang="zh-CN" sz="1800" kern="1200" dirty="0"/>
            <a:t>以便游客适个人情况提前进行选择</a:t>
          </a:r>
          <a:endParaRPr lang="en-US" sz="1800" kern="1200" dirty="0"/>
        </a:p>
      </dsp:txBody>
      <dsp:txXfrm>
        <a:off x="554504" y="2465417"/>
        <a:ext cx="4315781" cy="488"/>
      </dsp:txXfrm>
    </dsp:sp>
    <dsp:sp modelId="{FB98944B-2DFA-4F4B-8093-FC3D3BD7F0CD}">
      <dsp:nvSpPr>
        <dsp:cNvPr id="0" name=""/>
        <dsp:cNvSpPr/>
      </dsp:nvSpPr>
      <dsp:spPr>
        <a:xfrm>
          <a:off x="7201466" y="344498"/>
          <a:ext cx="1510523" cy="1217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02BE-7D15-4BEE-BC2E-5DFE64B07E8A}">
      <dsp:nvSpPr>
        <dsp:cNvPr id="0" name=""/>
        <dsp:cNvSpPr/>
      </dsp:nvSpPr>
      <dsp:spPr>
        <a:xfrm>
          <a:off x="5651787" y="178586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600" kern="1200" dirty="0"/>
            <a:t>针对公园游憩资源管理规划者</a:t>
          </a:r>
          <a:endParaRPr lang="en-US" sz="2600" kern="1200" dirty="0"/>
        </a:p>
      </dsp:txBody>
      <dsp:txXfrm>
        <a:off x="5651787" y="1785866"/>
        <a:ext cx="4315781" cy="647367"/>
      </dsp:txXfrm>
    </dsp:sp>
    <dsp:sp modelId="{91A80CCD-DF58-4832-BD28-3B6AFE66FB85}">
      <dsp:nvSpPr>
        <dsp:cNvPr id="0" name=""/>
        <dsp:cNvSpPr/>
      </dsp:nvSpPr>
      <dsp:spPr>
        <a:xfrm>
          <a:off x="5673539" y="2467285"/>
          <a:ext cx="4315781" cy="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通过在</a:t>
          </a:r>
          <a:r>
            <a:rPr lang="en-US" sz="1800" kern="1200" dirty="0"/>
            <a:t>R</a:t>
          </a:r>
          <a:r>
            <a:rPr lang="zh-CN" sz="1800" kern="1200" dirty="0"/>
            <a:t>中进行探索性数据分析（</a:t>
          </a:r>
          <a:r>
            <a:rPr lang="en-US" sz="1800" kern="1200" dirty="0"/>
            <a:t>EDA</a:t>
          </a:r>
          <a:r>
            <a:rPr lang="zh-CN" sz="1800" kern="1200" dirty="0"/>
            <a:t>）和分析结果可视化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为地方决策者揭示公园步道属性间及</a:t>
          </a:r>
          <a:r>
            <a:rPr lang="zh-CN" altLang="en-US" sz="1800" kern="1200" dirty="0"/>
            <a:t>属性</a:t>
          </a:r>
          <a:r>
            <a:rPr lang="zh-CN" sz="1800" kern="1200" dirty="0"/>
            <a:t>与地理位置的关系</a:t>
          </a:r>
          <a:r>
            <a:rPr lang="zh-CN" altLang="en-US" sz="1800" kern="1200" dirty="0"/>
            <a:t>，</a:t>
          </a:r>
          <a:r>
            <a:rPr lang="zh-CN" sz="1800" kern="1200" dirty="0"/>
            <a:t>以便提高资源管理分配效率</a:t>
          </a:r>
          <a:endParaRPr lang="en-US" sz="1800" kern="1200" dirty="0"/>
        </a:p>
      </dsp:txBody>
      <dsp:txXfrm>
        <a:off x="5673539" y="2467285"/>
        <a:ext cx="4315781" cy="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851E-BCB1-4D4C-B82F-4ABA1AAB6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6CD71-1465-4D30-AA5E-74B78F6E2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72F9-B7AF-46E5-8D14-28647211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51FB-7D5E-41D2-8E98-AC3B931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533F-89F8-4F71-B548-8B9AA47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88A6-289D-4EE4-9D75-69D22A70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AC0F-7232-49D1-87F0-A198E26C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CA5A-2636-4928-ACDA-E0FE1DDB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CA83-1701-4EDA-8DB8-0101FE8F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8AB3-4B2C-4C1B-9472-54C9AB5B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DEA3B-C282-4562-8755-9B8F94A20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502E0-0B17-4613-B959-B143EB75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1B29-2F97-4040-9620-FF17B3E1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5A4A-6EA5-4D44-BB74-0FBB4B12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9A76-B042-4689-A3B5-081890CE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9C56-4158-4ECA-B008-A02A053F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95EF-6FFE-4B8B-8DC7-52C97D1F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98B3-1888-4230-9B07-303B934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8ECE-607F-4DE0-9F4F-5511BAF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CB6D-CF08-4129-82C2-FDDA7B37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60BC-A1E7-4968-8664-7959A00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C648-0031-4357-90B8-3335045B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E205-027D-4F73-9C7C-06292AAF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CF4A-058D-4174-B779-1B6E4D66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D57D-977F-4814-9289-E3C5203C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8B27-091C-419C-8542-DFB8D841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5CC9-2C79-47B2-9097-EC65059BF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0939-2116-4D36-A638-905CED2D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9637-39D3-487A-A8C0-6A1C0765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08C2-F721-4BA2-985C-3B0AAC19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EDDF-CA81-4BA0-9582-CCD8D95A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EAF-F993-40C6-9865-56C929ED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821CE-EC19-4211-9B6A-08205915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61BD4-BF9C-44F2-B448-DA30D0CA6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9A25A-2C5E-46CA-8D72-EED649AB1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083DE-3ABC-4653-8780-1BC0C2D1B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F4A9A-D3AC-4592-8751-7ACEE108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458EA-4877-4BDE-9DF8-04A4CDA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E018E-45F8-483B-8728-8CB8AE25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7476-BF48-4D7A-BF19-24665E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C3195-5583-4EEC-9791-58AD93FB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5FA6B-AA33-429D-B250-C6A8D5F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59CF-C31B-4A1A-AC29-98DEF719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AF918-0DD8-474F-BFC0-3340DE5F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E3338-76A0-4E22-B109-96347947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93DAA-D05C-4209-B524-C98653C8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DFF2-5753-4E37-8575-3CE8DD95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9D68-BDBB-4383-9767-FD1E9456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23135-169E-4CA5-B298-9BE140F3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7AF7-2506-4C5A-9C19-17F47C07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518D7-4957-4C69-B870-A55A413F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6E79-7627-49C3-8DD4-C77DA37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FF18-5700-48CD-9969-8E3892C3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4AF34-1DB6-48A8-8B57-F35E09B74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1DB99-E30C-4099-BA6E-34AB2568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6769-8E46-4DFA-BD7B-55A8E98F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C942C-B1A4-4E3A-8577-EBF9ED9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F7587-4BDD-476D-8F35-250F4232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3F1E0-6EAA-4B99-9763-939A8340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0F9C9-86CC-4A96-876D-2CC2B934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4870-8697-4501-9A3F-46471E42F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DF93-5790-4461-A38B-F9E37F0AC5D9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139E-E678-4A25-AF5F-7F634552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616E-BF80-44BE-B47E-137E43D02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D8B5-BC79-4E04-8FF8-8216A8F6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eattle%20Parks%20and%20Trails%20Static%20Map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3C65A-F052-47E6-B76E-C7A7673DC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573" y="2024743"/>
            <a:ext cx="7642214" cy="1202873"/>
          </a:xfrm>
        </p:spPr>
        <p:txBody>
          <a:bodyPr anchor="b">
            <a:normAutofit/>
          </a:bodyPr>
          <a:lstStyle/>
          <a:p>
            <a:r>
              <a:rPr lang="zh-CN" altLang="en-US" sz="5300" b="1" dirty="0">
                <a:solidFill>
                  <a:srgbClr val="FFFFFF"/>
                </a:solidFill>
              </a:rPr>
              <a:t>西雅图公园步道资源探索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727B0-1390-4192-A3CA-419CA601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303" y="3820883"/>
            <a:ext cx="6740685" cy="132397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</a:rPr>
              <a:t>                    </a:t>
            </a:r>
            <a:r>
              <a:rPr lang="en-US" sz="2400" dirty="0">
                <a:solidFill>
                  <a:srgbClr val="FFFFFF"/>
                </a:solidFill>
              </a:rPr>
              <a:t>GIS</a:t>
            </a:r>
            <a:r>
              <a:rPr lang="zh-CN" altLang="en-US" sz="2400" dirty="0">
                <a:solidFill>
                  <a:srgbClr val="FFFFFF"/>
                </a:solidFill>
              </a:rPr>
              <a:t>与统计学分析应用项目</a:t>
            </a:r>
            <a:endParaRPr lang="en-US" altLang="zh-CN" dirty="0">
              <a:solidFill>
                <a:srgbClr val="FFFFFF"/>
              </a:solidFill>
            </a:endParaRPr>
          </a:p>
          <a:p>
            <a:pPr algn="l"/>
            <a:r>
              <a:rPr lang="zh-CN" altLang="en-US" dirty="0">
                <a:solidFill>
                  <a:srgbClr val="FFFFFF"/>
                </a:solidFill>
              </a:rPr>
              <a:t>                                      王婧喆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8575E-D4C4-4370-A90F-BF5DCBC7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ke">
            <a:extLst>
              <a:ext uri="{FF2B5EF4-FFF2-40B4-BE49-F238E27FC236}">
                <a16:creationId xmlns:a16="http://schemas.microsoft.com/office/drawing/2014/main" id="{09CCD687-EA76-4E80-9F20-1E19E787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077C-E74C-41FE-89E9-A6631F44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076683" cy="17910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谢谢观看！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1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CE48-F473-4E82-AAF9-E62F1629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项目概述及目标</a:t>
            </a:r>
            <a:endParaRPr lang="en-US" sz="44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793601-C724-43F9-99F5-2A6C48296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974365"/>
              </p:ext>
            </p:extLst>
          </p:nvPr>
        </p:nvGraphicFramePr>
        <p:xfrm>
          <a:off x="838200" y="1401082"/>
          <a:ext cx="10515600" cy="4618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5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FBFED-5F40-452C-8E27-95F6F14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038" y="163738"/>
            <a:ext cx="7164493" cy="132556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数据介绍</a:t>
            </a:r>
            <a:endParaRPr lang="en-US" sz="4400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C9660AC5-0755-47E3-A5B1-6785DB21A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8768-7D5D-4BDA-82D1-FB0DA64A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464" y="1715781"/>
            <a:ext cx="7971249" cy="449996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来源：</a:t>
            </a:r>
            <a:endParaRPr lang="en-US" altLang="zh-CN" sz="2000" b="1" dirty="0"/>
          </a:p>
          <a:p>
            <a:pPr lvl="1"/>
            <a:r>
              <a:rPr lang="en-US" sz="2000" dirty="0"/>
              <a:t>1/3 arc-second DEM, U.S. Geological Survey </a:t>
            </a:r>
            <a:r>
              <a:rPr lang="zh-CN" altLang="en-US" sz="2000" dirty="0"/>
              <a:t>美国地质勘探局</a:t>
            </a:r>
            <a:endParaRPr lang="en-US" sz="2000" dirty="0"/>
          </a:p>
          <a:p>
            <a:pPr lvl="1"/>
            <a:r>
              <a:rPr lang="en-US" sz="2000" dirty="0"/>
              <a:t>Trails and parks data, City of Seattle (Seattle.gov) </a:t>
            </a:r>
            <a:r>
              <a:rPr lang="zh-CN" altLang="en-US" sz="2000" dirty="0"/>
              <a:t>西雅图政府官网</a:t>
            </a:r>
            <a:endParaRPr lang="en-US" altLang="zh-CN" sz="2000" dirty="0"/>
          </a:p>
          <a:p>
            <a:r>
              <a:rPr lang="zh-CN" altLang="en-US" sz="2000" b="1" dirty="0"/>
              <a:t>单位：</a:t>
            </a:r>
            <a:r>
              <a:rPr lang="zh-CN" altLang="en-US" sz="2000" dirty="0"/>
              <a:t>步道段 （共</a:t>
            </a:r>
            <a:r>
              <a:rPr lang="en-US" altLang="zh-CN" sz="2000" dirty="0"/>
              <a:t>2624</a:t>
            </a:r>
            <a:r>
              <a:rPr lang="zh-CN" altLang="en-US" sz="2000" dirty="0"/>
              <a:t>段）</a:t>
            </a:r>
            <a:endParaRPr lang="en-US" altLang="zh-CN" sz="2000" dirty="0"/>
          </a:p>
          <a:p>
            <a:r>
              <a:rPr lang="zh-CN" altLang="en-US" sz="2000" b="1" dirty="0"/>
              <a:t>主要特征变量：</a:t>
            </a:r>
            <a:endParaRPr lang="en-US" altLang="zh-CN" sz="2000" b="1" dirty="0"/>
          </a:p>
          <a:p>
            <a:pPr lvl="2"/>
            <a:r>
              <a:rPr lang="zh-CN" altLang="en-US" dirty="0"/>
              <a:t>海拔及坡度</a:t>
            </a:r>
            <a:endParaRPr lang="en-US" altLang="zh-CN" dirty="0"/>
          </a:p>
          <a:p>
            <a:pPr lvl="2"/>
            <a:r>
              <a:rPr lang="zh-CN" altLang="en-US" dirty="0"/>
              <a:t>坡度等级（平坦，相对平缓，中等坡度，陡峭）</a:t>
            </a:r>
            <a:endParaRPr lang="en-US" altLang="zh-CN" dirty="0"/>
          </a:p>
          <a:p>
            <a:pPr lvl="2"/>
            <a:r>
              <a:rPr lang="zh-CN" altLang="en-US" dirty="0"/>
              <a:t>材料类型（如：碎石，泥土，水泥，沥青，树皮碎）</a:t>
            </a:r>
            <a:endParaRPr lang="en-US" altLang="zh-CN" dirty="0"/>
          </a:p>
          <a:p>
            <a:pPr lvl="2"/>
            <a:r>
              <a:rPr lang="zh-CN" altLang="en-US" dirty="0"/>
              <a:t>宽度</a:t>
            </a:r>
            <a:endParaRPr lang="en-US" altLang="zh-CN" dirty="0"/>
          </a:p>
          <a:p>
            <a:pPr lvl="2"/>
            <a:r>
              <a:rPr lang="zh-CN" altLang="en-US" dirty="0"/>
              <a:t>使用情况（严重磨损或侵蚀，有所损坏，杂草丛生，良好）</a:t>
            </a:r>
            <a:endParaRPr lang="en-US" altLang="zh-CN" dirty="0"/>
          </a:p>
          <a:p>
            <a:pPr lvl="2"/>
            <a:r>
              <a:rPr lang="zh-CN" altLang="en-US" dirty="0"/>
              <a:t>树荫覆盖程度 （完全无树荫，低树荫覆盖率，高树荫覆盖率，完全树荫覆盖）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24516-F3FB-4E03-ADC9-FE581AA8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6390222" cy="1454051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</a:rPr>
              <a:t>西雅图公园步道静态地图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BF89-D47E-470F-8FFB-9A4AA5D7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8" y="1953595"/>
            <a:ext cx="5668306" cy="3639289"/>
          </a:xfrm>
        </p:spPr>
        <p:txBody>
          <a:bodyPr anchor="ctr">
            <a:norm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</a:rPr>
              <a:t>动机：</a:t>
            </a:r>
            <a:r>
              <a:rPr lang="zh-CN" altLang="en-US" sz="2000" dirty="0">
                <a:solidFill>
                  <a:srgbClr val="000000"/>
                </a:solidFill>
              </a:rPr>
              <a:t>一次艰难的徒步体验，如右图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b="1" dirty="0">
                <a:solidFill>
                  <a:srgbClr val="000000"/>
                </a:solidFill>
              </a:rPr>
              <a:t>展现要素：</a:t>
            </a:r>
            <a:r>
              <a:rPr lang="zh-CN" altLang="en-US" sz="2000" dirty="0">
                <a:solidFill>
                  <a:srgbClr val="000000"/>
                </a:solidFill>
              </a:rPr>
              <a:t>公园及步道位置，海拔，步道难度级别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zh-CN" altLang="en-US" sz="2000" dirty="0">
                <a:solidFill>
                  <a:srgbClr val="000000"/>
                </a:solidFill>
              </a:rPr>
              <a:t>重点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</a:p>
          <a:p>
            <a:r>
              <a:rPr lang="zh-CN" altLang="en-US" sz="2000" b="1" dirty="0">
                <a:solidFill>
                  <a:srgbClr val="000000"/>
                </a:solidFill>
              </a:rPr>
              <a:t>主要步骤：</a:t>
            </a:r>
            <a:r>
              <a:rPr lang="zh-CN" altLang="en-US" sz="2000" dirty="0">
                <a:solidFill>
                  <a:srgbClr val="000000"/>
                </a:solidFill>
              </a:rPr>
              <a:t>矢量栅格化，焦点统计，边界清理</a:t>
            </a:r>
            <a:endParaRPr lang="en-US" altLang="zh-CN" sz="2000" dirty="0">
              <a:solidFill>
                <a:srgbClr val="000000"/>
              </a:solidFill>
            </a:endParaRPr>
          </a:p>
          <a:p>
            <a:r>
              <a:rPr lang="zh-CN" altLang="en-US" sz="2000" dirty="0">
                <a:solidFill>
                  <a:srgbClr val="000000"/>
                </a:solidFill>
              </a:rPr>
              <a:t>详见：</a:t>
            </a:r>
            <a:r>
              <a:rPr lang="en-US" sz="2000" dirty="0">
                <a:solidFill>
                  <a:srgbClr val="000000"/>
                </a:solidFill>
                <a:hlinkClick r:id="rId3" action="ppaction://hlinkfile"/>
              </a:rPr>
              <a:t>Seattle Parks and Trails Static Map.pdf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AADB-F885-4A3E-A874-088E8B178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673" y="1318717"/>
            <a:ext cx="2143778" cy="42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C5D53-2C98-4E15-B2BC-27E1F15B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563" y="365125"/>
            <a:ext cx="7164493" cy="132556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探索性数据分析 </a:t>
            </a:r>
            <a:r>
              <a:rPr lang="en-US" altLang="zh-CN" sz="4400" dirty="0"/>
              <a:t>– </a:t>
            </a:r>
            <a:r>
              <a:rPr lang="zh-CN" altLang="en-US" sz="4400" dirty="0"/>
              <a:t>提问</a:t>
            </a:r>
            <a:endParaRPr lang="en-US" sz="4400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9389713-3C2D-42B1-9E5B-7F61265B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2EDD-F7CC-49A1-A3B6-E597F3A9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656" y="2022601"/>
            <a:ext cx="6982614" cy="415436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步道主要特征变量间是否有显著关联？特别是与步道使用情况的关系？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哪些公园有相似的步道特征？它们分布在哪里？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哪些公园需要特别关注？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038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2C173-8208-4BBC-B9C1-18A19D58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1" y="371961"/>
            <a:ext cx="7700432" cy="1325563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探索性数据分析 </a:t>
            </a:r>
            <a:r>
              <a:rPr lang="en-US" altLang="zh-CN" sz="4400" dirty="0"/>
              <a:t>– </a:t>
            </a:r>
            <a:r>
              <a:rPr lang="zh-CN" altLang="en-US" sz="4400" dirty="0"/>
              <a:t>计划与方法</a:t>
            </a:r>
            <a:endParaRPr lang="en-US" sz="4400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940449BF-A9A3-4D65-849D-6A79BD1A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33FC-6F6A-4750-A46E-83384572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18" y="1715781"/>
            <a:ext cx="7325862" cy="42223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000" dirty="0"/>
              <a:t>主成分分析法（</a:t>
            </a:r>
            <a:r>
              <a:rPr lang="en-US" altLang="zh-CN" sz="2000" dirty="0"/>
              <a:t>PCA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挑战：类别变量 </a:t>
            </a:r>
            <a:r>
              <a:rPr lang="en-US" altLang="zh-CN" sz="2000" dirty="0"/>
              <a:t>-&gt; </a:t>
            </a:r>
            <a:r>
              <a:rPr lang="zh-CN" altLang="en-US" sz="2000" dirty="0"/>
              <a:t>有序变量</a:t>
            </a:r>
            <a:endParaRPr lang="en-US" altLang="zh-CN" sz="2000" dirty="0"/>
          </a:p>
          <a:p>
            <a:pPr lvl="2"/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     </a:t>
            </a:r>
            <a:r>
              <a:rPr lang="zh-CN" altLang="en-US" sz="2000" dirty="0"/>
              <a:t>重点步道特征可视化</a:t>
            </a:r>
            <a:endParaRPr lang="en-US" altLang="zh-CN" sz="2000" dirty="0"/>
          </a:p>
          <a:p>
            <a:pPr lvl="2"/>
            <a:r>
              <a:rPr lang="zh-CN" altLang="en-US" sz="2000" dirty="0"/>
              <a:t>根据步道段长度为每个公园选择最具有代表性的一组属性特征</a:t>
            </a:r>
            <a:endParaRPr lang="en-US" altLang="zh-CN" sz="2000" dirty="0"/>
          </a:p>
          <a:p>
            <a:pPr lvl="2"/>
            <a:r>
              <a:rPr lang="zh-CN" altLang="en-US" sz="2000" dirty="0"/>
              <a:t>单个属性可视化</a:t>
            </a:r>
            <a:endParaRPr lang="en-US" altLang="zh-CN" sz="2000" dirty="0"/>
          </a:p>
          <a:p>
            <a:pPr lvl="2"/>
            <a:r>
              <a:rPr lang="zh-CN" altLang="en-US" sz="2000" dirty="0"/>
              <a:t>公园聚类分析</a:t>
            </a:r>
            <a:endParaRPr lang="en-US" altLang="zh-CN" sz="2000" dirty="0"/>
          </a:p>
          <a:p>
            <a:pPr lvl="2"/>
            <a:r>
              <a:rPr lang="zh-CN" altLang="en-US" sz="2000" b="1" dirty="0"/>
              <a:t>运用条件制图进行空间数据多属性间关系可视化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9878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DF600-6542-4A31-BFED-5756A618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3" y="2140545"/>
            <a:ext cx="4198621" cy="276009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探索性数据分析 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– </a:t>
            </a:r>
            <a:r>
              <a:rPr lang="zh-CN" altLang="en-US" sz="4000" dirty="0">
                <a:solidFill>
                  <a:srgbClr val="FFFFFF"/>
                </a:solidFill>
              </a:rPr>
              <a:t>结果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7543-981A-4E33-AC0C-820020A0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845612" cy="5230634"/>
          </a:xfrm>
        </p:spPr>
        <p:txBody>
          <a:bodyPr anchor="ctr">
            <a:norm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</a:rPr>
              <a:t>重要属性：</a:t>
            </a:r>
            <a:r>
              <a:rPr lang="zh-CN" altLang="en-US" sz="2000" dirty="0">
                <a:solidFill>
                  <a:srgbClr val="000000"/>
                </a:solidFill>
              </a:rPr>
              <a:t>坡度等级、树荫覆盖程度和使用情况</a:t>
            </a:r>
            <a:endParaRPr lang="en-US" altLang="zh-CN" sz="20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大部分情况良好的步道集中在东北和中部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大部分严重损坏的步道集中在西南部地区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陡峭且高树荫覆盖率的步道倾向于出现严重磨损和侵蚀的情况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大部分平坦的步道有着良好的使用情况，但是没有树荫</a:t>
            </a:r>
          </a:p>
        </p:txBody>
      </p:sp>
    </p:spTree>
    <p:extLst>
      <p:ext uri="{BB962C8B-B14F-4D97-AF65-F5344CB8AC3E}">
        <p14:creationId xmlns:p14="http://schemas.microsoft.com/office/powerpoint/2010/main" val="33037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A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hape 170">
            <a:extLst>
              <a:ext uri="{FF2B5EF4-FFF2-40B4-BE49-F238E27FC236}">
                <a16:creationId xmlns:a16="http://schemas.microsoft.com/office/drawing/2014/main" id="{1A253E84-1C8F-4461-806A-B37E3BEC0520}"/>
              </a:ext>
            </a:extLst>
          </p:cNvPr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8365" y="828449"/>
            <a:ext cx="5635392" cy="5191352"/>
          </a:xfrm>
          <a:prstGeom prst="rect">
            <a:avLst/>
          </a:prstGeom>
          <a:noFill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DC9ED0F-FEED-4D50-89F2-6FA757D1F0BC}"/>
              </a:ext>
            </a:extLst>
          </p:cNvPr>
          <p:cNvGrpSpPr/>
          <p:nvPr/>
        </p:nvGrpSpPr>
        <p:grpSpPr>
          <a:xfrm>
            <a:off x="10363050" y="1357674"/>
            <a:ext cx="1703761" cy="1089519"/>
            <a:chOff x="10363050" y="1357674"/>
            <a:chExt cx="1703761" cy="10895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8E0A15-93FB-4FB0-9F73-460EF4953352}"/>
                </a:ext>
              </a:extLst>
            </p:cNvPr>
            <p:cNvGrpSpPr/>
            <p:nvPr/>
          </p:nvGrpSpPr>
          <p:grpSpPr>
            <a:xfrm>
              <a:off x="10363050" y="1422990"/>
              <a:ext cx="1668327" cy="1024203"/>
              <a:chOff x="9033226" y="2870790"/>
              <a:chExt cx="1668327" cy="1024203"/>
            </a:xfrm>
          </p:grpSpPr>
          <p:pic>
            <p:nvPicPr>
              <p:cNvPr id="10" name="Shape 171">
                <a:extLst>
                  <a:ext uri="{FF2B5EF4-FFF2-40B4-BE49-F238E27FC236}">
                    <a16:creationId xmlns:a16="http://schemas.microsoft.com/office/drawing/2014/main" id="{93B570E0-0F00-45B8-9B80-2A52B31FB3F0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033226" y="2870790"/>
                <a:ext cx="731259" cy="8085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DDACF7-26FE-4478-88F1-1BE18E2D6CF9}"/>
                  </a:ext>
                </a:extLst>
              </p:cNvPr>
              <p:cNvSpPr/>
              <p:nvPr/>
            </p:nvSpPr>
            <p:spPr>
              <a:xfrm>
                <a:off x="9328096" y="3033219"/>
                <a:ext cx="1373457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1200" dirty="0"/>
                  <a:t>严重磨损或侵蚀</a:t>
                </a:r>
                <a:endParaRPr lang="en-US" altLang="zh-CN" sz="1200" dirty="0"/>
              </a:p>
              <a:p>
                <a:pPr lvl="0"/>
                <a:r>
                  <a:rPr lang="zh-CN" altLang="en-US" sz="1200" dirty="0"/>
                  <a:t>有所损坏</a:t>
                </a:r>
                <a:endParaRPr lang="en-US" sz="1200" dirty="0"/>
              </a:p>
              <a:p>
                <a:pPr lvl="0"/>
                <a:r>
                  <a:rPr lang="zh-CN" altLang="en-US" sz="1200" dirty="0"/>
                  <a:t>良好</a:t>
                </a:r>
                <a:endParaRPr lang="en-US" sz="1200" dirty="0"/>
              </a:p>
              <a:p>
                <a:pPr lvl="0"/>
                <a:endParaRPr lang="en-US" sz="140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CF916-3208-400F-8989-D522A6680482}"/>
                </a:ext>
              </a:extLst>
            </p:cNvPr>
            <p:cNvSpPr txBox="1"/>
            <p:nvPr/>
          </p:nvSpPr>
          <p:spPr>
            <a:xfrm>
              <a:off x="11032668" y="1357674"/>
              <a:ext cx="1034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使用情况</a:t>
              </a:r>
              <a:endParaRPr 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D5A2A-7C58-4392-9766-146A2D90CFAD}"/>
              </a:ext>
            </a:extLst>
          </p:cNvPr>
          <p:cNvSpPr txBox="1"/>
          <p:nvPr/>
        </p:nvSpPr>
        <p:spPr>
          <a:xfrm>
            <a:off x="4087580" y="451758"/>
            <a:ext cx="440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步道使用情况与树荫覆盖程度和坡度等级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19751-02A3-4D3C-B98D-59B781CC9F5C}"/>
              </a:ext>
            </a:extLst>
          </p:cNvPr>
          <p:cNvSpPr txBox="1"/>
          <p:nvPr/>
        </p:nvSpPr>
        <p:spPr>
          <a:xfrm>
            <a:off x="4109357" y="6074228"/>
            <a:ext cx="416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坡度等级：平坦 </a:t>
            </a:r>
            <a:r>
              <a:rPr lang="en-US" altLang="zh-CN" sz="1600" dirty="0"/>
              <a:t>– </a:t>
            </a:r>
            <a:r>
              <a:rPr lang="zh-CN" altLang="en-US" sz="1600" dirty="0"/>
              <a:t>相对平缓 </a:t>
            </a:r>
            <a:r>
              <a:rPr lang="en-US" altLang="zh-CN" sz="1600" dirty="0"/>
              <a:t>– </a:t>
            </a:r>
            <a:r>
              <a:rPr lang="zh-CN" altLang="en-US" sz="1600" dirty="0"/>
              <a:t>中等 </a:t>
            </a:r>
            <a:r>
              <a:rPr lang="en-US" altLang="zh-CN" sz="1600" dirty="0"/>
              <a:t>– </a:t>
            </a:r>
            <a:r>
              <a:rPr lang="zh-CN" altLang="en-US" sz="1600" dirty="0"/>
              <a:t>陡峭</a:t>
            </a:r>
            <a:endParaRPr lang="en-US" altLang="zh-CN" sz="1600" dirty="0"/>
          </a:p>
          <a:p>
            <a:r>
              <a:rPr lang="en-US" altLang="zh-CN" sz="1600" dirty="0"/>
              <a:t>                               </a:t>
            </a:r>
            <a:r>
              <a:rPr lang="zh-CN" altLang="en-US" sz="1600" dirty="0"/>
              <a:t>（从左至右）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50856-F7C6-4DE9-8A22-763DF149BBDA}"/>
              </a:ext>
            </a:extLst>
          </p:cNvPr>
          <p:cNvSpPr txBox="1"/>
          <p:nvPr/>
        </p:nvSpPr>
        <p:spPr>
          <a:xfrm>
            <a:off x="2571981" y="1422990"/>
            <a:ext cx="677108" cy="45151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/>
              <a:t>树荫覆盖程度：   无 </a:t>
            </a:r>
            <a:r>
              <a:rPr lang="en-US" altLang="zh-CN" sz="1600" dirty="0"/>
              <a:t>– </a:t>
            </a:r>
            <a:r>
              <a:rPr lang="zh-CN" altLang="en-US" sz="1600" dirty="0"/>
              <a:t>低 </a:t>
            </a:r>
            <a:r>
              <a:rPr lang="en-US" altLang="zh-CN" sz="1600" dirty="0"/>
              <a:t>– </a:t>
            </a:r>
            <a:r>
              <a:rPr lang="zh-CN" altLang="en-US" sz="1600" dirty="0"/>
              <a:t>高 </a:t>
            </a:r>
            <a:r>
              <a:rPr lang="en-US" altLang="zh-CN" sz="1600" dirty="0"/>
              <a:t>– </a:t>
            </a:r>
            <a:r>
              <a:rPr lang="zh-CN" altLang="en-US" sz="1600" dirty="0"/>
              <a:t>完全树荫覆盖</a:t>
            </a:r>
            <a:endParaRPr lang="en-US" altLang="zh-CN" sz="1600" dirty="0"/>
          </a:p>
          <a:p>
            <a:r>
              <a:rPr lang="en-US" sz="1600" dirty="0"/>
              <a:t>                                </a:t>
            </a:r>
            <a:r>
              <a:rPr lang="zh-CN" altLang="en-US" sz="1600" dirty="0"/>
              <a:t>（由下至上）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218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AB2BB-48E3-4418-8DF0-DBF073B9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5" y="2053641"/>
            <a:ext cx="4138750" cy="276009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探索性数据分析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– </a:t>
            </a:r>
            <a:r>
              <a:rPr lang="zh-CN" altLang="en-US" sz="4000" dirty="0">
                <a:solidFill>
                  <a:srgbClr val="FFFFFF"/>
                </a:solidFill>
              </a:rPr>
              <a:t>思考与应用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3B95-BD43-4488-811C-34C5021C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</a:rPr>
              <a:t>对于分析结果的思考与应用：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endParaRPr lang="en-US" altLang="zh-CN" sz="2000" b="1" dirty="0">
              <a:solidFill>
                <a:srgbClr val="0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建议重点关注那些地势陡峭，周围环境植被丰富的步道，及时进行步道维护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endParaRPr lang="en-US" altLang="zh-CN" sz="1800" dirty="0">
              <a:solidFill>
                <a:srgbClr val="0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000000"/>
                </a:solidFill>
              </a:rPr>
              <a:t>建议继续调查情况良好公园步道的实际‘使用情况’，也许情况良好是因为游客稀少，游客稀少有可能是因为环境中缺少树荫（有利于发现并有效抑制资源浪费的现象）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944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西雅图公园步道资源探索</vt:lpstr>
      <vt:lpstr>项目概述及目标</vt:lpstr>
      <vt:lpstr>数据介绍</vt:lpstr>
      <vt:lpstr>西雅图公园步道静态地图</vt:lpstr>
      <vt:lpstr>探索性数据分析 – 提问</vt:lpstr>
      <vt:lpstr>探索性数据分析 – 计划与方法</vt:lpstr>
      <vt:lpstr>探索性数据分析  – 结果</vt:lpstr>
      <vt:lpstr>PowerPoint Presentation</vt:lpstr>
      <vt:lpstr>探索性数据分析 – 思考与应用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西雅图公园游憩资源探索</dc:title>
  <dc:creator>Jingzhe Wang</dc:creator>
  <cp:lastModifiedBy>Jingzhe Wang</cp:lastModifiedBy>
  <cp:revision>16</cp:revision>
  <dcterms:created xsi:type="dcterms:W3CDTF">2019-11-03T12:01:53Z</dcterms:created>
  <dcterms:modified xsi:type="dcterms:W3CDTF">2019-11-03T21:55:46Z</dcterms:modified>
</cp:coreProperties>
</file>