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0" r:id="rId4"/>
    <p:sldId id="271" r:id="rId5"/>
    <p:sldId id="272" r:id="rId6"/>
    <p:sldId id="274" r:id="rId7"/>
    <p:sldId id="278" r:id="rId8"/>
    <p:sldId id="281" r:id="rId9"/>
    <p:sldId id="280" r:id="rId10"/>
    <p:sldId id="279" r:id="rId11"/>
    <p:sldId id="273" r:id="rId12"/>
    <p:sldId id="276" r:id="rId13"/>
    <p:sldId id="277"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55"/>
    <a:srgbClr val="62E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2764" autoAdjust="0"/>
  </p:normalViewPr>
  <p:slideViewPr>
    <p:cSldViewPr snapToGrid="0">
      <p:cViewPr varScale="1">
        <p:scale>
          <a:sx n="72" d="100"/>
          <a:sy n="72" d="100"/>
        </p:scale>
        <p:origin x="10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59BDC-2F08-41BF-A17E-4680A32A596A}"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D9013-DF95-4560-9D3D-66DD144CA1F9}" type="slidenum">
              <a:rPr lang="en-US" smtClean="0"/>
              <a:t>‹#›</a:t>
            </a:fld>
            <a:endParaRPr lang="en-US"/>
          </a:p>
        </p:txBody>
      </p:sp>
    </p:spTree>
    <p:extLst>
      <p:ext uri="{BB962C8B-B14F-4D97-AF65-F5344CB8AC3E}">
        <p14:creationId xmlns:p14="http://schemas.microsoft.com/office/powerpoint/2010/main" val="2024565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354148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93299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81016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43453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153376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8C67E0-3ECC-4DF1-B4D2-01FFF84371A5}"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32898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C67E0-3ECC-4DF1-B4D2-01FFF84371A5}"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65692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8C67E0-3ECC-4DF1-B4D2-01FFF84371A5}"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93685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C67E0-3ECC-4DF1-B4D2-01FFF84371A5}"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21384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C67E0-3ECC-4DF1-B4D2-01FFF84371A5}"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58996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C67E0-3ECC-4DF1-B4D2-01FFF84371A5}"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391043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C67E0-3ECC-4DF1-B4D2-01FFF84371A5}" type="datetimeFigureOut">
              <a:rPr lang="en-US" smtClean="0"/>
              <a:t>12/21/2023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57FE1-9BAC-4253-AE9A-2EB0D5476279}" type="slidenum">
              <a:rPr lang="en-US" smtClean="0"/>
              <a:t>‹#›</a:t>
            </a:fld>
            <a:endParaRPr lang="en-US"/>
          </a:p>
        </p:txBody>
      </p:sp>
    </p:spTree>
    <p:extLst>
      <p:ext uri="{BB962C8B-B14F-4D97-AF65-F5344CB8AC3E}">
        <p14:creationId xmlns:p14="http://schemas.microsoft.com/office/powerpoint/2010/main" val="187299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evangower/valorant-esports-top-earning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kaggle.com/datasets/shihouinyoruichi/valorant-champions-2022-istanbul-stats?rvi=1"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179294" y="0"/>
            <a:ext cx="12371294" cy="6858000"/>
          </a:xfrm>
          <a:prstGeom prst="rect">
            <a:avLst/>
          </a:prstGeom>
        </p:spPr>
      </p:pic>
      <p:sp>
        <p:nvSpPr>
          <p:cNvPr id="5" name="TextBox 4"/>
          <p:cNvSpPr txBox="1"/>
          <p:nvPr/>
        </p:nvSpPr>
        <p:spPr>
          <a:xfrm>
            <a:off x="6606208" y="2986743"/>
            <a:ext cx="5120640" cy="523220"/>
          </a:xfrm>
          <a:prstGeom prst="rect">
            <a:avLst/>
          </a:prstGeom>
          <a:noFill/>
        </p:spPr>
        <p:txBody>
          <a:bodyPr wrap="square" rtlCol="0">
            <a:spAutoFit/>
          </a:bodyPr>
          <a:lstStyle/>
          <a:p>
            <a:r>
              <a:rPr lang="en-US" sz="2800" dirty="0">
                <a:solidFill>
                  <a:srgbClr val="62E6D8"/>
                </a:solidFill>
                <a:latin typeface="Amasis MT Pro Black" panose="02040A04050005020304" pitchFamily="18" charset="0"/>
              </a:rPr>
              <a:t>Championships analysis </a:t>
            </a:r>
          </a:p>
        </p:txBody>
      </p:sp>
    </p:spTree>
    <p:extLst>
      <p:ext uri="{BB962C8B-B14F-4D97-AF65-F5344CB8AC3E}">
        <p14:creationId xmlns:p14="http://schemas.microsoft.com/office/powerpoint/2010/main" val="386370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descr="A chart of a heatmap&#10;&#10;Description automatically generated">
            <a:extLst>
              <a:ext uri="{FF2B5EF4-FFF2-40B4-BE49-F238E27FC236}">
                <a16:creationId xmlns:a16="http://schemas.microsoft.com/office/drawing/2014/main" id="{F26C0599-2B4F-4272-79D9-1FE4038997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4950" y="672353"/>
            <a:ext cx="8716143" cy="5504610"/>
          </a:xfrm>
        </p:spPr>
      </p:pic>
    </p:spTree>
    <p:extLst>
      <p:ext uri="{BB962C8B-B14F-4D97-AF65-F5344CB8AC3E}">
        <p14:creationId xmlns:p14="http://schemas.microsoft.com/office/powerpoint/2010/main" val="82997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571BC8C-5A28-A149-9350-10A1E50FC909}"/>
              </a:ext>
            </a:extLst>
          </p:cNvPr>
          <p:cNvSpPr>
            <a:spLocks noGrp="1"/>
          </p:cNvSpPr>
          <p:nvPr>
            <p:ph idx="1"/>
          </p:nvPr>
        </p:nvSpPr>
        <p:spPr>
          <a:xfrm>
            <a:off x="4235726" y="116095"/>
            <a:ext cx="3720548" cy="838062"/>
          </a:xfrm>
        </p:spPr>
        <p:txBody>
          <a:bodyPr>
            <a:normAutofit/>
          </a:bodyPr>
          <a:lstStyle/>
          <a:p>
            <a:pPr marL="0" indent="0">
              <a:buNone/>
            </a:pPr>
            <a:r>
              <a:rPr lang="en-US" sz="3600" dirty="0">
                <a:solidFill>
                  <a:srgbClr val="FF4655"/>
                </a:solidFill>
              </a:rPr>
              <a:t>CONCLUSION</a:t>
            </a:r>
            <a:endParaRPr lang="en-KE" sz="3600" dirty="0">
              <a:solidFill>
                <a:srgbClr val="FF4655"/>
              </a:solidFill>
            </a:endParaRPr>
          </a:p>
        </p:txBody>
      </p:sp>
      <p:sp>
        <p:nvSpPr>
          <p:cNvPr id="10" name="TextBox 9">
            <a:extLst>
              <a:ext uri="{FF2B5EF4-FFF2-40B4-BE49-F238E27FC236}">
                <a16:creationId xmlns:a16="http://schemas.microsoft.com/office/drawing/2014/main" id="{872349D8-F1BF-A2B1-1FE3-2235C1C2666E}"/>
              </a:ext>
            </a:extLst>
          </p:cNvPr>
          <p:cNvSpPr txBox="1"/>
          <p:nvPr/>
        </p:nvSpPr>
        <p:spPr>
          <a:xfrm>
            <a:off x="1868557" y="954157"/>
            <a:ext cx="9925878" cy="2031325"/>
          </a:xfrm>
          <a:prstGeom prst="rect">
            <a:avLst/>
          </a:prstGeom>
          <a:noFill/>
        </p:spPr>
        <p:txBody>
          <a:bodyPr wrap="square" rtlCol="0">
            <a:spAutoFit/>
          </a:bodyPr>
          <a:lstStyle/>
          <a:p>
            <a:br>
              <a:rPr lang="en-US" dirty="0">
                <a:solidFill>
                  <a:srgbClr val="FF4655"/>
                </a:solidFill>
              </a:rPr>
            </a:br>
            <a:r>
              <a:rPr lang="en-US" b="0" i="0" dirty="0">
                <a:solidFill>
                  <a:srgbClr val="FF4655"/>
                </a:solidFill>
                <a:effectLst/>
                <a:latin typeface="Söhne"/>
              </a:rPr>
              <a:t>Upon analyzing the </a:t>
            </a:r>
            <a:r>
              <a:rPr lang="en-US" b="0" i="0" dirty="0" err="1">
                <a:solidFill>
                  <a:srgbClr val="FF4655"/>
                </a:solidFill>
                <a:effectLst/>
                <a:latin typeface="Söhne"/>
              </a:rPr>
              <a:t>Valorant</a:t>
            </a:r>
            <a:r>
              <a:rPr lang="en-US" b="0" i="0" dirty="0">
                <a:solidFill>
                  <a:srgbClr val="FF4655"/>
                </a:solidFill>
                <a:effectLst/>
                <a:latin typeface="Söhne"/>
              </a:rPr>
              <a:t> statistics, it's evident that their accuracy and strategic decision-making stand out prominently. The notable headshot percentage and kill-to-death ratio reflect a commendable proficiency in gunplay, indicating a solid foundation in securing crucial eliminations.</a:t>
            </a:r>
          </a:p>
          <a:p>
            <a:r>
              <a:rPr lang="en-US" dirty="0" err="1">
                <a:solidFill>
                  <a:srgbClr val="FF4655"/>
                </a:solidFill>
                <a:latin typeface="Söhne"/>
              </a:rPr>
              <a:t>Theres</a:t>
            </a:r>
            <a:r>
              <a:rPr lang="en-US" dirty="0">
                <a:solidFill>
                  <a:srgbClr val="FF4655"/>
                </a:solidFill>
                <a:latin typeface="Söhne"/>
              </a:rPr>
              <a:t> a very clear indication that accuracy of the players (Headshots)affect how many kills they make </a:t>
            </a:r>
            <a:r>
              <a:rPr lang="en-US" dirty="0" err="1">
                <a:solidFill>
                  <a:srgbClr val="FF4655"/>
                </a:solidFill>
                <a:latin typeface="Söhne"/>
              </a:rPr>
              <a:t>inturn</a:t>
            </a:r>
            <a:r>
              <a:rPr lang="en-US" dirty="0">
                <a:solidFill>
                  <a:srgbClr val="FF4655"/>
                </a:solidFill>
                <a:latin typeface="Söhne"/>
              </a:rPr>
              <a:t> affecting how the rounds turn out</a:t>
            </a:r>
            <a:endParaRPr lang="en-US" dirty="0"/>
          </a:p>
          <a:p>
            <a:pPr marL="285750" indent="-285750">
              <a:buFont typeface="Arial" panose="020B0604020202020204" pitchFamily="34" charset="0"/>
              <a:buChar char="•"/>
            </a:pPr>
            <a:endParaRPr lang="en-KE" dirty="0"/>
          </a:p>
        </p:txBody>
      </p:sp>
      <p:sp>
        <p:nvSpPr>
          <p:cNvPr id="2" name="TextBox 1">
            <a:extLst>
              <a:ext uri="{FF2B5EF4-FFF2-40B4-BE49-F238E27FC236}">
                <a16:creationId xmlns:a16="http://schemas.microsoft.com/office/drawing/2014/main" id="{432CC629-18D4-BB0D-F7C5-8C9AFA86E639}"/>
              </a:ext>
            </a:extLst>
          </p:cNvPr>
          <p:cNvSpPr txBox="1"/>
          <p:nvPr/>
        </p:nvSpPr>
        <p:spPr>
          <a:xfrm>
            <a:off x="1716157" y="3677479"/>
            <a:ext cx="9925878" cy="3416320"/>
          </a:xfrm>
          <a:prstGeom prst="rect">
            <a:avLst/>
          </a:prstGeom>
          <a:noFill/>
        </p:spPr>
        <p:txBody>
          <a:bodyPr wrap="square" rtlCol="0">
            <a:spAutoFit/>
          </a:bodyPr>
          <a:lstStyle/>
          <a:p>
            <a:pPr algn="l"/>
            <a:br>
              <a:rPr lang="en-US" dirty="0">
                <a:solidFill>
                  <a:srgbClr val="FF4655"/>
                </a:solidFill>
              </a:rPr>
            </a:br>
            <a:r>
              <a:rPr lang="en-US" b="0" i="0" dirty="0">
                <a:solidFill>
                  <a:srgbClr val="FF4655"/>
                </a:solidFill>
                <a:effectLst/>
                <a:latin typeface="Söhne"/>
              </a:rPr>
              <a:t>A player's aggressiveness and confidence during entry significantly correlate with an increased likelihood of securing first kills per round. When a player adopts a more assertive approach in entering engagements, they tend to catch opponents off guard, capitalizing on moments of vulnerability. The confidence to initiate these encounters often translates into quicker reactions and precise aim, contributing to a higher probability of securing the crucial first kill in a round.</a:t>
            </a:r>
          </a:p>
          <a:p>
            <a:pPr algn="l"/>
            <a:r>
              <a:rPr lang="en-US" b="0" i="0" dirty="0">
                <a:solidFill>
                  <a:srgbClr val="FF4655"/>
                </a:solidFill>
                <a:effectLst/>
                <a:latin typeface="Söhne"/>
              </a:rPr>
              <a:t>Aggressive entry playstyle not only disrupts the opponent's defensive setup but also establishes early map control, providing the team with a strategic advantage. The psychological impact on adversaries can be profound, forcing them to adapt to the assertive pace set by the aggressive player. This disruption in the opponent's rhythm can create openings for the rest of the team, leading to a domino effect in securing subsequent kills and controlling the flow of the round.</a:t>
            </a:r>
          </a:p>
          <a:p>
            <a:endParaRPr lang="en-KE" dirty="0">
              <a:solidFill>
                <a:srgbClr val="FF4655"/>
              </a:solidFill>
            </a:endParaRPr>
          </a:p>
        </p:txBody>
      </p:sp>
    </p:spTree>
    <p:extLst>
      <p:ext uri="{BB962C8B-B14F-4D97-AF65-F5344CB8AC3E}">
        <p14:creationId xmlns:p14="http://schemas.microsoft.com/office/powerpoint/2010/main" val="282360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571BC8C-5A28-A149-9350-10A1E50FC909}"/>
              </a:ext>
            </a:extLst>
          </p:cNvPr>
          <p:cNvSpPr>
            <a:spLocks noGrp="1"/>
          </p:cNvSpPr>
          <p:nvPr>
            <p:ph idx="1"/>
          </p:nvPr>
        </p:nvSpPr>
        <p:spPr>
          <a:xfrm>
            <a:off x="3289852" y="130211"/>
            <a:ext cx="5814392" cy="4351338"/>
          </a:xfrm>
        </p:spPr>
        <p:txBody>
          <a:bodyPr>
            <a:normAutofit/>
          </a:bodyPr>
          <a:lstStyle/>
          <a:p>
            <a:pPr marL="0" indent="0">
              <a:buNone/>
            </a:pPr>
            <a:r>
              <a:rPr lang="en-US" sz="5000" dirty="0">
                <a:solidFill>
                  <a:srgbClr val="FF4655"/>
                </a:solidFill>
              </a:rPr>
              <a:t>RECOMENDATION</a:t>
            </a:r>
            <a:endParaRPr lang="en-KE" sz="5000" dirty="0">
              <a:solidFill>
                <a:srgbClr val="FF4655"/>
              </a:solidFill>
            </a:endParaRPr>
          </a:p>
        </p:txBody>
      </p:sp>
      <p:sp>
        <p:nvSpPr>
          <p:cNvPr id="10" name="TextBox 9">
            <a:extLst>
              <a:ext uri="{FF2B5EF4-FFF2-40B4-BE49-F238E27FC236}">
                <a16:creationId xmlns:a16="http://schemas.microsoft.com/office/drawing/2014/main" id="{872349D8-F1BF-A2B1-1FE3-2235C1C2666E}"/>
              </a:ext>
            </a:extLst>
          </p:cNvPr>
          <p:cNvSpPr txBox="1"/>
          <p:nvPr/>
        </p:nvSpPr>
        <p:spPr>
          <a:xfrm>
            <a:off x="1540565" y="1333006"/>
            <a:ext cx="10098155" cy="2585323"/>
          </a:xfrm>
          <a:prstGeom prst="rect">
            <a:avLst/>
          </a:prstGeom>
          <a:noFill/>
        </p:spPr>
        <p:txBody>
          <a:bodyPr wrap="square" rtlCol="0">
            <a:spAutoFit/>
          </a:bodyPr>
          <a:lstStyle/>
          <a:p>
            <a:pPr algn="l"/>
            <a:r>
              <a:rPr lang="en-US" b="0" i="0" dirty="0">
                <a:solidFill>
                  <a:srgbClr val="FF4655"/>
                </a:solidFill>
                <a:effectLst/>
                <a:latin typeface="Söhne"/>
              </a:rPr>
              <a:t>In light of these findings, I recommend they consider an entry fragging role that capitalizes on their accuracy and initiates engagements effectively. This playstyle aligns well with their demonstrated skills, allowing them to contribute significantly to securing map control for the team. Their efficiency in securing eliminations also positions them as a valuable asset in clutch situations, where their precision can be a game-changer.</a:t>
            </a:r>
          </a:p>
          <a:p>
            <a:pPr algn="l"/>
            <a:r>
              <a:rPr lang="en-US" b="0" i="0" dirty="0">
                <a:solidFill>
                  <a:srgbClr val="FF4655"/>
                </a:solidFill>
                <a:effectLst/>
                <a:latin typeface="Söhne"/>
              </a:rPr>
              <a:t>.</a:t>
            </a:r>
          </a:p>
          <a:p>
            <a:pPr marL="285750" indent="-285750">
              <a:buFont typeface="Arial" panose="020B0604020202020204" pitchFamily="34" charset="0"/>
              <a:buChar char="•"/>
            </a:pPr>
            <a:endParaRPr lang="en-US" dirty="0">
              <a:solidFill>
                <a:srgbClr val="FF4655"/>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KE" dirty="0"/>
          </a:p>
        </p:txBody>
      </p:sp>
      <p:sp>
        <p:nvSpPr>
          <p:cNvPr id="2" name="TextBox 1">
            <a:extLst>
              <a:ext uri="{FF2B5EF4-FFF2-40B4-BE49-F238E27FC236}">
                <a16:creationId xmlns:a16="http://schemas.microsoft.com/office/drawing/2014/main" id="{D836AE74-8E7F-4F6D-6C38-CD0D67BAD64A}"/>
              </a:ext>
            </a:extLst>
          </p:cNvPr>
          <p:cNvSpPr txBox="1"/>
          <p:nvPr/>
        </p:nvSpPr>
        <p:spPr>
          <a:xfrm>
            <a:off x="1540565" y="4015409"/>
            <a:ext cx="9564757" cy="1754326"/>
          </a:xfrm>
          <a:prstGeom prst="rect">
            <a:avLst/>
          </a:prstGeom>
          <a:noFill/>
        </p:spPr>
        <p:txBody>
          <a:bodyPr wrap="square" rtlCol="0">
            <a:spAutoFit/>
          </a:bodyPr>
          <a:lstStyle/>
          <a:p>
            <a:pPr algn="l"/>
            <a:r>
              <a:rPr lang="en-US" b="0" i="0" dirty="0">
                <a:solidFill>
                  <a:srgbClr val="FF4655"/>
                </a:solidFill>
                <a:effectLst/>
                <a:latin typeface="Söhne"/>
              </a:rPr>
              <a:t>To further enhance their impact, diversifying their agent pool could be beneficial. This adaptability will empower them to navigate various in-game scenarios, contributing to a more well-rounded and versatile playstyle.</a:t>
            </a:r>
          </a:p>
          <a:p>
            <a:pPr algn="l"/>
            <a:r>
              <a:rPr lang="en-US" b="0" i="0" dirty="0">
                <a:solidFill>
                  <a:srgbClr val="FF4655"/>
                </a:solidFill>
                <a:effectLst/>
                <a:latin typeface="Söhne"/>
              </a:rPr>
              <a:t>Their data-backed strengths are impressive, and I encourage them to explore different strategies to find the playstyle that optimally complements their unique skill set. Keep refining the approach, and their contributions to the team will undoubtedly continue to thrive</a:t>
            </a:r>
            <a:endParaRPr lang="en-KE" dirty="0"/>
          </a:p>
        </p:txBody>
      </p:sp>
    </p:spTree>
    <p:extLst>
      <p:ext uri="{BB962C8B-B14F-4D97-AF65-F5344CB8AC3E}">
        <p14:creationId xmlns:p14="http://schemas.microsoft.com/office/powerpoint/2010/main" val="23012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571BC8C-5A28-A149-9350-10A1E50FC909}"/>
              </a:ext>
            </a:extLst>
          </p:cNvPr>
          <p:cNvSpPr>
            <a:spLocks noGrp="1"/>
          </p:cNvSpPr>
          <p:nvPr>
            <p:ph idx="1"/>
          </p:nvPr>
        </p:nvSpPr>
        <p:spPr>
          <a:xfrm>
            <a:off x="4747591" y="381138"/>
            <a:ext cx="4462670" cy="1023592"/>
          </a:xfrm>
        </p:spPr>
        <p:txBody>
          <a:bodyPr>
            <a:normAutofit/>
          </a:bodyPr>
          <a:lstStyle/>
          <a:p>
            <a:pPr marL="0" indent="0">
              <a:buNone/>
            </a:pPr>
            <a:r>
              <a:rPr lang="en-US" sz="5000" dirty="0">
                <a:solidFill>
                  <a:srgbClr val="FF4655"/>
                </a:solidFill>
              </a:rPr>
              <a:t>SOURCE</a:t>
            </a:r>
            <a:endParaRPr lang="en-KE" sz="5000" dirty="0">
              <a:solidFill>
                <a:srgbClr val="FF4655"/>
              </a:solidFill>
            </a:endParaRPr>
          </a:p>
        </p:txBody>
      </p:sp>
      <p:sp>
        <p:nvSpPr>
          <p:cNvPr id="10" name="TextBox 9">
            <a:extLst>
              <a:ext uri="{FF2B5EF4-FFF2-40B4-BE49-F238E27FC236}">
                <a16:creationId xmlns:a16="http://schemas.microsoft.com/office/drawing/2014/main" id="{872349D8-F1BF-A2B1-1FE3-2235C1C2666E}"/>
              </a:ext>
            </a:extLst>
          </p:cNvPr>
          <p:cNvSpPr txBox="1"/>
          <p:nvPr/>
        </p:nvSpPr>
        <p:spPr>
          <a:xfrm>
            <a:off x="1298714" y="1020419"/>
            <a:ext cx="10760764" cy="1477328"/>
          </a:xfrm>
          <a:prstGeom prst="rect">
            <a:avLst/>
          </a:prstGeom>
          <a:noFill/>
        </p:spPr>
        <p:txBody>
          <a:bodyPr wrap="square" rtlCol="0">
            <a:spAutoFit/>
          </a:bodyPr>
          <a:lstStyle/>
          <a:p>
            <a:br>
              <a:rPr lang="en-US" dirty="0">
                <a:solidFill>
                  <a:srgbClr val="FF4655"/>
                </a:solidFill>
              </a:rPr>
            </a:br>
            <a:r>
              <a:rPr lang="en-US" b="0" i="0" dirty="0">
                <a:solidFill>
                  <a:srgbClr val="FF4655"/>
                </a:solidFill>
                <a:effectLst/>
                <a:latin typeface="Söhne"/>
              </a:rPr>
              <a:t>The dataset utilized in this analysis was graciously provided by </a:t>
            </a:r>
            <a:r>
              <a:rPr lang="en-US" b="0" i="0" dirty="0" err="1">
                <a:solidFill>
                  <a:srgbClr val="FF4655"/>
                </a:solidFill>
                <a:effectLst/>
                <a:latin typeface="Söhne"/>
              </a:rPr>
              <a:t>kggle</a:t>
            </a:r>
            <a:r>
              <a:rPr lang="en-US" b="0" i="0" dirty="0">
                <a:solidFill>
                  <a:srgbClr val="FF4655"/>
                </a:solidFill>
                <a:effectLst/>
                <a:latin typeface="Söhne"/>
              </a:rPr>
              <a:t> a reputable source for comprehensive esports data. Their commitment to delivering accurate and up-to-date information has significantly enriched our exploration of the 2022 </a:t>
            </a:r>
            <a:r>
              <a:rPr lang="en-US" b="0" i="0" dirty="0" err="1">
                <a:solidFill>
                  <a:srgbClr val="FF4655"/>
                </a:solidFill>
                <a:effectLst/>
                <a:latin typeface="Söhne"/>
              </a:rPr>
              <a:t>Valorant</a:t>
            </a:r>
            <a:r>
              <a:rPr lang="en-US" b="0" i="0" dirty="0">
                <a:solidFill>
                  <a:srgbClr val="FF4655"/>
                </a:solidFill>
                <a:effectLst/>
                <a:latin typeface="Söhne"/>
              </a:rPr>
              <a:t> Champions tournament. We extend our appreciation for their dedication to fostering transparency and insight within the esports community.</a:t>
            </a:r>
            <a:endParaRPr lang="en-KE" dirty="0">
              <a:solidFill>
                <a:srgbClr val="FF4655"/>
              </a:solidFill>
            </a:endParaRPr>
          </a:p>
        </p:txBody>
      </p:sp>
      <p:sp>
        <p:nvSpPr>
          <p:cNvPr id="2" name="Content Placeholder 8">
            <a:extLst>
              <a:ext uri="{FF2B5EF4-FFF2-40B4-BE49-F238E27FC236}">
                <a16:creationId xmlns:a16="http://schemas.microsoft.com/office/drawing/2014/main" id="{6B1A3CC9-81AD-1A2D-FF99-7043F5B68723}"/>
              </a:ext>
            </a:extLst>
          </p:cNvPr>
          <p:cNvSpPr txBox="1">
            <a:spLocks/>
          </p:cNvSpPr>
          <p:nvPr/>
        </p:nvSpPr>
        <p:spPr>
          <a:xfrm>
            <a:off x="662609" y="4387047"/>
            <a:ext cx="11251096" cy="102359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rgbClr val="FF4655"/>
                </a:solidFill>
              </a:rPr>
              <a:t>LINKS : </a:t>
            </a:r>
            <a:r>
              <a:rPr lang="en-US" sz="2000" dirty="0">
                <a:solidFill>
                  <a:srgbClr val="FF4655"/>
                </a:solidFill>
                <a:hlinkClick r:id="rId3"/>
              </a:rPr>
              <a:t>https://www.kaggle.com/datasets/evangower/valorant-esports-top-earnings</a:t>
            </a:r>
            <a:endParaRPr lang="en-US" sz="2000" dirty="0">
              <a:solidFill>
                <a:srgbClr val="FF4655"/>
              </a:solidFill>
            </a:endParaRPr>
          </a:p>
          <a:p>
            <a:pPr marL="0" indent="0">
              <a:buFont typeface="Arial" panose="020B0604020202020204" pitchFamily="34" charset="0"/>
              <a:buNone/>
            </a:pPr>
            <a:r>
              <a:rPr lang="en-US" sz="2000" dirty="0">
                <a:solidFill>
                  <a:srgbClr val="FF4655"/>
                </a:solidFill>
              </a:rPr>
              <a:t>	    </a:t>
            </a:r>
            <a:r>
              <a:rPr lang="en-US" sz="2000" dirty="0">
                <a:solidFill>
                  <a:srgbClr val="FF4655"/>
                </a:solidFill>
                <a:hlinkClick r:id="rId4"/>
              </a:rPr>
              <a:t>https://www.kaggle.com/datasets/shihouinyoruichi/valorant-champions-2022-istanbul-stats?rvi=1</a:t>
            </a:r>
            <a:endParaRPr lang="en-US" sz="2000" dirty="0">
              <a:solidFill>
                <a:srgbClr val="FF4655"/>
              </a:solidFill>
            </a:endParaRPr>
          </a:p>
          <a:p>
            <a:pPr marL="0" indent="0">
              <a:buFont typeface="Arial" panose="020B0604020202020204" pitchFamily="34" charset="0"/>
              <a:buNone/>
            </a:pPr>
            <a:endParaRPr lang="en-KE" sz="3200" dirty="0">
              <a:solidFill>
                <a:srgbClr val="FF4655"/>
              </a:solidFill>
            </a:endParaRPr>
          </a:p>
        </p:txBody>
      </p:sp>
    </p:spTree>
    <p:extLst>
      <p:ext uri="{BB962C8B-B14F-4D97-AF65-F5344CB8AC3E}">
        <p14:creationId xmlns:p14="http://schemas.microsoft.com/office/powerpoint/2010/main" val="178422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571BC8C-5A28-A149-9350-10A1E50FC909}"/>
              </a:ext>
            </a:extLst>
          </p:cNvPr>
          <p:cNvSpPr>
            <a:spLocks noGrp="1"/>
          </p:cNvSpPr>
          <p:nvPr>
            <p:ph idx="1"/>
          </p:nvPr>
        </p:nvSpPr>
        <p:spPr>
          <a:xfrm>
            <a:off x="2844248" y="4197764"/>
            <a:ext cx="6503504" cy="1712705"/>
          </a:xfrm>
        </p:spPr>
        <p:txBody>
          <a:bodyPr>
            <a:normAutofit/>
          </a:bodyPr>
          <a:lstStyle/>
          <a:p>
            <a:pPr marL="0" indent="0">
              <a:buNone/>
            </a:pPr>
            <a:r>
              <a:rPr lang="en-US" sz="3600" b="0" i="0" dirty="0">
                <a:solidFill>
                  <a:srgbClr val="FF4655"/>
                </a:solidFill>
                <a:effectLst/>
                <a:latin typeface="Söhne"/>
              </a:rPr>
              <a:t>Thank you all for being here and taking the time to view the presentation.</a:t>
            </a:r>
            <a:endParaRPr lang="en-KE" sz="3600" dirty="0">
              <a:solidFill>
                <a:srgbClr val="FF4655"/>
              </a:solidFill>
            </a:endParaRPr>
          </a:p>
        </p:txBody>
      </p:sp>
      <p:sp>
        <p:nvSpPr>
          <p:cNvPr id="10" name="TextBox 9">
            <a:extLst>
              <a:ext uri="{FF2B5EF4-FFF2-40B4-BE49-F238E27FC236}">
                <a16:creationId xmlns:a16="http://schemas.microsoft.com/office/drawing/2014/main" id="{872349D8-F1BF-A2B1-1FE3-2235C1C2666E}"/>
              </a:ext>
            </a:extLst>
          </p:cNvPr>
          <p:cNvSpPr txBox="1"/>
          <p:nvPr/>
        </p:nvSpPr>
        <p:spPr>
          <a:xfrm>
            <a:off x="967410" y="2292628"/>
            <a:ext cx="7420418" cy="92333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KE" dirty="0"/>
          </a:p>
        </p:txBody>
      </p:sp>
    </p:spTree>
    <p:extLst>
      <p:ext uri="{BB962C8B-B14F-4D97-AF65-F5344CB8AC3E}">
        <p14:creationId xmlns:p14="http://schemas.microsoft.com/office/powerpoint/2010/main" val="83630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571BC8C-5A28-A149-9350-10A1E50FC909}"/>
              </a:ext>
            </a:extLst>
          </p:cNvPr>
          <p:cNvSpPr>
            <a:spLocks noGrp="1"/>
          </p:cNvSpPr>
          <p:nvPr>
            <p:ph idx="1"/>
          </p:nvPr>
        </p:nvSpPr>
        <p:spPr/>
        <p:txBody>
          <a:bodyPr/>
          <a:lstStyle/>
          <a:p>
            <a:r>
              <a:rPr lang="en-US" dirty="0">
                <a:solidFill>
                  <a:srgbClr val="FF4655"/>
                </a:solidFill>
              </a:rPr>
              <a:t>TABLE OF CONTENTS</a:t>
            </a:r>
            <a:endParaRPr lang="en-KE" dirty="0">
              <a:solidFill>
                <a:srgbClr val="FF4655"/>
              </a:solidFill>
            </a:endParaRPr>
          </a:p>
        </p:txBody>
      </p:sp>
      <p:sp>
        <p:nvSpPr>
          <p:cNvPr id="10" name="TextBox 9">
            <a:extLst>
              <a:ext uri="{FF2B5EF4-FFF2-40B4-BE49-F238E27FC236}">
                <a16:creationId xmlns:a16="http://schemas.microsoft.com/office/drawing/2014/main" id="{872349D8-F1BF-A2B1-1FE3-2235C1C2666E}"/>
              </a:ext>
            </a:extLst>
          </p:cNvPr>
          <p:cNvSpPr txBox="1"/>
          <p:nvPr/>
        </p:nvSpPr>
        <p:spPr>
          <a:xfrm>
            <a:off x="967410" y="2292628"/>
            <a:ext cx="7420418"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4655"/>
                </a:solidFill>
              </a:rPr>
              <a:t>INTRODUCTION</a:t>
            </a:r>
          </a:p>
          <a:p>
            <a:pPr marL="285750" indent="-285750">
              <a:buFont typeface="Arial" panose="020B0604020202020204" pitchFamily="34" charset="0"/>
              <a:buChar char="•"/>
            </a:pPr>
            <a:r>
              <a:rPr lang="en-US" dirty="0">
                <a:solidFill>
                  <a:srgbClr val="FF4655"/>
                </a:solidFill>
              </a:rPr>
              <a:t>DATA OVERVIEW</a:t>
            </a:r>
          </a:p>
          <a:p>
            <a:pPr marL="285750" indent="-285750">
              <a:buFont typeface="Arial" panose="020B0604020202020204" pitchFamily="34" charset="0"/>
              <a:buChar char="•"/>
            </a:pPr>
            <a:r>
              <a:rPr lang="en-US" dirty="0">
                <a:solidFill>
                  <a:srgbClr val="FF4655"/>
                </a:solidFill>
              </a:rPr>
              <a:t>EDA</a:t>
            </a:r>
          </a:p>
          <a:p>
            <a:pPr marL="285750" indent="-285750">
              <a:buFont typeface="Arial" panose="020B0604020202020204" pitchFamily="34" charset="0"/>
              <a:buChar char="•"/>
            </a:pPr>
            <a:r>
              <a:rPr lang="en-US" dirty="0">
                <a:solidFill>
                  <a:srgbClr val="FF4655"/>
                </a:solidFill>
              </a:rPr>
              <a:t>VISUALIZATIONS</a:t>
            </a:r>
          </a:p>
          <a:p>
            <a:pPr marL="285750" indent="-285750">
              <a:buFont typeface="Arial" panose="020B0604020202020204" pitchFamily="34" charset="0"/>
              <a:buChar char="•"/>
            </a:pPr>
            <a:r>
              <a:rPr lang="en-US" dirty="0">
                <a:solidFill>
                  <a:srgbClr val="FF4655"/>
                </a:solidFill>
              </a:rPr>
              <a:t>CONCLUSION</a:t>
            </a:r>
          </a:p>
          <a:p>
            <a:pPr marL="285750" indent="-285750">
              <a:buFont typeface="Arial" panose="020B0604020202020204" pitchFamily="34" charset="0"/>
              <a:buChar char="•"/>
            </a:pPr>
            <a:r>
              <a:rPr lang="en-US" dirty="0">
                <a:solidFill>
                  <a:srgbClr val="FF4655"/>
                </a:solidFill>
              </a:rPr>
              <a:t>RECOMENDATTION</a:t>
            </a:r>
          </a:p>
          <a:p>
            <a:pPr marL="285750" indent="-285750">
              <a:buFont typeface="Arial" panose="020B0604020202020204" pitchFamily="34" charset="0"/>
              <a:buChar char="•"/>
            </a:pPr>
            <a:r>
              <a:rPr lang="en-US" dirty="0">
                <a:solidFill>
                  <a:srgbClr val="FF4655"/>
                </a:solidFill>
              </a:rPr>
              <a:t>SOURCE</a:t>
            </a:r>
          </a:p>
          <a:p>
            <a:pPr marL="285750" indent="-285750">
              <a:buFont typeface="Arial" panose="020B0604020202020204" pitchFamily="34" charset="0"/>
              <a:buChar char="•"/>
            </a:pPr>
            <a:r>
              <a:rPr lang="en-US" dirty="0">
                <a:solidFill>
                  <a:srgbClr val="FF4655"/>
                </a:solidFill>
              </a:rPr>
              <a:t>THANKYOU</a:t>
            </a:r>
          </a:p>
          <a:p>
            <a:pPr marL="285750" indent="-285750">
              <a:buFont typeface="Arial" panose="020B0604020202020204" pitchFamily="34" charset="0"/>
              <a:buChar char="•"/>
            </a:pPr>
            <a:endParaRPr lang="en-US" dirty="0">
              <a:solidFill>
                <a:srgbClr val="FF4655"/>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KE" dirty="0"/>
          </a:p>
        </p:txBody>
      </p:sp>
    </p:spTree>
    <p:extLst>
      <p:ext uri="{BB962C8B-B14F-4D97-AF65-F5344CB8AC3E}">
        <p14:creationId xmlns:p14="http://schemas.microsoft.com/office/powerpoint/2010/main" val="14363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571BC8C-5A28-A149-9350-10A1E50FC909}"/>
              </a:ext>
            </a:extLst>
          </p:cNvPr>
          <p:cNvSpPr>
            <a:spLocks noGrp="1"/>
          </p:cNvSpPr>
          <p:nvPr>
            <p:ph idx="1"/>
          </p:nvPr>
        </p:nvSpPr>
        <p:spPr>
          <a:xfrm>
            <a:off x="4257261" y="1918525"/>
            <a:ext cx="6821557" cy="770937"/>
          </a:xfrm>
        </p:spPr>
        <p:txBody>
          <a:bodyPr>
            <a:normAutofit/>
          </a:bodyPr>
          <a:lstStyle/>
          <a:p>
            <a:pPr marL="0" indent="0">
              <a:buNone/>
            </a:pPr>
            <a:r>
              <a:rPr lang="en-US" sz="4000" dirty="0">
                <a:solidFill>
                  <a:srgbClr val="FF4655"/>
                </a:solidFill>
              </a:rPr>
              <a:t>INTRODUCTION</a:t>
            </a:r>
          </a:p>
        </p:txBody>
      </p:sp>
      <p:sp>
        <p:nvSpPr>
          <p:cNvPr id="10" name="TextBox 9">
            <a:extLst>
              <a:ext uri="{FF2B5EF4-FFF2-40B4-BE49-F238E27FC236}">
                <a16:creationId xmlns:a16="http://schemas.microsoft.com/office/drawing/2014/main" id="{872349D8-F1BF-A2B1-1FE3-2235C1C2666E}"/>
              </a:ext>
            </a:extLst>
          </p:cNvPr>
          <p:cNvSpPr txBox="1"/>
          <p:nvPr/>
        </p:nvSpPr>
        <p:spPr>
          <a:xfrm>
            <a:off x="1524002" y="3921913"/>
            <a:ext cx="9554816" cy="2862322"/>
          </a:xfrm>
          <a:prstGeom prst="rect">
            <a:avLst/>
          </a:prstGeom>
          <a:noFill/>
        </p:spPr>
        <p:txBody>
          <a:bodyPr wrap="square" rtlCol="0">
            <a:spAutoFit/>
          </a:bodyPr>
          <a:lstStyle/>
          <a:p>
            <a:r>
              <a:rPr lang="en-US" sz="2400" b="0" i="0" dirty="0">
                <a:solidFill>
                  <a:srgbClr val="FF4655"/>
                </a:solidFill>
                <a:effectLst/>
                <a:latin typeface="Söhne"/>
              </a:rPr>
              <a:t>has become one of the world's most popular esports games. Developed and published by Riot Games, this first-person shooter was launched in the summer of 2020 and has swiftly gained widespread acclaim, attracting millions of daily players from around the globe. The competitive landscape of </a:t>
            </a:r>
            <a:r>
              <a:rPr lang="en-US" sz="2400" b="0" i="0" dirty="0" err="1">
                <a:solidFill>
                  <a:srgbClr val="FF4655"/>
                </a:solidFill>
                <a:effectLst/>
                <a:latin typeface="Söhne"/>
              </a:rPr>
              <a:t>Valorant</a:t>
            </a:r>
            <a:r>
              <a:rPr lang="en-US" sz="2400" b="0" i="0" dirty="0">
                <a:solidFill>
                  <a:srgbClr val="FF4655"/>
                </a:solidFill>
                <a:effectLst/>
                <a:latin typeface="Söhne"/>
              </a:rPr>
              <a:t> sees players and teams from diverse regions competing in events as they vie for the coveted title of </a:t>
            </a:r>
            <a:r>
              <a:rPr lang="en-US" sz="2400" b="0" i="0" dirty="0" err="1">
                <a:solidFill>
                  <a:srgbClr val="FF4655"/>
                </a:solidFill>
                <a:effectLst/>
                <a:latin typeface="Söhne"/>
              </a:rPr>
              <a:t>Valorant</a:t>
            </a:r>
            <a:r>
              <a:rPr lang="en-US" sz="2400" b="0" i="0" dirty="0">
                <a:solidFill>
                  <a:srgbClr val="FF4655"/>
                </a:solidFill>
                <a:effectLst/>
                <a:latin typeface="Söhne"/>
              </a:rPr>
              <a:t> champions..</a:t>
            </a:r>
            <a:endParaRPr lang="en-US" sz="2400" dirty="0">
              <a:solidFill>
                <a:srgbClr val="FF4655"/>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KE" dirty="0"/>
          </a:p>
        </p:txBody>
      </p:sp>
    </p:spTree>
    <p:extLst>
      <p:ext uri="{BB962C8B-B14F-4D97-AF65-F5344CB8AC3E}">
        <p14:creationId xmlns:p14="http://schemas.microsoft.com/office/powerpoint/2010/main" val="200130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571BC8C-5A28-A149-9350-10A1E50FC909}"/>
              </a:ext>
            </a:extLst>
          </p:cNvPr>
          <p:cNvSpPr>
            <a:spLocks noGrp="1"/>
          </p:cNvSpPr>
          <p:nvPr>
            <p:ph idx="1"/>
          </p:nvPr>
        </p:nvSpPr>
        <p:spPr>
          <a:xfrm>
            <a:off x="4083326" y="208859"/>
            <a:ext cx="4025348" cy="692288"/>
          </a:xfrm>
        </p:spPr>
        <p:txBody>
          <a:bodyPr>
            <a:normAutofit/>
          </a:bodyPr>
          <a:lstStyle/>
          <a:p>
            <a:r>
              <a:rPr lang="en-US" sz="4000" dirty="0">
                <a:solidFill>
                  <a:srgbClr val="FF4655"/>
                </a:solidFill>
              </a:rPr>
              <a:t>DATA OVERVIEW</a:t>
            </a:r>
            <a:endParaRPr lang="en-KE" sz="4000" dirty="0">
              <a:solidFill>
                <a:srgbClr val="FF4655"/>
              </a:solidFill>
            </a:endParaRPr>
          </a:p>
        </p:txBody>
      </p:sp>
      <p:sp>
        <p:nvSpPr>
          <p:cNvPr id="10" name="TextBox 9">
            <a:extLst>
              <a:ext uri="{FF2B5EF4-FFF2-40B4-BE49-F238E27FC236}">
                <a16:creationId xmlns:a16="http://schemas.microsoft.com/office/drawing/2014/main" id="{872349D8-F1BF-A2B1-1FE3-2235C1C2666E}"/>
              </a:ext>
            </a:extLst>
          </p:cNvPr>
          <p:cNvSpPr txBox="1"/>
          <p:nvPr/>
        </p:nvSpPr>
        <p:spPr>
          <a:xfrm>
            <a:off x="1994451" y="736072"/>
            <a:ext cx="8203093" cy="2585323"/>
          </a:xfrm>
          <a:prstGeom prst="rect">
            <a:avLst/>
          </a:prstGeom>
          <a:noFill/>
        </p:spPr>
        <p:txBody>
          <a:bodyPr wrap="square" rtlCol="0">
            <a:spAutoFit/>
          </a:bodyPr>
          <a:lstStyle/>
          <a:p>
            <a:pPr marL="285750" indent="-285750">
              <a:buFont typeface="Arial" panose="020B0604020202020204" pitchFamily="34" charset="0"/>
              <a:buChar char="•"/>
            </a:pPr>
            <a:br>
              <a:rPr lang="en-US" dirty="0">
                <a:solidFill>
                  <a:srgbClr val="FF4655"/>
                </a:solidFill>
              </a:rPr>
            </a:br>
            <a:r>
              <a:rPr lang="en-US" b="0" i="0" dirty="0">
                <a:solidFill>
                  <a:srgbClr val="FF4655"/>
                </a:solidFill>
                <a:effectLst/>
                <a:latin typeface="Söhne"/>
              </a:rPr>
              <a:t>The 2022 </a:t>
            </a:r>
            <a:r>
              <a:rPr lang="en-US" b="0" i="0" dirty="0" err="1">
                <a:solidFill>
                  <a:srgbClr val="FF4655"/>
                </a:solidFill>
                <a:effectLst/>
                <a:latin typeface="Söhne"/>
              </a:rPr>
              <a:t>Valorant</a:t>
            </a:r>
            <a:r>
              <a:rPr lang="en-US" b="0" i="0" dirty="0">
                <a:solidFill>
                  <a:srgbClr val="FF4655"/>
                </a:solidFill>
                <a:effectLst/>
                <a:latin typeface="Söhne"/>
              </a:rPr>
              <a:t> Champions, an esports tournament dedicated to the renowned video game </a:t>
            </a:r>
            <a:r>
              <a:rPr lang="en-US" b="0" i="0" dirty="0" err="1">
                <a:solidFill>
                  <a:srgbClr val="FF4655"/>
                </a:solidFill>
                <a:effectLst/>
                <a:latin typeface="Söhne"/>
              </a:rPr>
              <a:t>Valorant</a:t>
            </a:r>
            <a:r>
              <a:rPr lang="en-US" b="0" i="0" dirty="0">
                <a:solidFill>
                  <a:srgbClr val="FF4655"/>
                </a:solidFill>
                <a:effectLst/>
                <a:latin typeface="Söhne"/>
              </a:rPr>
              <a:t>, represented the pinnacle of competitive gaming. This second edition of the </a:t>
            </a:r>
            <a:r>
              <a:rPr lang="en-US" b="0" i="0" dirty="0" err="1">
                <a:solidFill>
                  <a:srgbClr val="FF4655"/>
                </a:solidFill>
                <a:effectLst/>
                <a:latin typeface="Söhne"/>
              </a:rPr>
              <a:t>Valorant</a:t>
            </a:r>
            <a:r>
              <a:rPr lang="en-US" b="0" i="0" dirty="0">
                <a:solidFill>
                  <a:srgbClr val="FF4655"/>
                </a:solidFill>
                <a:effectLst/>
                <a:latin typeface="Söhne"/>
              </a:rPr>
              <a:t> Champions was the culminating event of the </a:t>
            </a:r>
            <a:r>
              <a:rPr lang="en-US" b="0" i="0" dirty="0" err="1">
                <a:solidFill>
                  <a:srgbClr val="FF4655"/>
                </a:solidFill>
                <a:effectLst/>
                <a:latin typeface="Söhne"/>
              </a:rPr>
              <a:t>Valorant</a:t>
            </a:r>
            <a:r>
              <a:rPr lang="en-US" b="0" i="0" dirty="0">
                <a:solidFill>
                  <a:srgbClr val="FF4655"/>
                </a:solidFill>
                <a:effectLst/>
                <a:latin typeface="Söhne"/>
              </a:rPr>
              <a:t> Champions Tour for the 2022 </a:t>
            </a:r>
            <a:r>
              <a:rPr lang="en-US" b="0" i="0" dirty="0" err="1">
                <a:solidFill>
                  <a:srgbClr val="FF4655"/>
                </a:solidFill>
                <a:effectLst/>
                <a:latin typeface="Söhne"/>
              </a:rPr>
              <a:t>Valorant</a:t>
            </a:r>
            <a:r>
              <a:rPr lang="en-US" b="0" i="0" dirty="0">
                <a:solidFill>
                  <a:srgbClr val="FF4655"/>
                </a:solidFill>
                <a:effectLst/>
                <a:latin typeface="Söhne"/>
              </a:rPr>
              <a:t> competitive season. Notably, the data being explored and discussed here was meticulously collected during the tournament, adding an extra layer of significance to the insights derived from this dynamic and highly anticipated esports event. </a:t>
            </a:r>
            <a:endParaRPr lang="en-US" dirty="0">
              <a:solidFill>
                <a:srgbClr val="FF4655"/>
              </a:solidFill>
            </a:endParaRPr>
          </a:p>
          <a:p>
            <a:pPr marL="285750" indent="-285750">
              <a:buFont typeface="Arial" panose="020B0604020202020204" pitchFamily="34" charset="0"/>
              <a:buChar char="•"/>
            </a:pPr>
            <a:endParaRPr lang="en-KE" dirty="0">
              <a:solidFill>
                <a:srgbClr val="FF4655"/>
              </a:solidFill>
            </a:endParaRPr>
          </a:p>
        </p:txBody>
      </p:sp>
      <p:sp>
        <p:nvSpPr>
          <p:cNvPr id="2" name="TextBox 1">
            <a:extLst>
              <a:ext uri="{FF2B5EF4-FFF2-40B4-BE49-F238E27FC236}">
                <a16:creationId xmlns:a16="http://schemas.microsoft.com/office/drawing/2014/main" id="{DA9B9D1E-FFEF-7484-5CC6-E7D28B65F9F5}"/>
              </a:ext>
            </a:extLst>
          </p:cNvPr>
          <p:cNvSpPr txBox="1"/>
          <p:nvPr/>
        </p:nvSpPr>
        <p:spPr>
          <a:xfrm>
            <a:off x="2146851" y="4134678"/>
            <a:ext cx="7898295" cy="1477328"/>
          </a:xfrm>
          <a:prstGeom prst="rect">
            <a:avLst/>
          </a:prstGeom>
          <a:noFill/>
        </p:spPr>
        <p:txBody>
          <a:bodyPr wrap="square" rtlCol="0">
            <a:spAutoFit/>
          </a:bodyPr>
          <a:lstStyle/>
          <a:p>
            <a:r>
              <a:rPr lang="en-US" b="0" i="0" dirty="0">
                <a:solidFill>
                  <a:srgbClr val="FF4655"/>
                </a:solidFill>
                <a:effectLst/>
                <a:latin typeface="Söhne"/>
              </a:rPr>
              <a:t>Set against the backdrop of Istanbul, Turkey, from August 31 to September 18, 2022, the tournament not only showcased the exceptional skills of participating teams and players but also provided a rich dataset that allows us to delve deeper into the intricacies of competitive </a:t>
            </a:r>
            <a:r>
              <a:rPr lang="en-US" b="0" i="0" dirty="0" err="1">
                <a:solidFill>
                  <a:srgbClr val="FF4655"/>
                </a:solidFill>
                <a:effectLst/>
                <a:latin typeface="Söhne"/>
              </a:rPr>
              <a:t>Valorant</a:t>
            </a:r>
            <a:r>
              <a:rPr lang="en-US" b="0" i="0" dirty="0">
                <a:solidFill>
                  <a:srgbClr val="FF4655"/>
                </a:solidFill>
                <a:effectLst/>
                <a:latin typeface="Söhne"/>
              </a:rPr>
              <a:t> gameplay during this exciting period.</a:t>
            </a:r>
            <a:endParaRPr lang="en-US" dirty="0">
              <a:solidFill>
                <a:srgbClr val="FF4655"/>
              </a:solidFill>
            </a:endParaRPr>
          </a:p>
          <a:p>
            <a:endParaRPr lang="en-KE" dirty="0"/>
          </a:p>
        </p:txBody>
      </p:sp>
    </p:spTree>
    <p:extLst>
      <p:ext uri="{BB962C8B-B14F-4D97-AF65-F5344CB8AC3E}">
        <p14:creationId xmlns:p14="http://schemas.microsoft.com/office/powerpoint/2010/main" val="132582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571BC8C-5A28-A149-9350-10A1E50FC909}"/>
              </a:ext>
            </a:extLst>
          </p:cNvPr>
          <p:cNvSpPr>
            <a:spLocks noGrp="1"/>
          </p:cNvSpPr>
          <p:nvPr>
            <p:ph idx="1"/>
          </p:nvPr>
        </p:nvSpPr>
        <p:spPr/>
        <p:txBody>
          <a:bodyPr/>
          <a:lstStyle/>
          <a:p>
            <a:pPr marL="0" indent="0">
              <a:buNone/>
            </a:pPr>
            <a:r>
              <a:rPr lang="en-US" dirty="0">
                <a:solidFill>
                  <a:srgbClr val="FF4655"/>
                </a:solidFill>
              </a:rPr>
              <a:t>EXPLANATORY DATA ANALYSIS</a:t>
            </a:r>
            <a:endParaRPr lang="en-KE" dirty="0">
              <a:solidFill>
                <a:srgbClr val="FF4655"/>
              </a:solidFill>
            </a:endParaRPr>
          </a:p>
        </p:txBody>
      </p:sp>
      <p:sp>
        <p:nvSpPr>
          <p:cNvPr id="10" name="TextBox 9">
            <a:extLst>
              <a:ext uri="{FF2B5EF4-FFF2-40B4-BE49-F238E27FC236}">
                <a16:creationId xmlns:a16="http://schemas.microsoft.com/office/drawing/2014/main" id="{872349D8-F1BF-A2B1-1FE3-2235C1C2666E}"/>
              </a:ext>
            </a:extLst>
          </p:cNvPr>
          <p:cNvSpPr txBox="1"/>
          <p:nvPr/>
        </p:nvSpPr>
        <p:spPr>
          <a:xfrm>
            <a:off x="980661" y="4699635"/>
            <a:ext cx="8812695" cy="2308324"/>
          </a:xfrm>
          <a:prstGeom prst="rect">
            <a:avLst/>
          </a:prstGeom>
          <a:noFill/>
        </p:spPr>
        <p:txBody>
          <a:bodyPr wrap="square" rtlCol="0">
            <a:spAutoFit/>
          </a:bodyPr>
          <a:lstStyle/>
          <a:p>
            <a:r>
              <a:rPr lang="en-US" sz="2400" dirty="0">
                <a:solidFill>
                  <a:srgbClr val="FF4655"/>
                </a:solidFill>
              </a:rPr>
              <a:t>Various aspects of the data have been compared against each other to get a better grasp of wat affects gameplay and wins  and it has been presented in visuals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KE" sz="2400" dirty="0"/>
          </a:p>
        </p:txBody>
      </p:sp>
    </p:spTree>
    <p:extLst>
      <p:ext uri="{BB962C8B-B14F-4D97-AF65-F5344CB8AC3E}">
        <p14:creationId xmlns:p14="http://schemas.microsoft.com/office/powerpoint/2010/main" val="39907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6C0599-2B4F-4272-79D9-1FE40389978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054950" y="672353"/>
            <a:ext cx="8716143" cy="5504610"/>
          </a:xfrm>
        </p:spPr>
      </p:pic>
    </p:spTree>
    <p:extLst>
      <p:ext uri="{BB962C8B-B14F-4D97-AF65-F5344CB8AC3E}">
        <p14:creationId xmlns:p14="http://schemas.microsoft.com/office/powerpoint/2010/main" val="254459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6C0599-2B4F-4272-79D9-1FE40389978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054950" y="672353"/>
            <a:ext cx="8716143" cy="5504610"/>
          </a:xfrm>
        </p:spPr>
      </p:pic>
    </p:spTree>
    <p:extLst>
      <p:ext uri="{BB962C8B-B14F-4D97-AF65-F5344CB8AC3E}">
        <p14:creationId xmlns:p14="http://schemas.microsoft.com/office/powerpoint/2010/main" val="428418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6C0599-2B4F-4272-79D9-1FE40389978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072010" y="676695"/>
            <a:ext cx="6147756" cy="5504610"/>
          </a:xfrm>
        </p:spPr>
      </p:pic>
    </p:spTree>
    <p:extLst>
      <p:ext uri="{BB962C8B-B14F-4D97-AF65-F5344CB8AC3E}">
        <p14:creationId xmlns:p14="http://schemas.microsoft.com/office/powerpoint/2010/main" val="355074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6C0599-2B4F-4272-79D9-1FE40389978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054950" y="672353"/>
            <a:ext cx="8716143" cy="5504610"/>
          </a:xfrm>
        </p:spPr>
      </p:pic>
    </p:spTree>
    <p:extLst>
      <p:ext uri="{BB962C8B-B14F-4D97-AF65-F5344CB8AC3E}">
        <p14:creationId xmlns:p14="http://schemas.microsoft.com/office/powerpoint/2010/main" val="282589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739</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Amasis MT Pro Black</vt: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Cynthia gitari</cp:lastModifiedBy>
  <cp:revision>16</cp:revision>
  <dcterms:created xsi:type="dcterms:W3CDTF">2023-12-21T16:01:41Z</dcterms:created>
  <dcterms:modified xsi:type="dcterms:W3CDTF">2023-12-21T19:51:20Z</dcterms:modified>
</cp:coreProperties>
</file>