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9" r:id="rId2"/>
    <p:sldId id="311" r:id="rId3"/>
    <p:sldId id="407" r:id="rId4"/>
    <p:sldId id="440" r:id="rId5"/>
    <p:sldId id="430" r:id="rId6"/>
    <p:sldId id="441" r:id="rId7"/>
    <p:sldId id="442" r:id="rId8"/>
    <p:sldId id="443" r:id="rId9"/>
    <p:sldId id="410" r:id="rId10"/>
    <p:sldId id="399" r:id="rId11"/>
    <p:sldId id="429" r:id="rId12"/>
    <p:sldId id="423" r:id="rId13"/>
    <p:sldId id="424" r:id="rId14"/>
    <p:sldId id="425" r:id="rId15"/>
    <p:sldId id="391" r:id="rId16"/>
    <p:sldId id="420" r:id="rId17"/>
    <p:sldId id="444" r:id="rId18"/>
    <p:sldId id="445" r:id="rId19"/>
    <p:sldId id="446" r:id="rId20"/>
    <p:sldId id="447" r:id="rId21"/>
    <p:sldId id="448" r:id="rId22"/>
    <p:sldId id="449" r:id="rId23"/>
    <p:sldId id="452" r:id="rId24"/>
    <p:sldId id="451" r:id="rId25"/>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AFA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4617" autoAdjust="0"/>
  </p:normalViewPr>
  <p:slideViewPr>
    <p:cSldViewPr snapToGrid="0" snapToObjects="1">
      <p:cViewPr varScale="1">
        <p:scale>
          <a:sx n="129" d="100"/>
          <a:sy n="129" d="100"/>
        </p:scale>
        <p:origin x="-112" y="-2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D2B1D8B-1E43-794A-913B-46C0BF9DD684}" type="datetimeFigureOut">
              <a:rPr lang="en-US" smtClean="0"/>
              <a:t>7/9/15</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55998D1-461C-3048-A7B2-CD72C0516533}" type="slidenum">
              <a:rPr lang="en-US" smtClean="0"/>
              <a:t>‹#›</a:t>
            </a:fld>
            <a:endParaRPr lang="en-US"/>
          </a:p>
        </p:txBody>
      </p:sp>
    </p:spTree>
    <p:extLst>
      <p:ext uri="{BB962C8B-B14F-4D97-AF65-F5344CB8AC3E}">
        <p14:creationId xmlns:p14="http://schemas.microsoft.com/office/powerpoint/2010/main" val="10701994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80E489E-1EA5-934D-B903-BC39B6A719D7}" type="datetimeFigureOut">
              <a:rPr lang="en-US" smtClean="0"/>
              <a:t>7/9/15</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37E063C-503E-4F42-8435-F8A0B10AE214}" type="slidenum">
              <a:rPr lang="en-US" smtClean="0"/>
              <a:t>‹#›</a:t>
            </a:fld>
            <a:endParaRPr lang="en-US"/>
          </a:p>
        </p:txBody>
      </p:sp>
    </p:spTree>
    <p:extLst>
      <p:ext uri="{BB962C8B-B14F-4D97-AF65-F5344CB8AC3E}">
        <p14:creationId xmlns:p14="http://schemas.microsoft.com/office/powerpoint/2010/main" val="19195861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s://www.youtube.com/watch?v=nV0jY5VgymI"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s://www.youtube.com/watch?v=nV0jY5VgymI"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https://www.youtube.com/watch?v=nV0jY5Vgym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37E063C-503E-4F42-8435-F8A0B10AE214}" type="slidenum">
              <a:rPr lang="en-US" smtClean="0"/>
              <a:t>1</a:t>
            </a:fld>
            <a:endParaRPr lang="en-US"/>
          </a:p>
        </p:txBody>
      </p:sp>
    </p:spTree>
    <p:extLst>
      <p:ext uri="{BB962C8B-B14F-4D97-AF65-F5344CB8AC3E}">
        <p14:creationId xmlns:p14="http://schemas.microsoft.com/office/powerpoint/2010/main" val="1420372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PLAY VIDEO HERE</a:t>
            </a:r>
            <a:r>
              <a:rPr lang="en-US" b="1" dirty="0" smtClean="0"/>
              <a:t>!</a:t>
            </a:r>
          </a:p>
          <a:p>
            <a:r>
              <a:rPr lang="en-US" dirty="0" smtClean="0"/>
              <a:t>Video: http://</a:t>
            </a:r>
            <a:r>
              <a:rPr lang="en-US" dirty="0" err="1" smtClean="0"/>
              <a:t>www.guardian.co.uk</a:t>
            </a:r>
            <a:r>
              <a:rPr lang="en-US" dirty="0" smtClean="0"/>
              <a:t>/media/video/2011/</a:t>
            </a:r>
            <a:r>
              <a:rPr lang="en-US" dirty="0" err="1" smtClean="0"/>
              <a:t>jun</a:t>
            </a:r>
            <a:r>
              <a:rPr lang="en-US" dirty="0" smtClean="0"/>
              <a:t>/22/</a:t>
            </a:r>
            <a:r>
              <a:rPr lang="en-US" dirty="0" err="1" smtClean="0"/>
              <a:t>google-africa-technology-video?intcmp</a:t>
            </a:r>
            <a:r>
              <a:rPr lang="en-US" dirty="0" smtClean="0"/>
              <a:t>=239</a:t>
            </a:r>
          </a:p>
          <a:p>
            <a:r>
              <a:rPr lang="en-US" dirty="0" smtClean="0"/>
              <a:t>Play: 1:00 - 3:50</a:t>
            </a:r>
          </a:p>
          <a:p>
            <a:endParaRPr lang="en-US" dirty="0" smtClean="0"/>
          </a:p>
          <a:p>
            <a:r>
              <a:rPr lang="en-US" dirty="0" smtClean="0"/>
              <a:t>This is</a:t>
            </a:r>
            <a:r>
              <a:rPr lang="en-US" baseline="0" dirty="0" smtClean="0"/>
              <a:t> a clip from a conference called Activate Summit (2011, London) </a:t>
            </a:r>
            <a:endParaRPr lang="en-US" dirty="0"/>
          </a:p>
        </p:txBody>
      </p:sp>
      <p:sp>
        <p:nvSpPr>
          <p:cNvPr id="4" name="Slide Number Placeholder 3"/>
          <p:cNvSpPr>
            <a:spLocks noGrp="1"/>
          </p:cNvSpPr>
          <p:nvPr>
            <p:ph type="sldNum" sz="quarter" idx="10"/>
          </p:nvPr>
        </p:nvSpPr>
        <p:spPr/>
        <p:txBody>
          <a:bodyPr/>
          <a:lstStyle/>
          <a:p>
            <a:fld id="{1D9A73DE-6B28-2B4A-B41E-C3C1EB6D9C16}" type="slidenum">
              <a:rPr lang="en-US" smtClean="0"/>
              <a:t>5</a:t>
            </a:fld>
            <a:endParaRPr lang="en-US"/>
          </a:p>
        </p:txBody>
      </p:sp>
    </p:spTree>
    <p:extLst>
      <p:ext uri="{BB962C8B-B14F-4D97-AF65-F5344CB8AC3E}">
        <p14:creationId xmlns:p14="http://schemas.microsoft.com/office/powerpoint/2010/main" val="352558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might wonder: “Why anthropology” or “Why ethnography” ??</a:t>
            </a:r>
          </a:p>
          <a:p>
            <a:r>
              <a:rPr lang="en-US" baseline="0" dirty="0" smtClean="0"/>
              <a:t>Well, anthropology is on that list that we drew from and needed.</a:t>
            </a:r>
          </a:p>
          <a:p>
            <a:endParaRPr lang="en-US" baseline="0" dirty="0" smtClean="0"/>
          </a:p>
          <a:p>
            <a:r>
              <a:rPr lang="en-US" baseline="0" dirty="0" smtClean="0"/>
              <a:t>Ethnography and anthropologists have been entangled in the growth and trajectory of my field. (</a:t>
            </a:r>
            <a:r>
              <a:rPr lang="en-US" baseline="0" dirty="0" err="1" smtClean="0"/>
              <a:t>Geneveve</a:t>
            </a:r>
            <a:r>
              <a:rPr lang="en-US" baseline="0" dirty="0" smtClean="0"/>
              <a:t> Bell, Lucy </a:t>
            </a:r>
            <a:r>
              <a:rPr lang="en-US" baseline="0" dirty="0" err="1" smtClean="0"/>
              <a:t>Suchman</a:t>
            </a:r>
            <a:r>
              <a:rPr lang="en-US" baseline="0" dirty="0" smtClean="0"/>
              <a:t>, etc.)</a:t>
            </a:r>
          </a:p>
          <a:p>
            <a:endParaRPr lang="en-US" baseline="0" dirty="0" smtClean="0"/>
          </a:p>
          <a:p>
            <a:pPr indent="-457200">
              <a:buNone/>
            </a:pPr>
            <a:r>
              <a:rPr lang="en-US" baseline="0" dirty="0" smtClean="0"/>
              <a:t>Sounds absurd, but 1990s it started to really matter. (</a:t>
            </a:r>
            <a:r>
              <a:rPr lang="en-US" sz="1200" dirty="0" smtClean="0"/>
              <a:t>Salvador, T. with Genevieve Bell and Ken Anderson</a:t>
            </a:r>
            <a:r>
              <a:rPr lang="en-US" sz="1200" baseline="0" dirty="0" smtClean="0"/>
              <a:t> (</a:t>
            </a:r>
            <a:r>
              <a:rPr lang="en-US" sz="1200" dirty="0" smtClean="0"/>
              <a:t>1999)</a:t>
            </a:r>
            <a:r>
              <a:rPr lang="en-US" sz="1200" baseline="0" dirty="0" smtClean="0"/>
              <a:t> in </a:t>
            </a:r>
            <a:r>
              <a:rPr lang="en-US" sz="1200" dirty="0" smtClean="0"/>
              <a:t>Design Ethnography. Design Management Journal 10(4):35-41.</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B546A90-F61A-0842-847F-33D143069E88}"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a:t>
            </a:r>
            <a:r>
              <a:rPr lang="en-US" baseline="0" dirty="0" smtClean="0"/>
              <a:t> brings me to something we talked about in this class: ethnography can be many things.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Ethnography the noun – </a:t>
            </a:r>
            <a:r>
              <a:rPr lang="en-US" sz="1200" dirty="0" smtClean="0"/>
              <a:t>An ethnographic account collected from field research, written, and published for others to read.</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We make</a:t>
            </a:r>
            <a:r>
              <a:rPr lang="en-US" sz="1200" baseline="0" dirty="0" smtClean="0"/>
              <a:t> them, and share them with others who are working in our field (to answer </a:t>
            </a:r>
            <a:r>
              <a:rPr lang="en-US" sz="1200" baseline="0" dirty="0" err="1" smtClean="0"/>
              <a:t>GIRL’s</a:t>
            </a:r>
            <a:r>
              <a:rPr lang="en-US" sz="1200" baseline="0" dirty="0" smtClean="0"/>
              <a:t> question about communication and long term, this is trying to help).</a:t>
            </a: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To produce these in technology (with our timelines) in nearly</a:t>
            </a:r>
            <a:r>
              <a:rPr lang="en-US" sz="1200" baseline="0" dirty="0" smtClean="0"/>
              <a:t> impossible. Story: Angry anthropologists and ICTD 2012 and my workshop.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So, we consume ethnographies produced by others in order to learn, and we go about the business or trying our best to work within our constraints to “do” ethnography.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2B546A90-F61A-0842-847F-33D143069E88}"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 brings me to</a:t>
            </a:r>
            <a:r>
              <a:rPr lang="en-US" baseline="0" dirty="0" smtClean="0"/>
              <a:t> e</a:t>
            </a:r>
            <a:r>
              <a:rPr lang="en-US" dirty="0" smtClean="0"/>
              <a:t>thnography</a:t>
            </a:r>
            <a:r>
              <a:rPr lang="en-US" baseline="0" dirty="0" smtClean="0"/>
              <a:t> the verb – the method.  This is the part where we go out and do stuff.</a:t>
            </a:r>
          </a:p>
          <a:p>
            <a:endParaRPr lang="en-US" baseline="0" dirty="0" smtClean="0"/>
          </a:p>
          <a:p>
            <a:r>
              <a:rPr lang="en-US" baseline="0" dirty="0" smtClean="0"/>
              <a:t>Here we have the difference between applied and “real” anthropologists… not a distinction that anyone ever spelled out for me. I fell into it accidentally and realized that it’s a troubled conundrum.</a:t>
            </a:r>
          </a:p>
          <a:p>
            <a:r>
              <a:rPr lang="en-US" baseline="0" dirty="0" smtClean="0"/>
              <a:t>This is where EPIC comes in.</a:t>
            </a:r>
          </a:p>
          <a:p>
            <a:endParaRPr lang="en-US" baseline="0" dirty="0" smtClean="0"/>
          </a:p>
          <a:p>
            <a:r>
              <a:rPr lang="en-US" baseline="0" dirty="0" smtClean="0"/>
              <a:t>Two QUICK Paper examples</a:t>
            </a:r>
          </a:p>
        </p:txBody>
      </p:sp>
      <p:sp>
        <p:nvSpPr>
          <p:cNvPr id="4" name="Slide Number Placeholder 3"/>
          <p:cNvSpPr>
            <a:spLocks noGrp="1"/>
          </p:cNvSpPr>
          <p:nvPr>
            <p:ph type="sldNum" sz="quarter" idx="10"/>
          </p:nvPr>
        </p:nvSpPr>
        <p:spPr/>
        <p:txBody>
          <a:bodyPr/>
          <a:lstStyle/>
          <a:p>
            <a:fld id="{2B546A90-F61A-0842-847F-33D143069E88}"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hlinkClick r:id="rId3"/>
              </a:rPr>
              <a:t>https://www.youtube.com/watch?v=nV0jY5VgymI</a:t>
            </a:r>
            <a:r>
              <a:rPr lang="en-US" sz="1400" dirty="0" smtClean="0"/>
              <a:t>	</a:t>
            </a:r>
            <a:endParaRPr lang="en-US" sz="1400" dirty="0" smtClean="0">
              <a:solidFill>
                <a:schemeClr val="bg1">
                  <a:lumMod val="75000"/>
                </a:schemeClr>
              </a:solidFill>
            </a:endParaRPr>
          </a:p>
          <a:p>
            <a:endParaRPr lang="en-US" dirty="0"/>
          </a:p>
        </p:txBody>
      </p:sp>
      <p:sp>
        <p:nvSpPr>
          <p:cNvPr id="4" name="Slide Number Placeholder 3"/>
          <p:cNvSpPr>
            <a:spLocks noGrp="1"/>
          </p:cNvSpPr>
          <p:nvPr>
            <p:ph type="sldNum" sz="quarter" idx="10"/>
          </p:nvPr>
        </p:nvSpPr>
        <p:spPr/>
        <p:txBody>
          <a:bodyPr/>
          <a:lstStyle/>
          <a:p>
            <a:fld id="{337E063C-503E-4F42-8435-F8A0B10AE214}" type="slidenum">
              <a:rPr lang="en-US" smtClean="0"/>
              <a:t>15</a:t>
            </a:fld>
            <a:endParaRPr lang="en-US"/>
          </a:p>
        </p:txBody>
      </p:sp>
    </p:spTree>
    <p:extLst>
      <p:ext uri="{BB962C8B-B14F-4D97-AF65-F5344CB8AC3E}">
        <p14:creationId xmlns:p14="http://schemas.microsoft.com/office/powerpoint/2010/main" val="221857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hlinkClick r:id="rId3"/>
              </a:rPr>
              <a:t>https://www.youtube.com/watch?v=nV0jY5VgymI</a:t>
            </a:r>
            <a:r>
              <a:rPr lang="en-US" sz="1400" dirty="0" smtClean="0"/>
              <a:t>	</a:t>
            </a:r>
            <a:endParaRPr lang="en-US" sz="1400" dirty="0" smtClean="0">
              <a:solidFill>
                <a:schemeClr val="bg1">
                  <a:lumMod val="75000"/>
                </a:schemeClr>
              </a:solidFill>
            </a:endParaRPr>
          </a:p>
          <a:p>
            <a:endParaRPr lang="en-US" dirty="0"/>
          </a:p>
        </p:txBody>
      </p:sp>
      <p:sp>
        <p:nvSpPr>
          <p:cNvPr id="4" name="Slide Number Placeholder 3"/>
          <p:cNvSpPr>
            <a:spLocks noGrp="1"/>
          </p:cNvSpPr>
          <p:nvPr>
            <p:ph type="sldNum" sz="quarter" idx="10"/>
          </p:nvPr>
        </p:nvSpPr>
        <p:spPr/>
        <p:txBody>
          <a:bodyPr/>
          <a:lstStyle/>
          <a:p>
            <a:fld id="{337E063C-503E-4F42-8435-F8A0B10AE214}" type="slidenum">
              <a:rPr lang="en-US" smtClean="0"/>
              <a:t>17</a:t>
            </a:fld>
            <a:endParaRPr lang="en-US"/>
          </a:p>
        </p:txBody>
      </p:sp>
    </p:spTree>
    <p:extLst>
      <p:ext uri="{BB962C8B-B14F-4D97-AF65-F5344CB8AC3E}">
        <p14:creationId xmlns:p14="http://schemas.microsoft.com/office/powerpoint/2010/main" val="221857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hlinkClick r:id="rId3"/>
              </a:rPr>
              <a:t>https://www.youtube.com/watch?v=nV0jY5VgymI</a:t>
            </a:r>
            <a:r>
              <a:rPr lang="en-US" sz="1400" dirty="0" smtClean="0"/>
              <a:t>	</a:t>
            </a:r>
            <a:endParaRPr lang="en-US" sz="1400" dirty="0" smtClean="0">
              <a:solidFill>
                <a:schemeClr val="bg1">
                  <a:lumMod val="75000"/>
                </a:schemeClr>
              </a:solidFill>
            </a:endParaRPr>
          </a:p>
          <a:p>
            <a:endParaRPr lang="en-US" dirty="0"/>
          </a:p>
        </p:txBody>
      </p:sp>
      <p:sp>
        <p:nvSpPr>
          <p:cNvPr id="4" name="Slide Number Placeholder 3"/>
          <p:cNvSpPr>
            <a:spLocks noGrp="1"/>
          </p:cNvSpPr>
          <p:nvPr>
            <p:ph type="sldNum" sz="quarter" idx="10"/>
          </p:nvPr>
        </p:nvSpPr>
        <p:spPr/>
        <p:txBody>
          <a:bodyPr/>
          <a:lstStyle/>
          <a:p>
            <a:fld id="{337E063C-503E-4F42-8435-F8A0B10AE214}" type="slidenum">
              <a:rPr lang="en-US" smtClean="0"/>
              <a:t>18</a:t>
            </a:fld>
            <a:endParaRPr lang="en-US"/>
          </a:p>
        </p:txBody>
      </p:sp>
    </p:spTree>
    <p:extLst>
      <p:ext uri="{BB962C8B-B14F-4D97-AF65-F5344CB8AC3E}">
        <p14:creationId xmlns:p14="http://schemas.microsoft.com/office/powerpoint/2010/main" val="221857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6BA421-9472-3745-8EE6-3397475D6F3B}" type="datetimeFigureOut">
              <a:rPr lang="en-US" smtClean="0"/>
              <a:t>7/9/15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191341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BA421-9472-3745-8EE6-3397475D6F3B}" type="datetimeFigureOut">
              <a:rPr lang="en-US" smtClean="0"/>
              <a:t>7/9/15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239140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BA421-9472-3745-8EE6-3397475D6F3B}" type="datetimeFigureOut">
              <a:rPr lang="en-US" smtClean="0"/>
              <a:t>7/9/15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358361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a:lvl1pPr>
            <a:lvl2pPr marL="742950" indent="-285750">
              <a:buFont typeface="Arial"/>
              <a:buChar char="•"/>
              <a:defRPr/>
            </a:lvl2pPr>
            <a:lvl3pPr marL="1143000" indent="-228600">
              <a:buFont typeface="Lucida Grande"/>
              <a:buChar char="-"/>
              <a:defRPr/>
            </a:lvl3pPr>
            <a:lvl4pPr marL="1600200" indent="-228600">
              <a:buFont typeface="Arial"/>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76BA421-9472-3745-8EE6-3397475D6F3B}" type="datetimeFigureOut">
              <a:rPr lang="en-US" smtClean="0"/>
              <a:t>7/9/15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619714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BA421-9472-3745-8EE6-3397475D6F3B}" type="datetimeFigureOut">
              <a:rPr lang="en-US" smtClean="0"/>
              <a:t>7/9/15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131495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76BA421-9472-3745-8EE6-3397475D6F3B}" type="datetimeFigureOut">
              <a:rPr lang="en-US" smtClean="0"/>
              <a:t>7/9/15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1039301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0" indent="0">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0" indent="0">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976BA421-9472-3745-8EE6-3397475D6F3B}" type="datetimeFigureOut">
              <a:rPr lang="en-US" smtClean="0"/>
              <a:t>7/9/15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317615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6BA421-9472-3745-8EE6-3397475D6F3B}" type="datetimeFigureOut">
              <a:rPr lang="en-US" smtClean="0"/>
              <a:t>7/9/15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362732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BA421-9472-3745-8EE6-3397475D6F3B}" type="datetimeFigureOut">
              <a:rPr lang="en-US" smtClean="0"/>
              <a:t>7/9/15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335265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BA421-9472-3745-8EE6-3397475D6F3B}" type="datetimeFigureOut">
              <a:rPr lang="en-US" smtClean="0"/>
              <a:t>7/9/15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104890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BA421-9472-3745-8EE6-3397475D6F3B}" type="datetimeFigureOut">
              <a:rPr lang="en-US" smtClean="0"/>
              <a:t>7/9/15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4393C-0516-0E4C-B497-D5E45EB29F5C}" type="slidenum">
              <a:rPr lang="en-US" smtClean="0"/>
              <a:t>‹#›</a:t>
            </a:fld>
            <a:endParaRPr lang="en-US"/>
          </a:p>
        </p:txBody>
      </p:sp>
    </p:spTree>
    <p:extLst>
      <p:ext uri="{BB962C8B-B14F-4D97-AF65-F5344CB8AC3E}">
        <p14:creationId xmlns:p14="http://schemas.microsoft.com/office/powerpoint/2010/main" val="40736092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Helvetica"/>
              </a:defRPr>
            </a:lvl1pPr>
          </a:lstStyle>
          <a:p>
            <a:fld id="{976BA421-9472-3745-8EE6-3397475D6F3B}" type="datetimeFigureOut">
              <a:rPr lang="en-US" smtClean="0"/>
              <a:pPr/>
              <a:t>7/9/15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Helvetica"/>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Helvetica"/>
              </a:defRPr>
            </a:lvl1pPr>
          </a:lstStyle>
          <a:p>
            <a:fld id="{E6A4393C-0516-0E4C-B497-D5E45EB29F5C}" type="slidenum">
              <a:rPr lang="en-US" smtClean="0"/>
              <a:pPr/>
              <a:t>‹#›</a:t>
            </a:fld>
            <a:endParaRPr lang="en-US" dirty="0"/>
          </a:p>
        </p:txBody>
      </p:sp>
    </p:spTree>
    <p:extLst>
      <p:ext uri="{BB962C8B-B14F-4D97-AF65-F5344CB8AC3E}">
        <p14:creationId xmlns:p14="http://schemas.microsoft.com/office/powerpoint/2010/main" val="253453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rgbClr val="FFFFFF"/>
          </a:solidFill>
          <a:latin typeface="Helvetica"/>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FFFFFF"/>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rgbClr val="FFFFFF"/>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rgbClr val="FFFFFF"/>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rgbClr val="FFFFFF"/>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rgbClr val="FFFFFF"/>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117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3556000" y="560589"/>
            <a:ext cx="6630126" cy="1362075"/>
          </a:xfrm>
        </p:spPr>
        <p:txBody>
          <a:bodyPr/>
          <a:lstStyle/>
          <a:p>
            <a:r>
              <a:rPr lang="en-US" dirty="0" smtClean="0">
                <a:solidFill>
                  <a:schemeClr val="bg1"/>
                </a:solidFill>
              </a:rPr>
              <a:t>       User RESEARCH</a:t>
            </a:r>
            <a:endParaRPr lang="en-US" dirty="0">
              <a:solidFill>
                <a:schemeClr val="bg1"/>
              </a:solidFill>
            </a:endParaRPr>
          </a:p>
        </p:txBody>
      </p:sp>
      <p:sp>
        <p:nvSpPr>
          <p:cNvPr id="3" name="Text Placeholder 2"/>
          <p:cNvSpPr>
            <a:spLocks noGrp="1"/>
          </p:cNvSpPr>
          <p:nvPr>
            <p:ph type="body" idx="1"/>
          </p:nvPr>
        </p:nvSpPr>
        <p:spPr>
          <a:xfrm>
            <a:off x="2494544" y="248228"/>
            <a:ext cx="6649456" cy="450907"/>
          </a:xfrm>
        </p:spPr>
        <p:txBody>
          <a:bodyPr/>
          <a:lstStyle/>
          <a:p>
            <a:pPr algn="r"/>
            <a:r>
              <a:rPr lang="en-US" dirty="0" smtClean="0">
                <a:solidFill>
                  <a:schemeClr val="bg1">
                    <a:lumMod val="95000"/>
                  </a:schemeClr>
                </a:solidFill>
              </a:rPr>
              <a:t> Thursday, </a:t>
            </a:r>
            <a:r>
              <a:rPr lang="en-US" dirty="0">
                <a:solidFill>
                  <a:schemeClr val="bg1">
                    <a:lumMod val="95000"/>
                  </a:schemeClr>
                </a:solidFill>
              </a:rPr>
              <a:t>9</a:t>
            </a:r>
            <a:r>
              <a:rPr lang="en-US" dirty="0" smtClean="0">
                <a:solidFill>
                  <a:schemeClr val="bg1">
                    <a:lumMod val="95000"/>
                  </a:schemeClr>
                </a:solidFill>
              </a:rPr>
              <a:t> July 2015</a:t>
            </a:r>
            <a:endParaRPr lang="en-US" dirty="0">
              <a:solidFill>
                <a:schemeClr val="bg1">
                  <a:lumMod val="95000"/>
                </a:schemeClr>
              </a:solidFill>
            </a:endParaRPr>
          </a:p>
        </p:txBody>
      </p:sp>
    </p:spTree>
    <p:extLst>
      <p:ext uri="{BB962C8B-B14F-4D97-AF65-F5344CB8AC3E}">
        <p14:creationId xmlns:p14="http://schemas.microsoft.com/office/powerpoint/2010/main" val="39424591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Ask or Watch</a:t>
            </a:r>
            <a:r>
              <a:rPr lang="en-US" sz="4000" b="1" dirty="0" smtClean="0"/>
              <a:t>.</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r>
              <a:rPr lang="en-US" sz="2400" dirty="0" smtClean="0"/>
              <a:t>Most user research methods use some form of </a:t>
            </a:r>
            <a:r>
              <a:rPr lang="en-US" sz="2400" b="1" dirty="0" smtClean="0">
                <a:solidFill>
                  <a:srgbClr val="2AFAFF"/>
                </a:solidFill>
              </a:rPr>
              <a:t>empirical</a:t>
            </a:r>
            <a:r>
              <a:rPr lang="en-US" sz="2400" dirty="0" smtClean="0"/>
              <a:t> research method from </a:t>
            </a:r>
            <a:r>
              <a:rPr lang="en-US" sz="2400" b="1" dirty="0" smtClean="0">
                <a:solidFill>
                  <a:srgbClr val="2AFAFF"/>
                </a:solidFill>
              </a:rPr>
              <a:t>anthropological</a:t>
            </a:r>
            <a:r>
              <a:rPr lang="en-US" sz="2400" dirty="0" smtClean="0">
                <a:solidFill>
                  <a:srgbClr val="2AFAFF"/>
                </a:solidFill>
              </a:rPr>
              <a:t> </a:t>
            </a:r>
            <a:r>
              <a:rPr lang="en-US" sz="2400" dirty="0" smtClean="0"/>
              <a:t>or sociological research.</a:t>
            </a:r>
          </a:p>
          <a:p>
            <a:endParaRPr lang="en-US" sz="2400" dirty="0"/>
          </a:p>
          <a:p>
            <a:r>
              <a:rPr lang="en-US" sz="2400" dirty="0" smtClean="0"/>
              <a:t>Most methods are </a:t>
            </a:r>
            <a:r>
              <a:rPr lang="en-US" sz="2400" b="1" dirty="0" smtClean="0">
                <a:solidFill>
                  <a:srgbClr val="2AFAFF"/>
                </a:solidFill>
              </a:rPr>
              <a:t>modified</a:t>
            </a:r>
            <a:r>
              <a:rPr lang="en-US" sz="2400" dirty="0" smtClean="0">
                <a:solidFill>
                  <a:srgbClr val="2AFAFF"/>
                </a:solidFill>
              </a:rPr>
              <a:t> </a:t>
            </a:r>
            <a:r>
              <a:rPr lang="en-US" sz="2400" dirty="0" smtClean="0"/>
              <a:t>(hopefully with a </a:t>
            </a:r>
            <a:r>
              <a:rPr lang="en-US" sz="2400" b="1" dirty="0" smtClean="0">
                <a:solidFill>
                  <a:srgbClr val="2AFAFF"/>
                </a:solidFill>
              </a:rPr>
              <a:t>rationale</a:t>
            </a:r>
            <a:r>
              <a:rPr lang="en-US" sz="2400" dirty="0" smtClean="0">
                <a:solidFill>
                  <a:srgbClr val="2AFAFF"/>
                </a:solidFill>
              </a:rPr>
              <a:t> </a:t>
            </a:r>
            <a:r>
              <a:rPr lang="en-US" sz="2400" dirty="0" smtClean="0"/>
              <a:t>and not just because researchers were in a hurry or “knew better”).</a:t>
            </a:r>
          </a:p>
          <a:p>
            <a:endParaRPr lang="en-US" sz="2400" dirty="0"/>
          </a:p>
          <a:p>
            <a:r>
              <a:rPr lang="en-US" sz="2400" dirty="0" smtClean="0"/>
              <a:t>Generally is breaks down into </a:t>
            </a:r>
            <a:r>
              <a:rPr lang="en-US" sz="2400" b="1" u="sng" dirty="0" smtClean="0">
                <a:solidFill>
                  <a:srgbClr val="2AFAFF"/>
                </a:solidFill>
              </a:rPr>
              <a:t>asking</a:t>
            </a:r>
            <a:r>
              <a:rPr lang="en-US" sz="2400" dirty="0" smtClean="0">
                <a:solidFill>
                  <a:srgbClr val="2AFAFF"/>
                </a:solidFill>
              </a:rPr>
              <a:t> </a:t>
            </a:r>
            <a:r>
              <a:rPr lang="en-US" sz="2400" dirty="0" smtClean="0"/>
              <a:t>or </a:t>
            </a:r>
            <a:r>
              <a:rPr lang="en-US" sz="2400" b="1" u="sng" dirty="0" smtClean="0">
                <a:solidFill>
                  <a:srgbClr val="2AFAFF"/>
                </a:solidFill>
              </a:rPr>
              <a:t>watching</a:t>
            </a:r>
            <a:r>
              <a:rPr lang="en-US" sz="2400" dirty="0" smtClean="0">
                <a:solidFill>
                  <a:srgbClr val="2AFAFF"/>
                </a:solidFill>
              </a:rPr>
              <a:t> </a:t>
            </a:r>
            <a:r>
              <a:rPr lang="en-US" sz="2400" dirty="0" smtClean="0"/>
              <a:t>(or both).</a:t>
            </a:r>
          </a:p>
          <a:p>
            <a:endParaRPr lang="en-US" sz="2400" dirty="0"/>
          </a:p>
          <a:p>
            <a:r>
              <a:rPr lang="en-US" sz="2400" dirty="0" smtClean="0"/>
              <a:t>All user studies should be carefully designed, planned, and implemented if you want to be sure you are </a:t>
            </a:r>
            <a:r>
              <a:rPr lang="en-US" sz="2400" b="1" dirty="0" smtClean="0">
                <a:solidFill>
                  <a:srgbClr val="2AFAFF"/>
                </a:solidFill>
              </a:rPr>
              <a:t>not reinforcing assumptions, making guesses, or learning the wrong things</a:t>
            </a:r>
            <a:r>
              <a:rPr lang="en-US" sz="2400" dirty="0" smtClean="0"/>
              <a:t>.</a:t>
            </a:r>
            <a:endParaRPr lang="en-US" sz="2400" dirty="0"/>
          </a:p>
        </p:txBody>
      </p:sp>
    </p:spTree>
    <p:extLst>
      <p:ext uri="{BB962C8B-B14F-4D97-AF65-F5344CB8AC3E}">
        <p14:creationId xmlns:p14="http://schemas.microsoft.com/office/powerpoint/2010/main" val="24415631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Ask or Watch</a:t>
            </a:r>
            <a:r>
              <a:rPr lang="en-US" sz="4000" b="1" dirty="0" smtClean="0"/>
              <a:t>.</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endParaRPr lang="en-US" sz="2400" dirty="0"/>
          </a:p>
          <a:p>
            <a:r>
              <a:rPr lang="en-US" sz="2400" dirty="0" smtClean="0"/>
              <a:t>Asking = interviews, surveys, questionnaires, etc.</a:t>
            </a:r>
          </a:p>
          <a:p>
            <a:endParaRPr lang="en-US" sz="2400" dirty="0"/>
          </a:p>
          <a:p>
            <a:r>
              <a:rPr lang="en-US" sz="2400" dirty="0"/>
              <a:t>Watching = </a:t>
            </a:r>
            <a:r>
              <a:rPr lang="en-US" sz="2400" dirty="0" smtClean="0"/>
              <a:t>ethnography</a:t>
            </a:r>
          </a:p>
          <a:p>
            <a:endParaRPr lang="en-US" sz="2400" dirty="0"/>
          </a:p>
          <a:p>
            <a:endParaRPr lang="en-US" sz="2400" dirty="0" smtClean="0"/>
          </a:p>
          <a:p>
            <a:r>
              <a:rPr lang="en-US" sz="2000" dirty="0" smtClean="0">
                <a:solidFill>
                  <a:schemeClr val="bg1">
                    <a:lumMod val="65000"/>
                  </a:schemeClr>
                </a:solidFill>
              </a:rPr>
              <a:t>* Note: both are hard to do really well.   </a:t>
            </a:r>
            <a:r>
              <a:rPr lang="en-US" sz="2000" dirty="0" smtClean="0">
                <a:solidFill>
                  <a:schemeClr val="bg1">
                    <a:lumMod val="65000"/>
                  </a:schemeClr>
                </a:solidFill>
                <a:sym typeface="Wingdings"/>
              </a:rPr>
              <a:t>:) </a:t>
            </a:r>
            <a:endParaRPr lang="en-US" sz="2000" dirty="0">
              <a:solidFill>
                <a:schemeClr val="bg1">
                  <a:lumMod val="65000"/>
                </a:schemeClr>
              </a:solidFill>
            </a:endParaRPr>
          </a:p>
          <a:p>
            <a:endParaRPr lang="en-US" sz="2000" dirty="0">
              <a:solidFill>
                <a:schemeClr val="bg1">
                  <a:lumMod val="65000"/>
                </a:schemeClr>
              </a:solidFill>
            </a:endParaRPr>
          </a:p>
        </p:txBody>
      </p:sp>
    </p:spTree>
    <p:extLst>
      <p:ext uri="{BB962C8B-B14F-4D97-AF65-F5344CB8AC3E}">
        <p14:creationId xmlns:p14="http://schemas.microsoft.com/office/powerpoint/2010/main" val="246256391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5706"/>
            <a:ext cx="8537520" cy="1143000"/>
          </a:xfrm>
        </p:spPr>
        <p:txBody>
          <a:bodyPr>
            <a:normAutofit/>
          </a:bodyPr>
          <a:lstStyle/>
          <a:p>
            <a:pPr algn="l"/>
            <a:r>
              <a:rPr lang="en-US" b="1" dirty="0" smtClean="0"/>
              <a:t>Ethnography to HCI</a:t>
            </a:r>
            <a:endParaRPr lang="en-US" b="1" dirty="0"/>
          </a:p>
        </p:txBody>
      </p:sp>
      <p:sp>
        <p:nvSpPr>
          <p:cNvPr id="7" name="Content Placeholder 2"/>
          <p:cNvSpPr>
            <a:spLocks noGrp="1"/>
          </p:cNvSpPr>
          <p:nvPr>
            <p:ph idx="1"/>
          </p:nvPr>
        </p:nvSpPr>
        <p:spPr>
          <a:xfrm>
            <a:off x="457200" y="1769241"/>
            <a:ext cx="3894412" cy="4855353"/>
          </a:xfrm>
        </p:spPr>
        <p:txBody>
          <a:bodyPr>
            <a:normAutofit/>
          </a:bodyPr>
          <a:lstStyle/>
          <a:p>
            <a:pPr>
              <a:buNone/>
            </a:pPr>
            <a:endParaRPr lang="en-GB" sz="2300" dirty="0" smtClean="0"/>
          </a:p>
          <a:p>
            <a:pPr indent="0">
              <a:buNone/>
            </a:pPr>
            <a:r>
              <a:rPr lang="en-GB" sz="2300" dirty="0" smtClean="0"/>
              <a:t>Ethnography is more than just this disciplinary container.</a:t>
            </a:r>
          </a:p>
          <a:p>
            <a:pPr indent="0">
              <a:buNone/>
            </a:pPr>
            <a:endParaRPr lang="en-GB" sz="2300" dirty="0" smtClean="0"/>
          </a:p>
          <a:p>
            <a:pPr indent="0">
              <a:buNone/>
            </a:pPr>
            <a:r>
              <a:rPr lang="en-GB" sz="2300" dirty="0" smtClean="0"/>
              <a:t>Anthropologists in technology took design out of the laboratory.</a:t>
            </a:r>
          </a:p>
          <a:p>
            <a:pPr indent="0">
              <a:buNone/>
            </a:pPr>
            <a:endParaRPr lang="en-GB" sz="2300" dirty="0" smtClean="0"/>
          </a:p>
          <a:p>
            <a:pPr indent="0">
              <a:buNone/>
            </a:pPr>
            <a:r>
              <a:rPr lang="en-GB" sz="2300" dirty="0" smtClean="0"/>
              <a:t>Now more than ever, we draw from anthropological traditions.</a:t>
            </a:r>
          </a:p>
        </p:txBody>
      </p:sp>
      <p:pic>
        <p:nvPicPr>
          <p:cNvPr id="5" name="Picture 4" descr="image.png"/>
          <p:cNvPicPr>
            <a:picLocks noChangeAspect="1"/>
          </p:cNvPicPr>
          <p:nvPr/>
        </p:nvPicPr>
        <p:blipFill>
          <a:blip r:embed="rId3"/>
          <a:stretch>
            <a:fillRect/>
          </a:stretch>
        </p:blipFill>
        <p:spPr>
          <a:xfrm>
            <a:off x="4607521" y="2308706"/>
            <a:ext cx="4226072" cy="4315888"/>
          </a:xfrm>
          <a:prstGeom prst="rect">
            <a:avLst/>
          </a:prstGeom>
          <a:ln>
            <a:solidFill>
              <a:schemeClr val="bg1"/>
            </a:solidFill>
          </a:ln>
        </p:spPr>
      </p:pic>
    </p:spTree>
    <p:extLst>
      <p:ext uri="{BB962C8B-B14F-4D97-AF65-F5344CB8AC3E}">
        <p14:creationId xmlns:p14="http://schemas.microsoft.com/office/powerpoint/2010/main" val="5225696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5706"/>
            <a:ext cx="8537520" cy="1143000"/>
          </a:xfrm>
        </p:spPr>
        <p:txBody>
          <a:bodyPr>
            <a:normAutofit/>
          </a:bodyPr>
          <a:lstStyle/>
          <a:p>
            <a:pPr algn="l"/>
            <a:r>
              <a:rPr lang="en-US" b="1" dirty="0" smtClean="0"/>
              <a:t>Ethnography (</a:t>
            </a:r>
            <a:r>
              <a:rPr lang="en-US" b="1" i="1" dirty="0" err="1" smtClean="0"/>
              <a:t>n</a:t>
            </a:r>
            <a:r>
              <a:rPr lang="en-US" b="1" i="1" dirty="0" smtClean="0"/>
              <a:t>.</a:t>
            </a:r>
            <a:r>
              <a:rPr lang="en-US" b="1" dirty="0" smtClean="0"/>
              <a:t>)</a:t>
            </a:r>
            <a:endParaRPr lang="en-US" b="1" dirty="0"/>
          </a:p>
        </p:txBody>
      </p:sp>
      <p:sp>
        <p:nvSpPr>
          <p:cNvPr id="7" name="Content Placeholder 2"/>
          <p:cNvSpPr>
            <a:spLocks noGrp="1"/>
          </p:cNvSpPr>
          <p:nvPr>
            <p:ph idx="1"/>
          </p:nvPr>
        </p:nvSpPr>
        <p:spPr>
          <a:xfrm>
            <a:off x="457200" y="1769241"/>
            <a:ext cx="8537520" cy="4525963"/>
          </a:xfrm>
        </p:spPr>
        <p:txBody>
          <a:bodyPr>
            <a:normAutofit/>
          </a:bodyPr>
          <a:lstStyle/>
          <a:p>
            <a:pPr indent="0">
              <a:buNone/>
            </a:pPr>
            <a:endParaRPr lang="en-US" sz="2300" dirty="0" smtClean="0"/>
          </a:p>
          <a:p>
            <a:pPr indent="0">
              <a:buNone/>
            </a:pPr>
            <a:r>
              <a:rPr lang="en-US" sz="2300" dirty="0" smtClean="0"/>
              <a:t>An ethnographic account collected from field research, written, and published for others to read.</a:t>
            </a:r>
          </a:p>
        </p:txBody>
      </p:sp>
      <p:pic>
        <p:nvPicPr>
          <p:cNvPr id="5" name="Picture 4" descr="image4.png"/>
          <p:cNvPicPr>
            <a:picLocks noChangeAspect="1"/>
          </p:cNvPicPr>
          <p:nvPr/>
        </p:nvPicPr>
        <p:blipFill>
          <a:blip r:embed="rId3"/>
          <a:stretch>
            <a:fillRect/>
          </a:stretch>
        </p:blipFill>
        <p:spPr>
          <a:xfrm>
            <a:off x="871986" y="3269020"/>
            <a:ext cx="4872488" cy="3588980"/>
          </a:xfrm>
          <a:prstGeom prst="rect">
            <a:avLst/>
          </a:prstGeom>
          <a:ln>
            <a:solidFill>
              <a:schemeClr val="bg1"/>
            </a:solidFill>
          </a:ln>
        </p:spPr>
      </p:pic>
      <p:pic>
        <p:nvPicPr>
          <p:cNvPr id="6" name="Picture 5" descr="image5.png"/>
          <p:cNvPicPr>
            <a:picLocks noChangeAspect="1"/>
          </p:cNvPicPr>
          <p:nvPr/>
        </p:nvPicPr>
        <p:blipFill>
          <a:blip r:embed="rId4"/>
          <a:stretch>
            <a:fillRect/>
          </a:stretch>
        </p:blipFill>
        <p:spPr>
          <a:xfrm>
            <a:off x="2939335" y="3073260"/>
            <a:ext cx="4433886" cy="3595194"/>
          </a:xfrm>
          <a:prstGeom prst="rect">
            <a:avLst/>
          </a:prstGeom>
          <a:ln>
            <a:solidFill>
              <a:schemeClr val="bg1">
                <a:lumMod val="50000"/>
              </a:schemeClr>
            </a:solidFill>
          </a:ln>
          <a:effectLst>
            <a:outerShdw blurRad="50800" dist="38100" dir="8100000" algn="tr" rotWithShape="0">
              <a:prstClr val="black">
                <a:alpha val="40000"/>
              </a:prstClr>
            </a:outerShdw>
          </a:effectLst>
        </p:spPr>
      </p:pic>
      <p:pic>
        <p:nvPicPr>
          <p:cNvPr id="8" name="Picture 7" descr="image6.png"/>
          <p:cNvPicPr>
            <a:picLocks noChangeAspect="1"/>
          </p:cNvPicPr>
          <p:nvPr/>
        </p:nvPicPr>
        <p:blipFill>
          <a:blip r:embed="rId5"/>
          <a:stretch>
            <a:fillRect/>
          </a:stretch>
        </p:blipFill>
        <p:spPr>
          <a:xfrm>
            <a:off x="4534707" y="3925517"/>
            <a:ext cx="3834459" cy="3124864"/>
          </a:xfrm>
          <a:prstGeom prst="rect">
            <a:avLst/>
          </a:prstGeom>
          <a:ln>
            <a:solidFill>
              <a:schemeClr val="bg1"/>
            </a:solidFill>
          </a:ln>
        </p:spPr>
      </p:pic>
      <p:pic>
        <p:nvPicPr>
          <p:cNvPr id="9" name="Picture 8" descr="image7.png"/>
          <p:cNvPicPr>
            <a:picLocks noChangeAspect="1"/>
          </p:cNvPicPr>
          <p:nvPr/>
        </p:nvPicPr>
        <p:blipFill>
          <a:blip r:embed="rId6"/>
          <a:stretch>
            <a:fillRect/>
          </a:stretch>
        </p:blipFill>
        <p:spPr>
          <a:xfrm>
            <a:off x="3984977" y="3389309"/>
            <a:ext cx="2151749" cy="3279145"/>
          </a:xfrm>
          <a:prstGeom prst="rect">
            <a:avLst/>
          </a:prstGeom>
          <a:ln>
            <a:solidFill>
              <a:srgbClr val="7F7F7F"/>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0237442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65706"/>
            <a:ext cx="8537520" cy="1143000"/>
          </a:xfrm>
        </p:spPr>
        <p:txBody>
          <a:bodyPr>
            <a:normAutofit/>
          </a:bodyPr>
          <a:lstStyle/>
          <a:p>
            <a:pPr algn="l"/>
            <a:r>
              <a:rPr lang="en-US" b="1" dirty="0" smtClean="0"/>
              <a:t>Ethnography (</a:t>
            </a:r>
            <a:r>
              <a:rPr lang="en-US" b="1" i="1" dirty="0" err="1" smtClean="0"/>
              <a:t>v</a:t>
            </a:r>
            <a:r>
              <a:rPr lang="en-US" b="1" i="1" dirty="0" smtClean="0"/>
              <a:t>.</a:t>
            </a:r>
            <a:r>
              <a:rPr lang="en-US" b="1" dirty="0" smtClean="0"/>
              <a:t>)</a:t>
            </a:r>
            <a:endParaRPr lang="en-US" b="1" dirty="0"/>
          </a:p>
        </p:txBody>
      </p:sp>
      <p:sp>
        <p:nvSpPr>
          <p:cNvPr id="7" name="Content Placeholder 2"/>
          <p:cNvSpPr>
            <a:spLocks noGrp="1"/>
          </p:cNvSpPr>
          <p:nvPr>
            <p:ph idx="1"/>
          </p:nvPr>
        </p:nvSpPr>
        <p:spPr>
          <a:xfrm>
            <a:off x="457200" y="1769241"/>
            <a:ext cx="8537520" cy="4525963"/>
          </a:xfrm>
        </p:spPr>
        <p:txBody>
          <a:bodyPr>
            <a:normAutofit/>
          </a:bodyPr>
          <a:lstStyle/>
          <a:p>
            <a:pPr>
              <a:buNone/>
            </a:pPr>
            <a:endParaRPr lang="en-US" sz="2300" dirty="0" smtClean="0"/>
          </a:p>
          <a:p>
            <a:pPr indent="0">
              <a:buNone/>
            </a:pPr>
            <a:r>
              <a:rPr lang="en-GB" sz="2300" dirty="0" smtClean="0"/>
              <a:t>A method of research; the business of “doing” ethnographic work in the field or to create an ethnography (</a:t>
            </a:r>
            <a:r>
              <a:rPr lang="en-GB" sz="2300" i="1" dirty="0" err="1" smtClean="0"/>
              <a:t>n</a:t>
            </a:r>
            <a:r>
              <a:rPr lang="en-GB" sz="2300" dirty="0" smtClean="0"/>
              <a:t>.)</a:t>
            </a:r>
          </a:p>
        </p:txBody>
      </p:sp>
      <p:pic>
        <p:nvPicPr>
          <p:cNvPr id="8" name="Picture 7" descr="image3a.png"/>
          <p:cNvPicPr>
            <a:picLocks noChangeAspect="1"/>
          </p:cNvPicPr>
          <p:nvPr/>
        </p:nvPicPr>
        <p:blipFill>
          <a:blip r:embed="rId3"/>
          <a:stretch>
            <a:fillRect/>
          </a:stretch>
        </p:blipFill>
        <p:spPr>
          <a:xfrm>
            <a:off x="872703" y="3346441"/>
            <a:ext cx="4283386" cy="3511559"/>
          </a:xfrm>
          <a:prstGeom prst="rect">
            <a:avLst/>
          </a:prstGeom>
        </p:spPr>
      </p:pic>
      <p:grpSp>
        <p:nvGrpSpPr>
          <p:cNvPr id="12" name="Group 11"/>
          <p:cNvGrpSpPr/>
          <p:nvPr/>
        </p:nvGrpSpPr>
        <p:grpSpPr>
          <a:xfrm>
            <a:off x="872703" y="3047783"/>
            <a:ext cx="6065391" cy="3810217"/>
            <a:chOff x="872703" y="3047783"/>
            <a:chExt cx="6065391" cy="3810217"/>
          </a:xfrm>
        </p:grpSpPr>
        <p:pic>
          <p:nvPicPr>
            <p:cNvPr id="9" name="Picture 8" descr="image3.png"/>
            <p:cNvPicPr>
              <a:picLocks noChangeAspect="1"/>
            </p:cNvPicPr>
            <p:nvPr/>
          </p:nvPicPr>
          <p:blipFill>
            <a:blip r:embed="rId4"/>
            <a:stretch>
              <a:fillRect/>
            </a:stretch>
          </p:blipFill>
          <p:spPr>
            <a:xfrm>
              <a:off x="872703" y="3346441"/>
              <a:ext cx="4283386" cy="3511559"/>
            </a:xfrm>
            <a:prstGeom prst="rect">
              <a:avLst/>
            </a:prstGeom>
          </p:spPr>
        </p:pic>
        <p:pic>
          <p:nvPicPr>
            <p:cNvPr id="10" name="Picture 9" descr="image2.png"/>
            <p:cNvPicPr>
              <a:picLocks noChangeAspect="1"/>
            </p:cNvPicPr>
            <p:nvPr/>
          </p:nvPicPr>
          <p:blipFill>
            <a:blip r:embed="rId5"/>
            <a:stretch>
              <a:fillRect/>
            </a:stretch>
          </p:blipFill>
          <p:spPr>
            <a:xfrm>
              <a:off x="2805397" y="3047783"/>
              <a:ext cx="4132697" cy="3810217"/>
            </a:xfrm>
            <a:prstGeom prst="rect">
              <a:avLst/>
            </a:prstGeom>
            <a:ln>
              <a:solidFill>
                <a:schemeClr val="bg1"/>
              </a:solidFill>
            </a:ln>
          </p:spPr>
        </p:pic>
      </p:grpSp>
    </p:spTree>
    <p:extLst>
      <p:ext uri="{BB962C8B-B14F-4D97-AF65-F5344CB8AC3E}">
        <p14:creationId xmlns:p14="http://schemas.microsoft.com/office/powerpoint/2010/main" val="28308343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483714"/>
            <a:ext cx="8229600" cy="718171"/>
          </a:xfrm>
        </p:spPr>
        <p:txBody>
          <a:bodyPr>
            <a:normAutofit/>
          </a:bodyPr>
          <a:lstStyle/>
          <a:p>
            <a:pPr algn="l"/>
            <a:r>
              <a:rPr lang="en-US" sz="4000" dirty="0" smtClean="0"/>
              <a:t>Let’s bring this back to Earth …</a:t>
            </a:r>
            <a:endParaRPr lang="en-US" sz="4000" dirty="0">
              <a:solidFill>
                <a:srgbClr val="FFFFFF"/>
              </a:solidFill>
            </a:endParaRPr>
          </a:p>
        </p:txBody>
      </p:sp>
      <p:sp>
        <p:nvSpPr>
          <p:cNvPr id="3" name="Content Placeholder 2"/>
          <p:cNvSpPr>
            <a:spLocks noGrp="1"/>
          </p:cNvSpPr>
          <p:nvPr>
            <p:ph idx="1"/>
          </p:nvPr>
        </p:nvSpPr>
        <p:spPr>
          <a:xfrm>
            <a:off x="457200" y="3300272"/>
            <a:ext cx="8401301" cy="1011157"/>
          </a:xfrm>
        </p:spPr>
        <p:txBody>
          <a:bodyPr>
            <a:noAutofit/>
          </a:bodyPr>
          <a:lstStyle/>
          <a:p>
            <a:endParaRPr lang="en-US" sz="3000" dirty="0" smtClean="0">
              <a:solidFill>
                <a:schemeClr val="bg1">
                  <a:lumMod val="75000"/>
                </a:schemeClr>
              </a:solidFill>
            </a:endParaRPr>
          </a:p>
        </p:txBody>
      </p:sp>
    </p:spTree>
    <p:extLst>
      <p:ext uri="{BB962C8B-B14F-4D97-AF65-F5344CB8AC3E}">
        <p14:creationId xmlns:p14="http://schemas.microsoft.com/office/powerpoint/2010/main" val="9823973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237" y="1709735"/>
            <a:ext cx="4395509" cy="718171"/>
          </a:xfrm>
        </p:spPr>
        <p:txBody>
          <a:bodyPr>
            <a:normAutofit/>
          </a:bodyPr>
          <a:lstStyle/>
          <a:p>
            <a:pPr algn="l"/>
            <a:r>
              <a:rPr lang="en-US" sz="4000" dirty="0" smtClean="0"/>
              <a:t>Quick Usefulness</a:t>
            </a:r>
            <a:endParaRPr lang="en-US" sz="4000" dirty="0">
              <a:solidFill>
                <a:srgbClr val="FFFFFF"/>
              </a:solidFill>
            </a:endParaRPr>
          </a:p>
        </p:txBody>
      </p:sp>
      <p:sp>
        <p:nvSpPr>
          <p:cNvPr id="3" name="Content Placeholder 2"/>
          <p:cNvSpPr>
            <a:spLocks noGrp="1"/>
          </p:cNvSpPr>
          <p:nvPr>
            <p:ph idx="1"/>
          </p:nvPr>
        </p:nvSpPr>
        <p:spPr>
          <a:xfrm>
            <a:off x="3131352" y="2466013"/>
            <a:ext cx="5716475" cy="798172"/>
          </a:xfrm>
        </p:spPr>
        <p:txBody>
          <a:bodyPr>
            <a:noAutofit/>
          </a:bodyPr>
          <a:lstStyle/>
          <a:p>
            <a:r>
              <a:rPr lang="en-US" sz="3000" b="1" dirty="0" smtClean="0">
                <a:solidFill>
                  <a:srgbClr val="2AFAFF"/>
                </a:solidFill>
              </a:rPr>
              <a:t>Know when to do it yourself.</a:t>
            </a:r>
            <a:endParaRPr lang="en-US" sz="3000" dirty="0" smtClean="0"/>
          </a:p>
        </p:txBody>
      </p:sp>
    </p:spTree>
    <p:extLst>
      <p:ext uri="{BB962C8B-B14F-4D97-AF65-F5344CB8AC3E}">
        <p14:creationId xmlns:p14="http://schemas.microsoft.com/office/powerpoint/2010/main" val="180789475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483714"/>
            <a:ext cx="8229600" cy="718171"/>
          </a:xfrm>
        </p:spPr>
        <p:txBody>
          <a:bodyPr>
            <a:normAutofit/>
          </a:bodyPr>
          <a:lstStyle/>
          <a:p>
            <a:pPr algn="l"/>
            <a:r>
              <a:rPr lang="en-US" sz="4000" dirty="0" smtClean="0"/>
              <a:t>Let’s now ask some questions.</a:t>
            </a:r>
            <a:endParaRPr lang="en-US" sz="4000" dirty="0">
              <a:solidFill>
                <a:srgbClr val="FFFFFF"/>
              </a:solidFill>
            </a:endParaRPr>
          </a:p>
        </p:txBody>
      </p:sp>
    </p:spTree>
    <p:extLst>
      <p:ext uri="{BB962C8B-B14F-4D97-AF65-F5344CB8AC3E}">
        <p14:creationId xmlns:p14="http://schemas.microsoft.com/office/powerpoint/2010/main" val="94506798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483714"/>
            <a:ext cx="8229600" cy="718171"/>
          </a:xfrm>
        </p:spPr>
        <p:txBody>
          <a:bodyPr>
            <a:normAutofit/>
          </a:bodyPr>
          <a:lstStyle/>
          <a:p>
            <a:pPr algn="l"/>
            <a:r>
              <a:rPr lang="en-US" sz="4000" dirty="0" smtClean="0"/>
              <a:t>What’s wrong with your questions?</a:t>
            </a:r>
            <a:endParaRPr lang="en-US" sz="4000" dirty="0">
              <a:solidFill>
                <a:srgbClr val="FFFFFF"/>
              </a:solidFill>
            </a:endParaRPr>
          </a:p>
        </p:txBody>
      </p:sp>
    </p:spTree>
    <p:extLst>
      <p:ext uri="{BB962C8B-B14F-4D97-AF65-F5344CB8AC3E}">
        <p14:creationId xmlns:p14="http://schemas.microsoft.com/office/powerpoint/2010/main" val="6122304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How to Ask: Tips </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r>
              <a:rPr lang="en-US" sz="1800" dirty="0" smtClean="0"/>
              <a:t>Confidentiality is important, communicate it to them.</a:t>
            </a:r>
            <a:endParaRPr lang="en-US" sz="1800" dirty="0"/>
          </a:p>
          <a:p>
            <a:endParaRPr lang="en-US" sz="1800" dirty="0"/>
          </a:p>
          <a:p>
            <a:r>
              <a:rPr lang="en-US" sz="1800" dirty="0"/>
              <a:t>Choose a comfortable setting for the interview that is free from </a:t>
            </a:r>
            <a:r>
              <a:rPr lang="en-US" sz="1800" dirty="0" smtClean="0"/>
              <a:t>distractions.</a:t>
            </a:r>
            <a:endParaRPr lang="en-US" sz="1800" dirty="0"/>
          </a:p>
          <a:p>
            <a:endParaRPr lang="en-US" sz="1800" dirty="0"/>
          </a:p>
          <a:p>
            <a:r>
              <a:rPr lang="en-US" sz="1800" dirty="0"/>
              <a:t>Questions should be worded clearly.</a:t>
            </a:r>
          </a:p>
          <a:p>
            <a:endParaRPr lang="en-US" sz="1800" dirty="0"/>
          </a:p>
          <a:p>
            <a:r>
              <a:rPr lang="en-US" sz="1800" dirty="0"/>
              <a:t>Questions should be asked one at a time.</a:t>
            </a:r>
          </a:p>
          <a:p>
            <a:endParaRPr lang="en-US" sz="1800" dirty="0"/>
          </a:p>
          <a:p>
            <a:r>
              <a:rPr lang="en-US" sz="1800" dirty="0"/>
              <a:t>Question order is important!</a:t>
            </a:r>
          </a:p>
          <a:p>
            <a:endParaRPr lang="en-US" sz="1800" dirty="0"/>
          </a:p>
          <a:p>
            <a:r>
              <a:rPr lang="en-US" sz="1800" dirty="0" smtClean="0"/>
              <a:t>Do not ask leading questions.</a:t>
            </a:r>
            <a:endParaRPr lang="en-US" sz="1800" dirty="0"/>
          </a:p>
          <a:p>
            <a:endParaRPr lang="en-US" sz="1800" dirty="0"/>
          </a:p>
          <a:p>
            <a:r>
              <a:rPr lang="en-US" sz="1800" dirty="0"/>
              <a:t>Avoid biasing </a:t>
            </a:r>
            <a:r>
              <a:rPr lang="en-US" sz="1800" dirty="0" smtClean="0"/>
              <a:t>responses (be neutral).</a:t>
            </a:r>
            <a:endParaRPr lang="en-US" sz="1800" dirty="0"/>
          </a:p>
          <a:p>
            <a:r>
              <a:rPr lang="en-US" sz="1400" dirty="0"/>
              <a:t>o Do not share your hypotheses (if applicable).</a:t>
            </a:r>
          </a:p>
          <a:p>
            <a:r>
              <a:rPr lang="en-US" sz="1400" dirty="0"/>
              <a:t>o Do not use emotional, loaded or biased language.</a:t>
            </a:r>
          </a:p>
          <a:p>
            <a:r>
              <a:rPr lang="en-US" sz="1400" dirty="0"/>
              <a:t>o Be careful about what your behavior conveys to participants (e.g., expressions of</a:t>
            </a:r>
          </a:p>
          <a:p>
            <a:r>
              <a:rPr lang="en-US" sz="1400" dirty="0"/>
              <a:t>surprise, jumping to take notes).</a:t>
            </a:r>
          </a:p>
          <a:p>
            <a:endParaRPr lang="en-US" sz="1800" dirty="0"/>
          </a:p>
        </p:txBody>
      </p:sp>
    </p:spTree>
    <p:extLst>
      <p:ext uri="{BB962C8B-B14F-4D97-AF65-F5344CB8AC3E}">
        <p14:creationId xmlns:p14="http://schemas.microsoft.com/office/powerpoint/2010/main" val="3226624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Today’s Plan and Objectives</a:t>
            </a:r>
            <a:endParaRPr lang="en-US" sz="4000" dirty="0">
              <a:solidFill>
                <a:srgbClr val="FFFFFF"/>
              </a:solidFill>
            </a:endParaRPr>
          </a:p>
        </p:txBody>
      </p:sp>
      <p:sp>
        <p:nvSpPr>
          <p:cNvPr id="3" name="Content Placeholder 2"/>
          <p:cNvSpPr>
            <a:spLocks noGrp="1"/>
          </p:cNvSpPr>
          <p:nvPr>
            <p:ph idx="1"/>
          </p:nvPr>
        </p:nvSpPr>
        <p:spPr>
          <a:xfrm>
            <a:off x="457199" y="1091198"/>
            <a:ext cx="8509049" cy="5574115"/>
          </a:xfrm>
        </p:spPr>
        <p:txBody>
          <a:bodyPr>
            <a:noAutofit/>
          </a:bodyPr>
          <a:lstStyle/>
          <a:p>
            <a:r>
              <a:rPr lang="en-US" sz="3000" b="1" dirty="0" smtClean="0">
                <a:solidFill>
                  <a:srgbClr val="2AFAFF"/>
                </a:solidFill>
              </a:rPr>
              <a:t>Part 1:</a:t>
            </a:r>
            <a:r>
              <a:rPr lang="en-US" sz="3000" dirty="0" smtClean="0"/>
              <a:t> 9:00am – 10:15am</a:t>
            </a:r>
          </a:p>
          <a:p>
            <a:r>
              <a:rPr lang="en-US" sz="3000" dirty="0"/>
              <a:t>	</a:t>
            </a:r>
            <a:r>
              <a:rPr lang="en-US" sz="3000" dirty="0" smtClean="0"/>
              <a:t>Homework Review.</a:t>
            </a:r>
          </a:p>
          <a:p>
            <a:r>
              <a:rPr lang="en-US" sz="3000" dirty="0"/>
              <a:t>	</a:t>
            </a:r>
            <a:r>
              <a:rPr lang="en-US" sz="3000" dirty="0" smtClean="0"/>
              <a:t>Why/When User Research? (</a:t>
            </a:r>
            <a:r>
              <a:rPr lang="en-US" sz="3000" dirty="0" err="1" smtClean="0"/>
              <a:t>ProTip</a:t>
            </a:r>
            <a:r>
              <a:rPr lang="en-US" sz="3000" dirty="0" smtClean="0"/>
              <a:t>?)</a:t>
            </a:r>
          </a:p>
          <a:p>
            <a:r>
              <a:rPr lang="en-US" sz="3000" dirty="0"/>
              <a:t>	</a:t>
            </a:r>
            <a:r>
              <a:rPr lang="en-US" sz="3000" dirty="0" smtClean="0"/>
              <a:t>Anthropological Grounding</a:t>
            </a:r>
            <a:endParaRPr lang="en-US" sz="3000" dirty="0"/>
          </a:p>
          <a:p>
            <a:r>
              <a:rPr lang="en-US" sz="3000" dirty="0"/>
              <a:t>	</a:t>
            </a:r>
            <a:r>
              <a:rPr lang="en-US" sz="3000" b="1" dirty="0" smtClean="0">
                <a:solidFill>
                  <a:srgbClr val="2AFAFF"/>
                </a:solidFill>
              </a:rPr>
              <a:t>Activity / Break:</a:t>
            </a:r>
            <a:r>
              <a:rPr lang="en-US" sz="3000" dirty="0" smtClean="0"/>
              <a:t> 10:15am – 10:45am</a:t>
            </a:r>
          </a:p>
          <a:p>
            <a:r>
              <a:rPr lang="en-US" sz="3000" b="1" dirty="0" smtClean="0">
                <a:solidFill>
                  <a:srgbClr val="2AFAFF"/>
                </a:solidFill>
              </a:rPr>
              <a:t>Part 2:</a:t>
            </a:r>
            <a:r>
              <a:rPr lang="en-US" sz="3000" dirty="0" smtClean="0"/>
              <a:t> 10:45am – 12:30pm</a:t>
            </a:r>
          </a:p>
          <a:p>
            <a:r>
              <a:rPr lang="en-US" sz="3000" dirty="0"/>
              <a:t>	</a:t>
            </a:r>
            <a:r>
              <a:rPr lang="en-US" sz="3000" dirty="0" smtClean="0"/>
              <a:t>Methods – Asking or Watching</a:t>
            </a:r>
          </a:p>
          <a:p>
            <a:r>
              <a:rPr lang="en-US" sz="3000" dirty="0"/>
              <a:t>	</a:t>
            </a:r>
            <a:r>
              <a:rPr lang="en-US" sz="3000" dirty="0" smtClean="0"/>
              <a:t>Quick </a:t>
            </a:r>
            <a:r>
              <a:rPr lang="en-US" sz="3000" dirty="0"/>
              <a:t>Usefulness</a:t>
            </a:r>
          </a:p>
          <a:p>
            <a:r>
              <a:rPr lang="en-US" sz="3000" dirty="0"/>
              <a:t>	Take-Home Review Points</a:t>
            </a:r>
          </a:p>
          <a:p>
            <a:r>
              <a:rPr lang="en-US" sz="3000" dirty="0"/>
              <a:t>	Homework</a:t>
            </a:r>
            <a:endParaRPr lang="en-US" sz="3000" dirty="0" smtClean="0"/>
          </a:p>
        </p:txBody>
      </p:sp>
    </p:spTree>
    <p:extLst>
      <p:ext uri="{BB962C8B-B14F-4D97-AF65-F5344CB8AC3E}">
        <p14:creationId xmlns:p14="http://schemas.microsoft.com/office/powerpoint/2010/main" val="293081931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a:t>How to Ask: Tips </a:t>
            </a:r>
            <a:endParaRPr lang="en-US" sz="4000" b="1" dirty="0">
              <a:solidFill>
                <a:srgbClr val="FFFFFF"/>
              </a:solidFill>
            </a:endParaRPr>
          </a:p>
        </p:txBody>
      </p:sp>
      <p:sp>
        <p:nvSpPr>
          <p:cNvPr id="3" name="Content Placeholder 2"/>
          <p:cNvSpPr>
            <a:spLocks noGrp="1"/>
          </p:cNvSpPr>
          <p:nvPr>
            <p:ph idx="1"/>
          </p:nvPr>
        </p:nvSpPr>
        <p:spPr>
          <a:xfrm>
            <a:off x="457199" y="1091198"/>
            <a:ext cx="8509049" cy="5537084"/>
          </a:xfrm>
        </p:spPr>
        <p:txBody>
          <a:bodyPr>
            <a:noAutofit/>
          </a:bodyPr>
          <a:lstStyle/>
          <a:p>
            <a:r>
              <a:rPr lang="en-US" sz="1800" dirty="0"/>
              <a:t>Avoid questions that can be answered with “yes” or “no” (Ask open ended questions.)</a:t>
            </a:r>
          </a:p>
          <a:p>
            <a:endParaRPr lang="en-US" sz="1800" dirty="0"/>
          </a:p>
          <a:p>
            <a:r>
              <a:rPr lang="en-US" sz="1800" dirty="0"/>
              <a:t>Ask for elaboration. (Probe)</a:t>
            </a:r>
          </a:p>
          <a:p>
            <a:endParaRPr lang="en-US" sz="1800" dirty="0"/>
          </a:p>
          <a:p>
            <a:r>
              <a:rPr lang="en-US" sz="1800" dirty="0"/>
              <a:t>Be careful about the appearance when note taking.</a:t>
            </a:r>
          </a:p>
          <a:p>
            <a:endParaRPr lang="en-US" sz="1800" dirty="0"/>
          </a:p>
          <a:p>
            <a:r>
              <a:rPr lang="en-US" sz="1800" dirty="0"/>
              <a:t>Provide transition between major topics.</a:t>
            </a:r>
          </a:p>
          <a:p>
            <a:endParaRPr lang="en-US" sz="1800" dirty="0"/>
          </a:p>
          <a:p>
            <a:r>
              <a:rPr lang="en-US" sz="1800" dirty="0"/>
              <a:t>Don't lose control of the interview. </a:t>
            </a:r>
          </a:p>
          <a:p>
            <a:endParaRPr lang="en-US" sz="1800" dirty="0"/>
          </a:p>
          <a:p>
            <a:r>
              <a:rPr lang="en-US" sz="1800" dirty="0"/>
              <a:t>The last questions might be to allow respondents to provide any other information they prefer to add and their impressions of the interview</a:t>
            </a:r>
          </a:p>
          <a:p>
            <a:endParaRPr lang="en-US" sz="1800" dirty="0"/>
          </a:p>
          <a:p>
            <a:r>
              <a:rPr lang="en-US" sz="1800" dirty="0"/>
              <a:t>Be careful asking "why" questions</a:t>
            </a:r>
            <a:r>
              <a:rPr lang="en-US" sz="1800" dirty="0" smtClean="0"/>
              <a:t>.</a:t>
            </a:r>
          </a:p>
          <a:p>
            <a:endParaRPr lang="en-US" sz="1800" dirty="0"/>
          </a:p>
          <a:p>
            <a:r>
              <a:rPr lang="en-US" sz="1800" dirty="0" smtClean="0"/>
              <a:t>Do not be a </a:t>
            </a:r>
            <a:r>
              <a:rPr lang="en-US" sz="1800" b="1" u="sng" dirty="0" smtClean="0">
                <a:solidFill>
                  <a:srgbClr val="2AFAFF"/>
                </a:solidFill>
              </a:rPr>
              <a:t>robot</a:t>
            </a:r>
            <a:r>
              <a:rPr lang="en-US" sz="1800" dirty="0" smtClean="0"/>
              <a:t>!</a:t>
            </a:r>
            <a:endParaRPr lang="en-US" sz="1800" dirty="0"/>
          </a:p>
        </p:txBody>
      </p:sp>
    </p:spTree>
    <p:extLst>
      <p:ext uri="{BB962C8B-B14F-4D97-AF65-F5344CB8AC3E}">
        <p14:creationId xmlns:p14="http://schemas.microsoft.com/office/powerpoint/2010/main" val="42396706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237" y="1709735"/>
            <a:ext cx="4395509" cy="718171"/>
          </a:xfrm>
        </p:spPr>
        <p:txBody>
          <a:bodyPr>
            <a:normAutofit/>
          </a:bodyPr>
          <a:lstStyle/>
          <a:p>
            <a:pPr algn="l"/>
            <a:r>
              <a:rPr lang="en-US" sz="4000" dirty="0" smtClean="0"/>
              <a:t>Quick Usefulness</a:t>
            </a:r>
            <a:endParaRPr lang="en-US" sz="4000" dirty="0">
              <a:solidFill>
                <a:srgbClr val="FFFFFF"/>
              </a:solidFill>
            </a:endParaRPr>
          </a:p>
        </p:txBody>
      </p:sp>
      <p:sp>
        <p:nvSpPr>
          <p:cNvPr id="3" name="Content Placeholder 2"/>
          <p:cNvSpPr>
            <a:spLocks noGrp="1"/>
          </p:cNvSpPr>
          <p:nvPr>
            <p:ph idx="1"/>
          </p:nvPr>
        </p:nvSpPr>
        <p:spPr>
          <a:xfrm>
            <a:off x="3131352" y="2466013"/>
            <a:ext cx="5716475" cy="798172"/>
          </a:xfrm>
        </p:spPr>
        <p:txBody>
          <a:bodyPr>
            <a:noAutofit/>
          </a:bodyPr>
          <a:lstStyle/>
          <a:p>
            <a:r>
              <a:rPr lang="en-US" sz="3000" b="1" dirty="0" smtClean="0">
                <a:solidFill>
                  <a:srgbClr val="2AFAFF"/>
                </a:solidFill>
              </a:rPr>
              <a:t>Career Development… a bit.</a:t>
            </a:r>
          </a:p>
        </p:txBody>
      </p:sp>
    </p:spTree>
    <p:extLst>
      <p:ext uri="{BB962C8B-B14F-4D97-AF65-F5344CB8AC3E}">
        <p14:creationId xmlns:p14="http://schemas.microsoft.com/office/powerpoint/2010/main" val="1331349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Take Homes, What are they?</a:t>
            </a:r>
            <a:endParaRPr lang="en-US" sz="4000" dirty="0">
              <a:solidFill>
                <a:srgbClr val="FFFFFF"/>
              </a:solidFill>
            </a:endParaRPr>
          </a:p>
        </p:txBody>
      </p:sp>
      <p:sp>
        <p:nvSpPr>
          <p:cNvPr id="3" name="Content Placeholder 2"/>
          <p:cNvSpPr>
            <a:spLocks noGrp="1"/>
          </p:cNvSpPr>
          <p:nvPr>
            <p:ph idx="1"/>
          </p:nvPr>
        </p:nvSpPr>
        <p:spPr>
          <a:xfrm>
            <a:off x="457199" y="1091198"/>
            <a:ext cx="8509049" cy="5574115"/>
          </a:xfrm>
        </p:spPr>
        <p:txBody>
          <a:bodyPr>
            <a:noAutofit/>
          </a:bodyPr>
          <a:lstStyle/>
          <a:p>
            <a:r>
              <a:rPr lang="en-US" sz="3000" dirty="0" smtClean="0"/>
              <a:t>    Why</a:t>
            </a:r>
            <a:r>
              <a:rPr lang="en-US" sz="3000" dirty="0"/>
              <a:t>/When User Research? (</a:t>
            </a:r>
            <a:r>
              <a:rPr lang="en-US" sz="3000" dirty="0" err="1"/>
              <a:t>ProTip</a:t>
            </a:r>
            <a:r>
              <a:rPr lang="en-US" sz="3000" dirty="0"/>
              <a:t>?</a:t>
            </a:r>
            <a:r>
              <a:rPr lang="en-US" sz="3000" dirty="0" smtClean="0"/>
              <a:t>)</a:t>
            </a:r>
            <a:endParaRPr lang="en-US" sz="3000" dirty="0"/>
          </a:p>
          <a:p>
            <a:r>
              <a:rPr lang="en-US" sz="3000" dirty="0"/>
              <a:t>	</a:t>
            </a:r>
            <a:r>
              <a:rPr lang="en-US" sz="3000" dirty="0" smtClean="0"/>
              <a:t>Activity</a:t>
            </a:r>
            <a:endParaRPr lang="en-US" sz="3000" dirty="0"/>
          </a:p>
          <a:p>
            <a:r>
              <a:rPr lang="en-US" sz="3000" dirty="0"/>
              <a:t>	Anthropological </a:t>
            </a:r>
            <a:r>
              <a:rPr lang="en-US" sz="3000" dirty="0" smtClean="0"/>
              <a:t>Grounding</a:t>
            </a:r>
            <a:endParaRPr lang="en-US" sz="3000" dirty="0"/>
          </a:p>
          <a:p>
            <a:r>
              <a:rPr lang="en-US" sz="3000" dirty="0"/>
              <a:t>	Methods – Asking or </a:t>
            </a:r>
            <a:r>
              <a:rPr lang="en-US" sz="3000" dirty="0" smtClean="0"/>
              <a:t>Watching</a:t>
            </a:r>
            <a:endParaRPr lang="en-US" sz="3000" dirty="0"/>
          </a:p>
          <a:p>
            <a:r>
              <a:rPr lang="en-US" sz="3000" dirty="0" smtClean="0"/>
              <a:t>    Questionnaires</a:t>
            </a:r>
          </a:p>
          <a:p>
            <a:r>
              <a:rPr lang="en-US" sz="3000" dirty="0"/>
              <a:t>	</a:t>
            </a:r>
            <a:r>
              <a:rPr lang="en-US" sz="3000" dirty="0" smtClean="0"/>
              <a:t>Interviews	</a:t>
            </a:r>
          </a:p>
          <a:p>
            <a:endParaRPr lang="en-US" sz="3000" dirty="0"/>
          </a:p>
          <a:p>
            <a:endParaRPr lang="en-US" sz="3000" dirty="0" smtClean="0"/>
          </a:p>
          <a:p>
            <a:endParaRPr lang="en-US" sz="3000" dirty="0"/>
          </a:p>
        </p:txBody>
      </p:sp>
    </p:spTree>
    <p:extLst>
      <p:ext uri="{BB962C8B-B14F-4D97-AF65-F5344CB8AC3E}">
        <p14:creationId xmlns:p14="http://schemas.microsoft.com/office/powerpoint/2010/main" val="38784632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718171"/>
          </a:xfrm>
        </p:spPr>
        <p:txBody>
          <a:bodyPr>
            <a:normAutofit/>
          </a:bodyPr>
          <a:lstStyle/>
          <a:p>
            <a:pPr algn="l"/>
            <a:r>
              <a:rPr lang="en-US" sz="4000" dirty="0" smtClean="0"/>
              <a:t>Homework</a:t>
            </a:r>
            <a:endParaRPr lang="en-US" sz="4000" dirty="0">
              <a:solidFill>
                <a:srgbClr val="FFFFFF"/>
              </a:solidFill>
            </a:endParaRPr>
          </a:p>
        </p:txBody>
      </p:sp>
      <p:sp>
        <p:nvSpPr>
          <p:cNvPr id="3" name="Content Placeholder 2"/>
          <p:cNvSpPr>
            <a:spLocks noGrp="1"/>
          </p:cNvSpPr>
          <p:nvPr>
            <p:ph idx="1"/>
          </p:nvPr>
        </p:nvSpPr>
        <p:spPr>
          <a:xfrm>
            <a:off x="457199" y="1091198"/>
            <a:ext cx="8509049" cy="5574115"/>
          </a:xfrm>
        </p:spPr>
        <p:txBody>
          <a:bodyPr>
            <a:noAutofit/>
          </a:bodyPr>
          <a:lstStyle/>
          <a:p>
            <a:r>
              <a:rPr lang="en-US" sz="3000" b="1" dirty="0" smtClean="0">
                <a:solidFill>
                  <a:srgbClr val="2AFAFF"/>
                </a:solidFill>
              </a:rPr>
              <a:t>ITERATE Questions from Last Week.</a:t>
            </a:r>
          </a:p>
          <a:p>
            <a:r>
              <a:rPr lang="en-US" sz="3000" dirty="0"/>
              <a:t>	</a:t>
            </a:r>
            <a:r>
              <a:rPr lang="en-US" sz="3000" dirty="0" smtClean="0"/>
              <a:t>Deliverables:	</a:t>
            </a:r>
          </a:p>
          <a:p>
            <a:r>
              <a:rPr lang="en-US" sz="3000" dirty="0"/>
              <a:t>	</a:t>
            </a:r>
            <a:r>
              <a:rPr lang="en-US" sz="3000" dirty="0" smtClean="0"/>
              <a:t>1. Email a revision of the questions you asked last week, with some additional questions added.</a:t>
            </a:r>
          </a:p>
          <a:p>
            <a:r>
              <a:rPr lang="en-US" sz="3000" dirty="0"/>
              <a:t>	</a:t>
            </a:r>
            <a:r>
              <a:rPr lang="en-US" sz="3000" dirty="0" smtClean="0"/>
              <a:t>2. Write a rationale for an observation study. </a:t>
            </a:r>
          </a:p>
          <a:p>
            <a:endParaRPr lang="en-US" sz="1000" dirty="0"/>
          </a:p>
          <a:p>
            <a:r>
              <a:rPr lang="en-US" sz="3000" b="1" dirty="0">
                <a:solidFill>
                  <a:srgbClr val="2AFAFF"/>
                </a:solidFill>
              </a:rPr>
              <a:t>Reading.</a:t>
            </a:r>
          </a:p>
          <a:p>
            <a:r>
              <a:rPr lang="en-US" sz="2000" dirty="0" smtClean="0"/>
              <a:t>	</a:t>
            </a:r>
            <a:r>
              <a:rPr lang="en-US" sz="2000" dirty="0"/>
              <a:t>http://</a:t>
            </a:r>
            <a:r>
              <a:rPr lang="en-US" sz="2000" dirty="0" err="1"/>
              <a:t>www.nngroup.com</a:t>
            </a:r>
            <a:r>
              <a:rPr lang="en-US" sz="2000" dirty="0"/>
              <a:t>/articles/usability-101-introduction-to-usability/</a:t>
            </a:r>
            <a:endParaRPr lang="en-US" sz="2000" dirty="0" smtClean="0"/>
          </a:p>
          <a:p>
            <a:r>
              <a:rPr lang="en-US" sz="2000" dirty="0"/>
              <a:t>	</a:t>
            </a:r>
            <a:r>
              <a:rPr lang="en-US" sz="2000" dirty="0" smtClean="0"/>
              <a:t>http</a:t>
            </a:r>
            <a:r>
              <a:rPr lang="en-US" sz="2000" dirty="0"/>
              <a:t>://</a:t>
            </a:r>
            <a:r>
              <a:rPr lang="en-US" sz="2000" dirty="0" err="1"/>
              <a:t>www.nngroup.com</a:t>
            </a:r>
            <a:r>
              <a:rPr lang="en-US" sz="2000" dirty="0"/>
              <a:t>/articles/how-many-test-users/</a:t>
            </a:r>
          </a:p>
          <a:p>
            <a:endParaRPr lang="en-US" sz="1000" dirty="0" smtClean="0"/>
          </a:p>
          <a:p>
            <a:r>
              <a:rPr lang="en-US" sz="3000" b="1" dirty="0" smtClean="0">
                <a:solidFill>
                  <a:srgbClr val="2AFAFF"/>
                </a:solidFill>
              </a:rPr>
              <a:t>Select a Project!</a:t>
            </a:r>
          </a:p>
          <a:p>
            <a:r>
              <a:rPr lang="en-US" sz="3000" dirty="0"/>
              <a:t>	</a:t>
            </a:r>
            <a:r>
              <a:rPr lang="en-US" sz="3000" dirty="0" smtClean="0"/>
              <a:t>3. Deliverable: Know it next week.</a:t>
            </a:r>
            <a:endParaRPr lang="en-US" sz="3000" dirty="0"/>
          </a:p>
          <a:p>
            <a:r>
              <a:rPr lang="en-US" sz="3000" dirty="0"/>
              <a:t>	</a:t>
            </a:r>
          </a:p>
          <a:p>
            <a:endParaRPr lang="en-US" sz="3000" dirty="0" smtClean="0"/>
          </a:p>
        </p:txBody>
      </p:sp>
    </p:spTree>
    <p:extLst>
      <p:ext uri="{BB962C8B-B14F-4D97-AF65-F5344CB8AC3E}">
        <p14:creationId xmlns:p14="http://schemas.microsoft.com/office/powerpoint/2010/main" val="30753798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262757"/>
            <a:ext cx="8597713" cy="1143000"/>
          </a:xfrm>
        </p:spPr>
        <p:txBody>
          <a:bodyPr>
            <a:normAutofit/>
          </a:bodyPr>
          <a:lstStyle/>
          <a:p>
            <a:pPr algn="l"/>
            <a:r>
              <a:rPr lang="en-US" dirty="0" smtClean="0">
                <a:solidFill>
                  <a:srgbClr val="FFFFFF"/>
                </a:solidFill>
              </a:rPr>
              <a:t>Ask me questions!</a:t>
            </a:r>
            <a:endParaRPr lang="en-US" dirty="0">
              <a:solidFill>
                <a:srgbClr val="FFFFFF"/>
              </a:solidFill>
            </a:endParaRPr>
          </a:p>
        </p:txBody>
      </p:sp>
    </p:spTree>
    <p:extLst>
      <p:ext uri="{BB962C8B-B14F-4D97-AF65-F5344CB8AC3E}">
        <p14:creationId xmlns:p14="http://schemas.microsoft.com/office/powerpoint/2010/main" val="10662237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149" y="1957522"/>
            <a:ext cx="2629949" cy="718171"/>
          </a:xfrm>
        </p:spPr>
        <p:txBody>
          <a:bodyPr>
            <a:normAutofit/>
          </a:bodyPr>
          <a:lstStyle/>
          <a:p>
            <a:pPr algn="l"/>
            <a:r>
              <a:rPr lang="en-US" sz="4000" dirty="0" err="1" smtClean="0"/>
              <a:t>Soo</a:t>
            </a:r>
            <a:r>
              <a:rPr lang="en-US" sz="4000" dirty="0" smtClean="0"/>
              <a:t>…</a:t>
            </a:r>
            <a:endParaRPr lang="en-US" sz="4000" dirty="0">
              <a:solidFill>
                <a:srgbClr val="FFFFFF"/>
              </a:solidFill>
            </a:endParaRPr>
          </a:p>
        </p:txBody>
      </p:sp>
      <p:sp>
        <p:nvSpPr>
          <p:cNvPr id="3" name="Content Placeholder 2"/>
          <p:cNvSpPr>
            <a:spLocks noGrp="1"/>
          </p:cNvSpPr>
          <p:nvPr>
            <p:ph idx="1"/>
          </p:nvPr>
        </p:nvSpPr>
        <p:spPr>
          <a:xfrm>
            <a:off x="4284839" y="2774081"/>
            <a:ext cx="3332044" cy="2540502"/>
          </a:xfrm>
        </p:spPr>
        <p:txBody>
          <a:bodyPr>
            <a:noAutofit/>
          </a:bodyPr>
          <a:lstStyle/>
          <a:p>
            <a:r>
              <a:rPr lang="en-US" sz="3000" b="1" dirty="0" smtClean="0">
                <a:solidFill>
                  <a:srgbClr val="2AFAFF"/>
                </a:solidFill>
              </a:rPr>
              <a:t>the readings:</a:t>
            </a:r>
          </a:p>
          <a:p>
            <a:r>
              <a:rPr lang="en-US" sz="3000" b="1" dirty="0">
                <a:solidFill>
                  <a:srgbClr val="2AFAFF"/>
                </a:solidFill>
              </a:rPr>
              <a:t>	</a:t>
            </a:r>
            <a:r>
              <a:rPr lang="en-US" sz="3000" b="1" dirty="0" smtClean="0">
                <a:solidFill>
                  <a:srgbClr val="2AFAFF"/>
                </a:solidFill>
              </a:rPr>
              <a:t>3 adjectives</a:t>
            </a:r>
            <a:endParaRPr lang="en-US" sz="3000" dirty="0" smtClean="0"/>
          </a:p>
        </p:txBody>
      </p:sp>
    </p:spTree>
    <p:extLst>
      <p:ext uri="{BB962C8B-B14F-4D97-AF65-F5344CB8AC3E}">
        <p14:creationId xmlns:p14="http://schemas.microsoft.com/office/powerpoint/2010/main" val="23011639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149" y="1957522"/>
            <a:ext cx="2629949" cy="718171"/>
          </a:xfrm>
        </p:spPr>
        <p:txBody>
          <a:bodyPr>
            <a:normAutofit/>
          </a:bodyPr>
          <a:lstStyle/>
          <a:p>
            <a:pPr algn="l"/>
            <a:r>
              <a:rPr lang="en-US" sz="4000" dirty="0" err="1" smtClean="0"/>
              <a:t>Soo</a:t>
            </a:r>
            <a:r>
              <a:rPr lang="en-US" sz="4000" dirty="0" smtClean="0"/>
              <a:t>…</a:t>
            </a:r>
            <a:endParaRPr lang="en-US" sz="4000" dirty="0">
              <a:solidFill>
                <a:srgbClr val="FFFFFF"/>
              </a:solidFill>
            </a:endParaRPr>
          </a:p>
        </p:txBody>
      </p:sp>
      <p:sp>
        <p:nvSpPr>
          <p:cNvPr id="3" name="Content Placeholder 2"/>
          <p:cNvSpPr>
            <a:spLocks noGrp="1"/>
          </p:cNvSpPr>
          <p:nvPr>
            <p:ph idx="1"/>
          </p:nvPr>
        </p:nvSpPr>
        <p:spPr>
          <a:xfrm>
            <a:off x="4284839" y="2774081"/>
            <a:ext cx="3332044" cy="808496"/>
          </a:xfrm>
        </p:spPr>
        <p:txBody>
          <a:bodyPr>
            <a:noAutofit/>
          </a:bodyPr>
          <a:lstStyle/>
          <a:p>
            <a:r>
              <a:rPr lang="en-US" sz="3000" b="1" dirty="0" smtClean="0">
                <a:solidFill>
                  <a:srgbClr val="2AFAFF"/>
                </a:solidFill>
              </a:rPr>
              <a:t>your homework.</a:t>
            </a:r>
            <a:endParaRPr lang="en-US" sz="3000" dirty="0" smtClean="0"/>
          </a:p>
        </p:txBody>
      </p:sp>
    </p:spTree>
    <p:extLst>
      <p:ext uri="{BB962C8B-B14F-4D97-AF65-F5344CB8AC3E}">
        <p14:creationId xmlns:p14="http://schemas.microsoft.com/office/powerpoint/2010/main" val="6177117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0172"/>
            <a:ext cx="8229600" cy="1143000"/>
          </a:xfrm>
        </p:spPr>
        <p:txBody>
          <a:bodyPr/>
          <a:lstStyle/>
          <a:p>
            <a:pPr algn="l"/>
            <a:r>
              <a:rPr lang="en-US" dirty="0" smtClean="0"/>
              <a:t>Sam’s UX Pro Tips</a:t>
            </a:r>
            <a:endParaRPr lang="en-US" dirty="0"/>
          </a:p>
        </p:txBody>
      </p:sp>
    </p:spTree>
    <p:extLst>
      <p:ext uri="{BB962C8B-B14F-4D97-AF65-F5344CB8AC3E}">
        <p14:creationId xmlns:p14="http://schemas.microsoft.com/office/powerpoint/2010/main" val="30950874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23" y="367414"/>
            <a:ext cx="8699216" cy="6078385"/>
          </a:xfrm>
        </p:spPr>
        <p:txBody>
          <a:bodyPr>
            <a:normAutofit/>
          </a:bodyPr>
          <a:lstStyle/>
          <a:p>
            <a:pPr algn="l"/>
            <a:r>
              <a:rPr lang="en-US" sz="2800" dirty="0"/>
              <a:t>Constraints are awesome.</a:t>
            </a:r>
            <a:br>
              <a:rPr lang="en-US" sz="2800" dirty="0"/>
            </a:br>
            <a:r>
              <a:rPr lang="en-US" sz="2800" dirty="0"/>
              <a:t>Critique is not opinion.</a:t>
            </a:r>
            <a:br>
              <a:rPr lang="en-US" sz="2800" dirty="0"/>
            </a:br>
            <a:r>
              <a:rPr lang="en-US" sz="2800" dirty="0"/>
              <a:t>All UX is knowledge based.</a:t>
            </a:r>
            <a:br>
              <a:rPr lang="en-US" sz="2800" dirty="0"/>
            </a:br>
            <a:r>
              <a:rPr lang="en-US" sz="2800" dirty="0"/>
              <a:t>For every rule, there is a reason to break it.</a:t>
            </a:r>
            <a:br>
              <a:rPr lang="en-US" sz="2800" dirty="0"/>
            </a:br>
            <a:r>
              <a:rPr lang="en-US" sz="2800" dirty="0"/>
              <a:t>You are not, and never will be, your user.</a:t>
            </a:r>
            <a:br>
              <a:rPr lang="en-US" sz="2800" dirty="0"/>
            </a:br>
            <a:r>
              <a:rPr lang="en-US" sz="2800" dirty="0"/>
              <a:t>Users are bad designers, but they know bad design.</a:t>
            </a:r>
            <a:br>
              <a:rPr lang="en-US" sz="2800" dirty="0"/>
            </a:br>
            <a:r>
              <a:rPr lang="en-US" sz="2800" dirty="0"/>
              <a:t>Expect to be wrong, and embrace it.</a:t>
            </a:r>
            <a:br>
              <a:rPr lang="en-US" sz="2800" dirty="0"/>
            </a:br>
            <a:r>
              <a:rPr lang="en-US" sz="2800" dirty="0"/>
              <a:t>It depends.</a:t>
            </a:r>
            <a:br>
              <a:rPr lang="en-US" sz="2800" dirty="0"/>
            </a:br>
            <a:r>
              <a:rPr lang="en-US" sz="2800" dirty="0"/>
              <a:t>Be reflexive</a:t>
            </a:r>
            <a:r>
              <a:rPr lang="en-US" sz="2800" dirty="0" smtClean="0"/>
              <a:t>.</a:t>
            </a:r>
            <a:br>
              <a:rPr lang="en-US" sz="2800" dirty="0" smtClean="0"/>
            </a:br>
            <a:r>
              <a:rPr lang="en-US" sz="2800" dirty="0" smtClean="0"/>
              <a:t>Ideas are easy, good UX is hard.</a:t>
            </a:r>
            <a:endParaRPr lang="en-US" sz="2800" dirty="0"/>
          </a:p>
        </p:txBody>
      </p:sp>
    </p:spTree>
    <p:extLst>
      <p:ext uri="{BB962C8B-B14F-4D97-AF65-F5344CB8AC3E}">
        <p14:creationId xmlns:p14="http://schemas.microsoft.com/office/powerpoint/2010/main" val="15837386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23" y="367414"/>
            <a:ext cx="8699216" cy="6078385"/>
          </a:xfrm>
        </p:spPr>
        <p:txBody>
          <a:bodyPr>
            <a:normAutofit/>
          </a:bodyPr>
          <a:lstStyle/>
          <a:p>
            <a:pPr algn="l"/>
            <a:r>
              <a:rPr lang="en-US" sz="2800" dirty="0"/>
              <a:t>Constraints are awesome.</a:t>
            </a:r>
            <a:br>
              <a:rPr lang="en-US" sz="2800" dirty="0"/>
            </a:br>
            <a:r>
              <a:rPr lang="en-US" sz="2800" dirty="0"/>
              <a:t>Critique is not opinion.</a:t>
            </a:r>
            <a:br>
              <a:rPr lang="en-US" sz="2800" dirty="0"/>
            </a:br>
            <a:r>
              <a:rPr lang="en-US" sz="2800" b="1" dirty="0">
                <a:solidFill>
                  <a:srgbClr val="2AFAFF"/>
                </a:solidFill>
              </a:rPr>
              <a:t>All UX is knowledge based.</a:t>
            </a:r>
            <a:br>
              <a:rPr lang="en-US" sz="2800" b="1" dirty="0">
                <a:solidFill>
                  <a:srgbClr val="2AFAFF"/>
                </a:solidFill>
              </a:rPr>
            </a:br>
            <a:r>
              <a:rPr lang="en-US" sz="2800" dirty="0"/>
              <a:t>For every rule, there is a reason to break it.</a:t>
            </a:r>
            <a:br>
              <a:rPr lang="en-US" sz="2800" dirty="0"/>
            </a:br>
            <a:r>
              <a:rPr lang="en-US" sz="2800" dirty="0">
                <a:solidFill>
                  <a:schemeClr val="bg1"/>
                </a:solidFill>
              </a:rPr>
              <a:t>You are not, and never will be, your user.</a:t>
            </a:r>
            <a:br>
              <a:rPr lang="en-US" sz="2800" dirty="0">
                <a:solidFill>
                  <a:schemeClr val="bg1"/>
                </a:solidFill>
              </a:rPr>
            </a:br>
            <a:r>
              <a:rPr lang="en-US" sz="2800" dirty="0"/>
              <a:t>Users are bad designers, but they know bad design.</a:t>
            </a:r>
            <a:br>
              <a:rPr lang="en-US" sz="2800" dirty="0"/>
            </a:br>
            <a:r>
              <a:rPr lang="en-US" sz="2800" dirty="0"/>
              <a:t>Expect to be wrong, and embrace it.</a:t>
            </a:r>
            <a:br>
              <a:rPr lang="en-US" sz="2800" dirty="0"/>
            </a:br>
            <a:r>
              <a:rPr lang="en-US" sz="2800" dirty="0"/>
              <a:t>It depends.</a:t>
            </a:r>
            <a:br>
              <a:rPr lang="en-US" sz="2800" dirty="0"/>
            </a:br>
            <a:r>
              <a:rPr lang="en-US" sz="2800" dirty="0"/>
              <a:t>Be reflexive</a:t>
            </a:r>
            <a:r>
              <a:rPr lang="en-US" sz="2800" dirty="0" smtClean="0"/>
              <a:t>.</a:t>
            </a:r>
            <a:br>
              <a:rPr lang="en-US" sz="2800" dirty="0" smtClean="0"/>
            </a:br>
            <a:r>
              <a:rPr lang="en-US" sz="2800" dirty="0" smtClean="0"/>
              <a:t>Ideas are easy, good UX is hard.</a:t>
            </a:r>
            <a:endParaRPr lang="en-US" sz="2800" dirty="0"/>
          </a:p>
        </p:txBody>
      </p:sp>
    </p:spTree>
    <p:extLst>
      <p:ext uri="{BB962C8B-B14F-4D97-AF65-F5344CB8AC3E}">
        <p14:creationId xmlns:p14="http://schemas.microsoft.com/office/powerpoint/2010/main" val="36325364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23" y="367414"/>
            <a:ext cx="8699216" cy="6078385"/>
          </a:xfrm>
        </p:spPr>
        <p:txBody>
          <a:bodyPr>
            <a:normAutofit/>
          </a:bodyPr>
          <a:lstStyle/>
          <a:p>
            <a:pPr algn="l"/>
            <a:r>
              <a:rPr lang="en-US" sz="2800" dirty="0"/>
              <a:t>Constraints are awesome.</a:t>
            </a:r>
            <a:br>
              <a:rPr lang="en-US" sz="2800" dirty="0"/>
            </a:br>
            <a:r>
              <a:rPr lang="en-US" sz="2800" dirty="0"/>
              <a:t>Critique is not opinion.</a:t>
            </a:r>
            <a:br>
              <a:rPr lang="en-US" sz="2800" dirty="0"/>
            </a:br>
            <a:r>
              <a:rPr lang="en-US" sz="2800" b="1" u="sng" dirty="0">
                <a:solidFill>
                  <a:srgbClr val="2AFAFF"/>
                </a:solidFill>
              </a:rPr>
              <a:t>All UX is knowledge based</a:t>
            </a:r>
            <a:r>
              <a:rPr lang="en-US" sz="2800" b="1" dirty="0">
                <a:solidFill>
                  <a:srgbClr val="2AFAFF"/>
                </a:solidFill>
              </a:rPr>
              <a:t>.</a:t>
            </a:r>
            <a:br>
              <a:rPr lang="en-US" sz="2800" b="1" dirty="0">
                <a:solidFill>
                  <a:srgbClr val="2AFAFF"/>
                </a:solidFill>
              </a:rPr>
            </a:br>
            <a:r>
              <a:rPr lang="en-US" sz="2800" dirty="0"/>
              <a:t>For every rule, there is a reason to break it.</a:t>
            </a:r>
            <a:br>
              <a:rPr lang="en-US" sz="2800" dirty="0"/>
            </a:br>
            <a:r>
              <a:rPr lang="en-US" sz="2800" b="1" dirty="0">
                <a:solidFill>
                  <a:srgbClr val="2AFAFF"/>
                </a:solidFill>
              </a:rPr>
              <a:t>You are not, and never will be, your user.</a:t>
            </a:r>
            <a:br>
              <a:rPr lang="en-US" sz="2800" b="1" dirty="0">
                <a:solidFill>
                  <a:srgbClr val="2AFAFF"/>
                </a:solidFill>
              </a:rPr>
            </a:br>
            <a:r>
              <a:rPr lang="en-US" sz="2800" dirty="0"/>
              <a:t>Users are bad designers, but they know bad design.</a:t>
            </a:r>
            <a:br>
              <a:rPr lang="en-US" sz="2800" dirty="0"/>
            </a:br>
            <a:r>
              <a:rPr lang="en-US" sz="2800" b="1" dirty="0">
                <a:solidFill>
                  <a:srgbClr val="2AFAFF"/>
                </a:solidFill>
              </a:rPr>
              <a:t>Expect to be wrong, and embrace it.</a:t>
            </a:r>
            <a:br>
              <a:rPr lang="en-US" sz="2800" b="1" dirty="0">
                <a:solidFill>
                  <a:srgbClr val="2AFAFF"/>
                </a:solidFill>
              </a:rPr>
            </a:br>
            <a:r>
              <a:rPr lang="en-US" sz="2800" dirty="0"/>
              <a:t>It depends.</a:t>
            </a:r>
            <a:br>
              <a:rPr lang="en-US" sz="2800" dirty="0"/>
            </a:br>
            <a:r>
              <a:rPr lang="en-US" sz="2800" dirty="0"/>
              <a:t>Be reflexive</a:t>
            </a:r>
            <a:r>
              <a:rPr lang="en-US" sz="2800" dirty="0" smtClean="0"/>
              <a:t>.</a:t>
            </a:r>
            <a:br>
              <a:rPr lang="en-US" sz="2800" dirty="0" smtClean="0"/>
            </a:br>
            <a:r>
              <a:rPr lang="en-US" sz="2800" dirty="0" smtClean="0"/>
              <a:t>Ideas are easy, good UX is hard.</a:t>
            </a:r>
            <a:endParaRPr lang="en-US" sz="2800" dirty="0"/>
          </a:p>
        </p:txBody>
      </p:sp>
    </p:spTree>
    <p:extLst>
      <p:ext uri="{BB962C8B-B14F-4D97-AF65-F5344CB8AC3E}">
        <p14:creationId xmlns:p14="http://schemas.microsoft.com/office/powerpoint/2010/main" val="31380950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23" y="1957522"/>
            <a:ext cx="5327654" cy="902344"/>
          </a:xfrm>
        </p:spPr>
        <p:txBody>
          <a:bodyPr>
            <a:normAutofit/>
          </a:bodyPr>
          <a:lstStyle/>
          <a:p>
            <a:pPr algn="l"/>
            <a:r>
              <a:rPr lang="en-US" sz="4000" dirty="0" smtClean="0"/>
              <a:t>You are not your user.</a:t>
            </a:r>
            <a:endParaRPr lang="en-US" sz="4000" dirty="0">
              <a:solidFill>
                <a:srgbClr val="FFFFFF"/>
              </a:solidFill>
            </a:endParaRPr>
          </a:p>
        </p:txBody>
      </p:sp>
      <p:sp>
        <p:nvSpPr>
          <p:cNvPr id="3" name="Content Placeholder 2"/>
          <p:cNvSpPr>
            <a:spLocks noGrp="1"/>
          </p:cNvSpPr>
          <p:nvPr>
            <p:ph idx="1"/>
          </p:nvPr>
        </p:nvSpPr>
        <p:spPr>
          <a:xfrm>
            <a:off x="1311264" y="2774081"/>
            <a:ext cx="7495886" cy="808496"/>
          </a:xfrm>
        </p:spPr>
        <p:txBody>
          <a:bodyPr>
            <a:noAutofit/>
          </a:bodyPr>
          <a:lstStyle/>
          <a:p>
            <a:r>
              <a:rPr lang="en-US" sz="3000" b="1" dirty="0" smtClean="0">
                <a:solidFill>
                  <a:srgbClr val="2AFAFF"/>
                </a:solidFill>
              </a:rPr>
              <a:t>So when and how do we study them?</a:t>
            </a:r>
            <a:endParaRPr lang="en-US" sz="3000" dirty="0" smtClean="0"/>
          </a:p>
        </p:txBody>
      </p:sp>
    </p:spTree>
    <p:extLst>
      <p:ext uri="{BB962C8B-B14F-4D97-AF65-F5344CB8AC3E}">
        <p14:creationId xmlns:p14="http://schemas.microsoft.com/office/powerpoint/2010/main" val="611197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9565</TotalTime>
  <Words>931</Words>
  <Application>Microsoft Macintosh PowerPoint</Application>
  <PresentationFormat>On-screen Show (4:3)</PresentationFormat>
  <Paragraphs>152</Paragraphs>
  <Slides>24</Slides>
  <Notes>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User RESEARCH</vt:lpstr>
      <vt:lpstr>Today’s Plan and Objectives</vt:lpstr>
      <vt:lpstr>Soo…</vt:lpstr>
      <vt:lpstr>Soo…</vt:lpstr>
      <vt:lpstr>Sam’s UX Pro Tips</vt:lpstr>
      <vt:lpstr>Constraints are awesome. Critique is not opinion. All UX is knowledge based. For every rule, there is a reason to break it. You are not, and never will be, your user. Users are bad designers, but they know bad design. Expect to be wrong, and embrace it. It depends. Be reflexive. Ideas are easy, good UX is hard.</vt:lpstr>
      <vt:lpstr>Constraints are awesome. Critique is not opinion. All UX is knowledge based. For every rule, there is a reason to break it. You are not, and never will be, your user. Users are bad designers, but they know bad design. Expect to be wrong, and embrace it. It depends. Be reflexive. Ideas are easy, good UX is hard.</vt:lpstr>
      <vt:lpstr>Constraints are awesome. Critique is not opinion. All UX is knowledge based. For every rule, there is a reason to break it. You are not, and never will be, your user. Users are bad designers, but they know bad design. Expect to be wrong, and embrace it. It depends. Be reflexive. Ideas are easy, good UX is hard.</vt:lpstr>
      <vt:lpstr>You are not your user.</vt:lpstr>
      <vt:lpstr>Ask or Watch.</vt:lpstr>
      <vt:lpstr>Ask or Watch.</vt:lpstr>
      <vt:lpstr>Ethnography to HCI</vt:lpstr>
      <vt:lpstr>Ethnography (n.)</vt:lpstr>
      <vt:lpstr>Ethnography (v.)</vt:lpstr>
      <vt:lpstr>Let’s bring this back to Earth …</vt:lpstr>
      <vt:lpstr>Quick Usefulness</vt:lpstr>
      <vt:lpstr>Let’s now ask some questions.</vt:lpstr>
      <vt:lpstr>What’s wrong with your questions?</vt:lpstr>
      <vt:lpstr>How to Ask: Tips </vt:lpstr>
      <vt:lpstr>How to Ask: Tips </vt:lpstr>
      <vt:lpstr>Quick Usefulness</vt:lpstr>
      <vt:lpstr>Take Homes, What are they?</vt:lpstr>
      <vt:lpstr>Homework</vt:lpstr>
      <vt:lpstr>Ask me questions!</vt:lpstr>
    </vt:vector>
  </TitlesOfParts>
  <Company>PhD Student at Indiana University (Informatics)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Samantha Merritt</dc:creator>
  <cp:lastModifiedBy>Samantha Merritt</cp:lastModifiedBy>
  <cp:revision>345</cp:revision>
  <cp:lastPrinted>2014-01-24T13:11:10Z</cp:lastPrinted>
  <dcterms:created xsi:type="dcterms:W3CDTF">2013-09-12T18:45:47Z</dcterms:created>
  <dcterms:modified xsi:type="dcterms:W3CDTF">2015-07-09T06:19:50Z</dcterms:modified>
</cp:coreProperties>
</file>