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9" r:id="rId2"/>
    <p:sldId id="311" r:id="rId3"/>
    <p:sldId id="430" r:id="rId4"/>
    <p:sldId id="453" r:id="rId5"/>
    <p:sldId id="454" r:id="rId6"/>
    <p:sldId id="410" r:id="rId7"/>
    <p:sldId id="399" r:id="rId8"/>
    <p:sldId id="455" r:id="rId9"/>
    <p:sldId id="442" r:id="rId10"/>
    <p:sldId id="429" r:id="rId11"/>
    <p:sldId id="443" r:id="rId12"/>
    <p:sldId id="444" r:id="rId13"/>
    <p:sldId id="445" r:id="rId14"/>
    <p:sldId id="446" r:id="rId15"/>
    <p:sldId id="447" r:id="rId16"/>
    <p:sldId id="448" r:id="rId17"/>
    <p:sldId id="449" r:id="rId18"/>
    <p:sldId id="450" r:id="rId19"/>
    <p:sldId id="451" r:id="rId20"/>
    <p:sldId id="452" r:id="rId21"/>
    <p:sldId id="391" r:id="rId22"/>
    <p:sldId id="420" r:id="rId23"/>
    <p:sldId id="421" r:id="rId24"/>
    <p:sldId id="381" r:id="rId2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AF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17" autoAdjust="0"/>
  </p:normalViewPr>
  <p:slideViewPr>
    <p:cSldViewPr snapToGrid="0" snapToObjects="1">
      <p:cViewPr varScale="1">
        <p:scale>
          <a:sx n="129" d="100"/>
          <a:sy n="129" d="100"/>
        </p:scale>
        <p:origin x="-112" y="-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D2B1D8B-1E43-794A-913B-46C0BF9DD684}" type="datetimeFigureOut">
              <a:rPr lang="en-US" smtClean="0"/>
              <a:t>7/16/15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55998D1-461C-3048-A7B2-CD72C0516533}" type="slidenum">
              <a:rPr lang="en-US" smtClean="0"/>
              <a:t>‹#›</a:t>
            </a:fld>
            <a:endParaRPr lang="en-US"/>
          </a:p>
        </p:txBody>
      </p:sp>
    </p:spTree>
    <p:extLst>
      <p:ext uri="{BB962C8B-B14F-4D97-AF65-F5344CB8AC3E}">
        <p14:creationId xmlns:p14="http://schemas.microsoft.com/office/powerpoint/2010/main" val="1070199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80E489E-1EA5-934D-B903-BC39B6A719D7}" type="datetimeFigureOut">
              <a:rPr lang="en-US" smtClean="0"/>
              <a:t>7/16/15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37E063C-503E-4F42-8435-F8A0B10AE214}" type="slidenum">
              <a:rPr lang="en-US" smtClean="0"/>
              <a:t>‹#›</a:t>
            </a:fld>
            <a:endParaRPr lang="en-US"/>
          </a:p>
        </p:txBody>
      </p:sp>
    </p:spTree>
    <p:extLst>
      <p:ext uri="{BB962C8B-B14F-4D97-AF65-F5344CB8AC3E}">
        <p14:creationId xmlns:p14="http://schemas.microsoft.com/office/powerpoint/2010/main" val="19195861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s://www.youtube.com/watch?v=nV0jY5Vgym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37E063C-503E-4F42-8435-F8A0B10AE214}" type="slidenum">
              <a:rPr lang="en-US" smtClean="0"/>
              <a:t>1</a:t>
            </a:fld>
            <a:endParaRPr lang="en-US"/>
          </a:p>
        </p:txBody>
      </p:sp>
    </p:spTree>
    <p:extLst>
      <p:ext uri="{BB962C8B-B14F-4D97-AF65-F5344CB8AC3E}">
        <p14:creationId xmlns:p14="http://schemas.microsoft.com/office/powerpoint/2010/main" val="142037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PLAY VIDEO HERE</a:t>
            </a:r>
            <a:r>
              <a:rPr lang="en-US" b="1" dirty="0" smtClean="0"/>
              <a:t>!</a:t>
            </a:r>
          </a:p>
          <a:p>
            <a:r>
              <a:rPr lang="en-US" dirty="0" smtClean="0"/>
              <a:t>Video: http://</a:t>
            </a:r>
            <a:r>
              <a:rPr lang="en-US" dirty="0" err="1" smtClean="0"/>
              <a:t>www.guardian.co.uk</a:t>
            </a:r>
            <a:r>
              <a:rPr lang="en-US" dirty="0" smtClean="0"/>
              <a:t>/media/video/2011/</a:t>
            </a:r>
            <a:r>
              <a:rPr lang="en-US" dirty="0" err="1" smtClean="0"/>
              <a:t>jun</a:t>
            </a:r>
            <a:r>
              <a:rPr lang="en-US" dirty="0" smtClean="0"/>
              <a:t>/22/</a:t>
            </a:r>
            <a:r>
              <a:rPr lang="en-US" dirty="0" err="1" smtClean="0"/>
              <a:t>google-africa-technology-video?intcmp</a:t>
            </a:r>
            <a:r>
              <a:rPr lang="en-US" dirty="0" smtClean="0"/>
              <a:t>=239</a:t>
            </a:r>
          </a:p>
          <a:p>
            <a:r>
              <a:rPr lang="en-US" dirty="0" smtClean="0"/>
              <a:t>Play: 1:00 - 3:50</a:t>
            </a:r>
          </a:p>
          <a:p>
            <a:endParaRPr lang="en-US" dirty="0" smtClean="0"/>
          </a:p>
          <a:p>
            <a:r>
              <a:rPr lang="en-US" dirty="0" smtClean="0"/>
              <a:t>This is</a:t>
            </a:r>
            <a:r>
              <a:rPr lang="en-US" baseline="0" dirty="0" smtClean="0"/>
              <a:t> a clip from a conference called Activate Summit (2011, London) </a:t>
            </a:r>
            <a:endParaRPr lang="en-US" dirty="0"/>
          </a:p>
        </p:txBody>
      </p:sp>
      <p:sp>
        <p:nvSpPr>
          <p:cNvPr id="4" name="Slide Number Placeholder 3"/>
          <p:cNvSpPr>
            <a:spLocks noGrp="1"/>
          </p:cNvSpPr>
          <p:nvPr>
            <p:ph type="sldNum" sz="quarter" idx="10"/>
          </p:nvPr>
        </p:nvSpPr>
        <p:spPr/>
        <p:txBody>
          <a:bodyPr/>
          <a:lstStyle/>
          <a:p>
            <a:fld id="{1D9A73DE-6B28-2B4A-B41E-C3C1EB6D9C16}" type="slidenum">
              <a:rPr lang="en-US" smtClean="0"/>
              <a:t>3</a:t>
            </a:fld>
            <a:endParaRPr lang="en-US"/>
          </a:p>
        </p:txBody>
      </p:sp>
    </p:spTree>
    <p:extLst>
      <p:ext uri="{BB962C8B-B14F-4D97-AF65-F5344CB8AC3E}">
        <p14:creationId xmlns:p14="http://schemas.microsoft.com/office/powerpoint/2010/main" val="352558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[http://</a:t>
            </a:r>
            <a:r>
              <a:rPr lang="en-US" sz="1200" dirty="0" err="1" smtClean="0"/>
              <a:t>www.nngroup.com</a:t>
            </a:r>
            <a:r>
              <a:rPr lang="en-US" sz="1200" dirty="0" smtClean="0"/>
              <a:t>/articles/usability-101-introduction-to-usability/]</a:t>
            </a: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7</a:t>
            </a:fld>
            <a:endParaRPr lang="en-US"/>
          </a:p>
        </p:txBody>
      </p:sp>
    </p:spTree>
    <p:extLst>
      <p:ext uri="{BB962C8B-B14F-4D97-AF65-F5344CB8AC3E}">
        <p14:creationId xmlns:p14="http://schemas.microsoft.com/office/powerpoint/2010/main" val="232793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[http://</a:t>
            </a:r>
            <a:r>
              <a:rPr lang="en-US" sz="1200" dirty="0" err="1" smtClean="0"/>
              <a:t>www.nngroup.com</a:t>
            </a:r>
            <a:r>
              <a:rPr lang="en-US" sz="1200" dirty="0" smtClean="0"/>
              <a:t>/articles/usability-101-introduction-to-usability/]</a:t>
            </a: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8</a:t>
            </a:fld>
            <a:endParaRPr lang="en-US"/>
          </a:p>
        </p:txBody>
      </p:sp>
    </p:spTree>
    <p:extLst>
      <p:ext uri="{BB962C8B-B14F-4D97-AF65-F5344CB8AC3E}">
        <p14:creationId xmlns:p14="http://schemas.microsoft.com/office/powerpoint/2010/main" val="2327931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[http://</a:t>
            </a:r>
            <a:r>
              <a:rPr lang="en-US" sz="1200" dirty="0" err="1" smtClean="0"/>
              <a:t>www.nngroup.com</a:t>
            </a:r>
            <a:r>
              <a:rPr lang="en-US" sz="1200" dirty="0" smtClean="0"/>
              <a:t>/articles/usability-101-introduction-to-usability/]</a:t>
            </a: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9</a:t>
            </a:fld>
            <a:endParaRPr lang="en-US"/>
          </a:p>
        </p:txBody>
      </p:sp>
    </p:spTree>
    <p:extLst>
      <p:ext uri="{BB962C8B-B14F-4D97-AF65-F5344CB8AC3E}">
        <p14:creationId xmlns:p14="http://schemas.microsoft.com/office/powerpoint/2010/main" val="232793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https://www.youtube.com/watch?v=nV0jY5VgymI</a:t>
            </a:r>
            <a:r>
              <a:rPr lang="en-US" sz="1400" dirty="0" smtClean="0"/>
              <a:t>	</a:t>
            </a:r>
            <a:endParaRPr lang="en-US" sz="1400" dirty="0" smtClean="0">
              <a:solidFill>
                <a:schemeClr val="bg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21</a:t>
            </a:fld>
            <a:endParaRPr lang="en-US"/>
          </a:p>
        </p:txBody>
      </p:sp>
    </p:spTree>
    <p:extLst>
      <p:ext uri="{BB962C8B-B14F-4D97-AF65-F5344CB8AC3E}">
        <p14:creationId xmlns:p14="http://schemas.microsoft.com/office/powerpoint/2010/main" val="22185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A421-9472-3745-8EE6-3397475D6F3B}"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91341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A421-9472-3745-8EE6-3397475D6F3B}"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239140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A421-9472-3745-8EE6-3397475D6F3B}"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58361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742950" indent="-285750">
              <a:buFont typeface="Arial"/>
              <a:buChar char="•"/>
              <a:defRPr/>
            </a:lvl2pPr>
            <a:lvl3pPr marL="1143000" indent="-228600">
              <a:buFont typeface="Lucida Grande"/>
              <a:buChar char="-"/>
              <a:defRPr/>
            </a:lvl3pPr>
            <a:lvl4pPr marL="1600200" indent="-228600">
              <a:buFont typeface="Arial"/>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76BA421-9472-3745-8EE6-3397475D6F3B}"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61971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A421-9472-3745-8EE6-3397475D6F3B}"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31495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76BA421-9472-3745-8EE6-3397475D6F3B}"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03930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976BA421-9472-3745-8EE6-3397475D6F3B}" type="datetimeFigureOut">
              <a:rPr lang="en-US" smtClean="0"/>
              <a:t>7/16/15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17615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A421-9472-3745-8EE6-3397475D6F3B}" type="datetimeFigureOut">
              <a:rPr lang="en-US" smtClean="0"/>
              <a:t>7/16/15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62732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A421-9472-3745-8EE6-3397475D6F3B}" type="datetimeFigureOut">
              <a:rPr lang="en-US" smtClean="0"/>
              <a:t>7/16/15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35265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A421-9472-3745-8EE6-3397475D6F3B}"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04890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A421-9472-3745-8EE6-3397475D6F3B}"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4073609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a:defRPr>
            </a:lvl1pPr>
          </a:lstStyle>
          <a:p>
            <a:fld id="{976BA421-9472-3745-8EE6-3397475D6F3B}" type="datetimeFigureOut">
              <a:rPr lang="en-US" smtClean="0"/>
              <a:pPr/>
              <a:t>7/16/15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defRPr>
            </a:lvl1pPr>
          </a:lstStyle>
          <a:p>
            <a:fld id="{E6A4393C-0516-0E4C-B497-D5E45EB29F5C}" type="slidenum">
              <a:rPr lang="en-US" smtClean="0"/>
              <a:pPr/>
              <a:t>‹#›</a:t>
            </a:fld>
            <a:endParaRPr lang="en-US" dirty="0"/>
          </a:p>
        </p:txBody>
      </p:sp>
    </p:spTree>
    <p:extLst>
      <p:ext uri="{BB962C8B-B14F-4D97-AF65-F5344CB8AC3E}">
        <p14:creationId xmlns:p14="http://schemas.microsoft.com/office/powerpoint/2010/main" val="253453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FFFFFF"/>
          </a:solidFill>
          <a:latin typeface="Helvetica"/>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449706(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595" y="-89210"/>
            <a:ext cx="12350596" cy="6947210"/>
          </a:xfrm>
          <a:prstGeom prst="rect">
            <a:avLst/>
          </a:prstGeom>
        </p:spPr>
      </p:pic>
      <p:sp>
        <p:nvSpPr>
          <p:cNvPr id="2" name="Title 1"/>
          <p:cNvSpPr>
            <a:spLocks noGrp="1"/>
          </p:cNvSpPr>
          <p:nvPr>
            <p:ph type="title"/>
          </p:nvPr>
        </p:nvSpPr>
        <p:spPr>
          <a:xfrm>
            <a:off x="3556000" y="560589"/>
            <a:ext cx="5588000" cy="1362075"/>
          </a:xfrm>
        </p:spPr>
        <p:txBody>
          <a:bodyPr/>
          <a:lstStyle/>
          <a:p>
            <a:pPr algn="r"/>
            <a:r>
              <a:rPr lang="en-US" dirty="0" smtClean="0">
                <a:solidFill>
                  <a:schemeClr val="bg1"/>
                </a:solidFill>
              </a:rPr>
              <a:t>Usability Basics</a:t>
            </a:r>
            <a:endParaRPr lang="en-US" dirty="0">
              <a:solidFill>
                <a:schemeClr val="bg1"/>
              </a:solidFill>
            </a:endParaRPr>
          </a:p>
        </p:txBody>
      </p:sp>
      <p:sp>
        <p:nvSpPr>
          <p:cNvPr id="3" name="Text Placeholder 2"/>
          <p:cNvSpPr>
            <a:spLocks noGrp="1"/>
          </p:cNvSpPr>
          <p:nvPr>
            <p:ph type="body" idx="1"/>
          </p:nvPr>
        </p:nvSpPr>
        <p:spPr>
          <a:xfrm>
            <a:off x="2494544" y="248228"/>
            <a:ext cx="6649456" cy="450907"/>
          </a:xfrm>
        </p:spPr>
        <p:txBody>
          <a:bodyPr/>
          <a:lstStyle/>
          <a:p>
            <a:pPr algn="r"/>
            <a:r>
              <a:rPr lang="en-US" dirty="0" smtClean="0">
                <a:solidFill>
                  <a:schemeClr val="bg1">
                    <a:lumMod val="95000"/>
                  </a:schemeClr>
                </a:solidFill>
              </a:rPr>
              <a:t> Thursday, </a:t>
            </a:r>
            <a:r>
              <a:rPr lang="en-US" dirty="0" smtClean="0">
                <a:solidFill>
                  <a:schemeClr val="bg1">
                    <a:lumMod val="95000"/>
                  </a:schemeClr>
                </a:solidFill>
              </a:rPr>
              <a:t>16 July 2015</a:t>
            </a:r>
            <a:endParaRPr lang="en-US" dirty="0">
              <a:solidFill>
                <a:schemeClr val="bg1">
                  <a:lumMod val="95000"/>
                </a:schemeClr>
              </a:solidFill>
            </a:endParaRPr>
          </a:p>
        </p:txBody>
      </p:sp>
    </p:spTree>
    <p:extLst>
      <p:ext uri="{BB962C8B-B14F-4D97-AF65-F5344CB8AC3E}">
        <p14:creationId xmlns:p14="http://schemas.microsoft.com/office/powerpoint/2010/main" val="39424591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Visibility of system status</a:t>
            </a:r>
            <a:r>
              <a:rPr lang="en-US" sz="2400" dirty="0"/>
              <a:t> The system should always keep users informed about what is going on, through appropriate feedback within reasonable time.</a:t>
            </a:r>
            <a:endParaRPr lang="en-US" sz="2400" dirty="0" smtClean="0"/>
          </a:p>
          <a:p>
            <a:endParaRPr lang="en-US" sz="2000" dirty="0">
              <a:solidFill>
                <a:schemeClr val="bg1">
                  <a:lumMod val="65000"/>
                </a:schemeClr>
              </a:solidFill>
            </a:endParaRPr>
          </a:p>
        </p:txBody>
      </p:sp>
    </p:spTree>
    <p:extLst>
      <p:ext uri="{BB962C8B-B14F-4D97-AF65-F5344CB8AC3E}">
        <p14:creationId xmlns:p14="http://schemas.microsoft.com/office/powerpoint/2010/main" val="24625639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Match between system and the real world</a:t>
            </a:r>
            <a:r>
              <a:rPr lang="en-US" sz="2400" dirty="0"/>
              <a:t> The system should speak the users' language, with words, phrases and concepts familiar to the user, rather than system-oriented terms. Follow real-world conventions, making information appear in a natural and logical order.</a:t>
            </a:r>
            <a:endParaRPr lang="en-US" sz="2000" dirty="0">
              <a:solidFill>
                <a:schemeClr val="bg1">
                  <a:lumMod val="65000"/>
                </a:schemeClr>
              </a:solidFill>
            </a:endParaRPr>
          </a:p>
        </p:txBody>
      </p:sp>
    </p:spTree>
    <p:extLst>
      <p:ext uri="{BB962C8B-B14F-4D97-AF65-F5344CB8AC3E}">
        <p14:creationId xmlns:p14="http://schemas.microsoft.com/office/powerpoint/2010/main" val="37222099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User control and freedom</a:t>
            </a:r>
            <a:r>
              <a:rPr lang="en-US" sz="2400" dirty="0"/>
              <a:t> Users often choose system functions by mistake and will need a clearly marked "emergency exit" to leave the unwanted state without having to go through an extended dialogue. Support undo and redo.</a:t>
            </a:r>
            <a:endParaRPr lang="en-US" sz="2000" dirty="0">
              <a:solidFill>
                <a:schemeClr val="bg1">
                  <a:lumMod val="65000"/>
                </a:schemeClr>
              </a:solidFill>
            </a:endParaRPr>
          </a:p>
        </p:txBody>
      </p:sp>
    </p:spTree>
    <p:extLst>
      <p:ext uri="{BB962C8B-B14F-4D97-AF65-F5344CB8AC3E}">
        <p14:creationId xmlns:p14="http://schemas.microsoft.com/office/powerpoint/2010/main" val="4813578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Consistency and standards</a:t>
            </a:r>
            <a:r>
              <a:rPr lang="en-US" sz="2400" dirty="0"/>
              <a:t> Users should not have to wonder whether different words, situations, or actions mean the same thing. Follow platform conventions.</a:t>
            </a:r>
            <a:endParaRPr lang="en-US" sz="2000" dirty="0">
              <a:solidFill>
                <a:schemeClr val="bg1">
                  <a:lumMod val="65000"/>
                </a:schemeClr>
              </a:solidFill>
            </a:endParaRPr>
          </a:p>
        </p:txBody>
      </p:sp>
    </p:spTree>
    <p:extLst>
      <p:ext uri="{BB962C8B-B14F-4D97-AF65-F5344CB8AC3E}">
        <p14:creationId xmlns:p14="http://schemas.microsoft.com/office/powerpoint/2010/main" val="36406668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Consistency and standards</a:t>
            </a:r>
            <a:r>
              <a:rPr lang="en-US" sz="2400" dirty="0"/>
              <a:t> Users should not have to wonder whether different words, situations, or actions mean the same thing. Follow platform conventions.</a:t>
            </a:r>
            <a:endParaRPr lang="en-US" sz="2000" dirty="0">
              <a:solidFill>
                <a:schemeClr val="bg1">
                  <a:lumMod val="65000"/>
                </a:schemeClr>
              </a:solidFill>
            </a:endParaRPr>
          </a:p>
        </p:txBody>
      </p:sp>
    </p:spTree>
    <p:extLst>
      <p:ext uri="{BB962C8B-B14F-4D97-AF65-F5344CB8AC3E}">
        <p14:creationId xmlns:p14="http://schemas.microsoft.com/office/powerpoint/2010/main" val="26749801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Error prevention</a:t>
            </a:r>
            <a:r>
              <a:rPr lang="en-US" sz="2400" dirty="0"/>
              <a:t> Even better than good error messages is a careful design which prevents a problem from occurring in the first place. Either eliminate error-prone conditions or check for them and present users with a confirmation option before they commit to the action.</a:t>
            </a:r>
            <a:endParaRPr lang="en-US" sz="2000" dirty="0">
              <a:solidFill>
                <a:schemeClr val="bg1">
                  <a:lumMod val="65000"/>
                </a:schemeClr>
              </a:solidFill>
            </a:endParaRPr>
          </a:p>
        </p:txBody>
      </p:sp>
    </p:spTree>
    <p:extLst>
      <p:ext uri="{BB962C8B-B14F-4D97-AF65-F5344CB8AC3E}">
        <p14:creationId xmlns:p14="http://schemas.microsoft.com/office/powerpoint/2010/main" val="8050797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Recognition rather than recall</a:t>
            </a:r>
            <a:r>
              <a:rPr lang="en-US" sz="2400" dirty="0"/>
              <a:t> Minimize the user's memory load by making objects, actions, and options visible. The user should not have to remember information from one part of the dialogue to another. Instructions for use of the system should be visible or easily retrievable whenever appropriate.</a:t>
            </a:r>
            <a:endParaRPr lang="en-US" sz="2000" dirty="0">
              <a:solidFill>
                <a:schemeClr val="bg1">
                  <a:lumMod val="65000"/>
                </a:schemeClr>
              </a:solidFill>
            </a:endParaRPr>
          </a:p>
        </p:txBody>
      </p:sp>
    </p:spTree>
    <p:extLst>
      <p:ext uri="{BB962C8B-B14F-4D97-AF65-F5344CB8AC3E}">
        <p14:creationId xmlns:p14="http://schemas.microsoft.com/office/powerpoint/2010/main" val="5368318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Flexibility and efficiency of use</a:t>
            </a:r>
            <a:r>
              <a:rPr lang="en-US" sz="2400" dirty="0"/>
              <a:t> Accelerators -- unseen by the novice user -- may often speed up the interaction for the expert user such that the system can cater to both inexperienced and experienced users. Allow users to tailor frequent actions.</a:t>
            </a:r>
            <a:endParaRPr lang="en-US" sz="2000" dirty="0">
              <a:solidFill>
                <a:schemeClr val="bg1">
                  <a:lumMod val="65000"/>
                </a:schemeClr>
              </a:solidFill>
            </a:endParaRPr>
          </a:p>
        </p:txBody>
      </p:sp>
    </p:spTree>
    <p:extLst>
      <p:ext uri="{BB962C8B-B14F-4D97-AF65-F5344CB8AC3E}">
        <p14:creationId xmlns:p14="http://schemas.microsoft.com/office/powerpoint/2010/main" val="5135773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Aesthetic and minimalist design</a:t>
            </a:r>
            <a:r>
              <a:rPr lang="en-US" sz="2400" dirty="0"/>
              <a:t> Dialogues should not contain information which is irrelevant or rarely needed. Every extra unit of information in a dialogue competes with the relevant units of information and diminishes their relative visibility.</a:t>
            </a:r>
            <a:endParaRPr lang="en-US" sz="2000" dirty="0">
              <a:solidFill>
                <a:schemeClr val="bg1">
                  <a:lumMod val="65000"/>
                </a:schemeClr>
              </a:solidFill>
            </a:endParaRPr>
          </a:p>
        </p:txBody>
      </p:sp>
    </p:spTree>
    <p:extLst>
      <p:ext uri="{BB962C8B-B14F-4D97-AF65-F5344CB8AC3E}">
        <p14:creationId xmlns:p14="http://schemas.microsoft.com/office/powerpoint/2010/main" val="4870399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Help users recognize, diagnose, and recover from errors</a:t>
            </a:r>
            <a:r>
              <a:rPr lang="en-US" sz="2400" dirty="0"/>
              <a:t> Error messages should be expressed in plain language (no codes), precisely indicate the problem, and constructively suggest a solution.  </a:t>
            </a:r>
            <a:endParaRPr lang="en-US" sz="2000" dirty="0">
              <a:solidFill>
                <a:schemeClr val="bg1">
                  <a:lumMod val="65000"/>
                </a:schemeClr>
              </a:solidFill>
            </a:endParaRPr>
          </a:p>
        </p:txBody>
      </p:sp>
    </p:spTree>
    <p:extLst>
      <p:ext uri="{BB962C8B-B14F-4D97-AF65-F5344CB8AC3E}">
        <p14:creationId xmlns:p14="http://schemas.microsoft.com/office/powerpoint/2010/main" val="2710801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Today’s Plan and Objectives</a:t>
            </a:r>
            <a:endParaRPr lang="en-US" sz="4000" dirty="0">
              <a:solidFill>
                <a:srgbClr val="FFFFFF"/>
              </a:solidFill>
            </a:endParaRPr>
          </a:p>
        </p:txBody>
      </p:sp>
      <p:sp>
        <p:nvSpPr>
          <p:cNvPr id="3" name="Content Placeholder 2"/>
          <p:cNvSpPr>
            <a:spLocks noGrp="1"/>
          </p:cNvSpPr>
          <p:nvPr>
            <p:ph idx="1"/>
          </p:nvPr>
        </p:nvSpPr>
        <p:spPr>
          <a:xfrm>
            <a:off x="457199" y="1091198"/>
            <a:ext cx="8509049" cy="5574115"/>
          </a:xfrm>
        </p:spPr>
        <p:txBody>
          <a:bodyPr>
            <a:noAutofit/>
          </a:bodyPr>
          <a:lstStyle/>
          <a:p>
            <a:r>
              <a:rPr lang="en-US" sz="3000" b="1" dirty="0" smtClean="0">
                <a:solidFill>
                  <a:srgbClr val="2AFAFF"/>
                </a:solidFill>
              </a:rPr>
              <a:t>Part 1:</a:t>
            </a:r>
            <a:r>
              <a:rPr lang="en-US" sz="3000" dirty="0" smtClean="0"/>
              <a:t> 9:00am – </a:t>
            </a:r>
            <a:r>
              <a:rPr lang="en-US" sz="3000" dirty="0" smtClean="0"/>
              <a:t>11:00am</a:t>
            </a:r>
            <a:endParaRPr lang="en-US" sz="3000" dirty="0" smtClean="0"/>
          </a:p>
          <a:p>
            <a:r>
              <a:rPr lang="en-US" sz="3000" dirty="0"/>
              <a:t>	</a:t>
            </a:r>
            <a:r>
              <a:rPr lang="en-US" sz="3000" dirty="0" smtClean="0"/>
              <a:t>Definition of Usability</a:t>
            </a:r>
          </a:p>
          <a:p>
            <a:r>
              <a:rPr lang="en-US" sz="3000" dirty="0"/>
              <a:t>	</a:t>
            </a:r>
            <a:r>
              <a:rPr lang="en-US" sz="3000" dirty="0" smtClean="0"/>
              <a:t>Usability Tests (Intro) / Heuristics</a:t>
            </a:r>
            <a:endParaRPr lang="en-US" sz="3000" dirty="0"/>
          </a:p>
          <a:p>
            <a:r>
              <a:rPr lang="en-US" sz="3000" dirty="0"/>
              <a:t>	</a:t>
            </a:r>
            <a:r>
              <a:rPr lang="en-US" sz="3000" b="1" dirty="0" smtClean="0">
                <a:solidFill>
                  <a:srgbClr val="2AFAFF"/>
                </a:solidFill>
              </a:rPr>
              <a:t>Break</a:t>
            </a:r>
            <a:r>
              <a:rPr lang="en-US" sz="3000" b="1" dirty="0" smtClean="0">
                <a:solidFill>
                  <a:srgbClr val="2AFAFF"/>
                </a:solidFill>
              </a:rPr>
              <a:t>:</a:t>
            </a:r>
            <a:r>
              <a:rPr lang="en-US" sz="3000" dirty="0" smtClean="0"/>
              <a:t> </a:t>
            </a:r>
            <a:r>
              <a:rPr lang="en-US" sz="3000" dirty="0" smtClean="0"/>
              <a:t>11</a:t>
            </a:r>
            <a:r>
              <a:rPr lang="en-US" sz="3000" dirty="0" smtClean="0"/>
              <a:t>:00am </a:t>
            </a:r>
            <a:r>
              <a:rPr lang="en-US" sz="3000" dirty="0" smtClean="0"/>
              <a:t>– </a:t>
            </a:r>
            <a:r>
              <a:rPr lang="en-US" sz="3000" dirty="0" smtClean="0"/>
              <a:t>11:10am</a:t>
            </a:r>
            <a:endParaRPr lang="en-US" sz="3000" dirty="0" smtClean="0"/>
          </a:p>
          <a:p>
            <a:r>
              <a:rPr lang="en-US" sz="3000" b="1" dirty="0" smtClean="0">
                <a:solidFill>
                  <a:srgbClr val="2AFAFF"/>
                </a:solidFill>
              </a:rPr>
              <a:t>Part 2:</a:t>
            </a:r>
            <a:r>
              <a:rPr lang="en-US" sz="3000" dirty="0" smtClean="0"/>
              <a:t> </a:t>
            </a:r>
            <a:r>
              <a:rPr lang="en-US" sz="3000" dirty="0" smtClean="0"/>
              <a:t>11:</a:t>
            </a:r>
            <a:r>
              <a:rPr lang="en-US" sz="3000" dirty="0" smtClean="0"/>
              <a:t>10</a:t>
            </a:r>
            <a:r>
              <a:rPr lang="en-US" sz="3000" dirty="0" smtClean="0"/>
              <a:t>am </a:t>
            </a:r>
            <a:r>
              <a:rPr lang="en-US" sz="3000" dirty="0" smtClean="0"/>
              <a:t>– 12:30pm</a:t>
            </a:r>
          </a:p>
          <a:p>
            <a:r>
              <a:rPr lang="en-US" sz="3000" dirty="0"/>
              <a:t>	</a:t>
            </a:r>
            <a:r>
              <a:rPr lang="en-US" sz="3000" dirty="0" smtClean="0"/>
              <a:t>When to Break the Rules</a:t>
            </a:r>
          </a:p>
          <a:p>
            <a:r>
              <a:rPr lang="en-US" sz="3000" dirty="0"/>
              <a:t>	</a:t>
            </a:r>
            <a:r>
              <a:rPr lang="en-US" sz="3000" dirty="0" smtClean="0"/>
              <a:t>Quick </a:t>
            </a:r>
            <a:r>
              <a:rPr lang="en-US" sz="3000" dirty="0"/>
              <a:t>Usefulness</a:t>
            </a:r>
          </a:p>
          <a:p>
            <a:r>
              <a:rPr lang="en-US" sz="3000" dirty="0"/>
              <a:t>	Take-Home Review Points</a:t>
            </a:r>
          </a:p>
          <a:p>
            <a:r>
              <a:rPr lang="en-US" sz="3000" dirty="0"/>
              <a:t>	Homework</a:t>
            </a:r>
            <a:endParaRPr lang="en-US" sz="3000" dirty="0" smtClean="0"/>
          </a:p>
        </p:txBody>
      </p:sp>
    </p:spTree>
    <p:extLst>
      <p:ext uri="{BB962C8B-B14F-4D97-AF65-F5344CB8AC3E}">
        <p14:creationId xmlns:p14="http://schemas.microsoft.com/office/powerpoint/2010/main" val="29308193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Heuristic: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b="1" dirty="0"/>
              <a:t>Help and documentation</a:t>
            </a:r>
            <a:r>
              <a:rPr lang="en-US" sz="2400" dirty="0"/>
              <a:t> Even though it is better if the system can be used without documentation, it may be necessary to provide help and documentation. Any such information should be easy to search, focused on the user's task, list concrete steps to be carried out, and not be too large. </a:t>
            </a:r>
          </a:p>
        </p:txBody>
      </p:sp>
    </p:spTree>
    <p:extLst>
      <p:ext uri="{BB962C8B-B14F-4D97-AF65-F5344CB8AC3E}">
        <p14:creationId xmlns:p14="http://schemas.microsoft.com/office/powerpoint/2010/main" val="20162846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83714"/>
            <a:ext cx="8229600" cy="718171"/>
          </a:xfrm>
        </p:spPr>
        <p:txBody>
          <a:bodyPr>
            <a:normAutofit/>
          </a:bodyPr>
          <a:lstStyle/>
          <a:p>
            <a:pPr algn="l"/>
            <a:r>
              <a:rPr lang="en-US" sz="4000" dirty="0" smtClean="0"/>
              <a:t>Let’s bring this back to Earth …</a:t>
            </a:r>
            <a:endParaRPr lang="en-US" sz="4000" dirty="0">
              <a:solidFill>
                <a:srgbClr val="FFFFFF"/>
              </a:solidFill>
            </a:endParaRPr>
          </a:p>
        </p:txBody>
      </p:sp>
      <p:sp>
        <p:nvSpPr>
          <p:cNvPr id="3" name="Content Placeholder 2"/>
          <p:cNvSpPr>
            <a:spLocks noGrp="1"/>
          </p:cNvSpPr>
          <p:nvPr>
            <p:ph idx="1"/>
          </p:nvPr>
        </p:nvSpPr>
        <p:spPr>
          <a:xfrm>
            <a:off x="457200" y="3300272"/>
            <a:ext cx="8401301" cy="1011157"/>
          </a:xfrm>
        </p:spPr>
        <p:txBody>
          <a:bodyPr>
            <a:noAutofit/>
          </a:bodyPr>
          <a:lstStyle/>
          <a:p>
            <a:endParaRPr lang="en-US" sz="3000" dirty="0" smtClean="0">
              <a:solidFill>
                <a:schemeClr val="bg1">
                  <a:lumMod val="75000"/>
                </a:schemeClr>
              </a:solidFill>
            </a:endParaRPr>
          </a:p>
        </p:txBody>
      </p:sp>
    </p:spTree>
    <p:extLst>
      <p:ext uri="{BB962C8B-B14F-4D97-AF65-F5344CB8AC3E}">
        <p14:creationId xmlns:p14="http://schemas.microsoft.com/office/powerpoint/2010/main" val="982397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237" y="1709735"/>
            <a:ext cx="4395509" cy="718171"/>
          </a:xfrm>
        </p:spPr>
        <p:txBody>
          <a:bodyPr>
            <a:normAutofit/>
          </a:bodyPr>
          <a:lstStyle/>
          <a:p>
            <a:pPr algn="l"/>
            <a:r>
              <a:rPr lang="en-US" sz="4000" dirty="0" smtClean="0"/>
              <a:t>Quick Usefulness</a:t>
            </a:r>
            <a:endParaRPr lang="en-US" sz="4000" dirty="0">
              <a:solidFill>
                <a:srgbClr val="FFFFFF"/>
              </a:solidFill>
            </a:endParaRPr>
          </a:p>
        </p:txBody>
      </p:sp>
      <p:sp>
        <p:nvSpPr>
          <p:cNvPr id="3" name="Content Placeholder 2"/>
          <p:cNvSpPr>
            <a:spLocks noGrp="1"/>
          </p:cNvSpPr>
          <p:nvPr>
            <p:ph idx="1"/>
          </p:nvPr>
        </p:nvSpPr>
        <p:spPr>
          <a:xfrm>
            <a:off x="3131352" y="2466013"/>
            <a:ext cx="5716475" cy="798172"/>
          </a:xfrm>
        </p:spPr>
        <p:txBody>
          <a:bodyPr>
            <a:noAutofit/>
          </a:bodyPr>
          <a:lstStyle/>
          <a:p>
            <a:r>
              <a:rPr lang="en-US" sz="3000" b="1" dirty="0" smtClean="0">
                <a:solidFill>
                  <a:srgbClr val="2AFAFF"/>
                </a:solidFill>
              </a:rPr>
              <a:t>Use them as guide lines.</a:t>
            </a:r>
          </a:p>
        </p:txBody>
      </p:sp>
    </p:spTree>
    <p:extLst>
      <p:ext uri="{BB962C8B-B14F-4D97-AF65-F5344CB8AC3E}">
        <p14:creationId xmlns:p14="http://schemas.microsoft.com/office/powerpoint/2010/main" val="18078947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Take Homes, What are they?</a:t>
            </a:r>
            <a:endParaRPr lang="en-US" sz="4000" dirty="0">
              <a:solidFill>
                <a:srgbClr val="FFFFFF"/>
              </a:solidFill>
            </a:endParaRPr>
          </a:p>
        </p:txBody>
      </p:sp>
      <p:sp>
        <p:nvSpPr>
          <p:cNvPr id="3" name="Content Placeholder 2"/>
          <p:cNvSpPr>
            <a:spLocks noGrp="1"/>
          </p:cNvSpPr>
          <p:nvPr>
            <p:ph idx="1"/>
          </p:nvPr>
        </p:nvSpPr>
        <p:spPr>
          <a:xfrm>
            <a:off x="457199" y="1091198"/>
            <a:ext cx="8509049" cy="5574115"/>
          </a:xfrm>
        </p:spPr>
        <p:txBody>
          <a:bodyPr>
            <a:noAutofit/>
          </a:bodyPr>
          <a:lstStyle/>
          <a:p>
            <a:r>
              <a:rPr lang="en-US" sz="3000" dirty="0"/>
              <a:t>	Homework Review</a:t>
            </a:r>
          </a:p>
          <a:p>
            <a:r>
              <a:rPr lang="en-US" sz="3000" dirty="0"/>
              <a:t>	</a:t>
            </a:r>
          </a:p>
          <a:p>
            <a:r>
              <a:rPr lang="en-US" sz="3000" dirty="0" smtClean="0"/>
              <a:t>	Definition </a:t>
            </a:r>
            <a:r>
              <a:rPr lang="en-US" sz="3000" dirty="0"/>
              <a:t>of Usability</a:t>
            </a:r>
          </a:p>
          <a:p>
            <a:r>
              <a:rPr lang="en-US" sz="3000" dirty="0"/>
              <a:t>	</a:t>
            </a:r>
            <a:endParaRPr lang="en-US" sz="3000" dirty="0" smtClean="0"/>
          </a:p>
          <a:p>
            <a:r>
              <a:rPr lang="en-US" sz="3000" dirty="0"/>
              <a:t>	</a:t>
            </a:r>
            <a:r>
              <a:rPr lang="en-US" sz="3000" dirty="0" smtClean="0"/>
              <a:t>Usability </a:t>
            </a:r>
            <a:r>
              <a:rPr lang="en-US" sz="3000" dirty="0"/>
              <a:t>Tests (Intro) / Heuristics</a:t>
            </a:r>
          </a:p>
          <a:p>
            <a:r>
              <a:rPr lang="en-US" sz="3000" dirty="0"/>
              <a:t>	</a:t>
            </a:r>
            <a:endParaRPr lang="en-US" sz="3000" dirty="0" smtClean="0"/>
          </a:p>
          <a:p>
            <a:r>
              <a:rPr lang="en-US" sz="3000" dirty="0"/>
              <a:t>	</a:t>
            </a:r>
            <a:r>
              <a:rPr lang="en-US" sz="3000" dirty="0" smtClean="0"/>
              <a:t>When </a:t>
            </a:r>
            <a:r>
              <a:rPr lang="en-US" sz="3000" dirty="0"/>
              <a:t>to Break the Rules</a:t>
            </a:r>
          </a:p>
        </p:txBody>
      </p:sp>
    </p:spTree>
    <p:extLst>
      <p:ext uri="{BB962C8B-B14F-4D97-AF65-F5344CB8AC3E}">
        <p14:creationId xmlns:p14="http://schemas.microsoft.com/office/powerpoint/2010/main" val="1807894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62757"/>
            <a:ext cx="8597713" cy="1143000"/>
          </a:xfrm>
        </p:spPr>
        <p:txBody>
          <a:bodyPr>
            <a:normAutofit/>
          </a:bodyPr>
          <a:lstStyle/>
          <a:p>
            <a:pPr algn="l"/>
            <a:r>
              <a:rPr lang="en-US" dirty="0" smtClean="0">
                <a:solidFill>
                  <a:srgbClr val="FFFFFF"/>
                </a:solidFill>
              </a:rPr>
              <a:t>Ask me questions!</a:t>
            </a:r>
            <a:endParaRPr lang="en-US" dirty="0">
              <a:solidFill>
                <a:srgbClr val="FFFFFF"/>
              </a:solidFill>
            </a:endParaRPr>
          </a:p>
        </p:txBody>
      </p:sp>
    </p:spTree>
    <p:extLst>
      <p:ext uri="{BB962C8B-B14F-4D97-AF65-F5344CB8AC3E}">
        <p14:creationId xmlns:p14="http://schemas.microsoft.com/office/powerpoint/2010/main" val="29468883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0172"/>
            <a:ext cx="8229600" cy="1143000"/>
          </a:xfrm>
        </p:spPr>
        <p:txBody>
          <a:bodyPr/>
          <a:lstStyle/>
          <a:p>
            <a:pPr algn="l"/>
            <a:r>
              <a:rPr lang="en-US" dirty="0" smtClean="0"/>
              <a:t>Sam’s UX Pro Tips</a:t>
            </a:r>
            <a:endParaRPr lang="en-US" dirty="0"/>
          </a:p>
        </p:txBody>
      </p:sp>
    </p:spTree>
    <p:extLst>
      <p:ext uri="{BB962C8B-B14F-4D97-AF65-F5344CB8AC3E}">
        <p14:creationId xmlns:p14="http://schemas.microsoft.com/office/powerpoint/2010/main" val="30950874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367414"/>
            <a:ext cx="8699216" cy="6078385"/>
          </a:xfrm>
        </p:spPr>
        <p:txBody>
          <a:bodyPr>
            <a:normAutofit/>
          </a:bodyPr>
          <a:lstStyle/>
          <a:p>
            <a:pPr algn="l"/>
            <a:r>
              <a:rPr lang="en-US" sz="2800" dirty="0"/>
              <a:t>Constraints are awesome.</a:t>
            </a:r>
            <a:br>
              <a:rPr lang="en-US" sz="2800" dirty="0"/>
            </a:br>
            <a:r>
              <a:rPr lang="en-US" sz="2800" dirty="0"/>
              <a:t>Critique is not opinion.</a:t>
            </a:r>
            <a:br>
              <a:rPr lang="en-US" sz="2800" dirty="0"/>
            </a:br>
            <a:r>
              <a:rPr lang="en-US" sz="2800" dirty="0"/>
              <a:t>All UX is knowledge based.</a:t>
            </a:r>
            <a:br>
              <a:rPr lang="en-US" sz="2800" dirty="0"/>
            </a:br>
            <a:r>
              <a:rPr lang="en-US" sz="2800" dirty="0"/>
              <a:t>For every rule, there is a reason to break it.</a:t>
            </a:r>
            <a:br>
              <a:rPr lang="en-US" sz="2800" dirty="0"/>
            </a:br>
            <a:r>
              <a:rPr lang="en-US" sz="2800" dirty="0"/>
              <a:t>You are not, and never will be, your user.</a:t>
            </a:r>
            <a:br>
              <a:rPr lang="en-US" sz="2800" dirty="0"/>
            </a:br>
            <a:r>
              <a:rPr lang="en-US" sz="2800" dirty="0"/>
              <a:t>Users are bad designers, but they know bad design.</a:t>
            </a:r>
            <a:br>
              <a:rPr lang="en-US" sz="2800" dirty="0"/>
            </a:br>
            <a:r>
              <a:rPr lang="en-US" sz="2800" dirty="0"/>
              <a:t>Expect to be wrong, and embrace it.</a:t>
            </a:r>
            <a:br>
              <a:rPr lang="en-US" sz="2800" dirty="0"/>
            </a:br>
            <a:r>
              <a:rPr lang="en-US" sz="2800" dirty="0"/>
              <a:t>It depends.</a:t>
            </a:r>
            <a:br>
              <a:rPr lang="en-US" sz="2800" dirty="0"/>
            </a:br>
            <a:r>
              <a:rPr lang="en-US" sz="2800" dirty="0"/>
              <a:t>Be reflexive</a:t>
            </a:r>
            <a:r>
              <a:rPr lang="en-US" sz="2800" dirty="0" smtClean="0"/>
              <a:t>.</a:t>
            </a:r>
            <a:br>
              <a:rPr lang="en-US" sz="2800" dirty="0" smtClean="0"/>
            </a:br>
            <a:r>
              <a:rPr lang="en-US" sz="2800" dirty="0" smtClean="0"/>
              <a:t>Ideas are easy, good UX is hard.</a:t>
            </a:r>
            <a:endParaRPr lang="en-US" sz="2800" dirty="0"/>
          </a:p>
        </p:txBody>
      </p:sp>
    </p:spTree>
    <p:extLst>
      <p:ext uri="{BB962C8B-B14F-4D97-AF65-F5344CB8AC3E}">
        <p14:creationId xmlns:p14="http://schemas.microsoft.com/office/powerpoint/2010/main" val="2080270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367414"/>
            <a:ext cx="8699216" cy="6078385"/>
          </a:xfrm>
        </p:spPr>
        <p:txBody>
          <a:bodyPr>
            <a:normAutofit/>
          </a:bodyPr>
          <a:lstStyle/>
          <a:p>
            <a:pPr algn="l"/>
            <a:r>
              <a:rPr lang="en-US" sz="2800" dirty="0"/>
              <a:t>Constraints are awesome.</a:t>
            </a:r>
            <a:br>
              <a:rPr lang="en-US" sz="2800" dirty="0"/>
            </a:br>
            <a:r>
              <a:rPr lang="en-US" sz="2800" dirty="0"/>
              <a:t>Critique is not opinion.</a:t>
            </a:r>
            <a:br>
              <a:rPr lang="en-US" sz="2800" dirty="0"/>
            </a:br>
            <a:r>
              <a:rPr lang="en-US" sz="2800" dirty="0"/>
              <a:t>All UX is knowledge based.</a:t>
            </a:r>
            <a:br>
              <a:rPr lang="en-US" sz="2800" dirty="0"/>
            </a:br>
            <a:r>
              <a:rPr lang="en-US" sz="2800" b="1" dirty="0">
                <a:solidFill>
                  <a:srgbClr val="2AFAFF"/>
                </a:solidFill>
              </a:rPr>
              <a:t>For every rule, there is a reason to break it.</a:t>
            </a:r>
            <a:br>
              <a:rPr lang="en-US" sz="2800" b="1" dirty="0">
                <a:solidFill>
                  <a:srgbClr val="2AFAFF"/>
                </a:solidFill>
              </a:rPr>
            </a:br>
            <a:r>
              <a:rPr lang="en-US" sz="2800" dirty="0"/>
              <a:t>You are not, and never will be, your user.</a:t>
            </a:r>
            <a:br>
              <a:rPr lang="en-US" sz="2800" dirty="0"/>
            </a:br>
            <a:r>
              <a:rPr lang="en-US" sz="2800" dirty="0"/>
              <a:t>Users are bad designers, but they know bad design.</a:t>
            </a:r>
            <a:br>
              <a:rPr lang="en-US" sz="2800" dirty="0"/>
            </a:br>
            <a:r>
              <a:rPr lang="en-US" sz="2800" dirty="0"/>
              <a:t>Expect to be wrong, and embrace it.</a:t>
            </a:r>
            <a:br>
              <a:rPr lang="en-US" sz="2800" dirty="0"/>
            </a:br>
            <a:r>
              <a:rPr lang="en-US" sz="2800" dirty="0"/>
              <a:t>It depends.</a:t>
            </a:r>
            <a:br>
              <a:rPr lang="en-US" sz="2800" dirty="0"/>
            </a:br>
            <a:r>
              <a:rPr lang="en-US" sz="2800" dirty="0"/>
              <a:t>Be reflexive</a:t>
            </a:r>
            <a:r>
              <a:rPr lang="en-US" sz="2800" dirty="0" smtClean="0"/>
              <a:t>.</a:t>
            </a:r>
            <a:br>
              <a:rPr lang="en-US" sz="2800" dirty="0" smtClean="0"/>
            </a:br>
            <a:r>
              <a:rPr lang="en-US" sz="2800" dirty="0" smtClean="0"/>
              <a:t>Ideas are easy, good UX is hard.</a:t>
            </a:r>
            <a:endParaRPr lang="en-US" sz="2800" dirty="0"/>
          </a:p>
        </p:txBody>
      </p:sp>
    </p:spTree>
    <p:extLst>
      <p:ext uri="{BB962C8B-B14F-4D97-AF65-F5344CB8AC3E}">
        <p14:creationId xmlns:p14="http://schemas.microsoft.com/office/powerpoint/2010/main" val="36511182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1957522"/>
            <a:ext cx="5327654" cy="902344"/>
          </a:xfrm>
        </p:spPr>
        <p:txBody>
          <a:bodyPr>
            <a:normAutofit/>
          </a:bodyPr>
          <a:lstStyle/>
          <a:p>
            <a:pPr algn="l"/>
            <a:r>
              <a:rPr lang="en-US" sz="4000" dirty="0" smtClean="0"/>
              <a:t>What are the rules?</a:t>
            </a:r>
            <a:endParaRPr lang="en-US" sz="4000" dirty="0">
              <a:solidFill>
                <a:srgbClr val="FFFFFF"/>
              </a:solidFill>
            </a:endParaRPr>
          </a:p>
        </p:txBody>
      </p:sp>
      <p:sp>
        <p:nvSpPr>
          <p:cNvPr id="3" name="Content Placeholder 2"/>
          <p:cNvSpPr>
            <a:spLocks noGrp="1"/>
          </p:cNvSpPr>
          <p:nvPr>
            <p:ph idx="1"/>
          </p:nvPr>
        </p:nvSpPr>
        <p:spPr>
          <a:xfrm>
            <a:off x="1311264" y="2774081"/>
            <a:ext cx="7832736" cy="1516004"/>
          </a:xfrm>
        </p:spPr>
        <p:txBody>
          <a:bodyPr>
            <a:noAutofit/>
          </a:bodyPr>
          <a:lstStyle/>
          <a:p>
            <a:r>
              <a:rPr lang="en-US" sz="3000" b="1" dirty="0" smtClean="0">
                <a:solidFill>
                  <a:srgbClr val="2AFAFF"/>
                </a:solidFill>
              </a:rPr>
              <a:t>Usability is not just a word meaning easy to use… there’s more to it than that.  :)</a:t>
            </a:r>
            <a:endParaRPr lang="en-US" sz="3000" dirty="0" smtClean="0"/>
          </a:p>
        </p:txBody>
      </p:sp>
    </p:spTree>
    <p:extLst>
      <p:ext uri="{BB962C8B-B14F-4D97-AF65-F5344CB8AC3E}">
        <p14:creationId xmlns:p14="http://schemas.microsoft.com/office/powerpoint/2010/main" val="611197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Definition of Usability</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r>
              <a:rPr lang="en-US" sz="2400" dirty="0"/>
              <a:t>Usability is a </a:t>
            </a:r>
            <a:r>
              <a:rPr lang="en-US" sz="2400" b="1" dirty="0"/>
              <a:t>quality attribute </a:t>
            </a:r>
            <a:r>
              <a:rPr lang="en-US" sz="2400" dirty="0"/>
              <a:t>that assesses how easy user interfaces are to use. The word "usability" also refers to methods for improving ease-of-use during the design process</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2441563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Definition of Usability</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r>
              <a:rPr lang="en-US" sz="2400" dirty="0"/>
              <a:t>Usability is a </a:t>
            </a:r>
            <a:r>
              <a:rPr lang="en-US" sz="2400" b="1" dirty="0">
                <a:solidFill>
                  <a:srgbClr val="2AFAFF"/>
                </a:solidFill>
              </a:rPr>
              <a:t>quality attribute </a:t>
            </a:r>
            <a:r>
              <a:rPr lang="en-US" sz="2400" dirty="0"/>
              <a:t>that assesses how easy user interfaces are to use. The word "usability" also refers to methods for improving ease-of-use during the design process</a:t>
            </a:r>
            <a:r>
              <a:rPr lang="en-US" sz="2400" dirty="0" smtClean="0"/>
              <a:t>.</a:t>
            </a:r>
          </a:p>
          <a:p>
            <a:endParaRPr lang="en-US" sz="2400" dirty="0" smtClean="0"/>
          </a:p>
          <a:p>
            <a:endParaRPr lang="en-US" sz="2400" dirty="0"/>
          </a:p>
          <a:p>
            <a:r>
              <a:rPr lang="en-US" sz="2400" dirty="0" smtClean="0"/>
              <a:t>Utility </a:t>
            </a:r>
            <a:r>
              <a:rPr lang="en-US" sz="2400" dirty="0"/>
              <a:t>= whether it provides the features you need.</a:t>
            </a:r>
          </a:p>
          <a:p>
            <a:r>
              <a:rPr lang="en-US" sz="2400" dirty="0" smtClean="0"/>
              <a:t>Usability </a:t>
            </a:r>
            <a:r>
              <a:rPr lang="en-US" sz="2400" dirty="0"/>
              <a:t>= how easy &amp; pleasant these features are to use.</a:t>
            </a:r>
          </a:p>
          <a:p>
            <a:r>
              <a:rPr lang="en-US" sz="2400" dirty="0" smtClean="0"/>
              <a:t>Useful </a:t>
            </a:r>
            <a:r>
              <a:rPr lang="en-US" sz="2400" dirty="0"/>
              <a:t>= usability + utility.</a:t>
            </a:r>
          </a:p>
        </p:txBody>
      </p:sp>
    </p:spTree>
    <p:extLst>
      <p:ext uri="{BB962C8B-B14F-4D97-AF65-F5344CB8AC3E}">
        <p14:creationId xmlns:p14="http://schemas.microsoft.com/office/powerpoint/2010/main" val="39809089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Definition of Usability</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r>
              <a:rPr lang="en-US" sz="2400" dirty="0"/>
              <a:t>Learnability: How easy is it for users to accomplish basic tasks the first time they encounter the design?</a:t>
            </a:r>
          </a:p>
          <a:p>
            <a:r>
              <a:rPr lang="en-US" sz="2400" dirty="0" smtClean="0"/>
              <a:t>Efficiency</a:t>
            </a:r>
            <a:r>
              <a:rPr lang="en-US" sz="2400" dirty="0"/>
              <a:t>: Once users have learned the design, how quickly can they perform tasks?</a:t>
            </a:r>
          </a:p>
          <a:p>
            <a:r>
              <a:rPr lang="en-US" sz="2400" dirty="0" smtClean="0"/>
              <a:t>Memorability</a:t>
            </a:r>
            <a:r>
              <a:rPr lang="en-US" sz="2400" dirty="0"/>
              <a:t>: When users return to the design after a period of not using it, how easily can they reestablish proficiency?</a:t>
            </a:r>
          </a:p>
          <a:p>
            <a:r>
              <a:rPr lang="en-US" sz="2400" dirty="0" smtClean="0"/>
              <a:t>Errors</a:t>
            </a:r>
            <a:r>
              <a:rPr lang="en-US" sz="2400" dirty="0"/>
              <a:t>: How many errors do users make, how severe are these errors, and how easily can they recover from the errors?</a:t>
            </a:r>
          </a:p>
          <a:p>
            <a:r>
              <a:rPr lang="en-US" sz="2400" dirty="0" smtClean="0"/>
              <a:t>Satisfaction</a:t>
            </a:r>
            <a:r>
              <a:rPr lang="en-US" sz="2400" dirty="0"/>
              <a:t>: How pleasant is it to use the design?</a:t>
            </a:r>
          </a:p>
        </p:txBody>
      </p:sp>
    </p:spTree>
    <p:extLst>
      <p:ext uri="{BB962C8B-B14F-4D97-AF65-F5344CB8AC3E}">
        <p14:creationId xmlns:p14="http://schemas.microsoft.com/office/powerpoint/2010/main" val="661008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9945</TotalTime>
  <Words>881</Words>
  <Application>Microsoft Macintosh PowerPoint</Application>
  <PresentationFormat>On-screen Show (4:3)</PresentationFormat>
  <Paragraphs>92</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Usability Basics</vt:lpstr>
      <vt:lpstr>Today’s Plan and Objectives</vt:lpstr>
      <vt:lpstr>Sam’s UX Pro Tips</vt:lpstr>
      <vt:lpstr>Constraints are awesome. Critique is not opinion. All UX is knowledge based. For every rule, there is a reason to break it. You are not, and never will be, your user. Users are bad designers, but they know bad design. Expect to be wrong, and embrace it. It depends. Be reflexive. Ideas are easy, good UX is hard.</vt:lpstr>
      <vt:lpstr>Constraints are awesome. Critique is not opinion. All UX is knowledge based. For every rule, there is a reason to break it. You are not, and never will be, your user. Users are bad designers, but they know bad design. Expect to be wrong, and embrace it. It depends. Be reflexive. Ideas are easy, good UX is hard.</vt:lpstr>
      <vt:lpstr>What are the rules?</vt:lpstr>
      <vt:lpstr>Definition of Usability</vt:lpstr>
      <vt:lpstr>Definition of Usability</vt:lpstr>
      <vt:lpstr>Definition of Usability</vt:lpstr>
      <vt:lpstr>Heuristic: </vt:lpstr>
      <vt:lpstr>Heuristic: </vt:lpstr>
      <vt:lpstr>Heuristic: </vt:lpstr>
      <vt:lpstr>Heuristic: </vt:lpstr>
      <vt:lpstr>Heuristic: </vt:lpstr>
      <vt:lpstr>Heuristic: </vt:lpstr>
      <vt:lpstr>Heuristic: </vt:lpstr>
      <vt:lpstr>Heuristic: </vt:lpstr>
      <vt:lpstr>Heuristic: </vt:lpstr>
      <vt:lpstr>Heuristic: </vt:lpstr>
      <vt:lpstr>Heuristic: </vt:lpstr>
      <vt:lpstr>Let’s bring this back to Earth …</vt:lpstr>
      <vt:lpstr>Quick Usefulness</vt:lpstr>
      <vt:lpstr>Take Homes, What are they?</vt:lpstr>
      <vt:lpstr>Ask me questions!</vt:lpstr>
    </vt:vector>
  </TitlesOfParts>
  <Company>PhD Student at Indiana University (Informatics)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Merritt</dc:creator>
  <cp:lastModifiedBy>Samantha Merritt</cp:lastModifiedBy>
  <cp:revision>358</cp:revision>
  <cp:lastPrinted>2014-01-24T13:11:10Z</cp:lastPrinted>
  <dcterms:created xsi:type="dcterms:W3CDTF">2013-09-12T18:45:47Z</dcterms:created>
  <dcterms:modified xsi:type="dcterms:W3CDTF">2015-07-16T09:44:24Z</dcterms:modified>
</cp:coreProperties>
</file>