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29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2352" autoAdjust="0"/>
  </p:normalViewPr>
  <p:slideViewPr>
    <p:cSldViewPr>
      <p:cViewPr varScale="1">
        <p:scale>
          <a:sx n="93" d="100"/>
          <a:sy n="93" d="100"/>
        </p:scale>
        <p:origin x="31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2F024-6094-4E4B-8BAD-DE57AEC77579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2012.2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7C9-3FD1-48ED-BEF0-5CF81316A6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363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1790C-0A0D-4ED6-9686-42D4FD805DB8}" type="datetimeFigureOut">
              <a:rPr lang="zh-CN" altLang="en-US" smtClean="0"/>
              <a:pPr/>
              <a:t>2018/10/22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smtClean="0"/>
              <a:t>2012.2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ED5A-E3D3-4563-9953-960216296E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9087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2012.2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Documents and Settings\DingQi\桌面\封面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887788" y="981075"/>
            <a:ext cx="39243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23850" y="6237288"/>
            <a:ext cx="1116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dirty="0" smtClean="0">
                <a:solidFill>
                  <a:schemeClr val="bg2"/>
                </a:solidFill>
                <a:latin typeface="Verdana" pitchFamily="34" charset="0"/>
              </a:rPr>
              <a:t>2012.2</a:t>
            </a:r>
            <a:endParaRPr lang="en-US" altLang="zh-CN" sz="1400" dirty="0">
              <a:solidFill>
                <a:schemeClr val="bg2"/>
              </a:solidFill>
              <a:latin typeface="Verdan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4437063"/>
            <a:ext cx="7415212" cy="792162"/>
          </a:xfrm>
        </p:spPr>
        <p:txBody>
          <a:bodyPr/>
          <a:lstStyle>
            <a:lvl1pPr algn="ctr">
              <a:defRPr sz="3600">
                <a:latin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5373688"/>
            <a:ext cx="6192837" cy="647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FF000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5125" y="333375"/>
            <a:ext cx="2105025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167437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5536" y="1341438"/>
            <a:ext cx="8424936" cy="1511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95288" y="3284538"/>
            <a:ext cx="8424862" cy="2881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5"/>
          </p:nvPr>
        </p:nvSpPr>
        <p:spPr>
          <a:xfrm>
            <a:off x="0" y="6448425"/>
            <a:ext cx="10429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6"/>
          </p:nvPr>
        </p:nvSpPr>
        <p:spPr>
          <a:xfrm>
            <a:off x="1116013" y="6453188"/>
            <a:ext cx="705643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285750" y="1143000"/>
            <a:ext cx="8643938" cy="25003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285750" y="3857625"/>
            <a:ext cx="8643938" cy="257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3"/>
          </p:nvPr>
        </p:nvSpPr>
        <p:spPr>
          <a:xfrm>
            <a:off x="8256588" y="6570663"/>
            <a:ext cx="801687" cy="144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4142B15-8E26-4C88-8C7B-1A60A6891B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125538"/>
            <a:ext cx="4132262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125538"/>
            <a:ext cx="4133850" cy="5327650"/>
          </a:xfrm>
        </p:spPr>
        <p:txBody>
          <a:bodyPr/>
          <a:lstStyle>
            <a:lvl1pPr>
              <a:defRPr sz="2800" baseline="0">
                <a:latin typeface="Verdana" pitchFamily="34" charset="0"/>
                <a:ea typeface="微软雅黑" pitchFamily="34" charset="-122"/>
              </a:defRPr>
            </a:lvl1pPr>
            <a:lvl2pPr>
              <a:defRPr sz="2400" baseline="0">
                <a:latin typeface="Verdana" pitchFamily="34" charset="0"/>
                <a:ea typeface="微软雅黑" pitchFamily="34" charset="-122"/>
              </a:defRPr>
            </a:lvl2pPr>
            <a:lvl3pPr>
              <a:defRPr sz="2000" baseline="0">
                <a:latin typeface="Verdana" pitchFamily="34" charset="0"/>
                <a:ea typeface="微软雅黑" pitchFamily="34" charset="-122"/>
              </a:defRPr>
            </a:lvl3pPr>
            <a:lvl4pPr>
              <a:defRPr sz="1800" baseline="0">
                <a:latin typeface="Verdana" pitchFamily="34" charset="0"/>
                <a:ea typeface="微软雅黑" pitchFamily="34" charset="-122"/>
              </a:defRPr>
            </a:lvl4pPr>
            <a:lvl5pPr>
              <a:defRPr sz="1800" baseline="0">
                <a:latin typeface="Verdana" pitchFamily="34" charset="0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764506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2474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764506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内页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68405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125538"/>
            <a:ext cx="8418512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400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2000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600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37" y="4669358"/>
            <a:ext cx="8892480" cy="792162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Graph Generation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 bwMode="auto">
          <a:xfrm>
            <a:off x="-36512" y="5373216"/>
            <a:ext cx="8424936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1265" y="5591036"/>
            <a:ext cx="20162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Junhong Wan</a:t>
            </a:r>
            <a:endParaRPr lang="zh-CN" alt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520" y="6093296"/>
            <a:ext cx="1152128" cy="5760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Tractability via Breadth First Search (BFS)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b="1" dirty="0" smtClean="0"/>
                  <a:t>Idea</a:t>
                </a:r>
                <a:r>
                  <a:rPr lang="en-US" altLang="zh-CN" sz="2000" dirty="0" smtClean="0"/>
                  <a:t>: Apply BFS ordering to graph G with node permutation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before generating the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b="1" dirty="0" smtClean="0"/>
                  <a:t>Benefits</a:t>
                </a:r>
                <a:r>
                  <a:rPr lang="en-US" altLang="zh-CN" sz="2000" dirty="0" smtClean="0"/>
                  <a:t>:</a:t>
                </a:r>
              </a:p>
              <a:p>
                <a:r>
                  <a:rPr lang="en-US" altLang="zh-CN" sz="2000" dirty="0" smtClean="0"/>
                  <a:t>Reduce overall sequence to consider</a:t>
                </a:r>
              </a:p>
              <a:p>
                <a:pPr marL="400050" lvl="1" indent="0">
                  <a:buNone/>
                </a:pPr>
                <a:r>
                  <a:rPr lang="en-US" altLang="zh-CN" dirty="0" smtClean="0"/>
                  <a:t>Only need to train on all possible BFS orderings, rather than all possible node permutations</a:t>
                </a:r>
              </a:p>
              <a:p>
                <a:r>
                  <a:rPr lang="en-US" altLang="zh-CN" sz="2000" dirty="0" smtClean="0"/>
                  <a:t>Reduce the number of edge predictions</a:t>
                </a:r>
              </a:p>
              <a:p>
                <a:pPr marL="400050" lvl="1" indent="0">
                  <a:buNone/>
                </a:pPr>
                <a:r>
                  <a:rPr lang="en-US" altLang="zh-CN" dirty="0" smtClean="0"/>
                  <a:t>Edge-level RNN only predicts M edges, the maximum size of the BFS queue</a:t>
                </a:r>
              </a:p>
              <a:p>
                <a:pPr marL="40005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229" r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6538" y="4365104"/>
            <a:ext cx="5968879" cy="2507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2466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Experiment: Baseline Methods &amp; Datasets</a:t>
            </a:r>
            <a:endParaRPr lang="zh-CN" alt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947174"/>
            <a:ext cx="6124575" cy="1962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3" y="2909324"/>
            <a:ext cx="5801915" cy="38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24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Experiment: Visualization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052736"/>
            <a:ext cx="906257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9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Experiment: Comparison 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5" y="1252552"/>
            <a:ext cx="8964488" cy="2120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0" y="3789040"/>
            <a:ext cx="8990083" cy="18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01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Experiment: Robustness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Interpolate between (B-A) and (E-R) graphs</a:t>
            </a:r>
          </a:p>
          <a:p>
            <a:pPr marL="0" indent="0">
              <a:buNone/>
            </a:pPr>
            <a:r>
              <a:rPr lang="en-US" altLang="zh-CN" sz="2000" dirty="0" smtClean="0"/>
              <a:t>Randomly perturb [0%, 20%,…, 100%] edges of B-A graphs</a:t>
            </a:r>
          </a:p>
          <a:p>
            <a:pPr marL="0" indent="0">
              <a:buNone/>
            </a:pPr>
            <a:r>
              <a:rPr lang="en-US" altLang="zh-CN" sz="2000" dirty="0" smtClean="0"/>
              <a:t>0% (B-A) </a:t>
            </a:r>
            <a:r>
              <a:rPr lang="en-US" altLang="zh-CN" sz="2000" dirty="0" smtClean="0">
                <a:sym typeface="Wingdings" panose="05000000000000000000" pitchFamily="2" charset="2"/>
              </a:rPr>
              <a:t>---- 100% (E-R)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92896"/>
            <a:ext cx="840565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42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GraphGAN</a:t>
            </a:r>
            <a:r>
              <a:rPr lang="en-US" altLang="zh-CN" dirty="0" smtClean="0"/>
              <a:t>: Graph Representation Learning with Generative Adversarial Nets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Hongwei</a:t>
            </a:r>
            <a:r>
              <a:rPr lang="en-US" altLang="zh-CN" dirty="0"/>
              <a:t> </a:t>
            </a:r>
            <a:r>
              <a:rPr lang="en-US" altLang="zh-CN" dirty="0" smtClean="0"/>
              <a:t>Wang, </a:t>
            </a:r>
            <a:r>
              <a:rPr lang="en-US" altLang="zh-CN" dirty="0" err="1" smtClean="0"/>
              <a:t>JiaWang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JialinWang</a:t>
            </a:r>
            <a:r>
              <a:rPr lang="en-US" altLang="zh-CN" dirty="0" smtClean="0"/>
              <a:t>, </a:t>
            </a:r>
            <a:r>
              <a:rPr lang="en-US" altLang="zh-CN" dirty="0"/>
              <a:t>Miao </a:t>
            </a:r>
            <a:r>
              <a:rPr lang="en-US" altLang="zh-CN" dirty="0" smtClean="0"/>
              <a:t>Zhao, </a:t>
            </a:r>
            <a:r>
              <a:rPr lang="en-US" altLang="zh-CN" dirty="0" err="1" smtClean="0"/>
              <a:t>Weinan</a:t>
            </a:r>
            <a:r>
              <a:rPr lang="en-US" altLang="zh-CN" dirty="0" smtClean="0"/>
              <a:t> Zhang, </a:t>
            </a:r>
            <a:r>
              <a:rPr lang="en-US" altLang="zh-CN" dirty="0" err="1"/>
              <a:t>Fuzheng</a:t>
            </a:r>
            <a:r>
              <a:rPr lang="en-US" altLang="zh-CN" dirty="0"/>
              <a:t> </a:t>
            </a:r>
            <a:r>
              <a:rPr lang="en-US" altLang="zh-CN" dirty="0" smtClean="0"/>
              <a:t>Zhang, </a:t>
            </a:r>
            <a:r>
              <a:rPr lang="en-US" altLang="zh-CN" dirty="0"/>
              <a:t>Xing </a:t>
            </a:r>
            <a:r>
              <a:rPr lang="en-US" altLang="zh-CN" dirty="0" err="1" smtClean="0"/>
              <a:t>Xie</a:t>
            </a:r>
            <a:r>
              <a:rPr lang="en-US" altLang="zh-CN" dirty="0" smtClean="0"/>
              <a:t> </a:t>
            </a:r>
            <a:r>
              <a:rPr lang="en-US" altLang="zh-CN" dirty="0"/>
              <a:t>and </a:t>
            </a:r>
            <a:r>
              <a:rPr lang="en-US" altLang="zh-CN" dirty="0" err="1"/>
              <a:t>Minyi</a:t>
            </a:r>
            <a:r>
              <a:rPr lang="en-US" altLang="zh-CN" dirty="0"/>
              <a:t> </a:t>
            </a:r>
            <a:r>
              <a:rPr lang="en-US" altLang="zh-CN" dirty="0" err="1" smtClean="0"/>
              <a:t>Guo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AAAI 2018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2922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7488832" cy="503238"/>
          </a:xfrm>
        </p:spPr>
        <p:txBody>
          <a:bodyPr/>
          <a:lstStyle/>
          <a:p>
            <a:r>
              <a:rPr lang="en-US" altLang="zh-CN" sz="2200" dirty="0" err="1" smtClean="0"/>
              <a:t>GraphGAN</a:t>
            </a:r>
            <a:r>
              <a:rPr lang="en-US" altLang="zh-CN" sz="2200" dirty="0" smtClean="0"/>
              <a:t>: Two categories for representation learning</a:t>
            </a:r>
            <a:endParaRPr lang="zh-CN" alt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Most existing methods of graph representation learning can be classified into two categories: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AutoNum type="arabicPeriod"/>
            </a:pPr>
            <a:r>
              <a:rPr lang="en-US" altLang="zh-CN" sz="2000" b="1" dirty="0" smtClean="0"/>
              <a:t>Generative</a:t>
            </a:r>
            <a:r>
              <a:rPr lang="en-US" altLang="zh-CN" sz="2000" dirty="0" smtClean="0"/>
              <a:t> graph representation learning model treats edges as generated from an underlying conditional distribution, e.g., </a:t>
            </a:r>
            <a:r>
              <a:rPr lang="en-US" altLang="zh-CN" sz="2000" dirty="0" err="1" smtClean="0"/>
              <a:t>Deepwalk</a:t>
            </a:r>
            <a:r>
              <a:rPr lang="en-US" altLang="zh-CN" sz="2000" dirty="0" smtClean="0"/>
              <a:t>, Node2vec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altLang="zh-CN" sz="2000" b="1" dirty="0" smtClean="0"/>
              <a:t>Discriminative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graph representation learning </a:t>
            </a:r>
            <a:r>
              <a:rPr lang="en-US" altLang="zh-CN" sz="2000" dirty="0" smtClean="0"/>
              <a:t>model aims to learn a classifier for predicting the existence of edges directly, e.g., SDNE, PPNE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7227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Inspiration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LINE has done a preliminary trial on implicitly combining generative and discriminative model (the first-order and the second-order proximity)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GAN has received a great deal of attention by designing a game-theoretical minimax game to combine generative and discriminative models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3894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GrapgGAN</a:t>
            </a:r>
            <a:r>
              <a:rPr lang="en-US" altLang="zh-CN" dirty="0" smtClean="0"/>
              <a:t>: Framework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052736"/>
                <a:ext cx="8418512" cy="5327650"/>
              </a:xfrm>
            </p:spPr>
            <p:txBody>
              <a:bodyPr/>
              <a:lstStyle/>
              <a:p>
                <a:r>
                  <a:rPr lang="en-US" altLang="zh-CN" sz="1600" b="1" dirty="0" smtClean="0"/>
                  <a:t>Generator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tries to approximate the underlying true connectivity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 smtClean="0"/>
                  <a:t>, and generates the most likely vertices to be connected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from vertex set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1600" dirty="0" smtClean="0"/>
              </a:p>
              <a:p>
                <a:r>
                  <a:rPr lang="en-US" altLang="zh-CN" sz="1600" b="1" dirty="0" smtClean="0"/>
                  <a:t>Discriminator</a:t>
                </a:r>
                <a:r>
                  <a:rPr lang="en-US" altLang="zh-CN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aims to discriminate the connectivity for the vertex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and outputs probability of an existing edge between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1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𝑡𝑟𝑢𝑒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𝑙𝑜𝑔𝐷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~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⁡(1−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))])</m:t>
                                  </m:r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052736"/>
                <a:ext cx="8418512" cy="5327650"/>
              </a:xfrm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7" y="3789040"/>
            <a:ext cx="5616624" cy="29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43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Discriminator 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Objective: </a:t>
                </a:r>
                <a:r>
                  <a:rPr lang="en-US" altLang="zh-CN" sz="2000" dirty="0"/>
                  <a:t>D</a:t>
                </a:r>
                <a:r>
                  <a:rPr lang="en-US" altLang="zh-CN" sz="2000" dirty="0" smtClean="0"/>
                  <a:t>iscriminator is to maximize the log-probability of assigning the correct labels to both positive and negative samples.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Define D as the sigmoid function of the inner product of two input vertices: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(2)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𝐯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are the k-dimensional representation vectors of vertices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respectively for discriminator D and updated by ascending the gradient.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the union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’s.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𝑙𝑜𝑔𝐷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𝑡𝑟𝑢𝑒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𝑙𝑜𝑔𝐷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 ~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eqAr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(3)</m:t>
                      </m:r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229" r="-1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918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7272808" cy="503238"/>
          </a:xfrm>
        </p:spPr>
        <p:txBody>
          <a:bodyPr/>
          <a:lstStyle/>
          <a:p>
            <a:r>
              <a:rPr lang="en-US" altLang="zh-CN" sz="2400" dirty="0" smtClean="0"/>
              <a:t>GraphRNN: A Deep Generative Model for Graphs</a:t>
            </a:r>
            <a:endParaRPr lang="zh-C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GraphRNN: Generating Realistic Graphs with Deep Auto-regressive Models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Jiaxuan</a:t>
            </a:r>
            <a:r>
              <a:rPr lang="en-US" altLang="zh-CN" dirty="0" smtClean="0"/>
              <a:t> </a:t>
            </a:r>
            <a:r>
              <a:rPr lang="en-US" altLang="zh-CN" dirty="0"/>
              <a:t>You · Rex (</a:t>
            </a:r>
            <a:r>
              <a:rPr lang="en-US" altLang="zh-CN" dirty="0" err="1"/>
              <a:t>Zhitao</a:t>
            </a:r>
            <a:r>
              <a:rPr lang="en-US" altLang="zh-CN" dirty="0"/>
              <a:t>) Ying · Xiang Ren · Will Hamilton · Jure </a:t>
            </a:r>
            <a:r>
              <a:rPr lang="en-US" altLang="zh-CN" dirty="0" err="1"/>
              <a:t>Leskovec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2018 ICML Oral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746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Generator Optimization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Computing the gradient by policy gradient: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(⋅|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sub>
                          </m:sSub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m:rPr>
                                  <m:lit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⁡(1−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The generator as a </a:t>
                </a:r>
                <a:r>
                  <a:rPr lang="en-US" altLang="zh-CN" sz="2000" dirty="0" err="1" smtClean="0"/>
                  <a:t>softmax</a:t>
                </a:r>
                <a:r>
                  <a:rPr lang="en-US" altLang="zh-CN" sz="2000" dirty="0" smtClean="0"/>
                  <a:t> function over all other vertices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(5)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Has two </a:t>
                </a:r>
                <a:r>
                  <a:rPr lang="en-US" altLang="zh-CN" sz="2000" b="1" dirty="0" smtClean="0"/>
                  <a:t>limitation</a:t>
                </a:r>
                <a:r>
                  <a:rPr lang="en-US" altLang="zh-CN" sz="2000" dirty="0" smtClean="0"/>
                  <a:t>: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 smtClean="0"/>
                  <a:t>Computationally inefficient to calculate gradients and update all vertices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 err="1" smtClean="0"/>
                  <a:t>Softmax</a:t>
                </a:r>
                <a:r>
                  <a:rPr lang="en-US" altLang="zh-CN" sz="2000" dirty="0" smtClean="0"/>
                  <a:t> ignores the structural information from graphs as it treats vertices with any discrimination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229" r="-1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&quot; Symbol 3"/>
          <p:cNvSpPr/>
          <p:nvPr/>
        </p:nvSpPr>
        <p:spPr>
          <a:xfrm>
            <a:off x="2483768" y="2924944"/>
            <a:ext cx="2880320" cy="1224136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54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Graph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for Generator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288" y="1052736"/>
                <a:ext cx="8418512" cy="5327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First perform Breadth First Search (BFS) on the original graph starting from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with a BFS-tree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rooted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0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denoted as the set of neighbors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(vertices that are directly connected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/>
                  <a:t>). Define the relevance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0" smtClean="0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(6)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The graph </a:t>
                </a:r>
                <a:r>
                  <a:rPr lang="en-US" altLang="zh-CN" sz="2000" dirty="0" err="1" smtClean="0"/>
                  <a:t>softmax</a:t>
                </a:r>
                <a:r>
                  <a:rPr lang="en-US" altLang="zh-CN" sz="2000" dirty="0" smtClean="0"/>
                  <a:t> defines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Satisfies three desirable properties: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b="0" dirty="0" smtClean="0"/>
                  <a:t>Normalized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dirty="0" smtClean="0"/>
                  <a:t>Graph-structure-aware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000" b="0" dirty="0" smtClean="0"/>
                  <a:t>Computationally efficient</a:t>
                </a: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052736"/>
                <a:ext cx="8418512" cy="5327650"/>
              </a:xfrm>
              <a:blipFill>
                <a:blip r:embed="rId2"/>
                <a:stretch>
                  <a:fillRect l="-797" t="-229" b="-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506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Generating strategy for 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8" y="1268760"/>
            <a:ext cx="911103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5184576" cy="3125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84576" y="3041748"/>
                <a:ext cx="377991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</a:t>
                </a:r>
                <a:r>
                  <a:rPr lang="en-US" altLang="zh-CN" sz="2000" dirty="0" smtClean="0"/>
                  <a:t>erform a random walk starting at the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with respect to the transition probability defined in Eq</a:t>
                </a:r>
                <a:r>
                  <a:rPr lang="en-US" altLang="zh-CN" sz="2000" dirty="0" smtClean="0"/>
                  <a:t>. (</a:t>
                </a:r>
                <a:r>
                  <a:rPr lang="en-US" altLang="zh-CN" sz="2000" dirty="0"/>
                  <a:t>6). During the process of random walk, if the currently </a:t>
                </a:r>
                <a:r>
                  <a:rPr lang="en-US" altLang="zh-CN" sz="2000" dirty="0" smtClean="0"/>
                  <a:t>visited vertex </a:t>
                </a:r>
                <a:r>
                  <a:rPr lang="en-US" altLang="zh-CN" sz="2000" dirty="0"/>
                  <a:t>is v </a:t>
                </a:r>
                <a:r>
                  <a:rPr lang="en-US" altLang="zh-CN" sz="2000" dirty="0" smtClean="0"/>
                  <a:t>and generator </a:t>
                </a:r>
                <a:r>
                  <a:rPr lang="en-US" altLang="zh-CN" sz="2000" dirty="0"/>
                  <a:t>G decides </a:t>
                </a:r>
                <a:r>
                  <a:rPr lang="en-US" altLang="zh-CN" sz="2000" dirty="0" smtClean="0"/>
                  <a:t>to visit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/>
                  <a:t>’s parent (i.e</a:t>
                </a:r>
                <a:r>
                  <a:rPr lang="en-US" altLang="zh-CN" sz="2000" dirty="0"/>
                  <a:t>., turning around on the path) for the first time,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sz="2000" dirty="0" smtClean="0"/>
                  <a:t> is chosen </a:t>
                </a:r>
                <a:r>
                  <a:rPr lang="en-US" altLang="zh-CN" sz="2000" dirty="0"/>
                  <a:t>as the generated vertex.</a:t>
                </a:r>
                <a:endParaRPr lang="zh-CN" alt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576" y="3041748"/>
                <a:ext cx="3779912" cy="3477875"/>
              </a:xfrm>
              <a:prstGeom prst="rect">
                <a:avLst/>
              </a:prstGeom>
              <a:blipFill>
                <a:blip r:embed="rId4"/>
                <a:stretch>
                  <a:fillRect l="-1610" t="-877" r="-1610" b="-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8192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Algorithm Framework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980728"/>
            <a:ext cx="6624984" cy="56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27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Experiment Dataset</a:t>
            </a:r>
            <a:endParaRPr lang="zh-CN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15124"/>
              </p:ext>
            </p:extLst>
          </p:nvPr>
        </p:nvGraphicFramePr>
        <p:xfrm>
          <a:off x="251520" y="1484784"/>
          <a:ext cx="8712968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2594">
                  <a:extLst>
                    <a:ext uri="{9D8B030D-6E8A-4147-A177-3AD203B41FA5}">
                      <a16:colId xmlns:a16="http://schemas.microsoft.com/office/drawing/2014/main" val="3061852088"/>
                    </a:ext>
                  </a:extLst>
                </a:gridCol>
                <a:gridCol w="3513990">
                  <a:extLst>
                    <a:ext uri="{9D8B030D-6E8A-4147-A177-3AD203B41FA5}">
                      <a16:colId xmlns:a16="http://schemas.microsoft.com/office/drawing/2014/main" val="25106648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7537904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6728708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07097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Vertices 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Edges 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Label 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arXiv-AstroPh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Scientific collaborations between authors with papers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18,772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198,110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9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arXiv-GrQc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Scientific collaborations between authors with papers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5,242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14,496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368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BlogCatalog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Network of social relationships of the bloggers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10,312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333,982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04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Co-occurrence network of words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4,777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184,812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99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MovieLens-1M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Bipartite graph consisting of movie ratings and users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3,706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6,040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81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056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Link Prediction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52736"/>
            <a:ext cx="8418512" cy="53276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We randomly </a:t>
            </a:r>
            <a:r>
              <a:rPr lang="en-US" altLang="zh-CN" sz="2000" dirty="0" smtClean="0"/>
              <a:t>hide 10</a:t>
            </a:r>
            <a:r>
              <a:rPr lang="en-US" altLang="zh-CN" sz="2000" dirty="0"/>
              <a:t>% of edges in the original graph as ground truth, and </a:t>
            </a:r>
            <a:r>
              <a:rPr lang="en-US" altLang="zh-CN" sz="2000" dirty="0" smtClean="0"/>
              <a:t>use the </a:t>
            </a:r>
            <a:r>
              <a:rPr lang="en-US" altLang="zh-CN" sz="2000" dirty="0"/>
              <a:t>left graph to train all graph representation learning models</a:t>
            </a:r>
            <a:r>
              <a:rPr lang="en-US" altLang="zh-CN" sz="2000" dirty="0" smtClean="0"/>
              <a:t>.</a:t>
            </a:r>
          </a:p>
          <a:p>
            <a:pPr marL="0" indent="0">
              <a:buNone/>
            </a:pPr>
            <a:r>
              <a:rPr lang="en-US" altLang="zh-CN" sz="2000" dirty="0"/>
              <a:t>After training, we obtain the representation vectors </a:t>
            </a:r>
            <a:r>
              <a:rPr lang="en-US" altLang="zh-CN" sz="2000" dirty="0" smtClean="0"/>
              <a:t>for all </a:t>
            </a:r>
            <a:r>
              <a:rPr lang="en-US" altLang="zh-CN" sz="2000" dirty="0"/>
              <a:t>vertices and use </a:t>
            </a:r>
            <a:r>
              <a:rPr lang="en-US" altLang="zh-CN" sz="2000" i="1" u="sng" dirty="0"/>
              <a:t>logistic regression </a:t>
            </a:r>
            <a:r>
              <a:rPr lang="en-US" altLang="zh-CN" sz="2000" dirty="0"/>
              <a:t>method to predict </a:t>
            </a:r>
            <a:r>
              <a:rPr lang="en-US" altLang="zh-CN" sz="2000" dirty="0" smtClean="0"/>
              <a:t>the probability </a:t>
            </a:r>
            <a:r>
              <a:rPr lang="en-US" altLang="zh-CN" sz="2000" dirty="0"/>
              <a:t>of edge existence for a given vertex pair.</a:t>
            </a:r>
            <a:endParaRPr lang="zh-CN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3513709"/>
            <a:ext cx="7972945" cy="286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76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Node Classification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W</a:t>
            </a:r>
            <a:r>
              <a:rPr lang="en-US" altLang="zh-CN" sz="2000" dirty="0" smtClean="0"/>
              <a:t>e </a:t>
            </a:r>
            <a:r>
              <a:rPr lang="en-US" altLang="zh-CN" sz="2000" dirty="0"/>
              <a:t>train </a:t>
            </a:r>
            <a:r>
              <a:rPr lang="en-US" altLang="zh-CN" sz="2000" dirty="0" err="1"/>
              <a:t>GraphGAN</a:t>
            </a:r>
            <a:r>
              <a:rPr lang="en-US" altLang="zh-CN" sz="2000" dirty="0"/>
              <a:t> and baselines on the whole graph </a:t>
            </a:r>
            <a:r>
              <a:rPr lang="en-US" altLang="zh-CN" sz="2000" dirty="0" smtClean="0"/>
              <a:t>to obtain </a:t>
            </a:r>
            <a:r>
              <a:rPr lang="en-US" altLang="zh-CN" sz="2000" dirty="0"/>
              <a:t>vertex representations, and use </a:t>
            </a:r>
            <a:r>
              <a:rPr lang="en-US" altLang="zh-CN" sz="2000" i="1" u="sng" dirty="0"/>
              <a:t>logistic regression </a:t>
            </a:r>
            <a:r>
              <a:rPr lang="en-US" altLang="zh-CN" sz="2000" dirty="0" smtClean="0"/>
              <a:t>as classifier </a:t>
            </a:r>
            <a:r>
              <a:rPr lang="en-US" altLang="zh-CN" sz="2000" dirty="0"/>
              <a:t>to perform node classification with 9:1 </a:t>
            </a:r>
            <a:r>
              <a:rPr lang="en-US" altLang="zh-CN" sz="2000" dirty="0" smtClean="0"/>
              <a:t>train-test ratio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7" y="2348880"/>
            <a:ext cx="8511743" cy="29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32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GraphGAN</a:t>
            </a:r>
            <a:r>
              <a:rPr lang="en-US" altLang="zh-CN" dirty="0" smtClean="0"/>
              <a:t>: Recommendation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We first </a:t>
            </a:r>
            <a:r>
              <a:rPr lang="en-US" altLang="zh-CN" sz="2000" dirty="0"/>
              <a:t>treat all 4-star and 5-star ratings as edges to obtain </a:t>
            </a:r>
            <a:r>
              <a:rPr lang="en-US" altLang="zh-CN" sz="2000" dirty="0" smtClean="0"/>
              <a:t>a bipartite </a:t>
            </a:r>
            <a:r>
              <a:rPr lang="en-US" altLang="zh-CN" sz="2000" dirty="0"/>
              <a:t>graph, then randomly hide 10% of edges in </a:t>
            </a:r>
            <a:r>
              <a:rPr lang="en-US" altLang="zh-CN" sz="2000" dirty="0" smtClean="0"/>
              <a:t>the original </a:t>
            </a:r>
            <a:r>
              <a:rPr lang="en-US" altLang="zh-CN" sz="2000" dirty="0"/>
              <a:t>graph as the test set and construct a BFS-tree </a:t>
            </a:r>
            <a:r>
              <a:rPr lang="en-US" altLang="zh-CN" sz="2000" dirty="0" smtClean="0"/>
              <a:t>for each </a:t>
            </a:r>
            <a:r>
              <a:rPr lang="en-US" altLang="zh-CN" sz="2000" dirty="0"/>
              <a:t>user.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3" y="2636912"/>
            <a:ext cx="8626107" cy="36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26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altLang="zh-CN" sz="7200" b="1" dirty="0" smtClean="0">
                <a:solidFill>
                  <a:srgbClr val="FF0000"/>
                </a:solidFill>
              </a:rPr>
              <a:t>THANKS!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8" y="333375"/>
            <a:ext cx="6913016" cy="503238"/>
          </a:xfrm>
        </p:spPr>
        <p:txBody>
          <a:bodyPr/>
          <a:lstStyle/>
          <a:p>
            <a:r>
              <a:rPr lang="en-US" altLang="zh-CN" dirty="0" smtClean="0"/>
              <a:t>Introduction: Generative Model for Graphs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Modeling graphs is fundamental for </a:t>
            </a:r>
            <a:r>
              <a:rPr lang="en-US" altLang="zh-CN" sz="2000" dirty="0" smtClean="0"/>
              <a:t>studying networks </a:t>
            </a:r>
          </a:p>
          <a:p>
            <a:pPr marL="0" indent="0">
              <a:buNone/>
            </a:pPr>
            <a:r>
              <a:rPr lang="en-US" altLang="zh-CN" sz="2000" dirty="0" smtClean="0"/>
              <a:t>e.g</a:t>
            </a:r>
            <a:r>
              <a:rPr lang="en-US" altLang="zh-CN" sz="2000" dirty="0"/>
              <a:t>. medical, chemical, </a:t>
            </a:r>
            <a:r>
              <a:rPr lang="en-US" altLang="zh-CN" sz="2000" dirty="0" smtClean="0"/>
              <a:t>social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/>
              <a:t>Goal</a:t>
            </a:r>
            <a:r>
              <a:rPr lang="en-US" altLang="zh-CN" sz="2000" dirty="0"/>
              <a:t>: </a:t>
            </a:r>
            <a:endParaRPr lang="en-US" altLang="zh-CN" sz="2000" dirty="0" smtClean="0"/>
          </a:p>
          <a:p>
            <a:r>
              <a:rPr lang="en-US" altLang="zh-CN" sz="2000" dirty="0" smtClean="0"/>
              <a:t>Model </a:t>
            </a:r>
            <a:r>
              <a:rPr lang="en-US" altLang="zh-CN" sz="2000" dirty="0"/>
              <a:t>and efficiently sample complex distributions over </a:t>
            </a:r>
            <a:r>
              <a:rPr lang="en-US" altLang="zh-CN" sz="2000" dirty="0" smtClean="0"/>
              <a:t>graphs</a:t>
            </a:r>
          </a:p>
          <a:p>
            <a:r>
              <a:rPr lang="en-US" altLang="zh-CN" sz="2000" dirty="0" smtClean="0"/>
              <a:t>Learn </a:t>
            </a:r>
            <a:r>
              <a:rPr lang="en-US" altLang="zh-CN" sz="2000" dirty="0"/>
              <a:t>generative model from observed set of graphs 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19" y="2132856"/>
            <a:ext cx="8820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9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 in Graph Generation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000" b="1" dirty="0" smtClean="0"/>
                  <a:t>Large and variable output spaces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Graph </a:t>
                </a:r>
                <a:r>
                  <a:rPr lang="en-US" altLang="zh-CN" sz="2000" dirty="0"/>
                  <a:t>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nodes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to fully specify structure Number of nodes and edges varies between different graphs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b="1" dirty="0" smtClean="0"/>
                  <a:t>Non-unique </a:t>
                </a:r>
                <a:r>
                  <a:rPr lang="en-US" altLang="zh-CN" sz="2000" b="1" dirty="0"/>
                  <a:t>representations </a:t>
                </a:r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Distributions </a:t>
                </a:r>
                <a:r>
                  <a:rPr lang="en-US" altLang="zh-CN" sz="2000" dirty="0"/>
                  <a:t>over graphs without assuming fixed set of nodes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node graph represented by up 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equivalent adjacency matrices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∈∏ </m:t>
                    </m:r>
                  </m:oMath>
                </a14:m>
                <a:r>
                  <a:rPr lang="en-US" altLang="zh-CN" sz="2000" dirty="0" smtClean="0"/>
                  <a:t>is </a:t>
                </a:r>
                <a:r>
                  <a:rPr lang="en-US" altLang="zh-CN" sz="2000" dirty="0"/>
                  <a:t>arbitrary node ordering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endParaRPr lang="en-US" altLang="zh-CN" sz="2000" dirty="0" smtClean="0"/>
              </a:p>
              <a:p>
                <a:r>
                  <a:rPr lang="en-US" altLang="zh-CN" sz="2000" b="1" dirty="0" smtClean="0"/>
                  <a:t>Complex</a:t>
                </a:r>
                <a:r>
                  <a:rPr lang="en-US" altLang="zh-CN" sz="2000" b="1" dirty="0"/>
                  <a:t>, non-local dependencies </a:t>
                </a:r>
                <a:endParaRPr lang="en-US" altLang="zh-CN" sz="2000" b="1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New </a:t>
                </a:r>
                <a:r>
                  <a:rPr lang="en-US" altLang="zh-CN" sz="2000" dirty="0"/>
                  <a:t>edges depend on previously generated edges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9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36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to GraphRNN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Decompose graph generation into two RNNs: </a:t>
            </a:r>
            <a:endParaRPr lang="en-US" altLang="zh-CN" sz="2000" dirty="0" smtClean="0"/>
          </a:p>
          <a:p>
            <a:r>
              <a:rPr lang="en-US" altLang="zh-CN" sz="2000" dirty="0" smtClean="0"/>
              <a:t>Graph-level</a:t>
            </a:r>
            <a:r>
              <a:rPr lang="en-US" altLang="zh-CN" sz="2000" dirty="0"/>
              <a:t>: generates sequence of </a:t>
            </a:r>
            <a:r>
              <a:rPr lang="en-US" altLang="zh-CN" sz="2000" dirty="0" smtClean="0"/>
              <a:t>nodes</a:t>
            </a:r>
          </a:p>
          <a:p>
            <a:r>
              <a:rPr lang="en-US" altLang="zh-CN" sz="2000" dirty="0" smtClean="0"/>
              <a:t>Edge-level</a:t>
            </a:r>
            <a:r>
              <a:rPr lang="en-US" altLang="zh-CN" sz="2000" dirty="0"/>
              <a:t>: generates sequence of edges for each new node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924944"/>
            <a:ext cx="7433893" cy="298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63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Graphs as Sequences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nodes under node ordering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Define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to sequence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                       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Each sequence element is adjacency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∈{1,…,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for edges between node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414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Distribution on Graphs --&gt; on Sequence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Instead of learning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sample,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~ ∏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to get observations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Then learn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modeled autoregressively: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𝟙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Exploiting sequential structure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sz="2000" b="0" dirty="0" smtClean="0"/>
                  <a:t>, decompose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b="0" dirty="0" smtClean="0"/>
              </a:p>
              <a:p>
                <a:pPr marL="0" indent="0">
                  <a:buNone/>
                </a:pPr>
                <a:endParaRPr lang="en-US" altLang="zh-CN" sz="2000" b="0" dirty="0" smtClean="0"/>
              </a:p>
              <a:p>
                <a:pPr marL="0" indent="0">
                  <a:buNone/>
                </a:pPr>
                <a:endParaRPr lang="en-US" altLang="zh-CN" sz="2000" b="0" dirty="0" smtClean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3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GraphRNN Framework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 smtClean="0"/>
                  <a:t>Use an RNN that consists of a state-transition function and an output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encodes the state of the graph generated so far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encodes adjacency for most recently generated node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specifies the distribution of next node’s adjacency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en-US" altLang="zh-CN" sz="20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sz="2000" b="0" dirty="0" smtClean="0"/>
                  <a:t> can be arbitrary neural networks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b="0" dirty="0" smtClean="0"/>
                  <a:t> can be an arbitrary distribution over binary vectors</a:t>
                </a: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710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GraphRNN Variants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288" y="980728"/>
                <a:ext cx="8418512" cy="54726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b="1" dirty="0" smtClean="0"/>
                  <a:t>Objective</a:t>
                </a:r>
                <a:r>
                  <a:rPr lang="en-US" altLang="zh-CN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∏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over all observed graph sequences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Implement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as Gated Recurrent Unit (GRU)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But different assumptions about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for each variant: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1. </a:t>
                </a:r>
                <a:r>
                  <a:rPr lang="en-US" altLang="zh-CN" sz="2000" b="1" dirty="0" smtClean="0"/>
                  <a:t>Multivariate Bernoulli 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GraphRNN</a:t>
                </a:r>
                <a:r>
                  <a:rPr lang="en-US" altLang="zh-CN" sz="2000" dirty="0" smtClean="0"/>
                  <a:t>-S):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MLP with sigmoid activation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parameterizes the multivariate Bernoulli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 smtClean="0"/>
                  <a:t>independently </a:t>
                </a:r>
              </a:p>
              <a:p>
                <a:pPr marL="0" indent="0">
                  <a:buNone/>
                </a:pPr>
                <a:r>
                  <a:rPr lang="en-US" altLang="zh-CN" sz="2000" dirty="0" smtClean="0"/>
                  <a:t>2.  </a:t>
                </a:r>
                <a:r>
                  <a:rPr lang="en-US" altLang="zh-CN" sz="2000" b="1" dirty="0" smtClean="0"/>
                  <a:t>Dependent Bernoulli sequence </a:t>
                </a:r>
                <a:r>
                  <a:rPr lang="en-US" altLang="zh-CN" sz="2000" dirty="0" smtClean="0"/>
                  <a:t>(GraphRNN):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indicating if node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connected to node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a edge-level RNN generates the edges of a given node</a:t>
                </a:r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980728"/>
                <a:ext cx="8418512" cy="5472608"/>
              </a:xfrm>
              <a:blipFill>
                <a:blip r:embed="rId2"/>
                <a:stretch>
                  <a:fillRect l="-797" t="-223" b="-1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279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kvision-2011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FF0000"/>
            </a:solidFill>
          </a:defRPr>
        </a:defPPr>
      </a:lstStyle>
    </a:tx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22029</TotalTime>
  <Words>703</Words>
  <Application>Microsoft Office PowerPoint</Application>
  <PresentationFormat>On-screen Show (4:3)</PresentationFormat>
  <Paragraphs>175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黑体</vt:lpstr>
      <vt:lpstr>宋体</vt:lpstr>
      <vt:lpstr>微软雅黑</vt:lpstr>
      <vt:lpstr>Arial</vt:lpstr>
      <vt:lpstr>Calibri</vt:lpstr>
      <vt:lpstr>Cambria Math</vt:lpstr>
      <vt:lpstr>Verdana</vt:lpstr>
      <vt:lpstr>Wingdings</vt:lpstr>
      <vt:lpstr>hikvision-2011</vt:lpstr>
      <vt:lpstr>Graph Generation</vt:lpstr>
      <vt:lpstr>GraphRNN: A Deep Generative Model for Graphs</vt:lpstr>
      <vt:lpstr>Introduction: Generative Model for Graphs</vt:lpstr>
      <vt:lpstr>Challenges in Graph Generation</vt:lpstr>
      <vt:lpstr>Overview to GraphRNN</vt:lpstr>
      <vt:lpstr>Modeling Graphs as Sequences</vt:lpstr>
      <vt:lpstr>Distribution on Graphs --&gt; on Sequence</vt:lpstr>
      <vt:lpstr>GraphRNN Framework</vt:lpstr>
      <vt:lpstr>GraphRNN Variants</vt:lpstr>
      <vt:lpstr>Tractability via Breadth First Search (BFS)</vt:lpstr>
      <vt:lpstr>Experiment: Baseline Methods &amp; Datasets</vt:lpstr>
      <vt:lpstr>Experiment: Visualization</vt:lpstr>
      <vt:lpstr>Experiment: Comparison </vt:lpstr>
      <vt:lpstr>Experiment: Robustness</vt:lpstr>
      <vt:lpstr>GraphGAN</vt:lpstr>
      <vt:lpstr>GraphGAN: Two categories for representation learning</vt:lpstr>
      <vt:lpstr>GraphGAN: Inspiration</vt:lpstr>
      <vt:lpstr>GrapgGAN: Framework</vt:lpstr>
      <vt:lpstr>GraphGAN: Discriminator Optimization</vt:lpstr>
      <vt:lpstr>GraphGAN: Generator Optimization</vt:lpstr>
      <vt:lpstr>GraphGAN: Graph Softmax for Generator</vt:lpstr>
      <vt:lpstr>GraphGAN: Generating strategy for G</vt:lpstr>
      <vt:lpstr>GraphGAN: Algorithm Framework</vt:lpstr>
      <vt:lpstr>GraphGAN: Experiment Dataset</vt:lpstr>
      <vt:lpstr>GraphGAN: Link Prediction</vt:lpstr>
      <vt:lpstr>GraphGAN: Node Classification</vt:lpstr>
      <vt:lpstr>GraphGAN: Recommendation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万骏泓</dc:creator>
  <cp:lastModifiedBy>万骏泓</cp:lastModifiedBy>
  <cp:revision>81</cp:revision>
  <dcterms:created xsi:type="dcterms:W3CDTF">2011-12-20T06:55:18Z</dcterms:created>
  <dcterms:modified xsi:type="dcterms:W3CDTF">2018-10-27T08:13:12Z</dcterms:modified>
</cp:coreProperties>
</file>