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401" r:id="rId6"/>
    <p:sldId id="277" r:id="rId7"/>
    <p:sldId id="396" r:id="rId8"/>
    <p:sldId id="397" r:id="rId9"/>
    <p:sldId id="398" r:id="rId10"/>
    <p:sldId id="399"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845" autoAdjust="0"/>
  </p:normalViewPr>
  <p:slideViewPr>
    <p:cSldViewPr snapToGrid="0">
      <p:cViewPr varScale="1">
        <p:scale>
          <a:sx n="60" d="100"/>
          <a:sy n="60" d="100"/>
        </p:scale>
        <p:origin x="96" y="49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8FE6B-A2D1-4ABD-AB9D-E2E92A27A6E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42B757A-A1A4-40B3-8353-758F46208892}">
      <dgm:prSet/>
      <dgm:spPr/>
      <dgm:t>
        <a:bodyPr/>
        <a:lstStyle/>
        <a:p>
          <a:r>
            <a:rPr lang="en-US"/>
            <a:t>Quantum computers have the potential to solve scheduling issues in workflows.</a:t>
          </a:r>
        </a:p>
      </dgm:t>
    </dgm:pt>
    <dgm:pt modelId="{D246776F-CAFD-4DB4-803F-74FA6EE00C40}" type="parTrans" cxnId="{36824B62-2FBE-4602-A533-8C79BEC7E3BE}">
      <dgm:prSet/>
      <dgm:spPr/>
      <dgm:t>
        <a:bodyPr/>
        <a:lstStyle/>
        <a:p>
          <a:endParaRPr lang="en-US"/>
        </a:p>
      </dgm:t>
    </dgm:pt>
    <dgm:pt modelId="{FC793EFC-0AC7-4BE0-B2E8-3441269BB7C7}" type="sibTrans" cxnId="{36824B62-2FBE-4602-A533-8C79BEC7E3BE}">
      <dgm:prSet/>
      <dgm:spPr/>
      <dgm:t>
        <a:bodyPr/>
        <a:lstStyle/>
        <a:p>
          <a:endParaRPr lang="en-US"/>
        </a:p>
      </dgm:t>
    </dgm:pt>
    <dgm:pt modelId="{517F3635-520B-4AC8-9D18-332B97D22E61}">
      <dgm:prSet/>
      <dgm:spPr/>
      <dgm:t>
        <a:bodyPr/>
        <a:lstStyle/>
        <a:p>
          <a:r>
            <a:rPr lang="en-US"/>
            <a:t>The use of quantum technology has been demonstrated to be helpful for solving scheduling issues, but it is currently not profitable.</a:t>
          </a:r>
        </a:p>
      </dgm:t>
    </dgm:pt>
    <dgm:pt modelId="{0F57EEB8-5451-4DDE-A7E2-9EED580D1D7E}" type="parTrans" cxnId="{32D2385C-AC10-4CAE-964C-C574A3B64666}">
      <dgm:prSet/>
      <dgm:spPr/>
      <dgm:t>
        <a:bodyPr/>
        <a:lstStyle/>
        <a:p>
          <a:endParaRPr lang="en-US"/>
        </a:p>
      </dgm:t>
    </dgm:pt>
    <dgm:pt modelId="{10146351-9C3D-43CD-9B1A-384A5745926A}" type="sibTrans" cxnId="{32D2385C-AC10-4CAE-964C-C574A3B64666}">
      <dgm:prSet/>
      <dgm:spPr/>
      <dgm:t>
        <a:bodyPr/>
        <a:lstStyle/>
        <a:p>
          <a:endParaRPr lang="en-US"/>
        </a:p>
      </dgm:t>
    </dgm:pt>
    <dgm:pt modelId="{95E97E32-D5AA-4D18-81FB-448CC191537D}">
      <dgm:prSet/>
      <dgm:spPr/>
      <dgm:t>
        <a:bodyPr/>
        <a:lstStyle/>
        <a:p>
          <a:r>
            <a:rPr lang="en-US"/>
            <a:t>Research is being conducted to see if other optimization issues can be solved using IBM Quantum Experience quantum computers.</a:t>
          </a:r>
        </a:p>
      </dgm:t>
    </dgm:pt>
    <dgm:pt modelId="{90FF63BE-AEF4-4081-98F8-7D32B2AF3E93}" type="parTrans" cxnId="{F9B76489-4EEE-4963-A37C-E45F80A0A100}">
      <dgm:prSet/>
      <dgm:spPr/>
      <dgm:t>
        <a:bodyPr/>
        <a:lstStyle/>
        <a:p>
          <a:endParaRPr lang="en-US"/>
        </a:p>
      </dgm:t>
    </dgm:pt>
    <dgm:pt modelId="{9AB427DA-253A-4E4D-9C3F-8CE2B6D2016E}" type="sibTrans" cxnId="{F9B76489-4EEE-4963-A37C-E45F80A0A100}">
      <dgm:prSet/>
      <dgm:spPr/>
      <dgm:t>
        <a:bodyPr/>
        <a:lstStyle/>
        <a:p>
          <a:endParaRPr lang="en-US"/>
        </a:p>
      </dgm:t>
    </dgm:pt>
    <dgm:pt modelId="{F4079A41-AFA3-47F4-B37B-13B24234736C}">
      <dgm:prSet/>
      <dgm:spPr/>
      <dgm:t>
        <a:bodyPr/>
        <a:lstStyle/>
        <a:p>
          <a:r>
            <a:rPr lang="en-US" dirty="0"/>
            <a:t>The use of quantum annealing, a quantum computing technique, is being researched as a potential solution for certain optimization problems, such as the ARP.</a:t>
          </a:r>
        </a:p>
      </dgm:t>
    </dgm:pt>
    <dgm:pt modelId="{183B4387-58DA-4CE1-B89D-BE9D71E79311}" type="parTrans" cxnId="{E00C2C41-D84D-46D0-BDAE-597BDF29A2B4}">
      <dgm:prSet/>
      <dgm:spPr/>
      <dgm:t>
        <a:bodyPr/>
        <a:lstStyle/>
        <a:p>
          <a:endParaRPr lang="en-US"/>
        </a:p>
      </dgm:t>
    </dgm:pt>
    <dgm:pt modelId="{D350A328-25CC-4F72-8BC7-0C98AF24A127}" type="sibTrans" cxnId="{E00C2C41-D84D-46D0-BDAE-597BDF29A2B4}">
      <dgm:prSet/>
      <dgm:spPr/>
      <dgm:t>
        <a:bodyPr/>
        <a:lstStyle/>
        <a:p>
          <a:endParaRPr lang="en-US"/>
        </a:p>
      </dgm:t>
    </dgm:pt>
    <dgm:pt modelId="{41D292FB-B86D-4EC7-BECE-2EB153B62385}">
      <dgm:prSet/>
      <dgm:spPr/>
      <dgm:t>
        <a:bodyPr/>
        <a:lstStyle/>
        <a:p>
          <a:r>
            <a:rPr lang="en-US" dirty="0"/>
            <a:t>These approaches are still in the early stages of development and will likely take time to be applied in practice.</a:t>
          </a:r>
        </a:p>
      </dgm:t>
    </dgm:pt>
    <dgm:pt modelId="{22DEA865-DD16-4FCF-931C-DCFE256602AB}" type="parTrans" cxnId="{2405EEFA-0339-43E5-9651-106F7D6197BA}">
      <dgm:prSet/>
      <dgm:spPr/>
      <dgm:t>
        <a:bodyPr/>
        <a:lstStyle/>
        <a:p>
          <a:endParaRPr lang="en-US"/>
        </a:p>
      </dgm:t>
    </dgm:pt>
    <dgm:pt modelId="{85D18B73-09FD-4A14-875F-86FF501F42D7}" type="sibTrans" cxnId="{2405EEFA-0339-43E5-9651-106F7D6197BA}">
      <dgm:prSet/>
      <dgm:spPr/>
      <dgm:t>
        <a:bodyPr/>
        <a:lstStyle/>
        <a:p>
          <a:endParaRPr lang="en-US"/>
        </a:p>
      </dgm:t>
    </dgm:pt>
    <dgm:pt modelId="{4C1D77C4-2B97-42FD-9F35-2797AA6FC679}" type="pres">
      <dgm:prSet presAssocID="{7878FE6B-A2D1-4ABD-AB9D-E2E92A27A6ED}" presName="vert0" presStyleCnt="0">
        <dgm:presLayoutVars>
          <dgm:dir/>
          <dgm:animOne val="branch"/>
          <dgm:animLvl val="lvl"/>
        </dgm:presLayoutVars>
      </dgm:prSet>
      <dgm:spPr/>
    </dgm:pt>
    <dgm:pt modelId="{6E1F1888-70C3-4655-8BDE-01521F175F32}" type="pres">
      <dgm:prSet presAssocID="{042B757A-A1A4-40B3-8353-758F46208892}" presName="thickLine" presStyleLbl="alignNode1" presStyleIdx="0" presStyleCnt="5"/>
      <dgm:spPr/>
    </dgm:pt>
    <dgm:pt modelId="{74E7C676-A707-412A-BA7F-3D9917378ABF}" type="pres">
      <dgm:prSet presAssocID="{042B757A-A1A4-40B3-8353-758F46208892}" presName="horz1" presStyleCnt="0"/>
      <dgm:spPr/>
    </dgm:pt>
    <dgm:pt modelId="{107598DF-4804-419A-BA0B-CEFC3796D6B1}" type="pres">
      <dgm:prSet presAssocID="{042B757A-A1A4-40B3-8353-758F46208892}" presName="tx1" presStyleLbl="revTx" presStyleIdx="0" presStyleCnt="5"/>
      <dgm:spPr/>
    </dgm:pt>
    <dgm:pt modelId="{0707EB3A-B17B-463B-957E-6AF35A61AC65}" type="pres">
      <dgm:prSet presAssocID="{042B757A-A1A4-40B3-8353-758F46208892}" presName="vert1" presStyleCnt="0"/>
      <dgm:spPr/>
    </dgm:pt>
    <dgm:pt modelId="{203A77BE-E23C-4483-B2AA-57E851B8A2C7}" type="pres">
      <dgm:prSet presAssocID="{517F3635-520B-4AC8-9D18-332B97D22E61}" presName="thickLine" presStyleLbl="alignNode1" presStyleIdx="1" presStyleCnt="5"/>
      <dgm:spPr/>
    </dgm:pt>
    <dgm:pt modelId="{EB28F1E9-0656-4EFE-949D-2CF4ABCF270D}" type="pres">
      <dgm:prSet presAssocID="{517F3635-520B-4AC8-9D18-332B97D22E61}" presName="horz1" presStyleCnt="0"/>
      <dgm:spPr/>
    </dgm:pt>
    <dgm:pt modelId="{F47CA0E8-E148-4B65-BEBF-B7EFC376A66E}" type="pres">
      <dgm:prSet presAssocID="{517F3635-520B-4AC8-9D18-332B97D22E61}" presName="tx1" presStyleLbl="revTx" presStyleIdx="1" presStyleCnt="5"/>
      <dgm:spPr/>
    </dgm:pt>
    <dgm:pt modelId="{6BA83DD2-4D52-46FD-9C61-B015C386E4DE}" type="pres">
      <dgm:prSet presAssocID="{517F3635-520B-4AC8-9D18-332B97D22E61}" presName="vert1" presStyleCnt="0"/>
      <dgm:spPr/>
    </dgm:pt>
    <dgm:pt modelId="{1D8F0C11-2B35-4751-A953-39AD43E80B66}" type="pres">
      <dgm:prSet presAssocID="{95E97E32-D5AA-4D18-81FB-448CC191537D}" presName="thickLine" presStyleLbl="alignNode1" presStyleIdx="2" presStyleCnt="5"/>
      <dgm:spPr/>
    </dgm:pt>
    <dgm:pt modelId="{6F7C3595-DFBF-46C1-AF02-C0A3BA196B7B}" type="pres">
      <dgm:prSet presAssocID="{95E97E32-D5AA-4D18-81FB-448CC191537D}" presName="horz1" presStyleCnt="0"/>
      <dgm:spPr/>
    </dgm:pt>
    <dgm:pt modelId="{9FDFCD14-EC7B-4D9A-85ED-786FF12AF91F}" type="pres">
      <dgm:prSet presAssocID="{95E97E32-D5AA-4D18-81FB-448CC191537D}" presName="tx1" presStyleLbl="revTx" presStyleIdx="2" presStyleCnt="5"/>
      <dgm:spPr/>
    </dgm:pt>
    <dgm:pt modelId="{DB095660-1D90-4C6A-A7E6-4692A91611CA}" type="pres">
      <dgm:prSet presAssocID="{95E97E32-D5AA-4D18-81FB-448CC191537D}" presName="vert1" presStyleCnt="0"/>
      <dgm:spPr/>
    </dgm:pt>
    <dgm:pt modelId="{3C9CCE60-5798-4B81-BEC4-05FB84F2598A}" type="pres">
      <dgm:prSet presAssocID="{F4079A41-AFA3-47F4-B37B-13B24234736C}" presName="thickLine" presStyleLbl="alignNode1" presStyleIdx="3" presStyleCnt="5"/>
      <dgm:spPr/>
    </dgm:pt>
    <dgm:pt modelId="{6FA0F87E-E400-4295-B91D-6BF6C4F414A3}" type="pres">
      <dgm:prSet presAssocID="{F4079A41-AFA3-47F4-B37B-13B24234736C}" presName="horz1" presStyleCnt="0"/>
      <dgm:spPr/>
    </dgm:pt>
    <dgm:pt modelId="{FD508128-BE72-42E8-A4D7-14739EA41C99}" type="pres">
      <dgm:prSet presAssocID="{F4079A41-AFA3-47F4-B37B-13B24234736C}" presName="tx1" presStyleLbl="revTx" presStyleIdx="3" presStyleCnt="5"/>
      <dgm:spPr/>
    </dgm:pt>
    <dgm:pt modelId="{E5F9061C-4F41-4CB2-88E9-0A048172B3DB}" type="pres">
      <dgm:prSet presAssocID="{F4079A41-AFA3-47F4-B37B-13B24234736C}" presName="vert1" presStyleCnt="0"/>
      <dgm:spPr/>
    </dgm:pt>
    <dgm:pt modelId="{5D84D8C8-D116-4FF2-B103-BA2F97B65159}" type="pres">
      <dgm:prSet presAssocID="{41D292FB-B86D-4EC7-BECE-2EB153B62385}" presName="thickLine" presStyleLbl="alignNode1" presStyleIdx="4" presStyleCnt="5"/>
      <dgm:spPr/>
    </dgm:pt>
    <dgm:pt modelId="{4CEDC3B3-0478-4549-9140-22D7E53CCA94}" type="pres">
      <dgm:prSet presAssocID="{41D292FB-B86D-4EC7-BECE-2EB153B62385}" presName="horz1" presStyleCnt="0"/>
      <dgm:spPr/>
    </dgm:pt>
    <dgm:pt modelId="{BEAC09F3-9D83-4B0C-9F7F-5CD94BC085B4}" type="pres">
      <dgm:prSet presAssocID="{41D292FB-B86D-4EC7-BECE-2EB153B62385}" presName="tx1" presStyleLbl="revTx" presStyleIdx="4" presStyleCnt="5"/>
      <dgm:spPr/>
    </dgm:pt>
    <dgm:pt modelId="{86859C6B-271A-4597-AF8D-5581264C5C83}" type="pres">
      <dgm:prSet presAssocID="{41D292FB-B86D-4EC7-BECE-2EB153B62385}" presName="vert1" presStyleCnt="0"/>
      <dgm:spPr/>
    </dgm:pt>
  </dgm:ptLst>
  <dgm:cxnLst>
    <dgm:cxn modelId="{A2EE0925-070E-4C44-8332-684D187972FE}" type="presOf" srcId="{517F3635-520B-4AC8-9D18-332B97D22E61}" destId="{F47CA0E8-E148-4B65-BEBF-B7EFC376A66E}" srcOrd="0" destOrd="0" presId="urn:microsoft.com/office/officeart/2008/layout/LinedList"/>
    <dgm:cxn modelId="{866B7A37-1BDF-440B-B1C6-53B296B220E9}" type="presOf" srcId="{7878FE6B-A2D1-4ABD-AB9D-E2E92A27A6ED}" destId="{4C1D77C4-2B97-42FD-9F35-2797AA6FC679}" srcOrd="0" destOrd="0" presId="urn:microsoft.com/office/officeart/2008/layout/LinedList"/>
    <dgm:cxn modelId="{32D2385C-AC10-4CAE-964C-C574A3B64666}" srcId="{7878FE6B-A2D1-4ABD-AB9D-E2E92A27A6ED}" destId="{517F3635-520B-4AC8-9D18-332B97D22E61}" srcOrd="1" destOrd="0" parTransId="{0F57EEB8-5451-4DDE-A7E2-9EED580D1D7E}" sibTransId="{10146351-9C3D-43CD-9B1A-384A5745926A}"/>
    <dgm:cxn modelId="{E00C2C41-D84D-46D0-BDAE-597BDF29A2B4}" srcId="{7878FE6B-A2D1-4ABD-AB9D-E2E92A27A6ED}" destId="{F4079A41-AFA3-47F4-B37B-13B24234736C}" srcOrd="3" destOrd="0" parTransId="{183B4387-58DA-4CE1-B89D-BE9D71E79311}" sibTransId="{D350A328-25CC-4F72-8BC7-0C98AF24A127}"/>
    <dgm:cxn modelId="{36824B62-2FBE-4602-A533-8C79BEC7E3BE}" srcId="{7878FE6B-A2D1-4ABD-AB9D-E2E92A27A6ED}" destId="{042B757A-A1A4-40B3-8353-758F46208892}" srcOrd="0" destOrd="0" parTransId="{D246776F-CAFD-4DB4-803F-74FA6EE00C40}" sibTransId="{FC793EFC-0AC7-4BE0-B2E8-3441269BB7C7}"/>
    <dgm:cxn modelId="{B36E3578-1D50-44C3-ABB6-F685B2787C1F}" type="presOf" srcId="{042B757A-A1A4-40B3-8353-758F46208892}" destId="{107598DF-4804-419A-BA0B-CEFC3796D6B1}" srcOrd="0" destOrd="0" presId="urn:microsoft.com/office/officeart/2008/layout/LinedList"/>
    <dgm:cxn modelId="{F9B76489-4EEE-4963-A37C-E45F80A0A100}" srcId="{7878FE6B-A2D1-4ABD-AB9D-E2E92A27A6ED}" destId="{95E97E32-D5AA-4D18-81FB-448CC191537D}" srcOrd="2" destOrd="0" parTransId="{90FF63BE-AEF4-4081-98F8-7D32B2AF3E93}" sibTransId="{9AB427DA-253A-4E4D-9C3F-8CE2B6D2016E}"/>
    <dgm:cxn modelId="{CC73298A-5D4C-42B4-869A-63A197E6BCBF}" type="presOf" srcId="{41D292FB-B86D-4EC7-BECE-2EB153B62385}" destId="{BEAC09F3-9D83-4B0C-9F7F-5CD94BC085B4}" srcOrd="0" destOrd="0" presId="urn:microsoft.com/office/officeart/2008/layout/LinedList"/>
    <dgm:cxn modelId="{F7CC4E8E-2055-4189-9DCC-AAE71C25A499}" type="presOf" srcId="{F4079A41-AFA3-47F4-B37B-13B24234736C}" destId="{FD508128-BE72-42E8-A4D7-14739EA41C99}" srcOrd="0" destOrd="0" presId="urn:microsoft.com/office/officeart/2008/layout/LinedList"/>
    <dgm:cxn modelId="{4B6BA696-D3C6-4C60-ABE9-A73C61140FC9}" type="presOf" srcId="{95E97E32-D5AA-4D18-81FB-448CC191537D}" destId="{9FDFCD14-EC7B-4D9A-85ED-786FF12AF91F}" srcOrd="0" destOrd="0" presId="urn:microsoft.com/office/officeart/2008/layout/LinedList"/>
    <dgm:cxn modelId="{2405EEFA-0339-43E5-9651-106F7D6197BA}" srcId="{7878FE6B-A2D1-4ABD-AB9D-E2E92A27A6ED}" destId="{41D292FB-B86D-4EC7-BECE-2EB153B62385}" srcOrd="4" destOrd="0" parTransId="{22DEA865-DD16-4FCF-931C-DCFE256602AB}" sibTransId="{85D18B73-09FD-4A14-875F-86FF501F42D7}"/>
    <dgm:cxn modelId="{D0518C4F-7596-4407-B745-C96EAD78B456}" type="presParOf" srcId="{4C1D77C4-2B97-42FD-9F35-2797AA6FC679}" destId="{6E1F1888-70C3-4655-8BDE-01521F175F32}" srcOrd="0" destOrd="0" presId="urn:microsoft.com/office/officeart/2008/layout/LinedList"/>
    <dgm:cxn modelId="{AA624246-9027-4C16-A2C3-FC8C0284524C}" type="presParOf" srcId="{4C1D77C4-2B97-42FD-9F35-2797AA6FC679}" destId="{74E7C676-A707-412A-BA7F-3D9917378ABF}" srcOrd="1" destOrd="0" presId="urn:microsoft.com/office/officeart/2008/layout/LinedList"/>
    <dgm:cxn modelId="{FE258DB7-7748-4DAB-902A-2D8229ECCD19}" type="presParOf" srcId="{74E7C676-A707-412A-BA7F-3D9917378ABF}" destId="{107598DF-4804-419A-BA0B-CEFC3796D6B1}" srcOrd="0" destOrd="0" presId="urn:microsoft.com/office/officeart/2008/layout/LinedList"/>
    <dgm:cxn modelId="{26A5E63A-DB91-4952-A3F6-1F061A94C38B}" type="presParOf" srcId="{74E7C676-A707-412A-BA7F-3D9917378ABF}" destId="{0707EB3A-B17B-463B-957E-6AF35A61AC65}" srcOrd="1" destOrd="0" presId="urn:microsoft.com/office/officeart/2008/layout/LinedList"/>
    <dgm:cxn modelId="{105ECD3C-9D7D-4431-8FA2-D9C2B2E72B91}" type="presParOf" srcId="{4C1D77C4-2B97-42FD-9F35-2797AA6FC679}" destId="{203A77BE-E23C-4483-B2AA-57E851B8A2C7}" srcOrd="2" destOrd="0" presId="urn:microsoft.com/office/officeart/2008/layout/LinedList"/>
    <dgm:cxn modelId="{ABFFCD48-AECA-49F7-81F4-C345AA053764}" type="presParOf" srcId="{4C1D77C4-2B97-42FD-9F35-2797AA6FC679}" destId="{EB28F1E9-0656-4EFE-949D-2CF4ABCF270D}" srcOrd="3" destOrd="0" presId="urn:microsoft.com/office/officeart/2008/layout/LinedList"/>
    <dgm:cxn modelId="{8C984392-8B06-4C32-81B9-279DDD430F81}" type="presParOf" srcId="{EB28F1E9-0656-4EFE-949D-2CF4ABCF270D}" destId="{F47CA0E8-E148-4B65-BEBF-B7EFC376A66E}" srcOrd="0" destOrd="0" presId="urn:microsoft.com/office/officeart/2008/layout/LinedList"/>
    <dgm:cxn modelId="{5AA47B65-94F7-4605-A628-67953836FB88}" type="presParOf" srcId="{EB28F1E9-0656-4EFE-949D-2CF4ABCF270D}" destId="{6BA83DD2-4D52-46FD-9C61-B015C386E4DE}" srcOrd="1" destOrd="0" presId="urn:microsoft.com/office/officeart/2008/layout/LinedList"/>
    <dgm:cxn modelId="{A768D3EF-B804-4F2D-9E6A-8AF046244483}" type="presParOf" srcId="{4C1D77C4-2B97-42FD-9F35-2797AA6FC679}" destId="{1D8F0C11-2B35-4751-A953-39AD43E80B66}" srcOrd="4" destOrd="0" presId="urn:microsoft.com/office/officeart/2008/layout/LinedList"/>
    <dgm:cxn modelId="{D4BEDF54-08DC-4071-9090-129CFECB4891}" type="presParOf" srcId="{4C1D77C4-2B97-42FD-9F35-2797AA6FC679}" destId="{6F7C3595-DFBF-46C1-AF02-C0A3BA196B7B}" srcOrd="5" destOrd="0" presId="urn:microsoft.com/office/officeart/2008/layout/LinedList"/>
    <dgm:cxn modelId="{1457F707-06B9-4A8F-A403-9AAB6B48E569}" type="presParOf" srcId="{6F7C3595-DFBF-46C1-AF02-C0A3BA196B7B}" destId="{9FDFCD14-EC7B-4D9A-85ED-786FF12AF91F}" srcOrd="0" destOrd="0" presId="urn:microsoft.com/office/officeart/2008/layout/LinedList"/>
    <dgm:cxn modelId="{D7D37C02-CDEC-436C-8412-A04A5747CEE9}" type="presParOf" srcId="{6F7C3595-DFBF-46C1-AF02-C0A3BA196B7B}" destId="{DB095660-1D90-4C6A-A7E6-4692A91611CA}" srcOrd="1" destOrd="0" presId="urn:microsoft.com/office/officeart/2008/layout/LinedList"/>
    <dgm:cxn modelId="{A2D40A53-D261-442F-9019-00DE988075AA}" type="presParOf" srcId="{4C1D77C4-2B97-42FD-9F35-2797AA6FC679}" destId="{3C9CCE60-5798-4B81-BEC4-05FB84F2598A}" srcOrd="6" destOrd="0" presId="urn:microsoft.com/office/officeart/2008/layout/LinedList"/>
    <dgm:cxn modelId="{E70F6457-FC80-4D1E-BAF4-CBF9B9173CE2}" type="presParOf" srcId="{4C1D77C4-2B97-42FD-9F35-2797AA6FC679}" destId="{6FA0F87E-E400-4295-B91D-6BF6C4F414A3}" srcOrd="7" destOrd="0" presId="urn:microsoft.com/office/officeart/2008/layout/LinedList"/>
    <dgm:cxn modelId="{716EE65B-9B48-42B2-A7DA-6D8A747C670D}" type="presParOf" srcId="{6FA0F87E-E400-4295-B91D-6BF6C4F414A3}" destId="{FD508128-BE72-42E8-A4D7-14739EA41C99}" srcOrd="0" destOrd="0" presId="urn:microsoft.com/office/officeart/2008/layout/LinedList"/>
    <dgm:cxn modelId="{641B338F-F5D7-4EBA-BC07-FE818C64B990}" type="presParOf" srcId="{6FA0F87E-E400-4295-B91D-6BF6C4F414A3}" destId="{E5F9061C-4F41-4CB2-88E9-0A048172B3DB}" srcOrd="1" destOrd="0" presId="urn:microsoft.com/office/officeart/2008/layout/LinedList"/>
    <dgm:cxn modelId="{01D0593E-A1E5-4874-87AD-B1EB4C2DC758}" type="presParOf" srcId="{4C1D77C4-2B97-42FD-9F35-2797AA6FC679}" destId="{5D84D8C8-D116-4FF2-B103-BA2F97B65159}" srcOrd="8" destOrd="0" presId="urn:microsoft.com/office/officeart/2008/layout/LinedList"/>
    <dgm:cxn modelId="{0FCD668E-7AD1-4065-8F25-2602CC6AB568}" type="presParOf" srcId="{4C1D77C4-2B97-42FD-9F35-2797AA6FC679}" destId="{4CEDC3B3-0478-4549-9140-22D7E53CCA94}" srcOrd="9" destOrd="0" presId="urn:microsoft.com/office/officeart/2008/layout/LinedList"/>
    <dgm:cxn modelId="{4EEDA7E8-A0BD-40F2-BA01-669C430B2AE7}" type="presParOf" srcId="{4CEDC3B3-0478-4549-9140-22D7E53CCA94}" destId="{BEAC09F3-9D83-4B0C-9F7F-5CD94BC085B4}" srcOrd="0" destOrd="0" presId="urn:microsoft.com/office/officeart/2008/layout/LinedList"/>
    <dgm:cxn modelId="{3ED81F5F-7996-4555-882F-B66407D6A733}" type="presParOf" srcId="{4CEDC3B3-0478-4549-9140-22D7E53CCA94}" destId="{86859C6B-271A-4597-AF8D-5581264C5C8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F1888-70C3-4655-8BDE-01521F175F32}">
      <dsp:nvSpPr>
        <dsp:cNvPr id="0" name=""/>
        <dsp:cNvSpPr/>
      </dsp:nvSpPr>
      <dsp:spPr>
        <a:xfrm>
          <a:off x="0" y="703"/>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598DF-4804-419A-BA0B-CEFC3796D6B1}">
      <dsp:nvSpPr>
        <dsp:cNvPr id="0" name=""/>
        <dsp:cNvSpPr/>
      </dsp:nvSpPr>
      <dsp:spPr>
        <a:xfrm>
          <a:off x="0" y="703"/>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Quantum computers have the potential to solve scheduling issues in workflows.</a:t>
          </a:r>
        </a:p>
      </dsp:txBody>
      <dsp:txXfrm>
        <a:off x="0" y="703"/>
        <a:ext cx="6373813" cy="1151608"/>
      </dsp:txXfrm>
    </dsp:sp>
    <dsp:sp modelId="{203A77BE-E23C-4483-B2AA-57E851B8A2C7}">
      <dsp:nvSpPr>
        <dsp:cNvPr id="0" name=""/>
        <dsp:cNvSpPr/>
      </dsp:nvSpPr>
      <dsp:spPr>
        <a:xfrm>
          <a:off x="0" y="1152311"/>
          <a:ext cx="6373813" cy="0"/>
        </a:xfrm>
        <a:prstGeom prst="line">
          <a:avLst/>
        </a:prstGeom>
        <a:solidFill>
          <a:schemeClr val="accent2">
            <a:hueOff val="1923220"/>
            <a:satOff val="2051"/>
            <a:lumOff val="638"/>
            <a:alphaOff val="0"/>
          </a:schemeClr>
        </a:solidFill>
        <a:ln w="12700" cap="flat" cmpd="sng" algn="ctr">
          <a:solidFill>
            <a:schemeClr val="accent2">
              <a:hueOff val="1923220"/>
              <a:satOff val="2051"/>
              <a:lumOff val="6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CA0E8-E148-4B65-BEBF-B7EFC376A66E}">
      <dsp:nvSpPr>
        <dsp:cNvPr id="0" name=""/>
        <dsp:cNvSpPr/>
      </dsp:nvSpPr>
      <dsp:spPr>
        <a:xfrm>
          <a:off x="0" y="1152311"/>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use of quantum technology has been demonstrated to be helpful for solving scheduling issues, but it is currently not profitable.</a:t>
          </a:r>
        </a:p>
      </dsp:txBody>
      <dsp:txXfrm>
        <a:off x="0" y="1152311"/>
        <a:ext cx="6373813" cy="1151608"/>
      </dsp:txXfrm>
    </dsp:sp>
    <dsp:sp modelId="{1D8F0C11-2B35-4751-A953-39AD43E80B66}">
      <dsp:nvSpPr>
        <dsp:cNvPr id="0" name=""/>
        <dsp:cNvSpPr/>
      </dsp:nvSpPr>
      <dsp:spPr>
        <a:xfrm>
          <a:off x="0" y="2303920"/>
          <a:ext cx="6373813"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FCD14-EC7B-4D9A-85ED-786FF12AF91F}">
      <dsp:nvSpPr>
        <dsp:cNvPr id="0" name=""/>
        <dsp:cNvSpPr/>
      </dsp:nvSpPr>
      <dsp:spPr>
        <a:xfrm>
          <a:off x="0" y="2303920"/>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Research is being conducted to see if other optimization issues can be solved using IBM Quantum Experience quantum computers.</a:t>
          </a:r>
        </a:p>
      </dsp:txBody>
      <dsp:txXfrm>
        <a:off x="0" y="2303920"/>
        <a:ext cx="6373813" cy="1151608"/>
      </dsp:txXfrm>
    </dsp:sp>
    <dsp:sp modelId="{3C9CCE60-5798-4B81-BEC4-05FB84F2598A}">
      <dsp:nvSpPr>
        <dsp:cNvPr id="0" name=""/>
        <dsp:cNvSpPr/>
      </dsp:nvSpPr>
      <dsp:spPr>
        <a:xfrm>
          <a:off x="0" y="3455529"/>
          <a:ext cx="6373813" cy="0"/>
        </a:xfrm>
        <a:prstGeom prst="line">
          <a:avLst/>
        </a:prstGeom>
        <a:solidFill>
          <a:schemeClr val="accent2">
            <a:hueOff val="5769660"/>
            <a:satOff val="6154"/>
            <a:lumOff val="1913"/>
            <a:alphaOff val="0"/>
          </a:schemeClr>
        </a:solidFill>
        <a:ln w="12700" cap="flat" cmpd="sng" algn="ctr">
          <a:solidFill>
            <a:schemeClr val="accent2">
              <a:hueOff val="5769660"/>
              <a:satOff val="6154"/>
              <a:lumOff val="19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08128-BE72-42E8-A4D7-14739EA41C99}">
      <dsp:nvSpPr>
        <dsp:cNvPr id="0" name=""/>
        <dsp:cNvSpPr/>
      </dsp:nvSpPr>
      <dsp:spPr>
        <a:xfrm>
          <a:off x="0" y="3455529"/>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use of quantum annealing, a quantum computing technique, is being researched as a potential solution for certain optimization problems, such as the ARP.</a:t>
          </a:r>
        </a:p>
      </dsp:txBody>
      <dsp:txXfrm>
        <a:off x="0" y="3455529"/>
        <a:ext cx="6373813" cy="1151608"/>
      </dsp:txXfrm>
    </dsp:sp>
    <dsp:sp modelId="{5D84D8C8-D116-4FF2-B103-BA2F97B65159}">
      <dsp:nvSpPr>
        <dsp:cNvPr id="0" name=""/>
        <dsp:cNvSpPr/>
      </dsp:nvSpPr>
      <dsp:spPr>
        <a:xfrm>
          <a:off x="0" y="4607138"/>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C09F3-9D83-4B0C-9F7F-5CD94BC085B4}">
      <dsp:nvSpPr>
        <dsp:cNvPr id="0" name=""/>
        <dsp:cNvSpPr/>
      </dsp:nvSpPr>
      <dsp:spPr>
        <a:xfrm>
          <a:off x="0" y="4607138"/>
          <a:ext cx="637381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These approaches are still in the early stages of development and will likely take time to be applied in practice.</a:t>
          </a:r>
        </a:p>
      </dsp:txBody>
      <dsp:txXfrm>
        <a:off x="0" y="4607138"/>
        <a:ext cx="6373813" cy="11516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rPr>
              <a:t>Good morning/afternoon everyone and thank you for joining me today. My name is Wan Jun Yuan and I'll be speaking to you today about the flight rescheduling problem in regard to Quantum machine learning.</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This is a combinatorial optimization problem that involves finding the best route for an aircraft to fly between multiple destinations. </a:t>
            </a:r>
          </a:p>
          <a:p>
            <a:pPr marL="171450" indent="-171450">
              <a:buFont typeface="Arial" panose="020B0604020202020204" pitchFamily="34" charset="0"/>
              <a:buChar char="•"/>
            </a:pPr>
            <a:r>
              <a:rPr lang="en-US" dirty="0"/>
              <a:t>Our goal is to minimize the total cost of the flight, which includes factors such as fuel consumption, maintenance, flight time and regulatory requirements. </a:t>
            </a:r>
          </a:p>
          <a:p>
            <a:pPr marL="171450" indent="-171450">
              <a:buFont typeface="Arial" panose="020B0604020202020204" pitchFamily="34" charset="0"/>
              <a:buChar char="•"/>
            </a:pPr>
            <a:r>
              <a:rPr lang="en-US" dirty="0"/>
              <a:t>The flight routing problem is modeled as a mixed integer programming (MIP) problem, which involves both integer and continuous variables that are typically solved with classical algorithms. </a:t>
            </a:r>
            <a:endParaRPr lang="en-AU" dirty="0"/>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351598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many classical solutions that have been proposed to solve this problem. However, only a handful of papers have attempted to solve this problem using quantum computing.</a:t>
            </a:r>
          </a:p>
          <a:p>
            <a:pPr marL="171450" indent="-171450">
              <a:buFont typeface="Arial" panose="020B0604020202020204" pitchFamily="34" charset="0"/>
              <a:buChar char="•"/>
            </a:pPr>
            <a:r>
              <a:rPr lang="en-US" dirty="0"/>
              <a:t>Our aim in this paper is to explore the potential of using different quantum algorithms to solve the flight rescheduling problem. </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E7CCE34D-CFF1-4FFE-815B-D050E7ED2DFD}" type="slidenum">
              <a:rPr lang="en-US" smtClean="0"/>
              <a:t>3</a:t>
            </a:fld>
            <a:endParaRPr lang="en-US"/>
          </a:p>
        </p:txBody>
      </p:sp>
    </p:spTree>
    <p:extLst>
      <p:ext uri="{BB962C8B-B14F-4D97-AF65-F5344CB8AC3E}">
        <p14:creationId xmlns:p14="http://schemas.microsoft.com/office/powerpoint/2010/main" val="175008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Despite advancements in the development of algorithms, obtaining high-quality datasets remains a challenge. Additionally, many researchers have used classical methods in their work, making it difficult to build upon their findings.</a:t>
            </a:r>
          </a:p>
          <a:p>
            <a:pPr marL="171450" indent="-171450">
              <a:buFont typeface="Arial" panose="020B0604020202020204" pitchFamily="34" charset="0"/>
              <a:buChar char="•"/>
            </a:pPr>
            <a:r>
              <a:rPr lang="en-US" dirty="0"/>
              <a:t>Furthermore, the lack of disclosure of methods and insufficient hardware resources for training and testing quantum algorithms pose significant challenges.</a:t>
            </a:r>
          </a:p>
          <a:p>
            <a:pPr marL="171450" indent="-171450">
              <a:buFont typeface="Arial" panose="020B0604020202020204" pitchFamily="34" charset="0"/>
              <a:buChar char="•"/>
            </a:pPr>
            <a:r>
              <a:rPr lang="en-US" dirty="0"/>
              <a:t>To complicate matters further, there is currently a lack of well-established evaluation metrics and benchmark datasets for quantum machine learning.</a:t>
            </a:r>
          </a:p>
        </p:txBody>
      </p:sp>
      <p:sp>
        <p:nvSpPr>
          <p:cNvPr id="4" name="Slide Number Placeholder 3"/>
          <p:cNvSpPr>
            <a:spLocks noGrp="1"/>
          </p:cNvSpPr>
          <p:nvPr>
            <p:ph type="sldNum" sz="quarter" idx="5"/>
          </p:nvPr>
        </p:nvSpPr>
        <p:spPr/>
        <p:txBody>
          <a:bodyPr/>
          <a:lstStyle/>
          <a:p>
            <a:fld id="{E7CCE34D-CFF1-4FFE-815B-D050E7ED2DFD}" type="slidenum">
              <a:rPr lang="en-US" smtClean="0"/>
              <a:t>4</a:t>
            </a:fld>
            <a:endParaRPr lang="en-US"/>
          </a:p>
        </p:txBody>
      </p:sp>
    </p:spTree>
    <p:extLst>
      <p:ext uri="{BB962C8B-B14F-4D97-AF65-F5344CB8AC3E}">
        <p14:creationId xmlns:p14="http://schemas.microsoft.com/office/powerpoint/2010/main" val="91926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Today I would like to share with you a new approach to optimizing flight routes using quantum computing. The paper presents two approaches using </a:t>
            </a:r>
            <a:r>
              <a:rPr lang="en-US" dirty="0" err="1"/>
              <a:t>Qiskit</a:t>
            </a:r>
            <a:r>
              <a:rPr lang="en-US" dirty="0"/>
              <a:t> and Quantum Circuit from IBM.</a:t>
            </a:r>
          </a:p>
          <a:p>
            <a:pPr marL="171450" indent="-171450">
              <a:buFont typeface="Arial" panose="020B0604020202020204" pitchFamily="34" charset="0"/>
              <a:buChar char="•"/>
            </a:pPr>
            <a:r>
              <a:rPr lang="en-US" dirty="0"/>
              <a:t>We attempted to optimize flight routes using the Quantum </a:t>
            </a:r>
            <a:r>
              <a:rPr lang="en-US" dirty="0" err="1"/>
              <a:t>Optimiser</a:t>
            </a:r>
            <a:r>
              <a:rPr lang="en-US" dirty="0"/>
              <a:t> class and encoded a quantum approach to find the most optimized flight route between airports. While the results showed feasibility, the model complexity with a small sample size took approximately 1 hour to run.</a:t>
            </a:r>
          </a:p>
          <a:p>
            <a:endParaRPr lang="en-AU" dirty="0"/>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323972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approach transforms the problem into a binary polynomial optimization problem with equality constraints only, and then maps it to an </a:t>
            </a:r>
            <a:r>
              <a:rPr lang="en-US" dirty="0" err="1"/>
              <a:t>Ising</a:t>
            </a:r>
            <a:r>
              <a:rPr lang="en-US" dirty="0"/>
              <a:t> Hamiltonian using variables and basis while using penalty method</a:t>
            </a:r>
          </a:p>
          <a:p>
            <a:pPr marL="171450" indent="-171450">
              <a:buFont typeface="Arial" panose="020B0604020202020204" pitchFamily="34" charset="0"/>
              <a:buChar char="•"/>
            </a:pPr>
            <a:r>
              <a:rPr lang="en-US" dirty="0"/>
              <a:t>Then we solve it using VQE and Minimum Eigen </a:t>
            </a:r>
            <a:r>
              <a:rPr lang="en-US" dirty="0" err="1"/>
              <a:t>optimiser</a:t>
            </a:r>
            <a:endParaRPr lang="en-US" dirty="0"/>
          </a:p>
          <a:p>
            <a:pPr marL="171450" indent="-171450">
              <a:buFont typeface="Arial" panose="020B0604020202020204" pitchFamily="34" charset="0"/>
              <a:buChar char="•"/>
            </a:pPr>
            <a:r>
              <a:rPr lang="en-AU" dirty="0"/>
              <a:t>Using </a:t>
            </a:r>
            <a:r>
              <a:rPr lang="en-US" dirty="0"/>
              <a:t>IBM </a:t>
            </a:r>
            <a:r>
              <a:rPr lang="en-US" dirty="0" err="1"/>
              <a:t>QuantumLab</a:t>
            </a:r>
            <a:r>
              <a:rPr lang="en-US" dirty="0"/>
              <a:t> platform, Our method prepares qubits using Hadamard gates and random rotations, followed by CNOT gates and more rotations, and ends with qubit measurement. This process is repeated a specified number of times to find the optimal solution for the problem.</a:t>
            </a:r>
          </a:p>
          <a:p>
            <a:pPr marL="171450" indent="-171450">
              <a:buFont typeface="Arial" panose="020B0604020202020204" pitchFamily="34" charset="0"/>
              <a:buChar char="•"/>
            </a:pPr>
            <a:r>
              <a:rPr lang="en-US" dirty="0"/>
              <a:t>We encode the given distances between cities, where each city has a connection to another city, and each relationship carries a cost</a:t>
            </a:r>
            <a:r>
              <a:rPr lang="en-US"/>
              <a:t>. </a:t>
            </a:r>
            <a:endParaRPr lang="en-AU" dirty="0"/>
          </a:p>
        </p:txBody>
      </p:sp>
      <p:sp>
        <p:nvSpPr>
          <p:cNvPr id="4" name="Slide Number Placeholder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1988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we all know, scheduling issues can be a major challenge in many industries, and finding a solution can have a significant impact on efficiency and productivity.</a:t>
            </a:r>
          </a:p>
          <a:p>
            <a:pPr marL="171450" indent="-171450">
              <a:buFont typeface="Arial" panose="020B0604020202020204" pitchFamily="34" charset="0"/>
              <a:buChar char="•"/>
            </a:pPr>
            <a:r>
              <a:rPr lang="en-US" dirty="0"/>
              <a:t>However, it is currently not profitable to use quantum technology to solve scheduling issues, and more research is needed in this area. This is where the IBM Quantum Experience comes in, as research is being conducted to see if other optimization issues can be solved using these quantum computers. </a:t>
            </a:r>
          </a:p>
          <a:p>
            <a:pPr marL="171450" indent="-171450">
              <a:buFont typeface="Arial" panose="020B0604020202020204" pitchFamily="34" charset="0"/>
              <a:buChar char="•"/>
            </a:pPr>
            <a:r>
              <a:rPr lang="en-US" dirty="0"/>
              <a:t>In conclusion, the potential of quantum computers in solving scheduling issues is exciting, and more research is needed in this area. Thank you for your attention, and I look forward to discussing this topic further.</a:t>
            </a:r>
            <a:endParaRPr lang="en-AU" dirty="0"/>
          </a:p>
        </p:txBody>
      </p:sp>
      <p:sp>
        <p:nvSpPr>
          <p:cNvPr id="4" name="Slide Number Placeholder 3"/>
          <p:cNvSpPr>
            <a:spLocks noGrp="1"/>
          </p:cNvSpPr>
          <p:nvPr>
            <p:ph type="sldNum" sz="quarter" idx="5"/>
          </p:nvPr>
        </p:nvSpPr>
        <p:spPr/>
        <p:txBody>
          <a:bodyPr/>
          <a:lstStyle/>
          <a:p>
            <a:fld id="{E7CCE34D-CFF1-4FFE-815B-D050E7ED2DFD}" type="slidenum">
              <a:rPr lang="en-US" smtClean="0"/>
              <a:t>7</a:t>
            </a:fld>
            <a:endParaRPr lang="en-US"/>
          </a:p>
        </p:txBody>
      </p:sp>
    </p:spTree>
    <p:extLst>
      <p:ext uri="{BB962C8B-B14F-4D97-AF65-F5344CB8AC3E}">
        <p14:creationId xmlns:p14="http://schemas.microsoft.com/office/powerpoint/2010/main" val="132737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January 31,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Wan Jun Yuan</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January 31,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Wan Jun Yuan</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January 31,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Wan Jun Yuan</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January 31,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Wan Jun Yuan</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January 31,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Wan Jun Yuan</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January 31,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Wan Jun Yuan</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January 31,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Wan Jun Yuan</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January 31,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Wan Jun Yuan</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January 31,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Wan Jun Yuan</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January 31,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Wan Jun Yuan</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January 31,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Wan Jun Yuan</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January 31,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Wan Jun Yuan</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January 31, 2023</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Wan Jun Yuan</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January 31,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Wan Jun Yuan</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January 31, 2023</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Wan Jun Yuan</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903828" cy="2384898"/>
          </a:xfrm>
        </p:spPr>
        <p:txBody>
          <a:bodyPr anchor="b" anchorCtr="0">
            <a:normAutofit/>
          </a:bodyPr>
          <a:lstStyle/>
          <a:p>
            <a:r>
              <a:rPr lang="en-US" dirty="0"/>
              <a:t>Flight Rescheduling problem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2237749"/>
          </a:xfrm>
        </p:spPr>
        <p:txBody>
          <a:bodyPr>
            <a:normAutofit fontScale="92500" lnSpcReduction="20000"/>
          </a:bodyPr>
          <a:lstStyle/>
          <a:p>
            <a:r>
              <a:rPr lang="en-US" dirty="0"/>
              <a:t>Quantum Machine Learning</a:t>
            </a:r>
          </a:p>
          <a:p>
            <a:r>
              <a:rPr lang="en-US" dirty="0"/>
              <a:t>Hugh Wan Jun Yuan</a:t>
            </a:r>
          </a:p>
          <a:p>
            <a:r>
              <a:rPr lang="en-US" dirty="0"/>
              <a:t>Supervised by:</a:t>
            </a:r>
          </a:p>
          <a:p>
            <a:pPr marL="342900" indent="-342900">
              <a:buFontTx/>
              <a:buChar char="-"/>
            </a:pPr>
            <a:r>
              <a:rPr lang="en-US" dirty="0"/>
              <a:t>Dr. Lei Pan</a:t>
            </a:r>
          </a:p>
          <a:p>
            <a:pPr marL="342900" indent="-342900">
              <a:buFontTx/>
              <a:buChar char="-"/>
            </a:pPr>
            <a:r>
              <a:rPr lang="en-US" dirty="0"/>
              <a:t>Dr. Sutharshan Rajasegarar</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Problem</a:t>
            </a:r>
          </a:p>
        </p:txBody>
      </p:sp>
      <p:sp>
        <p:nvSpPr>
          <p:cNvPr id="3" name="Content Placeholder 2">
            <a:extLst>
              <a:ext uri="{FF2B5EF4-FFF2-40B4-BE49-F238E27FC236}">
                <a16:creationId xmlns:a16="http://schemas.microsoft.com/office/drawing/2014/main" id="{6E3EC926-C954-09DA-ACC1-17CA3CA15E66}"/>
              </a:ext>
            </a:extLst>
          </p:cNvPr>
          <p:cNvSpPr>
            <a:spLocks noGrp="1"/>
          </p:cNvSpPr>
          <p:nvPr>
            <p:ph idx="1"/>
          </p:nvPr>
        </p:nvSpPr>
        <p:spPr>
          <a:xfrm>
            <a:off x="550863" y="2678400"/>
            <a:ext cx="3565525" cy="3414425"/>
          </a:xfrm>
        </p:spPr>
        <p:txBody>
          <a:bodyPr anchor="t">
            <a:normAutofit/>
          </a:bodyPr>
          <a:lstStyle/>
          <a:p>
            <a:pPr lvl="1">
              <a:lnSpc>
                <a:spcPct val="100000"/>
              </a:lnSpc>
            </a:pPr>
            <a:r>
              <a:rPr lang="en-US" sz="1500" dirty="0"/>
              <a:t>Combinatorial optimization problem that involves finding the optimal route for an aircraft to fly between multiple destinations.</a:t>
            </a:r>
          </a:p>
          <a:p>
            <a:pPr lvl="1">
              <a:lnSpc>
                <a:spcPct val="100000"/>
              </a:lnSpc>
            </a:pPr>
            <a:r>
              <a:rPr lang="en-US" sz="1500" dirty="0"/>
              <a:t>goal is to minimize the total cost of the flight, which may include factors such as fuel consumption and maintenance costs</a:t>
            </a:r>
          </a:p>
          <a:p>
            <a:pPr lvl="1">
              <a:lnSpc>
                <a:spcPct val="100000"/>
              </a:lnSpc>
            </a:pPr>
            <a:r>
              <a:rPr lang="en-US" sz="1500" dirty="0"/>
              <a:t>Modeled as a mixed integer programming (MIP) problem and is typically solved using mathematical optimization algorithms.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January 31, 2023</a:t>
            </a:r>
            <a:endParaRPr lang="en-US" dirty="0"/>
          </a:p>
        </p:txBody>
      </p:sp>
      <p:pic>
        <p:nvPicPr>
          <p:cNvPr id="10" name="Picture 8" descr="Back view of an aeroplane">
            <a:extLst>
              <a:ext uri="{FF2B5EF4-FFF2-40B4-BE49-F238E27FC236}">
                <a16:creationId xmlns:a16="http://schemas.microsoft.com/office/drawing/2014/main" id="{6ED646C6-85E7-FF0B-85A0-805921C62B37}"/>
              </a:ext>
            </a:extLst>
          </p:cNvPr>
          <p:cNvPicPr>
            <a:picLocks noChangeAspect="1"/>
          </p:cNvPicPr>
          <p:nvPr/>
        </p:nvPicPr>
        <p:blipFill rotWithShape="1">
          <a:blip r:embed="rId3"/>
          <a:srcRect l="6887" r="18739"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5"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Wan Jun Yuan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a:t>
            </a:fld>
            <a:endParaRPr lang="en-US"/>
          </a:p>
        </p:txBody>
      </p:sp>
    </p:spTree>
    <p:extLst>
      <p:ext uri="{BB962C8B-B14F-4D97-AF65-F5344CB8AC3E}">
        <p14:creationId xmlns:p14="http://schemas.microsoft.com/office/powerpoint/2010/main" val="190529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Motivation</a:t>
            </a:r>
          </a:p>
        </p:txBody>
      </p:sp>
      <p:sp>
        <p:nvSpPr>
          <p:cNvPr id="3" name="Content Placeholder 2">
            <a:extLst>
              <a:ext uri="{FF2B5EF4-FFF2-40B4-BE49-F238E27FC236}">
                <a16:creationId xmlns:a16="http://schemas.microsoft.com/office/drawing/2014/main" id="{6E3EC926-C954-09DA-ACC1-17CA3CA15E66}"/>
              </a:ext>
            </a:extLst>
          </p:cNvPr>
          <p:cNvSpPr>
            <a:spLocks noGrp="1"/>
          </p:cNvSpPr>
          <p:nvPr>
            <p:ph idx="1"/>
          </p:nvPr>
        </p:nvSpPr>
        <p:spPr>
          <a:xfrm>
            <a:off x="550863" y="2678400"/>
            <a:ext cx="3565525" cy="3414425"/>
          </a:xfrm>
        </p:spPr>
        <p:txBody>
          <a:bodyPr anchor="t">
            <a:noAutofit/>
          </a:bodyPr>
          <a:lstStyle/>
          <a:p>
            <a:pPr lvl="1">
              <a:lnSpc>
                <a:spcPct val="100000"/>
              </a:lnSpc>
            </a:pPr>
            <a:r>
              <a:rPr lang="en-US" sz="1800" dirty="0"/>
              <a:t>There are many classical solutions for flight rescheduling problem</a:t>
            </a:r>
          </a:p>
          <a:p>
            <a:pPr lvl="1">
              <a:lnSpc>
                <a:spcPct val="100000"/>
              </a:lnSpc>
            </a:pPr>
            <a:r>
              <a:rPr lang="en-US" sz="1800" dirty="0"/>
              <a:t>Only a handful of paper that attempts to solve flight rescheduling problem using quantum computing</a:t>
            </a:r>
          </a:p>
          <a:p>
            <a:pPr lvl="1">
              <a:lnSpc>
                <a:spcPct val="100000"/>
              </a:lnSpc>
            </a:pPr>
            <a:r>
              <a:rPr lang="en-US" sz="1800" dirty="0"/>
              <a:t>The aim of the paper is to attempt to use a different quantum algorithms to solve flight rescheduling problem</a:t>
            </a:r>
          </a:p>
          <a:p>
            <a:pPr lvl="1">
              <a:lnSpc>
                <a:spcPct val="100000"/>
              </a:lnSpc>
            </a:pPr>
            <a:endParaRPr lang="en-US" sz="1800"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January 31, 2023</a:t>
            </a:r>
            <a:endParaRPr lang="en-US" dirty="0"/>
          </a:p>
        </p:txBody>
      </p:sp>
      <p:pic>
        <p:nvPicPr>
          <p:cNvPr id="9" name="Picture 8" descr="Plane in red circle">
            <a:extLst>
              <a:ext uri="{FF2B5EF4-FFF2-40B4-BE49-F238E27FC236}">
                <a16:creationId xmlns:a16="http://schemas.microsoft.com/office/drawing/2014/main" id="{CB221E5F-D040-B5A8-7DAC-89E3C146364F}"/>
              </a:ext>
            </a:extLst>
          </p:cNvPr>
          <p:cNvPicPr>
            <a:picLocks noChangeAspect="1"/>
          </p:cNvPicPr>
          <p:nvPr/>
        </p:nvPicPr>
        <p:blipFill rotWithShape="1">
          <a:blip r:embed="rId3"/>
          <a:srcRect l="10604" r="11403"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5"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Wan Jun Yuan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a:t>
            </a:fld>
            <a:endParaRPr lang="en-US"/>
          </a:p>
        </p:txBody>
      </p:sp>
    </p:spTree>
    <p:extLst>
      <p:ext uri="{BB962C8B-B14F-4D97-AF65-F5344CB8AC3E}">
        <p14:creationId xmlns:p14="http://schemas.microsoft.com/office/powerpoint/2010/main" val="374028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6201412" y="549275"/>
            <a:ext cx="5437185" cy="1997855"/>
          </a:xfrm>
        </p:spPr>
        <p:txBody>
          <a:bodyPr wrap="square" anchor="b">
            <a:normAutofit/>
          </a:bodyPr>
          <a:lstStyle/>
          <a:p>
            <a:r>
              <a:rPr lang="en-US" sz="4000"/>
              <a:t>Research gaps</a:t>
            </a:r>
            <a:endParaRPr lang="en-US" sz="4000" dirty="0"/>
          </a:p>
        </p:txBody>
      </p:sp>
      <p:pic>
        <p:nvPicPr>
          <p:cNvPr id="17" name="Graphic 10" descr="Maze">
            <a:extLst>
              <a:ext uri="{FF2B5EF4-FFF2-40B4-BE49-F238E27FC236}">
                <a16:creationId xmlns:a16="http://schemas.microsoft.com/office/drawing/2014/main" id="{0BCB094A-82B9-0EBC-69EF-2109481AF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3" name="Content Placeholder 2">
            <a:extLst>
              <a:ext uri="{FF2B5EF4-FFF2-40B4-BE49-F238E27FC236}">
                <a16:creationId xmlns:a16="http://schemas.microsoft.com/office/drawing/2014/main" id="{6E3EC926-C954-09DA-ACC1-17CA3CA15E66}"/>
              </a:ext>
            </a:extLst>
          </p:cNvPr>
          <p:cNvSpPr>
            <a:spLocks noGrp="1"/>
          </p:cNvSpPr>
          <p:nvPr>
            <p:ph idx="1"/>
          </p:nvPr>
        </p:nvSpPr>
        <p:spPr>
          <a:xfrm>
            <a:off x="5542672" y="2677306"/>
            <a:ext cx="6379210" cy="3415519"/>
          </a:xfrm>
        </p:spPr>
        <p:txBody>
          <a:bodyPr anchor="t">
            <a:noAutofit/>
          </a:bodyPr>
          <a:lstStyle/>
          <a:p>
            <a:pPr lvl="1">
              <a:lnSpc>
                <a:spcPct val="100000"/>
              </a:lnSpc>
            </a:pPr>
            <a:r>
              <a:rPr lang="en-US" dirty="0"/>
              <a:t>Difficulties in obtaining dataset and algorithms developed in other paper</a:t>
            </a:r>
          </a:p>
          <a:p>
            <a:pPr lvl="1">
              <a:lnSpc>
                <a:spcPct val="100000"/>
              </a:lnSpc>
            </a:pPr>
            <a:r>
              <a:rPr lang="en-US" dirty="0"/>
              <a:t>Most previous work utilizes classical method</a:t>
            </a:r>
          </a:p>
          <a:p>
            <a:pPr lvl="1">
              <a:lnSpc>
                <a:spcPct val="100000"/>
              </a:lnSpc>
            </a:pPr>
            <a:r>
              <a:rPr lang="en-US" dirty="0"/>
              <a:t>Many researchers did not disclose their method and makes it hard to build upon their work</a:t>
            </a:r>
          </a:p>
          <a:p>
            <a:pPr lvl="1">
              <a:lnSpc>
                <a:spcPct val="100000"/>
              </a:lnSpc>
            </a:pPr>
            <a:r>
              <a:rPr lang="en-US" dirty="0"/>
              <a:t>Insufficient hardware resources for training and testing quantum machine learning algorithms.</a:t>
            </a:r>
          </a:p>
          <a:p>
            <a:pPr lvl="1">
              <a:lnSpc>
                <a:spcPct val="100000"/>
              </a:lnSpc>
            </a:pPr>
            <a:r>
              <a:rPr lang="en-US" dirty="0"/>
              <a:t>The absence of well-established evaluation metrics and benchmark datasets for quantum machine learning.</a:t>
            </a:r>
          </a:p>
          <a:p>
            <a:pPr lvl="1">
              <a:lnSpc>
                <a:spcPct val="100000"/>
              </a:lnSpc>
            </a:pPr>
            <a:r>
              <a:rPr lang="en-US" dirty="0"/>
              <a:t>The challenge of integrating classical machine learning techniques with quantum algorithms.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January 31,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Wan Jun Yuan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4</a:t>
            </a:fld>
            <a:endParaRPr lang="en-US" dirty="0"/>
          </a:p>
        </p:txBody>
      </p:sp>
    </p:spTree>
    <p:extLst>
      <p:ext uri="{BB962C8B-B14F-4D97-AF65-F5344CB8AC3E}">
        <p14:creationId xmlns:p14="http://schemas.microsoft.com/office/powerpoint/2010/main" val="388539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sz="4000" dirty="0"/>
              <a:t>Achievement</a:t>
            </a:r>
          </a:p>
        </p:txBody>
      </p:sp>
      <p:sp>
        <p:nvSpPr>
          <p:cNvPr id="3" name="Content Placeholder 2">
            <a:extLst>
              <a:ext uri="{FF2B5EF4-FFF2-40B4-BE49-F238E27FC236}">
                <a16:creationId xmlns:a16="http://schemas.microsoft.com/office/drawing/2014/main" id="{6E3EC926-C954-09DA-ACC1-17CA3CA15E66}"/>
              </a:ext>
            </a:extLst>
          </p:cNvPr>
          <p:cNvSpPr>
            <a:spLocks noGrp="1"/>
          </p:cNvSpPr>
          <p:nvPr>
            <p:ph idx="1"/>
          </p:nvPr>
        </p:nvSpPr>
        <p:spPr>
          <a:xfrm>
            <a:off x="550863" y="2678400"/>
            <a:ext cx="3565525" cy="3414425"/>
          </a:xfrm>
        </p:spPr>
        <p:txBody>
          <a:bodyPr anchor="t">
            <a:normAutofit/>
          </a:bodyPr>
          <a:lstStyle/>
          <a:p>
            <a:pPr>
              <a:lnSpc>
                <a:spcPct val="100000"/>
              </a:lnSpc>
            </a:pPr>
            <a:r>
              <a:rPr lang="en-US" sz="1400" dirty="0"/>
              <a:t> Two approaches using </a:t>
            </a:r>
            <a:r>
              <a:rPr lang="en-US" sz="1400" dirty="0" err="1"/>
              <a:t>Qiskit</a:t>
            </a:r>
            <a:r>
              <a:rPr lang="en-US" sz="1400" dirty="0"/>
              <a:t> and Quantum Circuit from IBM presented in the paper.</a:t>
            </a:r>
          </a:p>
          <a:p>
            <a:pPr>
              <a:lnSpc>
                <a:spcPct val="100000"/>
              </a:lnSpc>
            </a:pPr>
            <a:r>
              <a:rPr lang="en-US" sz="1400" dirty="0"/>
              <a:t>Reviewed literatures that uses classical method</a:t>
            </a:r>
          </a:p>
          <a:p>
            <a:pPr>
              <a:lnSpc>
                <a:spcPct val="100000"/>
              </a:lnSpc>
            </a:pPr>
            <a:r>
              <a:rPr lang="en-US" sz="1400" dirty="0"/>
              <a:t>Model encodes quantum approach to find the most optimized flight route between airports.</a:t>
            </a:r>
          </a:p>
          <a:p>
            <a:pPr>
              <a:lnSpc>
                <a:spcPct val="100000"/>
              </a:lnSpc>
            </a:pPr>
            <a:r>
              <a:rPr lang="en-US" sz="1400" dirty="0"/>
              <a:t>Model complexity with small sample size took approximately 1 hour to run.</a:t>
            </a:r>
          </a:p>
          <a:p>
            <a:pPr>
              <a:lnSpc>
                <a:spcPct val="100000"/>
              </a:lnSpc>
            </a:pPr>
            <a:r>
              <a:rPr lang="en-US" sz="1400" dirty="0"/>
              <a:t>Experiments show feasibility but more work needed for commercialization for wider public.</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January 31, 2023</a:t>
            </a:r>
          </a:p>
        </p:txBody>
      </p:sp>
      <p:pic>
        <p:nvPicPr>
          <p:cNvPr id="9" name="Picture 8">
            <a:extLst>
              <a:ext uri="{FF2B5EF4-FFF2-40B4-BE49-F238E27FC236}">
                <a16:creationId xmlns:a16="http://schemas.microsoft.com/office/drawing/2014/main" id="{3F43BFF2-9FC0-136B-BEC5-BC7E985C25B2}"/>
              </a:ext>
            </a:extLst>
          </p:cNvPr>
          <p:cNvPicPr>
            <a:picLocks noChangeAspect="1"/>
          </p:cNvPicPr>
          <p:nvPr/>
        </p:nvPicPr>
        <p:blipFill rotWithShape="1">
          <a:blip r:embed="rId3"/>
          <a:srcRect r="37327"/>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5"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Wan Jun Yuan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spTree>
    <p:extLst>
      <p:ext uri="{BB962C8B-B14F-4D97-AF65-F5344CB8AC3E}">
        <p14:creationId xmlns:p14="http://schemas.microsoft.com/office/powerpoint/2010/main" val="70757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637841"/>
          </a:xfrm>
        </p:spPr>
        <p:txBody>
          <a:bodyPr wrap="square" anchor="b">
            <a:normAutofit/>
          </a:bodyPr>
          <a:lstStyle/>
          <a:p>
            <a:r>
              <a:rPr lang="en-US" sz="4000" dirty="0"/>
              <a:t>Artefact demo</a:t>
            </a:r>
          </a:p>
        </p:txBody>
      </p:sp>
      <p:sp>
        <p:nvSpPr>
          <p:cNvPr id="26" name="Oval 25">
            <a:extLst>
              <a:ext uri="{FF2B5EF4-FFF2-40B4-BE49-F238E27FC236}">
                <a16:creationId xmlns:a16="http://schemas.microsoft.com/office/drawing/2014/main" id="{48D4D7BC-3265-4CC9-A041-F7BAB2581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0897" y="981438"/>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E3EC926-C954-09DA-ACC1-17CA3CA15E66}"/>
              </a:ext>
            </a:extLst>
          </p:cNvPr>
          <p:cNvSpPr>
            <a:spLocks noGrp="1"/>
          </p:cNvSpPr>
          <p:nvPr>
            <p:ph idx="1"/>
          </p:nvPr>
        </p:nvSpPr>
        <p:spPr>
          <a:xfrm>
            <a:off x="299545" y="1208300"/>
            <a:ext cx="4238872" cy="4884526"/>
          </a:xfrm>
        </p:spPr>
        <p:txBody>
          <a:bodyPr anchor="t">
            <a:normAutofit fontScale="92500" lnSpcReduction="20000"/>
          </a:bodyPr>
          <a:lstStyle/>
          <a:p>
            <a:r>
              <a:rPr lang="en-US" sz="1400" dirty="0"/>
              <a:t>Quantum </a:t>
            </a:r>
            <a:r>
              <a:rPr lang="en-US" sz="1400" dirty="0" err="1"/>
              <a:t>Optimiser</a:t>
            </a:r>
            <a:endParaRPr lang="en-US" sz="1400" dirty="0"/>
          </a:p>
          <a:p>
            <a:pPr lvl="1"/>
            <a:r>
              <a:rPr lang="en-US" dirty="0"/>
              <a:t>Transform the combinatorial problem into a binary polynomial optimization problem with equality constraints only</a:t>
            </a:r>
          </a:p>
          <a:p>
            <a:pPr lvl="1"/>
            <a:r>
              <a:rPr lang="en-US" dirty="0"/>
              <a:t>Map the resulting problem into an </a:t>
            </a:r>
            <a:r>
              <a:rPr lang="en-US" dirty="0" err="1"/>
              <a:t>Ising</a:t>
            </a:r>
            <a:r>
              <a:rPr lang="en-US" dirty="0"/>
              <a:t> Hamiltonian for variables and basis, via penalty methods if necessary</a:t>
            </a:r>
          </a:p>
          <a:p>
            <a:pPr lvl="1"/>
            <a:r>
              <a:rPr lang="en-US" dirty="0"/>
              <a:t>encodes the quantum approach and solves the problem using VQE and </a:t>
            </a:r>
            <a:r>
              <a:rPr lang="en-US" dirty="0" err="1"/>
              <a:t>MinimunEigenOptimizer</a:t>
            </a:r>
            <a:r>
              <a:rPr lang="en-US" dirty="0"/>
              <a:t>.</a:t>
            </a:r>
          </a:p>
          <a:p>
            <a:r>
              <a:rPr lang="en-US" sz="1400" dirty="0" err="1"/>
              <a:t>Qiskit</a:t>
            </a:r>
            <a:r>
              <a:rPr lang="en-US" sz="1400" dirty="0"/>
              <a:t> by IBM </a:t>
            </a:r>
            <a:r>
              <a:rPr lang="en-US" sz="1400" dirty="0" err="1"/>
              <a:t>QuantumLab</a:t>
            </a:r>
            <a:endParaRPr lang="en-US" sz="1400" dirty="0"/>
          </a:p>
          <a:p>
            <a:pPr lvl="1"/>
            <a:r>
              <a:rPr lang="en-US" dirty="0"/>
              <a:t>Created a function that prepares qubits with Hadamard gates and random rotations, followed by CNOT gates and more rotations, ending with qubit measurement. It is repeated a specified number of times to find the optimal solution for the ARP problem.</a:t>
            </a:r>
          </a:p>
          <a:p>
            <a:pPr lvl="1"/>
            <a:r>
              <a:rPr lang="en-US" dirty="0"/>
              <a:t>encode the given distance between cities and Each city has a connection to another city, and each relationship carries a certain cost</a:t>
            </a:r>
          </a:p>
          <a:p>
            <a:pPr lvl="1"/>
            <a:endParaRPr lang="en-US" dirty="0"/>
          </a:p>
          <a:p>
            <a:endParaRPr lang="en-US" sz="1400" dirty="0"/>
          </a:p>
        </p:txBody>
      </p:sp>
      <p:pic>
        <p:nvPicPr>
          <p:cNvPr id="11" name="Picture 10" descr="Results from Quantum Circuit">
            <a:extLst>
              <a:ext uri="{FF2B5EF4-FFF2-40B4-BE49-F238E27FC236}">
                <a16:creationId xmlns:a16="http://schemas.microsoft.com/office/drawing/2014/main" id="{56FBCB9D-F38A-211E-2EEA-33B7A3218EED}"/>
              </a:ext>
            </a:extLst>
          </p:cNvPr>
          <p:cNvPicPr>
            <a:picLocks noChangeAspect="1"/>
          </p:cNvPicPr>
          <p:nvPr/>
        </p:nvPicPr>
        <p:blipFill>
          <a:blip r:embed="rId3"/>
          <a:stretch>
            <a:fillRect/>
          </a:stretch>
        </p:blipFill>
        <p:spPr>
          <a:xfrm>
            <a:off x="4550898" y="960255"/>
            <a:ext cx="7090240" cy="1949815"/>
          </a:xfrm>
          <a:custGeom>
            <a:avLst/>
            <a:gdLst/>
            <a:ahLst/>
            <a:cxnLst/>
            <a:rect l="l" t="t" r="r" b="b"/>
            <a:pathLst>
              <a:path w="7090239" h="2880519">
                <a:moveTo>
                  <a:pt x="0" y="0"/>
                </a:moveTo>
                <a:lnTo>
                  <a:pt x="7090239" y="0"/>
                </a:lnTo>
                <a:lnTo>
                  <a:pt x="7090239" y="2880519"/>
                </a:lnTo>
                <a:lnTo>
                  <a:pt x="0" y="2880519"/>
                </a:lnTo>
                <a:close/>
              </a:path>
            </a:pathLst>
          </a:custGeom>
        </p:spPr>
      </p:pic>
      <p:pic>
        <p:nvPicPr>
          <p:cNvPr id="8" name="Picture 7">
            <a:extLst>
              <a:ext uri="{FF2B5EF4-FFF2-40B4-BE49-F238E27FC236}">
                <a16:creationId xmlns:a16="http://schemas.microsoft.com/office/drawing/2014/main" id="{62490B7D-2EE2-468D-7CCF-33CAB10562CC}"/>
              </a:ext>
            </a:extLst>
          </p:cNvPr>
          <p:cNvPicPr>
            <a:picLocks noChangeAspect="1"/>
          </p:cNvPicPr>
          <p:nvPr/>
        </p:nvPicPr>
        <p:blipFill>
          <a:blip r:embed="rId4"/>
          <a:stretch>
            <a:fillRect/>
          </a:stretch>
        </p:blipFill>
        <p:spPr>
          <a:xfrm>
            <a:off x="6180962" y="3297874"/>
            <a:ext cx="3567025" cy="2773362"/>
          </a:xfrm>
          <a:custGeom>
            <a:avLst/>
            <a:gdLst/>
            <a:ahLst/>
            <a:cxnLst/>
            <a:rect l="l" t="t" r="r" b="b"/>
            <a:pathLst>
              <a:path w="7090239" h="2880519">
                <a:moveTo>
                  <a:pt x="0" y="0"/>
                </a:moveTo>
                <a:lnTo>
                  <a:pt x="7090239" y="0"/>
                </a:lnTo>
                <a:lnTo>
                  <a:pt x="7090239" y="2880519"/>
                </a:lnTo>
                <a:lnTo>
                  <a:pt x="0" y="2880519"/>
                </a:lnTo>
                <a:close/>
              </a:path>
            </a:pathLst>
          </a:custGeom>
        </p:spPr>
      </p:pic>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January 31,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Wan Jun Yuan</a:t>
            </a:r>
          </a:p>
        </p:txBody>
      </p:sp>
      <p:grpSp>
        <p:nvGrpSpPr>
          <p:cNvPr id="28" name="Group 27">
            <a:extLst>
              <a:ext uri="{FF2B5EF4-FFF2-40B4-BE49-F238E27FC236}">
                <a16:creationId xmlns:a16="http://schemas.microsoft.com/office/drawing/2014/main" id="{17FE0127-8AF5-4BFA-BC26-8660D1E04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63808" y="5952682"/>
            <a:ext cx="667800" cy="631474"/>
            <a:chOff x="8069541" y="1262702"/>
            <a:chExt cx="667800" cy="631474"/>
          </a:xfrm>
        </p:grpSpPr>
        <p:sp>
          <p:nvSpPr>
            <p:cNvPr id="29" name="Freeform: Shape 28">
              <a:extLst>
                <a:ext uri="{FF2B5EF4-FFF2-40B4-BE49-F238E27FC236}">
                  <a16:creationId xmlns:a16="http://schemas.microsoft.com/office/drawing/2014/main" id="{4AEBA0BB-D7A5-4A4C-9DFA-C4EFBB0B14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FF90555E-E94B-49EE-A532-1582F482F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
        <p:nvSpPr>
          <p:cNvPr id="20" name="TextBox 19">
            <a:extLst>
              <a:ext uri="{FF2B5EF4-FFF2-40B4-BE49-F238E27FC236}">
                <a16:creationId xmlns:a16="http://schemas.microsoft.com/office/drawing/2014/main" id="{301F1B16-B8C7-D193-7E2D-15DD9CB523D2}"/>
              </a:ext>
            </a:extLst>
          </p:cNvPr>
          <p:cNvSpPr txBox="1"/>
          <p:nvPr/>
        </p:nvSpPr>
        <p:spPr>
          <a:xfrm>
            <a:off x="6096000" y="2915733"/>
            <a:ext cx="5294532" cy="307777"/>
          </a:xfrm>
          <a:prstGeom prst="rect">
            <a:avLst/>
          </a:prstGeom>
          <a:noFill/>
        </p:spPr>
        <p:txBody>
          <a:bodyPr wrap="square" rtlCol="0">
            <a:spAutoFit/>
          </a:bodyPr>
          <a:lstStyle/>
          <a:p>
            <a:r>
              <a:rPr lang="en-US" sz="1400" dirty="0"/>
              <a:t>Figure 2: Results from Quantum Circuit from IBM </a:t>
            </a:r>
            <a:r>
              <a:rPr lang="en-US" sz="1400" dirty="0" err="1"/>
              <a:t>Qiskit</a:t>
            </a:r>
            <a:endParaRPr lang="en-AU" sz="1400" dirty="0"/>
          </a:p>
        </p:txBody>
      </p:sp>
      <p:sp>
        <p:nvSpPr>
          <p:cNvPr id="21" name="TextBox 20">
            <a:extLst>
              <a:ext uri="{FF2B5EF4-FFF2-40B4-BE49-F238E27FC236}">
                <a16:creationId xmlns:a16="http://schemas.microsoft.com/office/drawing/2014/main" id="{A5F2B806-23BA-EAED-296B-E2DE316DE480}"/>
              </a:ext>
            </a:extLst>
          </p:cNvPr>
          <p:cNvSpPr txBox="1"/>
          <p:nvPr/>
        </p:nvSpPr>
        <p:spPr>
          <a:xfrm>
            <a:off x="9747987" y="4406981"/>
            <a:ext cx="1642545" cy="738664"/>
          </a:xfrm>
          <a:prstGeom prst="rect">
            <a:avLst/>
          </a:prstGeom>
          <a:noFill/>
        </p:spPr>
        <p:txBody>
          <a:bodyPr wrap="square" rtlCol="0">
            <a:spAutoFit/>
          </a:bodyPr>
          <a:lstStyle/>
          <a:p>
            <a:r>
              <a:rPr lang="en-US" sz="1400" dirty="0"/>
              <a:t>Figure 1: Results from Quantum Solution using VQE </a:t>
            </a:r>
            <a:endParaRPr lang="en-AU" sz="1400" dirty="0"/>
          </a:p>
        </p:txBody>
      </p:sp>
    </p:spTree>
    <p:extLst>
      <p:ext uri="{BB962C8B-B14F-4D97-AF65-F5344CB8AC3E}">
        <p14:creationId xmlns:p14="http://schemas.microsoft.com/office/powerpoint/2010/main" val="226068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3565525" cy="5543549"/>
          </a:xfrm>
        </p:spPr>
        <p:txBody>
          <a:bodyPr wrap="square" anchor="ctr">
            <a:normAutofit/>
          </a:bodyPr>
          <a:lstStyle/>
          <a:p>
            <a:r>
              <a:rPr lang="en-US" sz="4000" dirty="0"/>
              <a:t>Future work</a:t>
            </a:r>
          </a:p>
        </p:txBody>
      </p:sp>
      <p:sp>
        <p:nvSpPr>
          <p:cNvPr id="15" name="Rectangle 14">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January 31,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Wan Jun Yuan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9" name="Content Placeholder 2">
            <a:extLst>
              <a:ext uri="{FF2B5EF4-FFF2-40B4-BE49-F238E27FC236}">
                <a16:creationId xmlns:a16="http://schemas.microsoft.com/office/drawing/2014/main" id="{6D70E196-7311-9E0A-84A7-9365EF9EC7D9}"/>
              </a:ext>
            </a:extLst>
          </p:cNvPr>
          <p:cNvGraphicFramePr>
            <a:graphicFrameLocks noGrp="1"/>
          </p:cNvGraphicFramePr>
          <p:nvPr>
            <p:ph idx="1"/>
            <p:extLst>
              <p:ext uri="{D42A27DB-BD31-4B8C-83A1-F6EECF244321}">
                <p14:modId xmlns:p14="http://schemas.microsoft.com/office/powerpoint/2010/main" val="284428239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917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sz="4000"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January 31,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Wan Jun Yuan</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{CA109FB5-71EF-4340-ABD3-1E128449955A}tf33713516_win32</Template>
  <TotalTime>1192</TotalTime>
  <Words>1153</Words>
  <Application>Microsoft Office PowerPoint</Application>
  <PresentationFormat>Widescreen</PresentationFormat>
  <Paragraphs>90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Times New Roman</vt:lpstr>
      <vt:lpstr>Walbaum Display</vt:lpstr>
      <vt:lpstr>3DFloatVTI</vt:lpstr>
      <vt:lpstr>Flight Rescheduling problem</vt:lpstr>
      <vt:lpstr>Problem</vt:lpstr>
      <vt:lpstr>Motivation</vt:lpstr>
      <vt:lpstr>Research gaps</vt:lpstr>
      <vt:lpstr>Achievement</vt:lpstr>
      <vt:lpstr>Artefact demo</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SIT771 Object Orient Programming</dc:title>
  <dc:creator>HUGH WAN JUN YUAN</dc:creator>
  <cp:lastModifiedBy>HUGH WAN JUN YUAN</cp:lastModifiedBy>
  <cp:revision>18</cp:revision>
  <dcterms:created xsi:type="dcterms:W3CDTF">2022-09-26T01:47:40Z</dcterms:created>
  <dcterms:modified xsi:type="dcterms:W3CDTF">2023-02-03T10:06:30Z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