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9144000" cy="51435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Lustria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1F2C8B-BF1D-466A-A6C3-0B0422D205FB}">
  <a:tblStyle styleId="{551F2C8B-BF1D-466A-A6C3-0B0422D205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3.xml"/><Relationship Id="rId42" Type="http://schemas.openxmlformats.org/officeDocument/2006/relationships/font" Target="fonts/Lustria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Thin-regular.fntdata"/><Relationship Id="rId25" Type="http://schemas.openxmlformats.org/officeDocument/2006/relationships/slide" Target="slides/slide18.xml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Thin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4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6.xml"/><Relationship Id="rId35" Type="http://schemas.openxmlformats.org/officeDocument/2006/relationships/font" Target="fonts/Roboto-bold.fntdata"/><Relationship Id="rId12" Type="http://schemas.openxmlformats.org/officeDocument/2006/relationships/slide" Target="slides/slide5.xml"/><Relationship Id="rId34" Type="http://schemas.openxmlformats.org/officeDocument/2006/relationships/font" Target="fonts/Roboto-regular.fntdata"/><Relationship Id="rId15" Type="http://schemas.openxmlformats.org/officeDocument/2006/relationships/slide" Target="slides/slide8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-italic.fntdata"/><Relationship Id="rId17" Type="http://schemas.openxmlformats.org/officeDocument/2006/relationships/slide" Target="slides/slide10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9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Titillium Web"/>
              <a:buNone/>
              <a:defRPr b="0" i="0" sz="54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i="0" sz="20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cap="flat" cmpd="sng" w="101600">
            <a:solidFill>
              <a:srgbClr val="649818">
                <a:alpha val="7411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cap="flat" cmpd="sng" w="76200">
            <a:solidFill>
              <a:schemeClr val="accent1">
                <a:alpha val="9411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fmla="val 2576641" name="adj1"/>
              <a:gd fmla="val 19130638" name="adj2"/>
            </a:avLst>
          </a:prstGeom>
          <a:noFill/>
          <a:ln cap="flat" cmpd="sng" w="254000">
            <a:solidFill>
              <a:schemeClr val="accent2">
                <a:alpha val="8392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fmla="val 12746482" name="adj1"/>
              <a:gd fmla="val 19649400" name="adj2"/>
            </a:avLst>
          </a:prstGeom>
          <a:noFill/>
          <a:ln cap="flat" cmpd="sng" w="508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fmla="val 9718591" name="adj1"/>
              <a:gd fmla="val 1134132" name="adj2"/>
            </a:avLst>
          </a:prstGeom>
          <a:noFill/>
          <a:ln cap="flat" cmpd="sng" w="177800">
            <a:solidFill>
              <a:schemeClr val="accent2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cap="flat" cmpd="sng" w="3048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s, and Text">
  <p:cSld name="Title, Images, and 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cap="flat" cmpd="sng" w="177800">
            <a:solidFill>
              <a:schemeClr val="accent1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fmla="val 10934534" name="adj1"/>
              <a:gd fmla="val 17186360" name="adj2"/>
            </a:avLst>
          </a:prstGeom>
          <a:noFill/>
          <a:ln cap="flat" cmpd="sng" w="152400">
            <a:solidFill>
              <a:schemeClr val="accent1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cap="flat" cmpd="sng" w="152400">
            <a:solidFill>
              <a:schemeClr val="accent2">
                <a:alpha val="4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fmla="val 5577596" name="adj1"/>
              <a:gd fmla="val 11149111" name="adj2"/>
            </a:avLst>
          </a:prstGeom>
          <a:noFill/>
          <a:ln cap="flat" cmpd="sng" w="76200">
            <a:solidFill>
              <a:schemeClr val="accent1">
                <a:alpha val="8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fmla="val 19572922" name="adj1"/>
              <a:gd fmla="val 12898409" name="adj2"/>
            </a:avLst>
          </a:prstGeom>
          <a:noFill/>
          <a:ln cap="flat" cmpd="sng" w="177800">
            <a:solidFill>
              <a:schemeClr val="accent2">
                <a:alpha val="6392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8" name="Google Shape;108;p11"/>
          <p:cNvSpPr/>
          <p:nvPr>
            <p:ph idx="2" type="pic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11"/>
          <p:cNvSpPr/>
          <p:nvPr>
            <p:ph idx="4" type="pic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/>
          <p:nvPr>
            <p:ph idx="5" type="body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2" name="Google Shape;112;p11"/>
          <p:cNvSpPr/>
          <p:nvPr>
            <p:ph idx="6" type="pic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3" name="Google Shape;113;p11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Title and Imag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cap="flat" cmpd="sng" w="101600">
            <a:solidFill>
              <a:srgbClr val="649818">
                <a:alpha val="7411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fmla="val 5507982" name="adj1"/>
              <a:gd fmla="val 11071343" name="adj2"/>
            </a:avLst>
          </a:prstGeom>
          <a:noFill/>
          <a:ln cap="flat" cmpd="sng" w="762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fmla="val 5009814" name="adj1"/>
              <a:gd fmla="val 16614095" name="adj2"/>
            </a:avLst>
          </a:prstGeom>
          <a:noFill/>
          <a:ln cap="flat" cmpd="sng" w="177800">
            <a:solidFill>
              <a:schemeClr val="accent2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cap="flat" cmpd="sng" w="2540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2"/>
          <p:cNvSpPr txBox="1"/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/>
          <p:nvPr>
            <p:ph idx="2" type="pic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2"/>
          <p:cNvSpPr/>
          <p:nvPr>
            <p:ph idx="3" type="pic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2"/>
          <p:cNvSpPr/>
          <p:nvPr>
            <p:ph idx="4" type="pic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2"/>
          <p:cNvSpPr/>
          <p:nvPr>
            <p:ph idx="5" type="pic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2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426961" y="599079"/>
            <a:ext cx="6769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426962" y="1777999"/>
            <a:ext cx="6769800" cy="2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 b="0"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9" name="Google Shape;139;p14"/>
          <p:cNvSpPr/>
          <p:nvPr/>
        </p:nvSpPr>
        <p:spPr>
          <a:xfrm>
            <a:off x="7910769" y="-1244837"/>
            <a:ext cx="2672100" cy="2672100"/>
          </a:xfrm>
          <a:prstGeom prst="arc">
            <a:avLst>
              <a:gd fmla="val 5601003" name="adj1"/>
              <a:gd fmla="val 11166498" name="adj2"/>
            </a:avLst>
          </a:prstGeom>
          <a:noFill/>
          <a:ln cap="flat" cmpd="sng" w="76200">
            <a:solidFill>
              <a:schemeClr val="accent1">
                <a:alpha val="8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8580064" y="1722069"/>
            <a:ext cx="321900" cy="321900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7196667" y="-217729"/>
            <a:ext cx="713700" cy="713700"/>
          </a:xfrm>
          <a:prstGeom prst="arc">
            <a:avLst>
              <a:gd fmla="val 19698826" name="adj1"/>
              <a:gd fmla="val 12889151" name="adj2"/>
            </a:avLst>
          </a:prstGeom>
          <a:noFill/>
          <a:ln cap="flat" cmpd="sng" w="177800">
            <a:solidFill>
              <a:schemeClr val="accent2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" name="Google Shape;142;p14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25746" y="2387892"/>
            <a:ext cx="46602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Titillium Web"/>
              <a:buNone/>
              <a:defRPr b="0" i="0" sz="54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25752" y="4148366"/>
            <a:ext cx="4660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i="0" sz="20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>
            <a:off x="4858655" y="502253"/>
            <a:ext cx="459300" cy="459300"/>
          </a:xfrm>
          <a:prstGeom prst="ellipse">
            <a:avLst/>
          </a:prstGeom>
          <a:noFill/>
          <a:ln cap="flat" cmpd="sng" w="101600">
            <a:solidFill>
              <a:srgbClr val="649818">
                <a:alpha val="7411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172820" y="2243668"/>
            <a:ext cx="991800" cy="991800"/>
          </a:xfrm>
          <a:prstGeom prst="ellipse">
            <a:avLst/>
          </a:prstGeom>
          <a:noFill/>
          <a:ln cap="flat" cmpd="sng" w="76200">
            <a:solidFill>
              <a:schemeClr val="accent1">
                <a:alpha val="9411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7781792" y="312964"/>
            <a:ext cx="1682700" cy="1682700"/>
          </a:xfrm>
          <a:prstGeom prst="arc">
            <a:avLst>
              <a:gd fmla="val 2576641" name="adj1"/>
              <a:gd fmla="val 19130638" name="adj2"/>
            </a:avLst>
          </a:prstGeom>
          <a:noFill/>
          <a:ln cap="flat" cmpd="sng" w="254000">
            <a:solidFill>
              <a:schemeClr val="accent2">
                <a:alpha val="8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6603942" y="4547810"/>
            <a:ext cx="2686200" cy="2686200"/>
          </a:xfrm>
          <a:prstGeom prst="arc">
            <a:avLst>
              <a:gd fmla="val 12746482" name="adj1"/>
              <a:gd fmla="val 19649400" name="adj2"/>
            </a:avLst>
          </a:prstGeom>
          <a:noFill/>
          <a:ln cap="flat" cmpd="sng" w="508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55423" y="4016570"/>
            <a:ext cx="1801200" cy="1801200"/>
          </a:xfrm>
          <a:prstGeom prst="arc">
            <a:avLst>
              <a:gd fmla="val 9718591" name="adj1"/>
              <a:gd fmla="val 1134132" name="adj2"/>
            </a:avLst>
          </a:prstGeom>
          <a:noFill/>
          <a:ln cap="flat" cmpd="sng" w="177800">
            <a:solidFill>
              <a:schemeClr val="accent2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904223" y="3205238"/>
            <a:ext cx="796800" cy="796800"/>
          </a:xfrm>
          <a:prstGeom prst="ellipse">
            <a:avLst/>
          </a:prstGeom>
          <a:noFill/>
          <a:ln cap="flat" cmpd="sng" w="3048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55" name="Google Shape;155;p15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426961" y="599079"/>
            <a:ext cx="8330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/>
          <p:nvPr/>
        </p:nvSpPr>
        <p:spPr>
          <a:xfrm>
            <a:off x="8702523" y="3949589"/>
            <a:ext cx="1487700" cy="1487700"/>
          </a:xfrm>
          <a:prstGeom prst="arc">
            <a:avLst>
              <a:gd fmla="val 8054149" name="adj1"/>
              <a:gd fmla="val 15007134" name="adj2"/>
            </a:avLst>
          </a:prstGeom>
          <a:noFill/>
          <a:ln cap="flat" cmpd="sng" w="177800">
            <a:solidFill>
              <a:schemeClr val="accent1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182746" y="4420811"/>
            <a:ext cx="4960200" cy="4959900"/>
          </a:xfrm>
          <a:prstGeom prst="arc">
            <a:avLst>
              <a:gd fmla="val 13376898" name="adj1"/>
              <a:gd fmla="val 18525276" name="adj2"/>
            </a:avLst>
          </a:prstGeom>
          <a:noFill/>
          <a:ln cap="flat" cmpd="sng" w="76200">
            <a:solidFill>
              <a:schemeClr val="accent2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891882" y="4680868"/>
            <a:ext cx="306900" cy="306900"/>
          </a:xfrm>
          <a:prstGeom prst="ellipse">
            <a:avLst/>
          </a:prstGeom>
          <a:noFill/>
          <a:ln cap="flat" cmpd="sng" w="152400">
            <a:solidFill>
              <a:schemeClr val="accent2">
                <a:alpha val="4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25974" y="595835"/>
            <a:ext cx="60630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200"/>
              <a:buFont typeface="Titillium Web"/>
              <a:buNone/>
              <a:defRPr b="0" i="0" sz="5200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25980" y="3540742"/>
            <a:ext cx="6063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i="0" sz="20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17"/>
          <p:cNvSpPr/>
          <p:nvPr/>
        </p:nvSpPr>
        <p:spPr>
          <a:xfrm>
            <a:off x="8211149" y="-106742"/>
            <a:ext cx="648600" cy="648600"/>
          </a:xfrm>
          <a:prstGeom prst="arc">
            <a:avLst>
              <a:gd fmla="val 17981568" name="adj1"/>
              <a:gd fmla="val 14115217" name="adj2"/>
            </a:avLst>
          </a:prstGeom>
          <a:noFill/>
          <a:ln cap="flat" cmpd="sng" w="101600">
            <a:solidFill>
              <a:srgbClr val="649818">
                <a:alpha val="7411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7595745" y="1239764"/>
            <a:ext cx="4960200" cy="4959900"/>
          </a:xfrm>
          <a:prstGeom prst="arc">
            <a:avLst>
              <a:gd fmla="val 8564242" name="adj1"/>
              <a:gd fmla="val 14997663" name="adj2"/>
            </a:avLst>
          </a:prstGeom>
          <a:noFill/>
          <a:ln cap="flat" cmpd="sng" w="762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966812" y="266092"/>
            <a:ext cx="2529000" cy="2529000"/>
          </a:xfrm>
          <a:prstGeom prst="arc">
            <a:avLst>
              <a:gd fmla="val 2303716" name="adj1"/>
              <a:gd fmla="val 19273932" name="adj2"/>
            </a:avLst>
          </a:prstGeom>
          <a:noFill/>
          <a:ln cap="flat" cmpd="sng" w="177800">
            <a:solidFill>
              <a:schemeClr val="accent2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249583" y="4104833"/>
            <a:ext cx="727200" cy="727200"/>
          </a:xfrm>
          <a:prstGeom prst="ellipse">
            <a:avLst/>
          </a:prstGeom>
          <a:noFill/>
          <a:ln cap="flat" cmpd="sng" w="2540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73" name="Google Shape;173;p17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7910769" y="-1244837"/>
            <a:ext cx="2672100" cy="2672100"/>
          </a:xfrm>
          <a:prstGeom prst="arc">
            <a:avLst>
              <a:gd fmla="val 5616652" name="adj1"/>
              <a:gd fmla="val 11074055" name="adj2"/>
            </a:avLst>
          </a:prstGeom>
          <a:noFill/>
          <a:ln cap="flat" cmpd="sng" w="76200">
            <a:solidFill>
              <a:schemeClr val="accent1">
                <a:alpha val="8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7196667" y="-217729"/>
            <a:ext cx="713700" cy="713700"/>
          </a:xfrm>
          <a:prstGeom prst="arc">
            <a:avLst>
              <a:gd fmla="val 19456260" name="adj1"/>
              <a:gd fmla="val 13111335" name="adj2"/>
            </a:avLst>
          </a:prstGeom>
          <a:noFill/>
          <a:ln cap="flat" cmpd="sng" w="177800">
            <a:solidFill>
              <a:schemeClr val="accent2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426962" y="599079"/>
            <a:ext cx="4338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8580064" y="1722069"/>
            <a:ext cx="321900" cy="321900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429874" y="2114550"/>
            <a:ext cx="40659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2" type="body"/>
          </p:nvPr>
        </p:nvSpPr>
        <p:spPr>
          <a:xfrm>
            <a:off x="4724400" y="2114550"/>
            <a:ext cx="40659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426960" y="1774278"/>
            <a:ext cx="32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b="1" sz="20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b="1"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87" name="Google Shape;187;p19"/>
          <p:cNvSpPr/>
          <p:nvPr/>
        </p:nvSpPr>
        <p:spPr>
          <a:xfrm>
            <a:off x="7910769" y="-1244837"/>
            <a:ext cx="2672100" cy="2672100"/>
          </a:xfrm>
          <a:prstGeom prst="arc">
            <a:avLst>
              <a:gd fmla="val 5507087" name="adj1"/>
              <a:gd fmla="val 11088393" name="adj2"/>
            </a:avLst>
          </a:prstGeom>
          <a:noFill/>
          <a:ln cap="flat" cmpd="sng" w="76200">
            <a:solidFill>
              <a:schemeClr val="accent1">
                <a:alpha val="8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196667" y="-217729"/>
            <a:ext cx="713700" cy="713700"/>
          </a:xfrm>
          <a:prstGeom prst="arc">
            <a:avLst>
              <a:gd fmla="val 19492636" name="adj1"/>
              <a:gd fmla="val 12829183" name="adj2"/>
            </a:avLst>
          </a:prstGeom>
          <a:noFill/>
          <a:ln cap="flat" cmpd="sng" w="177800">
            <a:solidFill>
              <a:schemeClr val="accent2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8580064" y="1722069"/>
            <a:ext cx="321900" cy="321900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426961" y="599079"/>
            <a:ext cx="6769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3962400" y="1774278"/>
            <a:ext cx="32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b="1" sz="20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b="1"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3" type="body"/>
          </p:nvPr>
        </p:nvSpPr>
        <p:spPr>
          <a:xfrm>
            <a:off x="426962" y="2343150"/>
            <a:ext cx="3230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4" type="body"/>
          </p:nvPr>
        </p:nvSpPr>
        <p:spPr>
          <a:xfrm>
            <a:off x="3966027" y="2343150"/>
            <a:ext cx="3230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873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500"/>
              <a:buFont typeface="Arial"/>
              <a:buChar char="•"/>
              <a:defRPr b="0" i="0" sz="20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urier New"/>
              <a:buChar char="o"/>
              <a:defRPr b="0" i="0" sz="18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Char char="o"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ourier New"/>
              <a:buChar char="o"/>
              <a:defRPr b="0"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ourier New"/>
              <a:buChar char="o"/>
              <a:defRPr b="0" i="0" sz="12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8702523" y="3949589"/>
            <a:ext cx="1487700" cy="1487700"/>
          </a:xfrm>
          <a:prstGeom prst="arc">
            <a:avLst>
              <a:gd fmla="val 8100022" name="adj1"/>
              <a:gd fmla="val 15123986" name="adj2"/>
            </a:avLst>
          </a:prstGeom>
          <a:noFill/>
          <a:ln cap="flat" cmpd="sng" w="177800">
            <a:solidFill>
              <a:schemeClr val="accent1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26964" y="1590524"/>
            <a:ext cx="30384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b="0" sz="18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4" name="Google Shape;204;p21"/>
          <p:cNvSpPr/>
          <p:nvPr/>
        </p:nvSpPr>
        <p:spPr>
          <a:xfrm>
            <a:off x="5182746" y="4420811"/>
            <a:ext cx="4960200" cy="4959900"/>
          </a:xfrm>
          <a:prstGeom prst="arc">
            <a:avLst>
              <a:gd fmla="val 13378274" name="adj1"/>
              <a:gd fmla="val 18493132" name="adj2"/>
            </a:avLst>
          </a:prstGeom>
          <a:noFill/>
          <a:ln cap="flat" cmpd="sng" w="76200">
            <a:solidFill>
              <a:schemeClr val="accent2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891882" y="4680868"/>
            <a:ext cx="306900" cy="306900"/>
          </a:xfrm>
          <a:prstGeom prst="ellipse">
            <a:avLst/>
          </a:prstGeom>
          <a:noFill/>
          <a:ln cap="flat" cmpd="sng" w="152400">
            <a:solidFill>
              <a:schemeClr val="accent2">
                <a:alpha val="4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426962" y="599079"/>
            <a:ext cx="3038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tillium Web"/>
              <a:buNone/>
              <a:defRPr b="0" i="0" sz="30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2" type="body"/>
          </p:nvPr>
        </p:nvSpPr>
        <p:spPr>
          <a:xfrm>
            <a:off x="3567426" y="590550"/>
            <a:ext cx="5135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209" name="Google Shape;209;p21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2360225" y="2197950"/>
            <a:ext cx="59640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 b="1" sz="5700"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fmla="val 5601003" name="adj1"/>
              <a:gd fmla="val 11166498" name="adj2"/>
            </a:avLst>
          </a:prstGeom>
          <a:noFill/>
          <a:ln cap="flat" cmpd="sng" w="76200">
            <a:solidFill>
              <a:schemeClr val="accent1">
                <a:alpha val="8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fmla="val 19698826" name="adj1"/>
              <a:gd fmla="val 12889151" name="adj2"/>
            </a:avLst>
          </a:prstGeom>
          <a:noFill/>
          <a:ln cap="flat" cmpd="sng" w="177800">
            <a:solidFill>
              <a:schemeClr val="accent2">
                <a:alpha val="6392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-388559" y="264603"/>
            <a:ext cx="1350000" cy="1350000"/>
          </a:xfrm>
          <a:prstGeom prst="arc">
            <a:avLst>
              <a:gd fmla="val 14284001" name="adj1"/>
              <a:gd fmla="val 7245957" name="adj2"/>
            </a:avLst>
          </a:prstGeom>
          <a:noFill/>
          <a:ln cap="flat" cmpd="sng" w="1778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4955408" y="593725"/>
            <a:ext cx="39405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Titillium Web"/>
              <a:buNone/>
              <a:defRPr b="0" i="0" sz="5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953525" y="3943350"/>
            <a:ext cx="3942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b="0"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5" name="Google Shape;215;p22"/>
          <p:cNvSpPr/>
          <p:nvPr>
            <p:ph idx="2" type="pic"/>
          </p:nvPr>
        </p:nvSpPr>
        <p:spPr>
          <a:xfrm>
            <a:off x="152400" y="326976"/>
            <a:ext cx="4505400" cy="4505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22"/>
          <p:cNvSpPr/>
          <p:nvPr/>
        </p:nvSpPr>
        <p:spPr>
          <a:xfrm>
            <a:off x="3719310" y="4215185"/>
            <a:ext cx="489900" cy="489900"/>
          </a:xfrm>
          <a:prstGeom prst="ellipse">
            <a:avLst/>
          </a:prstGeom>
          <a:noFill/>
          <a:ln cap="flat" cmpd="sng" w="228600">
            <a:solidFill>
              <a:schemeClr val="accent2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218" name="Google Shape;218;p22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s, and Text">
  <p:cSld name="Title, Images, and 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4876800" y="4269977"/>
            <a:ext cx="620700" cy="620700"/>
          </a:xfrm>
          <a:prstGeom prst="ellipse">
            <a:avLst/>
          </a:prstGeom>
          <a:noFill/>
          <a:ln cap="flat" cmpd="sng" w="177800">
            <a:solidFill>
              <a:schemeClr val="accent1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019800" y="2800350"/>
            <a:ext cx="4960200" cy="4959900"/>
          </a:xfrm>
          <a:prstGeom prst="arc">
            <a:avLst>
              <a:gd fmla="val 10934534" name="adj1"/>
              <a:gd fmla="val 17186360" name="adj2"/>
            </a:avLst>
          </a:prstGeom>
          <a:noFill/>
          <a:ln cap="flat" cmpd="sng" w="152400">
            <a:solidFill>
              <a:schemeClr val="accent1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81000" y="3988414"/>
            <a:ext cx="306900" cy="306900"/>
          </a:xfrm>
          <a:prstGeom prst="ellipse">
            <a:avLst/>
          </a:prstGeom>
          <a:noFill/>
          <a:ln cap="flat" cmpd="sng" w="152400">
            <a:solidFill>
              <a:schemeClr val="accent2">
                <a:alpha val="4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7910769" y="-1244837"/>
            <a:ext cx="2672100" cy="2672100"/>
          </a:xfrm>
          <a:prstGeom prst="arc">
            <a:avLst>
              <a:gd fmla="val 5577596" name="adj1"/>
              <a:gd fmla="val 11149111" name="adj2"/>
            </a:avLst>
          </a:prstGeom>
          <a:noFill/>
          <a:ln cap="flat" cmpd="sng" w="76200">
            <a:solidFill>
              <a:schemeClr val="accent1">
                <a:alpha val="8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196667" y="-217729"/>
            <a:ext cx="713700" cy="713700"/>
          </a:xfrm>
          <a:prstGeom prst="arc">
            <a:avLst>
              <a:gd fmla="val 19572922" name="adj1"/>
              <a:gd fmla="val 12898409" name="adj2"/>
            </a:avLst>
          </a:prstGeom>
          <a:noFill/>
          <a:ln cap="flat" cmpd="sng" w="177800">
            <a:solidFill>
              <a:schemeClr val="accent2">
                <a:alpha val="6352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871841" y="1077418"/>
            <a:ext cx="321900" cy="321900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426961" y="599079"/>
            <a:ext cx="6769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426961" y="1733550"/>
            <a:ext cx="2163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426961" y="2562036"/>
            <a:ext cx="2143200" cy="21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0" name="Google Shape;230;p23"/>
          <p:cNvSpPr txBox="1"/>
          <p:nvPr>
            <p:ph idx="3" type="body"/>
          </p:nvPr>
        </p:nvSpPr>
        <p:spPr>
          <a:xfrm>
            <a:off x="3447124" y="1733550"/>
            <a:ext cx="2163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1" name="Google Shape;231;p23"/>
          <p:cNvSpPr/>
          <p:nvPr>
            <p:ph idx="4" type="pic"/>
          </p:nvPr>
        </p:nvSpPr>
        <p:spPr>
          <a:xfrm>
            <a:off x="3447124" y="2562036"/>
            <a:ext cx="2143200" cy="21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2" name="Google Shape;232;p23"/>
          <p:cNvSpPr txBox="1"/>
          <p:nvPr>
            <p:ph idx="5" type="body"/>
          </p:nvPr>
        </p:nvSpPr>
        <p:spPr>
          <a:xfrm>
            <a:off x="6467286" y="1733550"/>
            <a:ext cx="2163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3" name="Google Shape;233;p23"/>
          <p:cNvSpPr/>
          <p:nvPr>
            <p:ph idx="6" type="pic"/>
          </p:nvPr>
        </p:nvSpPr>
        <p:spPr>
          <a:xfrm>
            <a:off x="6467286" y="2562036"/>
            <a:ext cx="2143200" cy="21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4" name="Google Shape;234;p23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Title and Image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3124200" y="3105150"/>
            <a:ext cx="321900" cy="321900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8363000" y="2719175"/>
            <a:ext cx="648600" cy="648600"/>
          </a:xfrm>
          <a:prstGeom prst="ellipse">
            <a:avLst/>
          </a:prstGeom>
          <a:noFill/>
          <a:ln cap="flat" cmpd="sng" w="101600">
            <a:solidFill>
              <a:srgbClr val="649818">
                <a:alpha val="7411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6779178" y="-2305050"/>
            <a:ext cx="4960200" cy="4959900"/>
          </a:xfrm>
          <a:prstGeom prst="arc">
            <a:avLst>
              <a:gd fmla="val 5507982" name="adj1"/>
              <a:gd fmla="val 11071343" name="adj2"/>
            </a:avLst>
          </a:prstGeom>
          <a:noFill/>
          <a:ln cap="flat" cmpd="sng" w="762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7772400" y="336216"/>
            <a:ext cx="2529000" cy="2529000"/>
          </a:xfrm>
          <a:prstGeom prst="arc">
            <a:avLst>
              <a:gd fmla="val 5009814" name="adj1"/>
              <a:gd fmla="val 16614095" name="adj2"/>
            </a:avLst>
          </a:prstGeom>
          <a:noFill/>
          <a:ln cap="flat" cmpd="sng" w="177800">
            <a:solidFill>
              <a:schemeClr val="accent2">
                <a:alpha val="6862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5486400" y="3367788"/>
            <a:ext cx="727200" cy="727200"/>
          </a:xfrm>
          <a:prstGeom prst="ellipse">
            <a:avLst/>
          </a:prstGeom>
          <a:noFill/>
          <a:ln cap="flat" cmpd="sng" w="2540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426961" y="599079"/>
            <a:ext cx="6769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4"/>
          <p:cNvSpPr/>
          <p:nvPr>
            <p:ph idx="2" type="pic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24"/>
          <p:cNvSpPr/>
          <p:nvPr>
            <p:ph idx="3" type="pic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6" name="Google Shape;246;p24"/>
          <p:cNvSpPr/>
          <p:nvPr>
            <p:ph idx="4" type="pic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24"/>
          <p:cNvSpPr/>
          <p:nvPr>
            <p:ph idx="5" type="pic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8" name="Google Shape;248;p24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200"/>
              <a:buFont typeface="Titillium Web"/>
              <a:buNone/>
              <a:defRPr b="0" i="0" sz="5200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i="0" sz="20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fmla="val 17981568" name="adj1"/>
              <a:gd fmla="val 14115217" name="adj2"/>
            </a:avLst>
          </a:prstGeom>
          <a:noFill/>
          <a:ln cap="flat" cmpd="sng" w="101600">
            <a:solidFill>
              <a:srgbClr val="649818">
                <a:alpha val="7411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fmla="val 8564242" name="adj1"/>
              <a:gd fmla="val 14997663" name="adj2"/>
            </a:avLst>
          </a:prstGeom>
          <a:noFill/>
          <a:ln cap="flat" cmpd="sng" w="762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fmla="val 2303716" name="adj1"/>
              <a:gd fmla="val 19273932" name="adj2"/>
            </a:avLst>
          </a:prstGeom>
          <a:noFill/>
          <a:ln cap="flat" cmpd="sng" w="177800">
            <a:solidFill>
              <a:schemeClr val="accent2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cap="flat" cmpd="sng" w="2540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fmla="val 5616652" name="adj1"/>
              <a:gd fmla="val 11074055" name="adj2"/>
            </a:avLst>
          </a:prstGeom>
          <a:noFill/>
          <a:ln cap="flat" cmpd="sng" w="76200">
            <a:solidFill>
              <a:schemeClr val="accent1">
                <a:alpha val="8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fmla="val 19456260" name="adj1"/>
              <a:gd fmla="val 13111335" name="adj2"/>
            </a:avLst>
          </a:prstGeom>
          <a:noFill/>
          <a:ln cap="flat" cmpd="sng" w="177800">
            <a:solidFill>
              <a:schemeClr val="accent2">
                <a:alpha val="6392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b="1" sz="20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b="1"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fmla="val 5507087" name="adj1"/>
              <a:gd fmla="val 11088393" name="adj2"/>
            </a:avLst>
          </a:prstGeom>
          <a:noFill/>
          <a:ln cap="flat" cmpd="sng" w="76200">
            <a:solidFill>
              <a:schemeClr val="accent1">
                <a:alpha val="8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fmla="val 19492636" name="adj1"/>
              <a:gd fmla="val 12829183" name="adj2"/>
            </a:avLst>
          </a:prstGeom>
          <a:noFill/>
          <a:ln cap="flat" cmpd="sng" w="177800">
            <a:solidFill>
              <a:schemeClr val="accent2">
                <a:alpha val="6392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cap="flat" cmpd="sng" w="1524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b="1" sz="20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b="1"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b="1" sz="1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873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500"/>
              <a:buFont typeface="Arial"/>
              <a:buChar char="•"/>
              <a:defRPr b="0" i="0" sz="20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urier New"/>
              <a:buChar char="o"/>
              <a:defRPr b="0" i="0" sz="18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Char char="o"/>
              <a:defRPr b="0" i="0" sz="16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ourier New"/>
              <a:buChar char="o"/>
              <a:defRPr b="0"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ourier New"/>
              <a:buChar char="o"/>
              <a:defRPr b="0" i="0" sz="12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fmla="val 8054149" name="adj1"/>
              <a:gd fmla="val 15007134" name="adj2"/>
            </a:avLst>
          </a:prstGeom>
          <a:noFill/>
          <a:ln cap="flat" cmpd="sng" w="177800">
            <a:solidFill>
              <a:schemeClr val="accent1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fmla="val 13376898" name="adj1"/>
              <a:gd fmla="val 18525276" name="adj2"/>
            </a:avLst>
          </a:prstGeom>
          <a:noFill/>
          <a:ln cap="flat" cmpd="sng" w="76200">
            <a:solidFill>
              <a:schemeClr val="accent2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cap="flat" cmpd="sng" w="152400">
            <a:solidFill>
              <a:schemeClr val="accent2">
                <a:alpha val="4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fmla="val 8100022" name="adj1"/>
              <a:gd fmla="val 15123986" name="adj2"/>
            </a:avLst>
          </a:prstGeom>
          <a:noFill/>
          <a:ln cap="flat" cmpd="sng" w="177800">
            <a:solidFill>
              <a:schemeClr val="accent1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b="0" sz="18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9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fmla="val 13378274" name="adj1"/>
              <a:gd fmla="val 18493132" name="adj2"/>
            </a:avLst>
          </a:prstGeom>
          <a:noFill/>
          <a:ln cap="flat" cmpd="sng" w="76200">
            <a:solidFill>
              <a:schemeClr val="accent2">
                <a:alpha val="6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cap="flat" cmpd="sng" w="152400">
            <a:solidFill>
              <a:schemeClr val="accent2">
                <a:alpha val="4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26962" y="599079"/>
            <a:ext cx="3038324" cy="94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tillium Web"/>
              <a:buNone/>
              <a:defRPr b="0" i="0" sz="30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fmla="val 14284001" name="adj1"/>
              <a:gd fmla="val 7245957" name="adj2"/>
            </a:avLst>
          </a:prstGeom>
          <a:noFill/>
          <a:ln cap="flat" cmpd="sng" w="177800">
            <a:solidFill>
              <a:schemeClr val="accen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Titillium Web"/>
              <a:buNone/>
              <a:defRPr b="0" i="0" sz="5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3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b="0"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10"/>
          <p:cNvSpPr/>
          <p:nvPr>
            <p:ph idx="2" type="pic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  <a:noFill/>
          <a:ln>
            <a:noFill/>
          </a:ln>
        </p:spPr>
      </p:sp>
      <p:sp>
        <p:nvSpPr>
          <p:cNvPr id="95" name="Google Shape;95;p10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cap="flat" cmpd="sng" w="228600">
            <a:solidFill>
              <a:schemeClr val="accent2">
                <a:alpha val="6392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ECECEC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ECECEC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596303" y="4918460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3124200" y="4918460"/>
            <a:ext cx="2895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6450384" y="4918463"/>
            <a:ext cx="21336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b="0" i="0" sz="36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016/j.compag.2020.105709" TargetMode="External"/><Relationship Id="rId4" Type="http://schemas.openxmlformats.org/officeDocument/2006/relationships/hyperlink" Target="https://doi.org/10.3389/fpls.2023.1158933" TargetMode="External"/><Relationship Id="rId9" Type="http://schemas.openxmlformats.org/officeDocument/2006/relationships/hyperlink" Target="https://doi.org/10.18280/ria.370321" TargetMode="External"/><Relationship Id="rId5" Type="http://schemas.openxmlformats.org/officeDocument/2006/relationships/hyperlink" Target="https://doi.org/10.3389/fpls.2023.1158933" TargetMode="External"/><Relationship Id="rId6" Type="http://schemas.openxmlformats.org/officeDocument/2006/relationships/hyperlink" Target="https://doi.org/10.3390/plants8110468" TargetMode="External"/><Relationship Id="rId7" Type="http://schemas.openxmlformats.org/officeDocument/2006/relationships/hyperlink" Target="https://doi.org/10.1186/s40537-023-00863-9" TargetMode="External"/><Relationship Id="rId8" Type="http://schemas.openxmlformats.org/officeDocument/2006/relationships/hyperlink" Target="https://doi.org/10.3389%2Ffpls.2016.0141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0" y="0"/>
            <a:ext cx="9061714" cy="180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95250" spcFirstLastPara="1" rIns="95250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Shri Ramdeobaba College of Engineering &amp; Management, Nagpur </a:t>
            </a:r>
            <a:br>
              <a:rPr b="0" i="0" lang="en-US" sz="16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b="0" i="0" sz="1600" u="none" cap="none" strike="noStrike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Department of Computer Science &amp; Engineering(AIML)</a:t>
            </a:r>
            <a:br>
              <a:rPr b="0" i="0" lang="en-US" sz="16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b="0" i="0" sz="1600" u="none" cap="none" strike="noStrike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 2024-25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797711" y="1801672"/>
            <a:ext cx="3774862" cy="735158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95250" spcFirstLastPara="1" rIns="95250" wrap="square" tIns="476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SEMINAR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b="0" i="0" sz="16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2057400" y="2417475"/>
            <a:ext cx="45888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95250" spcFirstLastPara="1" rIns="95250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1B4A"/>
                </a:solidFill>
                <a:latin typeface="Titillium Web"/>
                <a:ea typeface="Titillium Web"/>
                <a:cs typeface="Titillium Web"/>
                <a:sym typeface="Titillium Web"/>
              </a:rPr>
              <a:t>ML-DRIVEN LEAF DISEASE PREDICTION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585216" y="4166044"/>
            <a:ext cx="190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95250" spcFirstLastPara="1" rIns="95250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Guided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(Dr.Amit Pimpalkar)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6572575" y="3141000"/>
            <a:ext cx="20880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95250" spcFirstLastPara="1" rIns="95250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Group No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b="1" i="1" sz="14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Group members:</a:t>
            </a:r>
            <a:endParaRPr b="1" i="1" sz="14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1)  SUJAL TRIVEDI</a:t>
            </a:r>
            <a:endParaRPr b="1" i="1" sz="14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2) ARYA WANKHADE</a:t>
            </a:r>
            <a:endParaRPr b="1" i="1" sz="14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3) VINAYAK SAHU</a:t>
            </a:r>
            <a:endParaRPr b="1" i="1" sz="14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4) AKASH PUROHIT</a:t>
            </a:r>
            <a:endParaRPr b="1" i="1" sz="14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C:\Users\pc\Desktop\R.png"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8288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261" name="Google Shape;2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71551"/>
            <a:ext cx="1828800" cy="38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74700" y="4177150"/>
            <a:ext cx="8558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176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Basic Flowchart of Disease Detection &amp; Classification</a:t>
            </a:r>
            <a:endParaRPr b="1" sz="176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8166000" y="4700350"/>
            <a:ext cx="466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40350"/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2584725" y="1399388"/>
            <a:ext cx="3023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 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2584725" y="2039838"/>
            <a:ext cx="3023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TESTING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2584725" y="3442450"/>
            <a:ext cx="3023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INPUT AND REAL TIME PREDICTION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2584725" y="2752275"/>
            <a:ext cx="3023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DEPLOYMENT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2584725" y="99348"/>
            <a:ext cx="3023100" cy="3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DATA/IMAGE COLLECTION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2584725" y="777750"/>
            <a:ext cx="3023100" cy="3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PREPROCESSING</a:t>
            </a:r>
            <a:endParaRPr b="0" i="0" sz="16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4025625" y="482350"/>
            <a:ext cx="141300" cy="2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4025625" y="1130175"/>
            <a:ext cx="141300" cy="2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4025625" y="1759075"/>
            <a:ext cx="141300" cy="2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4025625" y="2471500"/>
            <a:ext cx="141300" cy="2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025625" y="3183950"/>
            <a:ext cx="141300" cy="2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2181225" y="871500"/>
            <a:ext cx="403500" cy="16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2181225" y="1524800"/>
            <a:ext cx="403500" cy="16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2181225" y="2866550"/>
            <a:ext cx="403500" cy="16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5607825" y="843125"/>
            <a:ext cx="4035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5607825" y="1502550"/>
            <a:ext cx="4035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942975" y="777750"/>
            <a:ext cx="1238250" cy="41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Resizing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550075" y="2741150"/>
            <a:ext cx="1631150" cy="41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Web Interface(UI)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942975" y="1399400"/>
            <a:ext cx="1238250" cy="41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CNN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011325" y="1399400"/>
            <a:ext cx="1456275" cy="41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K-fold cross validation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6011325" y="717725"/>
            <a:ext cx="1456275" cy="413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Normalization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263850" y="44502"/>
            <a:ext cx="6769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87"/>
              <a:buNone/>
            </a:pPr>
            <a:r>
              <a:rPr b="1" lang="en-US" sz="3711"/>
              <a:t>User case Diagram:-</a:t>
            </a:r>
            <a:endParaRPr b="1" sz="37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1492625" y="700300"/>
            <a:ext cx="54039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4400"/>
          </a:p>
        </p:txBody>
      </p:sp>
      <p:pic>
        <p:nvPicPr>
          <p:cNvPr id="418" name="Google Shape;418;p35"/>
          <p:cNvPicPr preferRelativeResize="0"/>
          <p:nvPr/>
        </p:nvPicPr>
        <p:blipFill rotWithShape="1">
          <a:blip r:embed="rId3">
            <a:alphaModFix/>
          </a:blip>
          <a:srcRect b="17964" l="34915" r="32263" t="22190"/>
          <a:stretch/>
        </p:blipFill>
        <p:spPr>
          <a:xfrm>
            <a:off x="0" y="44500"/>
            <a:ext cx="9144000" cy="50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4972425" y="-51000"/>
            <a:ext cx="4113900" cy="68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B78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CASE DIAGRAM</a:t>
            </a:r>
            <a:endParaRPr b="1" i="0" sz="3300" u="none" cap="none" strike="noStrike">
              <a:solidFill>
                <a:srgbClr val="A5A5A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120025" y="28325"/>
            <a:ext cx="9024000" cy="1320300"/>
          </a:xfrm>
          <a:prstGeom prst="rect">
            <a:avLst/>
          </a:prstGeom>
          <a:noFill/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solidFill>
                  <a:schemeClr val="dk2"/>
                </a:solidFill>
              </a:rPr>
              <a:t>DATASET OVERVIEW</a:t>
            </a:r>
            <a:endParaRPr b="1">
              <a:solidFill>
                <a:schemeClr val="dk2"/>
              </a:solidFill>
            </a:endParaRPr>
          </a:p>
        </p:txBody>
      </p:sp>
      <p:graphicFrame>
        <p:nvGraphicFramePr>
          <p:cNvPr id="426" name="Google Shape;426;p36"/>
          <p:cNvGraphicFramePr/>
          <p:nvPr/>
        </p:nvGraphicFramePr>
        <p:xfrm>
          <a:off x="120025" y="13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{551F2C8B-BF1D-466A-A6C3-0B0422D205FB}</a:tableStyleId>
              </a:tblPr>
              <a:tblGrid>
                <a:gridCol w="2195475"/>
                <a:gridCol w="2707875"/>
              </a:tblGrid>
              <a:tr h="890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2"/>
                          </a:solidFill>
                        </a:rPr>
                        <a:t> Crop and Disease  Count</a:t>
                      </a:r>
                      <a:endParaRPr b="1" sz="16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2"/>
                          </a:solidFill>
                        </a:rPr>
                        <a:t> Total  Count </a:t>
                      </a:r>
                      <a:r>
                        <a:rPr b="1" lang="en-US" sz="1800" u="none" cap="none" strike="noStrike"/>
                        <a:t>(with 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Apple:-4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7771(16.77%)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467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Tomato:-10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18345(39.55%)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467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Grapes:-4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7222(15.59%)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467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Potato:-3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5702(12.30%)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467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Corn:-4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7316(15.79%)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  <a:tr h="467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Total:-25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46356(100%)</a:t>
                      </a:r>
                      <a:endParaRPr b="1"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7" name="Google Shape;4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525" y="1134725"/>
            <a:ext cx="3485874" cy="32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6" title="File:Noun Project database icon 1428794.svg - Wikimedia Commons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7375" y="28325"/>
            <a:ext cx="1329999" cy="11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6"/>
          <p:cNvSpPr txBox="1"/>
          <p:nvPr/>
        </p:nvSpPr>
        <p:spPr>
          <a:xfrm>
            <a:off x="5382275" y="4538250"/>
            <a:ext cx="3925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Plant Diseases Dataset:-https://www.kaggle.com/datasets/vipoooool/new-plant-diseases-dataset</a:t>
            </a:r>
            <a:endParaRPr b="1" i="0" sz="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2123925" y="0"/>
            <a:ext cx="4665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300"/>
              <a:t>        Technology</a:t>
            </a:r>
            <a:endParaRPr b="1" sz="4300"/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413" y="1583675"/>
            <a:ext cx="2239750" cy="19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75" y="2227525"/>
            <a:ext cx="1642125" cy="9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9600" y="3884400"/>
            <a:ext cx="1831350" cy="8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7"/>
          <p:cNvPicPr preferRelativeResize="0"/>
          <p:nvPr/>
        </p:nvPicPr>
        <p:blipFill rotWithShape="1">
          <a:blip r:embed="rId6">
            <a:alphaModFix/>
          </a:blip>
          <a:srcRect b="16555" l="0" r="0" t="0"/>
          <a:stretch/>
        </p:blipFill>
        <p:spPr>
          <a:xfrm>
            <a:off x="744938" y="3838325"/>
            <a:ext cx="1642125" cy="8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575" y="707388"/>
            <a:ext cx="1694425" cy="1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49600" y="817100"/>
            <a:ext cx="1694425" cy="9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9063" y="2319700"/>
            <a:ext cx="1752450" cy="10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 txBox="1"/>
          <p:nvPr/>
        </p:nvSpPr>
        <p:spPr>
          <a:xfrm>
            <a:off x="0" y="1659763"/>
            <a:ext cx="313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manipulation and analysis</a:t>
            </a:r>
            <a:endParaRPr b="1" i="0" sz="15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6272688" y="1718375"/>
            <a:ext cx="22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Collaboration with team</a:t>
            </a:r>
            <a:endParaRPr b="1" i="0" sz="15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6180875" y="3267600"/>
            <a:ext cx="29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Find datasets and test models</a:t>
            </a:r>
            <a:endParaRPr b="1" i="0" sz="15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79900" y="3110450"/>
            <a:ext cx="253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b="1" i="0" lang="en-US" sz="15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NN Model development</a:t>
            </a:r>
            <a:endParaRPr b="1" i="0" sz="15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79900" y="4672100"/>
            <a:ext cx="356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 interactive web applications</a:t>
            </a:r>
            <a:endParaRPr b="1" i="0" sz="15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6272700" y="4672100"/>
            <a:ext cx="240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b="1" i="0" lang="en-US" sz="15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NN Model development</a:t>
            </a:r>
            <a:endParaRPr b="0" i="0" sz="2000" u="none" cap="none" strike="noStrike">
              <a:solidFill>
                <a:srgbClr val="A5A5A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38"/>
          <p:cNvGrpSpPr/>
          <p:nvPr/>
        </p:nvGrpSpPr>
        <p:grpSpPr>
          <a:xfrm>
            <a:off x="2905042" y="801332"/>
            <a:ext cx="3047343" cy="4342175"/>
            <a:chOff x="3191506" y="1243225"/>
            <a:chExt cx="2761025" cy="3900274"/>
          </a:xfrm>
        </p:grpSpPr>
        <p:sp>
          <p:nvSpPr>
            <p:cNvPr id="455" name="Google Shape;455;p38"/>
            <p:cNvSpPr/>
            <p:nvPr/>
          </p:nvSpPr>
          <p:spPr>
            <a:xfrm>
              <a:off x="3191506" y="1243225"/>
              <a:ext cx="2761025" cy="3900230"/>
            </a:xfrm>
            <a:custGeom>
              <a:rect b="b" l="l" r="r" t="t"/>
              <a:pathLst>
                <a:path extrusionOk="0" h="146460" w="103681">
                  <a:moveTo>
                    <a:pt x="100049" y="81511"/>
                  </a:moveTo>
                  <a:cubicBezTo>
                    <a:pt x="97823" y="79284"/>
                    <a:pt x="94715" y="77844"/>
                    <a:pt x="91322" y="77844"/>
                  </a:cubicBezTo>
                  <a:lnTo>
                    <a:pt x="12324" y="77844"/>
                  </a:lnTo>
                  <a:cubicBezTo>
                    <a:pt x="11955" y="77844"/>
                    <a:pt x="11586" y="77713"/>
                    <a:pt x="11324" y="77451"/>
                  </a:cubicBezTo>
                  <a:cubicBezTo>
                    <a:pt x="11050" y="77189"/>
                    <a:pt x="10895" y="76856"/>
                    <a:pt x="10895" y="76463"/>
                  </a:cubicBezTo>
                  <a:cubicBezTo>
                    <a:pt x="10895" y="76058"/>
                    <a:pt x="11050" y="75713"/>
                    <a:pt x="11324" y="75451"/>
                  </a:cubicBezTo>
                  <a:cubicBezTo>
                    <a:pt x="11586" y="75189"/>
                    <a:pt x="11955" y="75022"/>
                    <a:pt x="12324" y="75022"/>
                  </a:cubicBezTo>
                  <a:lnTo>
                    <a:pt x="78844" y="75022"/>
                  </a:lnTo>
                  <a:cubicBezTo>
                    <a:pt x="82237" y="75022"/>
                    <a:pt x="85309" y="73629"/>
                    <a:pt x="87560" y="71402"/>
                  </a:cubicBezTo>
                  <a:cubicBezTo>
                    <a:pt x="89786" y="69176"/>
                    <a:pt x="91167" y="66080"/>
                    <a:pt x="91167" y="62687"/>
                  </a:cubicBezTo>
                  <a:cubicBezTo>
                    <a:pt x="91167" y="59294"/>
                    <a:pt x="89786" y="56186"/>
                    <a:pt x="87560" y="53960"/>
                  </a:cubicBezTo>
                  <a:cubicBezTo>
                    <a:pt x="85309" y="51710"/>
                    <a:pt x="82237" y="50317"/>
                    <a:pt x="78844" y="50317"/>
                  </a:cubicBezTo>
                  <a:lnTo>
                    <a:pt x="41375" y="50317"/>
                  </a:lnTo>
                  <a:cubicBezTo>
                    <a:pt x="40970" y="50317"/>
                    <a:pt x="40601" y="50174"/>
                    <a:pt x="40339" y="49900"/>
                  </a:cubicBezTo>
                  <a:cubicBezTo>
                    <a:pt x="40101" y="49638"/>
                    <a:pt x="39911" y="49269"/>
                    <a:pt x="39911" y="48900"/>
                  </a:cubicBezTo>
                  <a:cubicBezTo>
                    <a:pt x="39911" y="48507"/>
                    <a:pt x="40101" y="48162"/>
                    <a:pt x="40339" y="47923"/>
                  </a:cubicBezTo>
                  <a:cubicBezTo>
                    <a:pt x="40601" y="47650"/>
                    <a:pt x="40970" y="47483"/>
                    <a:pt x="41375" y="47483"/>
                  </a:cubicBezTo>
                  <a:lnTo>
                    <a:pt x="53853" y="47483"/>
                  </a:lnTo>
                  <a:cubicBezTo>
                    <a:pt x="57246" y="47483"/>
                    <a:pt x="60389" y="46090"/>
                    <a:pt x="62616" y="43863"/>
                  </a:cubicBezTo>
                  <a:cubicBezTo>
                    <a:pt x="64831" y="41613"/>
                    <a:pt x="66271" y="38517"/>
                    <a:pt x="66271" y="35124"/>
                  </a:cubicBezTo>
                  <a:lnTo>
                    <a:pt x="66271" y="13705"/>
                  </a:lnTo>
                  <a:lnTo>
                    <a:pt x="70605" y="13705"/>
                  </a:lnTo>
                  <a:lnTo>
                    <a:pt x="60747" y="1"/>
                  </a:lnTo>
                  <a:lnTo>
                    <a:pt x="50888" y="13705"/>
                  </a:lnTo>
                  <a:lnTo>
                    <a:pt x="55270" y="13705"/>
                  </a:lnTo>
                  <a:lnTo>
                    <a:pt x="55270" y="35124"/>
                  </a:lnTo>
                  <a:cubicBezTo>
                    <a:pt x="55270" y="35505"/>
                    <a:pt x="55115" y="35898"/>
                    <a:pt x="54853" y="36172"/>
                  </a:cubicBezTo>
                  <a:cubicBezTo>
                    <a:pt x="54591" y="36434"/>
                    <a:pt x="54258" y="36624"/>
                    <a:pt x="53853" y="36624"/>
                  </a:cubicBezTo>
                  <a:lnTo>
                    <a:pt x="41375" y="36624"/>
                  </a:lnTo>
                  <a:cubicBezTo>
                    <a:pt x="37958" y="36624"/>
                    <a:pt x="34874" y="37970"/>
                    <a:pt x="32660" y="40220"/>
                  </a:cubicBezTo>
                  <a:cubicBezTo>
                    <a:pt x="30398" y="42447"/>
                    <a:pt x="29028" y="45506"/>
                    <a:pt x="29028" y="48924"/>
                  </a:cubicBezTo>
                  <a:cubicBezTo>
                    <a:pt x="29028" y="52317"/>
                    <a:pt x="30398" y="55389"/>
                    <a:pt x="32660" y="57615"/>
                  </a:cubicBezTo>
                  <a:cubicBezTo>
                    <a:pt x="34874" y="59842"/>
                    <a:pt x="37958" y="61175"/>
                    <a:pt x="41375" y="61175"/>
                  </a:cubicBezTo>
                  <a:lnTo>
                    <a:pt x="78844" y="61175"/>
                  </a:lnTo>
                  <a:cubicBezTo>
                    <a:pt x="79213" y="61175"/>
                    <a:pt x="79582" y="61389"/>
                    <a:pt x="79856" y="61651"/>
                  </a:cubicBezTo>
                  <a:cubicBezTo>
                    <a:pt x="80118" y="61925"/>
                    <a:pt x="80273" y="62282"/>
                    <a:pt x="80273" y="62675"/>
                  </a:cubicBezTo>
                  <a:cubicBezTo>
                    <a:pt x="80273" y="63080"/>
                    <a:pt x="80118" y="63449"/>
                    <a:pt x="79856" y="63711"/>
                  </a:cubicBezTo>
                  <a:cubicBezTo>
                    <a:pt x="79582" y="63973"/>
                    <a:pt x="79213" y="64163"/>
                    <a:pt x="78844" y="64163"/>
                  </a:cubicBezTo>
                  <a:lnTo>
                    <a:pt x="12324" y="64163"/>
                  </a:lnTo>
                  <a:cubicBezTo>
                    <a:pt x="8931" y="64163"/>
                    <a:pt x="5859" y="65545"/>
                    <a:pt x="3609" y="67771"/>
                  </a:cubicBezTo>
                  <a:cubicBezTo>
                    <a:pt x="1382" y="69998"/>
                    <a:pt x="1" y="73093"/>
                    <a:pt x="1" y="76475"/>
                  </a:cubicBezTo>
                  <a:cubicBezTo>
                    <a:pt x="1" y="79868"/>
                    <a:pt x="1382" y="82987"/>
                    <a:pt x="3609" y="85214"/>
                  </a:cubicBezTo>
                  <a:cubicBezTo>
                    <a:pt x="5859" y="87440"/>
                    <a:pt x="8931" y="88857"/>
                    <a:pt x="12324" y="88857"/>
                  </a:cubicBezTo>
                  <a:lnTo>
                    <a:pt x="91322" y="88857"/>
                  </a:lnTo>
                  <a:cubicBezTo>
                    <a:pt x="91727" y="88857"/>
                    <a:pt x="92072" y="89000"/>
                    <a:pt x="92334" y="89262"/>
                  </a:cubicBezTo>
                  <a:cubicBezTo>
                    <a:pt x="92596" y="89536"/>
                    <a:pt x="92763" y="89869"/>
                    <a:pt x="92763" y="90262"/>
                  </a:cubicBezTo>
                  <a:cubicBezTo>
                    <a:pt x="92763" y="90655"/>
                    <a:pt x="92596" y="91000"/>
                    <a:pt x="92334" y="91262"/>
                  </a:cubicBezTo>
                  <a:cubicBezTo>
                    <a:pt x="92072" y="91536"/>
                    <a:pt x="91727" y="91691"/>
                    <a:pt x="91322" y="91691"/>
                  </a:cubicBezTo>
                  <a:lnTo>
                    <a:pt x="28862" y="91691"/>
                  </a:lnTo>
                  <a:cubicBezTo>
                    <a:pt x="25468" y="91691"/>
                    <a:pt x="22397" y="93096"/>
                    <a:pt x="20146" y="95322"/>
                  </a:cubicBezTo>
                  <a:cubicBezTo>
                    <a:pt x="17920" y="97549"/>
                    <a:pt x="16539" y="100644"/>
                    <a:pt x="16539" y="104037"/>
                  </a:cubicBezTo>
                  <a:cubicBezTo>
                    <a:pt x="16539" y="107431"/>
                    <a:pt x="17920" y="110538"/>
                    <a:pt x="20146" y="112753"/>
                  </a:cubicBezTo>
                  <a:cubicBezTo>
                    <a:pt x="22397" y="114979"/>
                    <a:pt x="25468" y="116396"/>
                    <a:pt x="28862" y="116396"/>
                  </a:cubicBezTo>
                  <a:lnTo>
                    <a:pt x="66343" y="116396"/>
                  </a:lnTo>
                  <a:cubicBezTo>
                    <a:pt x="66736" y="116396"/>
                    <a:pt x="67105" y="116551"/>
                    <a:pt x="67367" y="116813"/>
                  </a:cubicBezTo>
                  <a:cubicBezTo>
                    <a:pt x="67605" y="117075"/>
                    <a:pt x="67795" y="117420"/>
                    <a:pt x="67795" y="117813"/>
                  </a:cubicBezTo>
                  <a:cubicBezTo>
                    <a:pt x="67795" y="118218"/>
                    <a:pt x="67605" y="118551"/>
                    <a:pt x="67367" y="118813"/>
                  </a:cubicBezTo>
                  <a:cubicBezTo>
                    <a:pt x="67105" y="119075"/>
                    <a:pt x="66736" y="119218"/>
                    <a:pt x="66343" y="119218"/>
                  </a:cubicBezTo>
                  <a:lnTo>
                    <a:pt x="53853" y="119218"/>
                  </a:lnTo>
                  <a:cubicBezTo>
                    <a:pt x="50460" y="119218"/>
                    <a:pt x="47400" y="120635"/>
                    <a:pt x="45173" y="122861"/>
                  </a:cubicBezTo>
                  <a:cubicBezTo>
                    <a:pt x="42947" y="125088"/>
                    <a:pt x="41578" y="128195"/>
                    <a:pt x="41578" y="131588"/>
                  </a:cubicBezTo>
                  <a:lnTo>
                    <a:pt x="41578" y="146459"/>
                  </a:lnTo>
                  <a:lnTo>
                    <a:pt x="52436" y="146459"/>
                  </a:lnTo>
                  <a:lnTo>
                    <a:pt x="52436" y="131588"/>
                  </a:lnTo>
                  <a:cubicBezTo>
                    <a:pt x="52436" y="131196"/>
                    <a:pt x="52591" y="130815"/>
                    <a:pt x="52853" y="130553"/>
                  </a:cubicBezTo>
                  <a:cubicBezTo>
                    <a:pt x="53115" y="130279"/>
                    <a:pt x="53460" y="130088"/>
                    <a:pt x="53853" y="130088"/>
                  </a:cubicBezTo>
                  <a:lnTo>
                    <a:pt x="66343" y="130088"/>
                  </a:lnTo>
                  <a:cubicBezTo>
                    <a:pt x="69760" y="130088"/>
                    <a:pt x="72832" y="128719"/>
                    <a:pt x="75058" y="126493"/>
                  </a:cubicBezTo>
                  <a:cubicBezTo>
                    <a:pt x="77308" y="124266"/>
                    <a:pt x="78689" y="121182"/>
                    <a:pt x="78689" y="117789"/>
                  </a:cubicBezTo>
                  <a:cubicBezTo>
                    <a:pt x="78689" y="114396"/>
                    <a:pt x="77308" y="111348"/>
                    <a:pt x="75058" y="109121"/>
                  </a:cubicBezTo>
                  <a:cubicBezTo>
                    <a:pt x="72832" y="106895"/>
                    <a:pt x="69760" y="105526"/>
                    <a:pt x="66343" y="105526"/>
                  </a:cubicBezTo>
                  <a:lnTo>
                    <a:pt x="28862" y="105526"/>
                  </a:lnTo>
                  <a:cubicBezTo>
                    <a:pt x="28493" y="105526"/>
                    <a:pt x="28124" y="105335"/>
                    <a:pt x="27862" y="105073"/>
                  </a:cubicBezTo>
                  <a:cubicBezTo>
                    <a:pt x="27588" y="104811"/>
                    <a:pt x="27433" y="104442"/>
                    <a:pt x="27433" y="104049"/>
                  </a:cubicBezTo>
                  <a:cubicBezTo>
                    <a:pt x="27433" y="103656"/>
                    <a:pt x="27588" y="103275"/>
                    <a:pt x="27862" y="103014"/>
                  </a:cubicBezTo>
                  <a:cubicBezTo>
                    <a:pt x="28124" y="102740"/>
                    <a:pt x="28493" y="102549"/>
                    <a:pt x="28862" y="102549"/>
                  </a:cubicBezTo>
                  <a:lnTo>
                    <a:pt x="91322" y="102549"/>
                  </a:lnTo>
                  <a:cubicBezTo>
                    <a:pt x="94715" y="102549"/>
                    <a:pt x="97823" y="101168"/>
                    <a:pt x="100049" y="98942"/>
                  </a:cubicBezTo>
                  <a:cubicBezTo>
                    <a:pt x="102276" y="96715"/>
                    <a:pt x="103681" y="93619"/>
                    <a:pt x="103681" y="90226"/>
                  </a:cubicBezTo>
                  <a:cubicBezTo>
                    <a:pt x="103681" y="86833"/>
                    <a:pt x="102276" y="83737"/>
                    <a:pt x="100049" y="8151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4235621" y="2350114"/>
              <a:ext cx="74857" cy="31104"/>
            </a:xfrm>
            <a:custGeom>
              <a:rect b="b" l="l" r="r" t="t"/>
              <a:pathLst>
                <a:path extrusionOk="0" h="1168" w="2811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358013" y="234915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005430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4481017" y="234915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4133840" y="2379913"/>
              <a:ext cx="68519" cy="66309"/>
            </a:xfrm>
            <a:custGeom>
              <a:rect b="b" l="l" r="r" t="t"/>
              <a:pathLst>
                <a:path extrusionOk="0" h="2490" w="2573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4096425" y="2477886"/>
              <a:ext cx="35205" cy="75496"/>
            </a:xfrm>
            <a:custGeom>
              <a:rect b="b" l="l" r="r" t="t"/>
              <a:pathLst>
                <a:path extrusionOk="0" h="2835" w="1322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4710889" y="2282579"/>
              <a:ext cx="70090" cy="65670"/>
            </a:xfrm>
            <a:custGeom>
              <a:rect b="b" l="l" r="r" t="t"/>
              <a:pathLst>
                <a:path extrusionOk="0" h="2466" w="2632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4798076" y="193697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4798076" y="1814259"/>
              <a:ext cx="23807" cy="75176"/>
            </a:xfrm>
            <a:custGeom>
              <a:rect b="b" l="l" r="r" t="t"/>
              <a:pathLst>
                <a:path extrusionOk="0" h="2823" w="894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798076" y="205587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3886526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599601" y="2343776"/>
              <a:ext cx="75496" cy="31104"/>
            </a:xfrm>
            <a:custGeom>
              <a:rect b="b" l="l" r="r" t="t"/>
              <a:pathLst>
                <a:path extrusionOk="0" h="1168" w="2835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4784761" y="2178588"/>
              <a:ext cx="37122" cy="74218"/>
            </a:xfrm>
            <a:custGeom>
              <a:rect b="b" l="l" r="r" t="t"/>
              <a:pathLst>
                <a:path extrusionOk="0" h="2787" w="1394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3818992" y="3834301"/>
              <a:ext cx="72620" cy="61542"/>
            </a:xfrm>
            <a:custGeom>
              <a:rect b="b" l="l" r="r" t="t"/>
              <a:pathLst>
                <a:path extrusionOk="0" h="2311" w="2727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712152" y="345095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3470217" y="3444619"/>
              <a:ext cx="75176" cy="31104"/>
            </a:xfrm>
            <a:custGeom>
              <a:rect b="b" l="l" r="r" t="t"/>
              <a:pathLst>
                <a:path extrusionOk="0" h="1168" w="2823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766051" y="3920556"/>
              <a:ext cx="43780" cy="75469"/>
            </a:xfrm>
            <a:custGeom>
              <a:rect b="b" l="l" r="r" t="t"/>
              <a:pathLst>
                <a:path extrusionOk="0" h="2834" w="1644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3593248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3826928" y="4138366"/>
              <a:ext cx="73259" cy="58693"/>
            </a:xfrm>
            <a:custGeom>
              <a:rect b="b" l="l" r="r" t="t"/>
              <a:pathLst>
                <a:path extrusionOk="0" h="2204" w="2751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767622" y="4041032"/>
              <a:ext cx="47268" cy="75496"/>
            </a:xfrm>
            <a:custGeom>
              <a:rect b="b" l="l" r="r" t="t"/>
              <a:pathLst>
                <a:path extrusionOk="0" h="2835" w="1775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3644618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3521906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798076" y="169538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3403322" y="3089824"/>
              <a:ext cx="75469" cy="52355"/>
            </a:xfrm>
            <a:custGeom>
              <a:rect b="b" l="l" r="r" t="t"/>
              <a:pathLst>
                <a:path extrusionOk="0" h="1966" w="2834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3364628" y="3382811"/>
              <a:ext cx="69158" cy="65643"/>
            </a:xfrm>
            <a:custGeom>
              <a:rect b="b" l="l" r="r" t="t"/>
              <a:pathLst>
                <a:path extrusionOk="0" h="2465" w="2597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3323725" y="3276582"/>
              <a:ext cx="36190" cy="76428"/>
            </a:xfrm>
            <a:custGeom>
              <a:rect b="b" l="l" r="r" t="t"/>
              <a:pathLst>
                <a:path extrusionOk="0" h="2870" w="1359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3331980" y="3158317"/>
              <a:ext cx="53606" cy="74857"/>
            </a:xfrm>
            <a:custGeom>
              <a:rect b="b" l="l" r="r" t="t"/>
              <a:pathLst>
                <a:path extrusionOk="0" h="2811" w="2013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3763495" y="308252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5091380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972477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9691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798076" y="157234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853573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904943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743579" y="3506775"/>
              <a:ext cx="59944" cy="72940"/>
            </a:xfrm>
            <a:custGeom>
              <a:rect b="b" l="l" r="r" t="t"/>
              <a:pathLst>
                <a:path extrusionOk="0" h="2739" w="2251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5331398" y="3050837"/>
              <a:ext cx="74857" cy="51689"/>
            </a:xfrm>
            <a:custGeom>
              <a:rect b="b" l="l" r="r" t="t"/>
              <a:pathLst>
                <a:path extrusionOk="0" h="1941" w="2811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378000" y="2744535"/>
              <a:ext cx="69131" cy="65670"/>
            </a:xfrm>
            <a:custGeom>
              <a:rect b="b" l="l" r="r" t="t"/>
              <a:pathLst>
                <a:path extrusionOk="0" h="2466" w="2596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786039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269562" y="2716334"/>
              <a:ext cx="75176" cy="31077"/>
            </a:xfrm>
            <a:custGeom>
              <a:rect b="b" l="l" r="r" t="t"/>
              <a:pathLst>
                <a:path extrusionOk="0" h="1167" w="2823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5146851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14065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027947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4544424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4488953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43726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4663327" y="2717905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4421419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4730542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4302515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181721" y="2686215"/>
              <a:ext cx="74830" cy="50757"/>
            </a:xfrm>
            <a:custGeom>
              <a:rect b="b" l="l" r="r" t="t"/>
              <a:pathLst>
                <a:path extrusionOk="0" h="1906" w="281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4106251" y="2596471"/>
              <a:ext cx="55816" cy="74857"/>
            </a:xfrm>
            <a:custGeom>
              <a:rect b="b" l="l" r="r" t="t"/>
              <a:pathLst>
                <a:path extrusionOk="0" h="2811" w="2096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4370050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4247018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4128141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611665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5022887" y="4199882"/>
              <a:ext cx="73579" cy="59305"/>
            </a:xfrm>
            <a:custGeom>
              <a:rect b="b" l="l" r="r" t="t"/>
              <a:pathLst>
                <a:path extrusionOk="0" h="2227" w="2763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5022248" y="4502668"/>
              <a:ext cx="73579" cy="59332"/>
            </a:xfrm>
            <a:custGeom>
              <a:rect b="b" l="l" r="r" t="t"/>
              <a:pathLst>
                <a:path extrusionOk="0" h="2228" w="2763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492078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5138942" y="381970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5106266" y="4403763"/>
              <a:ext cx="46017" cy="75789"/>
            </a:xfrm>
            <a:custGeom>
              <a:rect b="b" l="l" r="r" t="t"/>
              <a:pathLst>
                <a:path extrusionOk="0" h="2846" w="1728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5106906" y="4283261"/>
              <a:ext cx="45378" cy="75496"/>
            </a:xfrm>
            <a:custGeom>
              <a:rect b="b" l="l" r="r" t="t"/>
              <a:pathLst>
                <a:path extrusionOk="0" h="2835" w="1704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5020038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86039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4786039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80188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909070" y="4550550"/>
              <a:ext cx="72620" cy="26976"/>
            </a:xfrm>
            <a:custGeom>
              <a:rect b="b" l="l" r="r" t="t"/>
              <a:pathLst>
                <a:path extrusionOk="0" h="1013" w="2727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909070" y="4183717"/>
              <a:ext cx="73898" cy="26657"/>
            </a:xfrm>
            <a:custGeom>
              <a:rect b="b" l="l" r="r" t="t"/>
              <a:pathLst>
                <a:path extrusionOk="0" h="1001" w="2775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897007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261627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162722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643396" y="3452555"/>
              <a:ext cx="75469" cy="44419"/>
            </a:xfrm>
            <a:custGeom>
              <a:rect b="b" l="l" r="r" t="t"/>
              <a:pathLst>
                <a:path extrusionOk="0" h="1668" w="2834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523215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622465" y="3805753"/>
              <a:ext cx="75789" cy="37761"/>
            </a:xfrm>
            <a:custGeom>
              <a:rect b="b" l="l" r="r" t="t"/>
              <a:pathLst>
                <a:path extrusionOk="0" h="1418" w="2846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5728027" y="3731881"/>
              <a:ext cx="65030" cy="69478"/>
            </a:xfrm>
            <a:custGeom>
              <a:rect b="b" l="l" r="r" t="t"/>
              <a:pathLst>
                <a:path extrusionOk="0" h="2609" w="2442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5789543" y="3619660"/>
              <a:ext cx="30784" cy="76428"/>
            </a:xfrm>
            <a:custGeom>
              <a:rect b="b" l="l" r="r" t="t"/>
              <a:pathLst>
                <a:path extrusionOk="0" h="2870" w="1156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550356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5380530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281599" y="345095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778103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424603" y="2959841"/>
              <a:ext cx="54245" cy="74857"/>
            </a:xfrm>
            <a:custGeom>
              <a:rect b="b" l="l" r="r" t="t"/>
              <a:pathLst>
                <a:path extrusionOk="0" h="2811" w="2037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404311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450621" y="2840617"/>
              <a:ext cx="37096" cy="75496"/>
            </a:xfrm>
            <a:custGeom>
              <a:rect b="b" l="l" r="r" t="t"/>
              <a:pathLst>
                <a:path extrusionOk="0" h="2835" w="1393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931238" y="3816538"/>
              <a:ext cx="74218" cy="27615"/>
            </a:xfrm>
            <a:custGeom>
              <a:rect b="b" l="l" r="r" t="t"/>
              <a:pathLst>
                <a:path extrusionOk="0" h="1037" w="2787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195675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294580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4679199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183612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306643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441761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318360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6772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943275" y="4184330"/>
              <a:ext cx="73898" cy="26044"/>
            </a:xfrm>
            <a:custGeom>
              <a:rect b="b" l="l" r="r" t="t"/>
              <a:pathLst>
                <a:path extrusionOk="0" h="978" w="2775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83483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53740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064708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405299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425547" y="4184330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4175676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556168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4548232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4659226" y="381970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4543172" y="4552147"/>
              <a:ext cx="75469" cy="40291"/>
            </a:xfrm>
            <a:custGeom>
              <a:rect b="b" l="l" r="r" t="t"/>
              <a:pathLst>
                <a:path extrusionOk="0" h="1513" w="2834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667135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667135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428716" y="4707189"/>
              <a:ext cx="29826" cy="75496"/>
            </a:xfrm>
            <a:custGeom>
              <a:rect b="b" l="l" r="r" t="t"/>
              <a:pathLst>
                <a:path extrusionOk="0" h="2835" w="112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4429328" y="4830194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4429328" y="494909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452177" y="4597792"/>
              <a:ext cx="63433" cy="71368"/>
            </a:xfrm>
            <a:custGeom>
              <a:rect b="b" l="l" r="r" t="t"/>
              <a:pathLst>
                <a:path extrusionOk="0" h="2680" w="2382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4536515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429328" y="507213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798076" y="145344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798076" y="1366257"/>
              <a:ext cx="23807" cy="39652"/>
            </a:xfrm>
            <a:custGeom>
              <a:rect b="b" l="l" r="r" t="t"/>
              <a:pathLst>
                <a:path extrusionOk="0" h="1489" w="894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5452250" y="1120950"/>
            <a:ext cx="3768313" cy="1613700"/>
            <a:chOff x="5424350" y="1168575"/>
            <a:chExt cx="3768313" cy="1613700"/>
          </a:xfrm>
        </p:grpSpPr>
        <p:grpSp>
          <p:nvGrpSpPr>
            <p:cNvPr id="569" name="Google Shape;569;p38"/>
            <p:cNvGrpSpPr/>
            <p:nvPr/>
          </p:nvGrpSpPr>
          <p:grpSpPr>
            <a:xfrm>
              <a:off x="5424350" y="2528700"/>
              <a:ext cx="514625" cy="215943"/>
              <a:chOff x="7496475" y="2804800"/>
              <a:chExt cx="514625" cy="215943"/>
            </a:xfrm>
          </p:grpSpPr>
          <p:sp>
            <p:nvSpPr>
              <p:cNvPr id="570" name="Google Shape;570;p38"/>
              <p:cNvSpPr/>
              <p:nvPr/>
            </p:nvSpPr>
            <p:spPr>
              <a:xfrm>
                <a:off x="7496475" y="280480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4084" y="0"/>
                    </a:moveTo>
                    <a:cubicBezTo>
                      <a:pt x="5882" y="0"/>
                      <a:pt x="7394" y="1167"/>
                      <a:pt x="7930" y="2774"/>
                    </a:cubicBezTo>
                    <a:lnTo>
                      <a:pt x="7930" y="2750"/>
                    </a:lnTo>
                    <a:lnTo>
                      <a:pt x="19324" y="4048"/>
                    </a:lnTo>
                    <a:lnTo>
                      <a:pt x="7930" y="5346"/>
                    </a:lnTo>
                    <a:lnTo>
                      <a:pt x="7930" y="5298"/>
                    </a:lnTo>
                    <a:cubicBezTo>
                      <a:pt x="7394" y="6941"/>
                      <a:pt x="5882" y="8108"/>
                      <a:pt x="4084" y="8108"/>
                    </a:cubicBezTo>
                    <a:cubicBezTo>
                      <a:pt x="1834" y="8108"/>
                      <a:pt x="0" y="6275"/>
                      <a:pt x="0" y="4048"/>
                    </a:cubicBezTo>
                    <a:cubicBezTo>
                      <a:pt x="0" y="1798"/>
                      <a:pt x="1834" y="0"/>
                      <a:pt x="40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7526274" y="2833640"/>
                <a:ext cx="157277" cy="158235"/>
              </a:xfrm>
              <a:custGeom>
                <a:rect b="b" l="l" r="r" t="t"/>
                <a:pathLst>
                  <a:path extrusionOk="0" h="5942" w="5906">
                    <a:moveTo>
                      <a:pt x="2965" y="5942"/>
                    </a:moveTo>
                    <a:cubicBezTo>
                      <a:pt x="4584" y="5942"/>
                      <a:pt x="5906" y="4584"/>
                      <a:pt x="5906" y="2965"/>
                    </a:cubicBezTo>
                    <a:cubicBezTo>
                      <a:pt x="5906" y="1322"/>
                      <a:pt x="4584" y="0"/>
                      <a:pt x="2965" y="0"/>
                    </a:cubicBezTo>
                    <a:cubicBezTo>
                      <a:pt x="1322" y="0"/>
                      <a:pt x="1" y="1322"/>
                      <a:pt x="1" y="2965"/>
                    </a:cubicBezTo>
                    <a:cubicBezTo>
                      <a:pt x="1" y="4584"/>
                      <a:pt x="1322" y="5942"/>
                      <a:pt x="2965" y="5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38"/>
            <p:cNvSpPr txBox="1"/>
            <p:nvPr/>
          </p:nvSpPr>
          <p:spPr>
            <a:xfrm>
              <a:off x="5570463" y="1168575"/>
              <a:ext cx="3622200" cy="16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2973524" y="3682745"/>
            <a:ext cx="514625" cy="288456"/>
            <a:chOff x="2699260" y="3755130"/>
            <a:chExt cx="514625" cy="215943"/>
          </a:xfrm>
        </p:grpSpPr>
        <p:sp>
          <p:nvSpPr>
            <p:cNvPr id="574" name="Google Shape;574;p38"/>
            <p:cNvSpPr/>
            <p:nvPr/>
          </p:nvSpPr>
          <p:spPr>
            <a:xfrm>
              <a:off x="2699260" y="3755130"/>
              <a:ext cx="514625" cy="215943"/>
            </a:xfrm>
            <a:custGeom>
              <a:rect b="b" l="l" r="r" t="t"/>
              <a:pathLst>
                <a:path extrusionOk="0" h="8109" w="19325">
                  <a:moveTo>
                    <a:pt x="15241" y="1"/>
                  </a:moveTo>
                  <a:cubicBezTo>
                    <a:pt x="13443" y="1"/>
                    <a:pt x="11931" y="1168"/>
                    <a:pt x="11407" y="2811"/>
                  </a:cubicBezTo>
                  <a:lnTo>
                    <a:pt x="11407" y="2763"/>
                  </a:lnTo>
                  <a:lnTo>
                    <a:pt x="1" y="4061"/>
                  </a:lnTo>
                  <a:lnTo>
                    <a:pt x="11407" y="5382"/>
                  </a:lnTo>
                  <a:lnTo>
                    <a:pt x="11407" y="5335"/>
                  </a:lnTo>
                  <a:cubicBezTo>
                    <a:pt x="11931" y="6942"/>
                    <a:pt x="13443" y="8109"/>
                    <a:pt x="15241" y="8109"/>
                  </a:cubicBezTo>
                  <a:cubicBezTo>
                    <a:pt x="17491" y="8109"/>
                    <a:pt x="19325" y="6311"/>
                    <a:pt x="19325" y="4061"/>
                  </a:cubicBezTo>
                  <a:cubicBezTo>
                    <a:pt x="19325" y="1834"/>
                    <a:pt x="17491" y="1"/>
                    <a:pt x="152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026784" y="3784956"/>
              <a:ext cx="157623" cy="157277"/>
            </a:xfrm>
            <a:custGeom>
              <a:rect b="b" l="l" r="r" t="t"/>
              <a:pathLst>
                <a:path extrusionOk="0" h="5906" w="5919">
                  <a:moveTo>
                    <a:pt x="2942" y="5905"/>
                  </a:moveTo>
                  <a:cubicBezTo>
                    <a:pt x="4585" y="5905"/>
                    <a:pt x="5918" y="4584"/>
                    <a:pt x="5918" y="2941"/>
                  </a:cubicBezTo>
                  <a:cubicBezTo>
                    <a:pt x="5918" y="1322"/>
                    <a:pt x="4585" y="0"/>
                    <a:pt x="2942" y="0"/>
                  </a:cubicBezTo>
                  <a:cubicBezTo>
                    <a:pt x="1322" y="0"/>
                    <a:pt x="1" y="1322"/>
                    <a:pt x="1" y="2941"/>
                  </a:cubicBezTo>
                  <a:cubicBezTo>
                    <a:pt x="1" y="4584"/>
                    <a:pt x="1322" y="5905"/>
                    <a:pt x="2942" y="5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38"/>
          <p:cNvSpPr txBox="1"/>
          <p:nvPr/>
        </p:nvSpPr>
        <p:spPr>
          <a:xfrm>
            <a:off x="79272" y="3023477"/>
            <a:ext cx="28257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38"/>
          <p:cNvGrpSpPr/>
          <p:nvPr/>
        </p:nvGrpSpPr>
        <p:grpSpPr>
          <a:xfrm>
            <a:off x="5893805" y="3371025"/>
            <a:ext cx="3432595" cy="1329221"/>
            <a:chOff x="5769497" y="3847547"/>
            <a:chExt cx="3432595" cy="1044000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5769497" y="3847551"/>
              <a:ext cx="514625" cy="215969"/>
              <a:chOff x="7558484" y="4272476"/>
              <a:chExt cx="514625" cy="215969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7558484" y="4272476"/>
                <a:ext cx="514625" cy="215969"/>
              </a:xfrm>
              <a:custGeom>
                <a:rect b="b" l="l" r="r" t="t"/>
                <a:pathLst>
                  <a:path extrusionOk="0" h="8110" w="19325">
                    <a:moveTo>
                      <a:pt x="4061" y="1"/>
                    </a:moveTo>
                    <a:cubicBezTo>
                      <a:pt x="5858" y="1"/>
                      <a:pt x="7394" y="1168"/>
                      <a:pt x="7918" y="2787"/>
                    </a:cubicBezTo>
                    <a:lnTo>
                      <a:pt x="7918" y="2763"/>
                    </a:lnTo>
                    <a:lnTo>
                      <a:pt x="19324" y="4061"/>
                    </a:lnTo>
                    <a:lnTo>
                      <a:pt x="7918" y="5359"/>
                    </a:lnTo>
                    <a:lnTo>
                      <a:pt x="7918" y="5335"/>
                    </a:lnTo>
                    <a:cubicBezTo>
                      <a:pt x="7394" y="6954"/>
                      <a:pt x="5858" y="8109"/>
                      <a:pt x="4061" y="8109"/>
                    </a:cubicBezTo>
                    <a:cubicBezTo>
                      <a:pt x="1834" y="8109"/>
                      <a:pt x="1" y="6311"/>
                      <a:pt x="1" y="4061"/>
                    </a:cubicBezTo>
                    <a:cubicBezTo>
                      <a:pt x="1" y="1834"/>
                      <a:pt x="1834" y="1"/>
                      <a:pt x="406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7587964" y="4301663"/>
                <a:ext cx="157623" cy="157916"/>
              </a:xfrm>
              <a:custGeom>
                <a:rect b="b" l="l" r="r" t="t"/>
                <a:pathLst>
                  <a:path extrusionOk="0" h="5930" w="5919">
                    <a:moveTo>
                      <a:pt x="2954" y="5930"/>
                    </a:moveTo>
                    <a:cubicBezTo>
                      <a:pt x="4597" y="5930"/>
                      <a:pt x="5918" y="4608"/>
                      <a:pt x="5918" y="2965"/>
                    </a:cubicBezTo>
                    <a:cubicBezTo>
                      <a:pt x="5918" y="1346"/>
                      <a:pt x="4597" y="0"/>
                      <a:pt x="2954" y="0"/>
                    </a:cubicBezTo>
                    <a:cubicBezTo>
                      <a:pt x="1334" y="0"/>
                      <a:pt x="1" y="1346"/>
                      <a:pt x="1" y="2965"/>
                    </a:cubicBezTo>
                    <a:cubicBezTo>
                      <a:pt x="1" y="4608"/>
                      <a:pt x="1334" y="5930"/>
                      <a:pt x="2954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1" name="Google Shape;581;p38"/>
            <p:cNvSpPr txBox="1"/>
            <p:nvPr/>
          </p:nvSpPr>
          <p:spPr>
            <a:xfrm>
              <a:off x="6226692" y="3847547"/>
              <a:ext cx="2975400" cy="10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38"/>
          <p:cNvSpPr txBox="1"/>
          <p:nvPr/>
        </p:nvSpPr>
        <p:spPr>
          <a:xfrm>
            <a:off x="2034300" y="76225"/>
            <a:ext cx="507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511"/>
              <a:buFont typeface="Arial"/>
              <a:buNone/>
            </a:pPr>
            <a:r>
              <a:rPr b="1" i="0" lang="en-US" sz="35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341925" y="1413078"/>
            <a:ext cx="4182409" cy="1197695"/>
            <a:chOff x="95714" y="2070255"/>
            <a:chExt cx="4182409" cy="534900"/>
          </a:xfrm>
        </p:grpSpPr>
        <p:grpSp>
          <p:nvGrpSpPr>
            <p:cNvPr id="584" name="Google Shape;584;p38"/>
            <p:cNvGrpSpPr/>
            <p:nvPr/>
          </p:nvGrpSpPr>
          <p:grpSpPr>
            <a:xfrm>
              <a:off x="3763808" y="2286202"/>
              <a:ext cx="514315" cy="215943"/>
              <a:chOff x="1841458" y="2624727"/>
              <a:chExt cx="514315" cy="215943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841458" y="2624727"/>
                <a:ext cx="514305" cy="215943"/>
              </a:xfrm>
              <a:custGeom>
                <a:rect b="b" l="l" r="r" t="t"/>
                <a:pathLst>
                  <a:path extrusionOk="0" h="8109" w="19313">
                    <a:moveTo>
                      <a:pt x="15264" y="1"/>
                    </a:moveTo>
                    <a:cubicBezTo>
                      <a:pt x="13454" y="1"/>
                      <a:pt x="11919" y="1167"/>
                      <a:pt x="11395" y="2787"/>
                    </a:cubicBezTo>
                    <a:lnTo>
                      <a:pt x="11395" y="2739"/>
                    </a:lnTo>
                    <a:lnTo>
                      <a:pt x="0" y="4061"/>
                    </a:lnTo>
                    <a:lnTo>
                      <a:pt x="11395" y="5358"/>
                    </a:lnTo>
                    <a:lnTo>
                      <a:pt x="11395" y="5299"/>
                    </a:lnTo>
                    <a:cubicBezTo>
                      <a:pt x="11919" y="6942"/>
                      <a:pt x="13454" y="8109"/>
                      <a:pt x="15264" y="8109"/>
                    </a:cubicBezTo>
                    <a:cubicBezTo>
                      <a:pt x="17491" y="8109"/>
                      <a:pt x="19312" y="6287"/>
                      <a:pt x="19312" y="4061"/>
                    </a:cubicBezTo>
                    <a:cubicBezTo>
                      <a:pt x="19312" y="1810"/>
                      <a:pt x="17491" y="1"/>
                      <a:pt x="1526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 flipH="1">
                <a:off x="2182417" y="2653725"/>
                <a:ext cx="173356" cy="157943"/>
              </a:xfrm>
              <a:custGeom>
                <a:rect b="b" l="l" r="r" t="t"/>
                <a:pathLst>
                  <a:path extrusionOk="0" h="5931" w="5906">
                    <a:moveTo>
                      <a:pt x="2965" y="5930"/>
                    </a:moveTo>
                    <a:cubicBezTo>
                      <a:pt x="4584" y="5930"/>
                      <a:pt x="5906" y="4585"/>
                      <a:pt x="5906" y="2966"/>
                    </a:cubicBezTo>
                    <a:cubicBezTo>
                      <a:pt x="5906" y="1323"/>
                      <a:pt x="4584" y="1"/>
                      <a:pt x="2965" y="1"/>
                    </a:cubicBezTo>
                    <a:cubicBezTo>
                      <a:pt x="1322" y="1"/>
                      <a:pt x="1" y="1323"/>
                      <a:pt x="1" y="2966"/>
                    </a:cubicBezTo>
                    <a:cubicBezTo>
                      <a:pt x="1" y="4585"/>
                      <a:pt x="1322" y="5930"/>
                      <a:pt x="2965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38"/>
            <p:cNvSpPr txBox="1"/>
            <p:nvPr/>
          </p:nvSpPr>
          <p:spPr>
            <a:xfrm>
              <a:off x="95714" y="2070255"/>
              <a:ext cx="36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588" name="Google Shape;588;p38"/>
          <p:cNvSpPr txBox="1"/>
          <p:nvPr/>
        </p:nvSpPr>
        <p:spPr>
          <a:xfrm>
            <a:off x="0" y="1541900"/>
            <a:ext cx="33261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Real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Time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Prediction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372175" y="3402800"/>
            <a:ext cx="2450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Enhanced                                           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Crop 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Management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5677500" y="848475"/>
            <a:ext cx="34665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Accurate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Disease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Detection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</a:t>
            </a:r>
            <a:endParaRPr b="0" i="0" sz="2000" u="none" cap="none" strike="noStrike">
              <a:solidFill>
                <a:srgbClr val="A5A5A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6417250" y="3288125"/>
            <a:ext cx="27267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Scalable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Solutions</a:t>
            </a:r>
            <a:endParaRPr b="1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/>
          <p:nvPr>
            <p:ph type="title"/>
          </p:nvPr>
        </p:nvSpPr>
        <p:spPr>
          <a:xfrm>
            <a:off x="426961" y="599079"/>
            <a:ext cx="6769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SUMMARY</a:t>
            </a:r>
            <a:endParaRPr b="1"/>
          </a:p>
        </p:txBody>
      </p:sp>
      <p:sp>
        <p:nvSpPr>
          <p:cNvPr id="597" name="Google Shape;597;p39"/>
          <p:cNvSpPr txBox="1"/>
          <p:nvPr>
            <p:ph idx="1" type="body"/>
          </p:nvPr>
        </p:nvSpPr>
        <p:spPr>
          <a:xfrm>
            <a:off x="190657" y="1483845"/>
            <a:ext cx="85629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 lnSpcReduction="10000"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AI-Powered Disease Detection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Leveraging machine learning (CNN) to accurately identify 25 diseases across 5 crops from images.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Farmer-Centric Tool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real-time, easy-to-use platform offering farmers rapid crop disease diagnosis.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Agriculture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Providing data-driven insights to optimize crop health, reducing the impact of diseases through timely interventions.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Actionable Recommendations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Offering farmers tailored disease management advice to improve crop health and yield outcomes.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/>
          <p:nvPr>
            <p:ph type="title"/>
          </p:nvPr>
        </p:nvSpPr>
        <p:spPr>
          <a:xfrm>
            <a:off x="473186" y="4"/>
            <a:ext cx="6769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grpSp>
        <p:nvGrpSpPr>
          <p:cNvPr id="604" name="Google Shape;604;p40"/>
          <p:cNvGrpSpPr/>
          <p:nvPr/>
        </p:nvGrpSpPr>
        <p:grpSpPr>
          <a:xfrm>
            <a:off x="6858000" y="2052850"/>
            <a:ext cx="2286000" cy="2847950"/>
            <a:chOff x="0" y="2295575"/>
            <a:chExt cx="2286000" cy="2847950"/>
          </a:xfrm>
        </p:grpSpPr>
        <p:grpSp>
          <p:nvGrpSpPr>
            <p:cNvPr id="605" name="Google Shape;605;p40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606" name="Google Shape;606;p40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40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Stage:4</a:t>
              </a:r>
              <a:endParaRPr b="0" i="0" sz="1200" u="none" cap="none" strike="noStrike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40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Testing &amp; Refinement</a:t>
              </a:r>
              <a:endParaRPr b="1" i="0" sz="16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40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Tested on new data.</a:t>
              </a:r>
              <a:endParaRPr b="1" i="0" sz="13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Improved model accuracy.</a:t>
              </a:r>
              <a:endParaRPr b="1" i="0" sz="13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4572000" y="1532700"/>
            <a:ext cx="2286000" cy="2847950"/>
            <a:chOff x="0" y="2295575"/>
            <a:chExt cx="2286000" cy="2847950"/>
          </a:xfrm>
        </p:grpSpPr>
        <p:grpSp>
          <p:nvGrpSpPr>
            <p:cNvPr id="612" name="Google Shape;612;p40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5" name="Google Shape;615;p40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Stage:3</a:t>
              </a:r>
              <a:endParaRPr b="0" i="0" sz="1200" u="none" cap="none" strike="noStrike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40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Integration &amp; Interface</a:t>
              </a:r>
              <a:endParaRPr b="1" i="0" sz="16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40"/>
            <p:cNvSpPr txBox="1"/>
            <p:nvPr/>
          </p:nvSpPr>
          <p:spPr>
            <a:xfrm>
              <a:off x="216300" y="3786550"/>
              <a:ext cx="1853400" cy="11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Integrated model into Streamlit.</a:t>
              </a:r>
              <a:endParaRPr b="1" i="0" sz="13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Created user-friendly prediction interface.</a:t>
              </a:r>
              <a:endParaRPr b="1" i="0" sz="13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8" name="Google Shape;618;p40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19" name="Google Shape;619;p40"/>
          <p:cNvGrpSpPr/>
          <p:nvPr/>
        </p:nvGrpSpPr>
        <p:grpSpPr>
          <a:xfrm>
            <a:off x="2286000" y="1012600"/>
            <a:ext cx="2286000" cy="2847950"/>
            <a:chOff x="0" y="2295575"/>
            <a:chExt cx="2286000" cy="2847950"/>
          </a:xfrm>
        </p:grpSpPr>
        <p:grpSp>
          <p:nvGrpSpPr>
            <p:cNvPr id="620" name="Google Shape;620;p40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621" name="Google Shape;621;p40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3" name="Google Shape;623;p40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Stage:2</a:t>
              </a:r>
              <a:endParaRPr b="1" i="0" sz="1400" u="none" cap="none" strike="noStrike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b="0" i="0" sz="1200" u="none" cap="none" strike="noStrike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0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40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Built CNN for image classification.</a:t>
              </a:r>
              <a:endPara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Used cross-validation for tuning.</a:t>
              </a:r>
              <a:endPara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6" name="Google Shape;626;p40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27" name="Google Shape;627;p40"/>
          <p:cNvGrpSpPr/>
          <p:nvPr/>
        </p:nvGrpSpPr>
        <p:grpSpPr>
          <a:xfrm>
            <a:off x="0" y="469350"/>
            <a:ext cx="2286000" cy="2847950"/>
            <a:chOff x="0" y="2295575"/>
            <a:chExt cx="2286000" cy="2847950"/>
          </a:xfrm>
        </p:grpSpPr>
        <p:grpSp>
          <p:nvGrpSpPr>
            <p:cNvPr id="628" name="Google Shape;628;p40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629" name="Google Shape;629;p40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40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Stage:1</a:t>
              </a:r>
              <a:endParaRPr b="1" i="0" sz="1400" u="none" cap="none" strike="noStrike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2" name="Google Shape;632;p40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 &amp; Preprocessing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40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Collected crop disease images.</a:t>
              </a:r>
              <a:endPara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Preprocessed (resize, normalize, label).</a:t>
              </a:r>
              <a:endPara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4" name="Google Shape;634;p40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"/>
          <p:cNvSpPr txBox="1"/>
          <p:nvPr>
            <p:ph type="title"/>
          </p:nvPr>
        </p:nvSpPr>
        <p:spPr>
          <a:xfrm>
            <a:off x="100" y="0"/>
            <a:ext cx="9144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7731"/>
              <a:buFont typeface="Arial"/>
              <a:buNone/>
            </a:pPr>
            <a:r>
              <a:rPr b="1" lang="en-US" sz="3966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50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1"/>
          <p:cNvSpPr txBox="1"/>
          <p:nvPr>
            <p:ph idx="1" type="body"/>
          </p:nvPr>
        </p:nvSpPr>
        <p:spPr>
          <a:xfrm>
            <a:off x="48550" y="555000"/>
            <a:ext cx="90957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0" lvl="0" marL="0" marR="494665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i="1"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1] Van Klompenburg, T., Kassahun, A., &amp; Catal, C. (2020). Crop yield     prediction using machine learning: A systematic literature review. Computers and Electronics in Agriculture, 177*, 105709. </a:t>
            </a:r>
            <a:r>
              <a:rPr i="1" lang="en-US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https://doi.org/10.1016/j.compag.2020.105709</a:t>
            </a:r>
            <a:endParaRPr i="1" sz="13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494665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i="1"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2] Shoaib, M., Shah, B., EI-Sappagh, S., Ali, A., Ullah, A., Alenezi, F., Gechev, T., Hussain, T., &amp; Ali, F. (2023). An advanced deep learning models-based plant disease detection: A review of recent research. Frontiers in Plant Science, 14, 1158933.</a:t>
            </a:r>
            <a:r>
              <a:rPr i="1" lang="en-US" sz="1300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</a:t>
            </a:r>
            <a:r>
              <a:rPr i="1" lang="en-US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https://doi.org/10.3389/fpls.2023.1158933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494665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354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3] Saleem, M. H., Potgieter, J., &amp; Arif, K. M. (2019). Plant disease detection and classification by deep learning. *Plants, 8*(11), 468. 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354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https://doi.org/10.3390/plants8110468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5176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15176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4] Demilie, W. B. (2024). Plant disease detection and classification techniques: A comparative study of the performances. *Journal of Big Data, 11*(5).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5176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-US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https://doi.org/10.1186/s40537-023-00863-9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52514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rPr i="1" lang="en-US" sz="1300">
                <a:solidFill>
                  <a:srgbClr val="2121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5] Mohanty SP, Hughes DP, Salathé M. Using Deep Learning for Image-Based Plant Disease Detection. Front Plant Sci. 2016 Sep 22;7:1419. doi: 10.3389/fpls.2016.01419. PMID: 27713752; PMCID: PMC5032846.</a:t>
            </a:r>
            <a:endParaRPr i="1" sz="1300">
              <a:solidFill>
                <a:srgbClr val="2121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rPr i="1" lang="en-US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https://doi.org/10.3389%2Ffpls.2016.01419</a:t>
            </a:r>
            <a:endParaRPr i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t/>
            </a:r>
            <a:endParaRPr i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rPr i="1"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6] Vasavi, P., Punitha, A., Venkat Narayana Rao, T. (2023). Chili crop disease prediction using machine learning algorithms. Revue d'Intelligence Artificielle, Vol. 37, No. 3, pp. 727-732. 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rPr i="1" lang="en-US" sz="1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https://doi.org/10.18280/ria.370321</a:t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2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idx="1" type="body"/>
          </p:nvPr>
        </p:nvSpPr>
        <p:spPr>
          <a:xfrm>
            <a:off x="426950" y="1151975"/>
            <a:ext cx="87171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33730"/>
              <a:buNone/>
            </a:pPr>
            <a:r>
              <a:t/>
            </a:r>
            <a:endParaRPr sz="765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3700">
                <a:solidFill>
                  <a:srgbClr val="5E5E5E"/>
                </a:solidFill>
              </a:rPr>
              <a:t>THANK YOU !</a:t>
            </a:r>
            <a:endParaRPr sz="137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27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27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27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609600" y="19050"/>
            <a:ext cx="6769703" cy="46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Content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Introduction</a:t>
            </a:r>
            <a:endParaRPr b="1" i="1"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Literature Survey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Objectives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Proposed Plan of Work(Flow chart, use case diagram)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Technology</a:t>
            </a:r>
            <a:endParaRPr b="1" i="1" sz="1800">
              <a:solidFill>
                <a:srgbClr val="595959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Expected  Outcome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Summary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Timeline</a:t>
            </a:r>
            <a:endParaRPr>
              <a:solidFill>
                <a:srgbClr val="595959"/>
              </a:solidFill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</a:pPr>
            <a:r>
              <a:rPr b="1" i="1" lang="en-US" sz="1800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rPr>
              <a:t>References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305575" y="326450"/>
            <a:ext cx="7857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</a:pPr>
            <a:r>
              <a:rPr lang="en-US"/>
              <a:t>                          </a:t>
            </a:r>
            <a:r>
              <a:rPr b="1" lang="en-US"/>
              <a:t>Introduction</a:t>
            </a:r>
            <a:endParaRPr b="1"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723075" y="1134150"/>
            <a:ext cx="734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-33021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 diseases pose a major risk to global agriculture and food security, reducing crop yields significantly.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1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Timely detection is essential to prevent disease spread and limit economic damage to farmers.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1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methods rely on slow, expert-driven visual inspections of plants.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1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Advances in machine learning and image processing offer efficient, automated solutions for disease detection.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1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Leaves, being highly visible, often show early signs of disease, such as discoloration, wilting, deformation, or spots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•"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-757989" y="103429"/>
            <a:ext cx="6769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                       </a:t>
            </a:r>
            <a:r>
              <a:rPr b="1" lang="en-US"/>
              <a:t>Motivation</a:t>
            </a:r>
            <a:endParaRPr b="1"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101100" y="1209825"/>
            <a:ext cx="56292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 fontScale="92500" lnSpcReduction="10000"/>
          </a:bodyPr>
          <a:lstStyle/>
          <a:p>
            <a:pPr indent="-334327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Fungal infections account for 10% to 23% of global crop production losses, severely impacting crops like wheat, maize, and potatoes.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96559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456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lang="en-US" sz="18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40% of global crop losses are due to plant pests and diseases, affecting staple crops in regions like sub-Saharan Africa and Southeast Asia.</a:t>
            </a:r>
            <a:endParaRPr b="0" sz="18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96559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901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lang="en-US" sz="185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need is early detection using machine learning reduces crop losses and improves yield in resource-constrained areas.</a:t>
            </a:r>
            <a:endParaRPr b="0" sz="18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6307"/>
              <a:buNone/>
            </a:pPr>
            <a:r>
              <a:t/>
            </a:r>
            <a:endParaRPr b="0" sz="18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901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lang="en-US" sz="185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models quickly analyze data to identify diseases, minimizing economic impact and crop losses.</a:t>
            </a:r>
            <a:endParaRPr b="0" sz="18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300" y="1292713"/>
            <a:ext cx="3413701" cy="36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29"/>
          <p:cNvGraphicFramePr/>
          <p:nvPr/>
        </p:nvGraphicFramePr>
        <p:xfrm>
          <a:off x="54222" y="774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{551F2C8B-BF1D-466A-A6C3-0B0422D205FB}</a:tableStyleId>
              </a:tblPr>
              <a:tblGrid>
                <a:gridCol w="434650"/>
                <a:gridCol w="457000"/>
                <a:gridCol w="1478600"/>
                <a:gridCol w="2799925"/>
                <a:gridCol w="1790750"/>
                <a:gridCol w="2068350"/>
              </a:tblGrid>
              <a:tr h="70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 no.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Approach/Model /Algorithm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Done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Source/Dataset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 and Accuracy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</a:tr>
              <a:tr h="79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 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and YOLO models are used for detecting and classifying plant diseases.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Tomato disease detection achieved  using a U-Net model.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PlantVillage dataset (50,000 images)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model achieved up to 99.66% accuracy for rice leaf disease detection.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</a:tr>
              <a:tr h="7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SVM, Random Forest, KNN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LDI-NET combines CNN and transformer models with a multi-label method for identifying plant type, disease, and severity.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AI Challenger dataset, (30,000 images)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LDI-NET achieved 99.42% plant-disease-severity accuracy, outperforming baseline models.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</a:tr>
              <a:tr h="80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used CNN, VGG-16, VGG-19, and ResNet-50 models for crop disease prediction.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Experiments were conducted on the PlantVillage dataset.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PlantVillage dataset.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(10,000 images)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ResNet-50 achieved the highest accuracy of 98.98%, outperforming other models like VGG-16 and VGG-19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</a:tr>
              <a:tr h="74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Transfer learning using ConvNets (CNN)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 model using deep learning to predict black pepper leaf diseases.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Dataset containing(1,800 images)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ResNet-18 model achieved the highest accuracy of 99.67%.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Pre-trained Convolutional Neural Networks (CNN) on ImageNet.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Classified diseases using six different CNN models and compared their performances.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PlantVillage dataset(24,304 images)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EfficientNet achieved the highest classification accuracy of 97.5%.</a:t>
                      </a:r>
                      <a:endParaRPr sz="1400" u="none" cap="none" strike="noStrike"/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sp>
        <p:nvSpPr>
          <p:cNvPr id="286" name="Google Shape;286;p29"/>
          <p:cNvSpPr txBox="1"/>
          <p:nvPr/>
        </p:nvSpPr>
        <p:spPr>
          <a:xfrm>
            <a:off x="0" y="0"/>
            <a:ext cx="9144000" cy="446400"/>
          </a:xfrm>
          <a:prstGeom prst="rect">
            <a:avLst/>
          </a:prstGeom>
          <a:noFill/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​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-113" y="3564993"/>
            <a:ext cx="9143985" cy="974324"/>
            <a:chOff x="1593000" y="2322568"/>
            <a:chExt cx="5958158" cy="643500"/>
          </a:xfrm>
        </p:grpSpPr>
        <p:sp>
          <p:nvSpPr>
            <p:cNvPr id="293" name="Google Shape;293;p3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CORN</a:t>
              </a:r>
              <a:endParaRPr b="0" i="0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572158" y="2323744"/>
              <a:ext cx="2979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5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Cercosora_leaf_spot       Gray_leaf_spot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5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common_rust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5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Northern_leaf_Blight</a:t>
              </a:r>
              <a:endParaRPr b="1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30"/>
          <p:cNvGrpSpPr/>
          <p:nvPr/>
        </p:nvGrpSpPr>
        <p:grpSpPr>
          <a:xfrm>
            <a:off x="139" y="2340829"/>
            <a:ext cx="9143704" cy="866602"/>
            <a:chOff x="1593000" y="2322568"/>
            <a:chExt cx="5957975" cy="643500"/>
          </a:xfrm>
        </p:grpSpPr>
        <p:sp>
          <p:nvSpPr>
            <p:cNvPr id="301" name="Google Shape;301;p3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571993" y="2323177"/>
              <a:ext cx="2787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5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Apple_scab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5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Black_rot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5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Cedar_apple_rust</a:t>
              </a:r>
              <a:endParaRPr b="1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APPLE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139" y="999217"/>
            <a:ext cx="9143704" cy="1045135"/>
            <a:chOff x="1593000" y="2322037"/>
            <a:chExt cx="5957975" cy="644031"/>
          </a:xfrm>
        </p:grpSpPr>
        <p:sp>
          <p:nvSpPr>
            <p:cNvPr id="309" name="Google Shape;309;p3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 rot="-5400000">
              <a:off x="3493250" y="1934140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GRAPES</a:t>
              </a:r>
              <a:endParaRPr b="0" i="0" sz="2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571994" y="2322566"/>
              <a:ext cx="2978700" cy="6423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6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Black_rot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6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Grape_Esca(Black                           Measles)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6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Grape_Leaf_blight</a:t>
              </a:r>
              <a:endParaRPr b="1" i="0" sz="1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6" name="Google Shape;316;p30"/>
          <p:cNvSpPr txBox="1"/>
          <p:nvPr/>
        </p:nvSpPr>
        <p:spPr>
          <a:xfrm>
            <a:off x="730050" y="94450"/>
            <a:ext cx="72240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-US" sz="334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Plants and their Diseases</a:t>
            </a:r>
            <a:endParaRPr b="1" i="0" sz="3340" u="none" cap="none" strike="noStrike">
              <a:solidFill>
                <a:srgbClr val="59595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1"/>
          <p:cNvGrpSpPr/>
          <p:nvPr/>
        </p:nvGrpSpPr>
        <p:grpSpPr>
          <a:xfrm>
            <a:off x="151" y="809268"/>
            <a:ext cx="9143704" cy="1237902"/>
            <a:chOff x="1593000" y="2322568"/>
            <a:chExt cx="5957975" cy="643500"/>
          </a:xfrm>
        </p:grpSpPr>
        <p:sp>
          <p:nvSpPr>
            <p:cNvPr id="323" name="Google Shape;323;p3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POTATO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76006" y="2323753"/>
              <a:ext cx="2883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3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Early_blight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11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3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Late_blight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31"/>
          <p:cNvGrpSpPr/>
          <p:nvPr/>
        </p:nvGrpSpPr>
        <p:grpSpPr>
          <a:xfrm>
            <a:off x="151" y="2213199"/>
            <a:ext cx="9143704" cy="2804680"/>
            <a:chOff x="1593000" y="2322568"/>
            <a:chExt cx="5957975" cy="644398"/>
          </a:xfrm>
        </p:grpSpPr>
        <p:sp>
          <p:nvSpPr>
            <p:cNvPr id="331" name="Google Shape;331;p3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b="0" i="0" lang="en-US" sz="26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TOMATO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469001" y="2414966"/>
              <a:ext cx="2889900" cy="5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  </a:t>
              </a:r>
              <a:endParaRPr b="0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1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Bacterial_spot    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1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Early_blight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1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Late_blight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100"/>
                <a:buFont typeface="Roboto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leaf_Mold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11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300"/>
                <a:buFont typeface="Titillium Web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leaf_Mold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11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300"/>
                <a:buFont typeface="Titillium Web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septoria_leaf_spot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400"/>
                <a:buFont typeface="Titillium Web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Spider_mites Two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400"/>
                <a:buFont typeface="Titillium Web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Spotted_spider_mite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400"/>
                <a:buFont typeface="Titillium Web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Target_spot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1B4A"/>
                </a:buClr>
                <a:buSzPts val="1400"/>
                <a:buFont typeface="Titillium Web"/>
                <a:buChar char="●"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mosaic_virus</a:t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8" name="Google Shape;338;p31"/>
          <p:cNvSpPr txBox="1"/>
          <p:nvPr/>
        </p:nvSpPr>
        <p:spPr>
          <a:xfrm>
            <a:off x="1151225" y="0"/>
            <a:ext cx="6432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-US" sz="3340" u="none" cap="none" strike="noStrik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Plants and their Diseases</a:t>
            </a:r>
            <a:endParaRPr b="1" i="0" sz="3340" u="none" cap="none" strike="noStrike">
              <a:solidFill>
                <a:srgbClr val="595959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5A5A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50" y="333225"/>
            <a:ext cx="91440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/>
              <a:t>    OBJECTIVES</a:t>
            </a:r>
            <a:endParaRPr sz="3000"/>
          </a:p>
        </p:txBody>
      </p:sp>
      <p:grpSp>
        <p:nvGrpSpPr>
          <p:cNvPr id="345" name="Google Shape;345;p32"/>
          <p:cNvGrpSpPr/>
          <p:nvPr/>
        </p:nvGrpSpPr>
        <p:grpSpPr>
          <a:xfrm>
            <a:off x="6037950" y="3003069"/>
            <a:ext cx="2475711" cy="1384516"/>
            <a:chOff x="6038025" y="3156109"/>
            <a:chExt cx="2475711" cy="1384516"/>
          </a:xfrm>
        </p:grpSpPr>
        <p:cxnSp>
          <p:nvCxnSpPr>
            <p:cNvPr id="346" name="Google Shape;346;p32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" name="Google Shape;347;p32"/>
            <p:cNvSpPr txBox="1"/>
            <p:nvPr/>
          </p:nvSpPr>
          <p:spPr>
            <a:xfrm>
              <a:off x="6646536" y="31561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Real-Time Prediction Interface</a:t>
              </a:r>
              <a:endPara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Web tool for instant disease diagnosis.</a:t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2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" name="Google Shape;350;p32"/>
          <p:cNvGrpSpPr/>
          <p:nvPr/>
        </p:nvGrpSpPr>
        <p:grpSpPr>
          <a:xfrm>
            <a:off x="636321" y="2168389"/>
            <a:ext cx="2994729" cy="1384514"/>
            <a:chOff x="636321" y="2373759"/>
            <a:chExt cx="2994729" cy="1384514"/>
          </a:xfrm>
        </p:grpSpPr>
        <p:sp>
          <p:nvSpPr>
            <p:cNvPr id="351" name="Google Shape;351;p32"/>
            <p:cNvSpPr txBox="1"/>
            <p:nvPr/>
          </p:nvSpPr>
          <p:spPr>
            <a:xfrm>
              <a:off x="636321" y="2373773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Efficient Image Processing</a:t>
              </a:r>
              <a:endParaRPr b="1" i="0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Techniques like resizing and normalization for accurate disease detection</a:t>
              </a:r>
              <a:r>
                <a:rPr b="0" i="0" lang="en-US" sz="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2" name="Google Shape;352;p32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3" name="Google Shape;353;p32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4908115" y="1284390"/>
            <a:ext cx="3655210" cy="1523110"/>
            <a:chOff x="4908100" y="1436790"/>
            <a:chExt cx="3655210" cy="1523110"/>
          </a:xfrm>
        </p:grpSpPr>
        <p:cxnSp>
          <p:nvCxnSpPr>
            <p:cNvPr id="356" name="Google Shape;356;p32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32"/>
            <p:cNvSpPr txBox="1"/>
            <p:nvPr/>
          </p:nvSpPr>
          <p:spPr>
            <a:xfrm>
              <a:off x="6623210" y="1436800"/>
              <a:ext cx="19401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ML Model for Disease Detection</a:t>
              </a:r>
              <a:endPara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CNN to classify 25 diseases across 5 crops, helping farmers manage crop health.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2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" name="Google Shape;360;p32"/>
          <p:cNvGrpSpPr/>
          <p:nvPr/>
        </p:nvGrpSpPr>
        <p:grpSpPr>
          <a:xfrm>
            <a:off x="2814594" y="945750"/>
            <a:ext cx="3514811" cy="3252002"/>
            <a:chOff x="2991269" y="1153325"/>
            <a:chExt cx="3514811" cy="3252002"/>
          </a:xfrm>
        </p:grpSpPr>
        <p:sp>
          <p:nvSpPr>
            <p:cNvPr id="361" name="Google Shape;361;p32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62" name="Google Shape;362;p32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363" name="Google Shape;363;p32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</p:sp>
        <p:sp>
          <p:nvSpPr>
            <p:cNvPr id="364" name="Google Shape;364;p32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65" name="Google Shape;365;p32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366" name="Google Shape;366;p32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</p:sp>
        <p:sp>
          <p:nvSpPr>
            <p:cNvPr id="367" name="Google Shape;367;p32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368" name="Google Shape;368;p32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00050" y="378325"/>
            <a:ext cx="7100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PROPOSED PLAN OF WORK:-</a:t>
            </a:r>
            <a:endParaRPr b="1" sz="2400"/>
          </a:p>
        </p:txBody>
      </p:sp>
      <p:sp>
        <p:nvSpPr>
          <p:cNvPr id="375" name="Google Shape;375;p33"/>
          <p:cNvSpPr/>
          <p:nvPr/>
        </p:nvSpPr>
        <p:spPr>
          <a:xfrm>
            <a:off x="208775" y="1559350"/>
            <a:ext cx="3806100" cy="16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STEP1  :- DATA COLLECTION AND PREPROCESSING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4572000" y="3501600"/>
            <a:ext cx="3806100" cy="16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4:- TESTING AND REFINMENT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208775" y="3501600"/>
            <a:ext cx="3806100" cy="16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3 :-INTEGRATION 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4572000" y="1559350"/>
            <a:ext cx="3806100" cy="16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        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      STEP 2 :- MODEL DEVELOPMENT </a:t>
            </a:r>
            <a:endParaRPr b="0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276" y="1635500"/>
            <a:ext cx="1693450" cy="7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3514" y="1635501"/>
            <a:ext cx="1398611" cy="7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8881" y="3750475"/>
            <a:ext cx="1618250" cy="9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32885" y="3698798"/>
            <a:ext cx="1484325" cy="9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