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5293" autoAdjust="0"/>
  </p:normalViewPr>
  <p:slideViewPr>
    <p:cSldViewPr>
      <p:cViewPr>
        <p:scale>
          <a:sx n="150" d="100"/>
          <a:sy n="150" d="100"/>
        </p:scale>
        <p:origin x="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3E47A-06E4-45EF-BD43-8A73516B1619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F1EA0-DCB2-4372-9D35-83B7B63C4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7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1EA0-DCB2-4372-9D35-83B7B63C41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58C5-0A22-44BF-B7D8-24167D6EADC7}" type="datetimeFigureOut">
              <a:rPr lang="zh-CN" altLang="en-US" smtClean="0"/>
              <a:t>2017-10-25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DD13-0DC4-43CE-A201-83159C26C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95936" y="1445128"/>
            <a:ext cx="3096344" cy="22796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175956" y="1733160"/>
            <a:ext cx="2736304" cy="1845074"/>
            <a:chOff x="2735796" y="548680"/>
            <a:chExt cx="2736304" cy="1872208"/>
          </a:xfrm>
        </p:grpSpPr>
        <p:grpSp>
          <p:nvGrpSpPr>
            <p:cNvPr id="19" name="组合 18"/>
            <p:cNvGrpSpPr/>
            <p:nvPr/>
          </p:nvGrpSpPr>
          <p:grpSpPr>
            <a:xfrm>
              <a:off x="2735796" y="548680"/>
              <a:ext cx="2736304" cy="1872208"/>
              <a:chOff x="1079612" y="1052736"/>
              <a:chExt cx="2736304" cy="187220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/>
                  <a:t>NodeManager</a:t>
                </a:r>
                <a:r>
                  <a:rPr lang="en-US" altLang="zh-CN" sz="1200"/>
                  <a:t> </a:t>
                </a:r>
                <a:endParaRPr lang="zh-CN" altLang="en-US" sz="12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default</a:t>
                </a:r>
                <a:r>
                  <a:rPr lang="en-US" altLang="zh-CN" sz="1200" i="1"/>
                  <a:t>_container_</a:t>
                </a:r>
                <a:r>
                  <a:rPr lang="en-US" altLang="zh-CN" sz="1200"/>
                  <a:t>executor.sh</a:t>
                </a:r>
                <a:endParaRPr lang="zh-CN" altLang="en-US" sz="12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default</a:t>
                </a:r>
                <a:r>
                  <a:rPr lang="en-US" altLang="zh-CN" sz="1200" i="1"/>
                  <a:t>_container_</a:t>
                </a:r>
                <a:r>
                  <a:rPr lang="en-US" altLang="zh-CN" sz="1200"/>
                  <a:t>executor</a:t>
                </a:r>
                <a:r>
                  <a:rPr lang="en-US" altLang="zh-CN" sz="1200" i="1"/>
                  <a:t>_session.sh</a:t>
                </a:r>
                <a:endParaRPr lang="zh-CN" altLang="en-US" sz="12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/>
                  <a:t>launch_</a:t>
                </a:r>
                <a:r>
                  <a:rPr lang="en-US" altLang="zh-CN" sz="1200"/>
                  <a:t>container.sh</a:t>
                </a:r>
                <a:endParaRPr lang="zh-CN" altLang="en-US" sz="1200"/>
              </a:p>
            </p:txBody>
          </p:sp>
        </p:grpSp>
        <p:cxnSp>
          <p:nvCxnSpPr>
            <p:cNvPr id="12" name="直接箭头连接符 11"/>
            <p:cNvCxnSpPr>
              <a:stCxn id="4" idx="2"/>
              <a:endCxn id="5" idx="0"/>
            </p:cNvCxnSpPr>
            <p:nvPr/>
          </p:nvCxnSpPr>
          <p:spPr>
            <a:xfrm>
              <a:off x="4103948" y="76470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5" idx="2"/>
              <a:endCxn id="6" idx="0"/>
            </p:cNvCxnSpPr>
            <p:nvPr/>
          </p:nvCxnSpPr>
          <p:spPr>
            <a:xfrm>
              <a:off x="4103948" y="131676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>
              <a:off x="4103948" y="1868826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483768" y="4541472"/>
            <a:ext cx="3096344" cy="2199896"/>
            <a:chOff x="611560" y="3356992"/>
            <a:chExt cx="3096344" cy="2232248"/>
          </a:xfrm>
        </p:grpSpPr>
        <p:sp>
          <p:nvSpPr>
            <p:cNvPr id="20" name="圆角矩形 19"/>
            <p:cNvSpPr/>
            <p:nvPr/>
          </p:nvSpPr>
          <p:spPr>
            <a:xfrm>
              <a:off x="611560" y="3356992"/>
              <a:ext cx="3096344" cy="223224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91580" y="3501008"/>
              <a:ext cx="2736304" cy="1872208"/>
              <a:chOff x="1079612" y="1052736"/>
              <a:chExt cx="2736304" cy="18722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YarnChild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MapTask.runOldMapper</a:t>
                </a:r>
                <a:endParaRPr lang="zh-CN" altLang="en-US" sz="12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MapRunner</a:t>
                </a:r>
                <a:endParaRPr lang="zh-CN" altLang="en-US" sz="12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79612" y="270892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smtClean="0"/>
                  <a:t>(</a:t>
                </a:r>
                <a:r>
                  <a:rPr lang="en-US" altLang="zh-CN" sz="1200" i="1" err="1" smtClean="0"/>
                  <a:t>ExecMapper</a:t>
                </a:r>
                <a:r>
                  <a:rPr lang="en-US" altLang="zh-CN" sz="1200" i="1" smtClean="0"/>
                  <a:t>)</a:t>
                </a:r>
                <a:r>
                  <a:rPr lang="en-US" altLang="zh-CN" sz="1200" i="1" err="1" smtClean="0"/>
                  <a:t>mapper.map</a:t>
                </a:r>
                <a:r>
                  <a:rPr lang="en-US" altLang="zh-CN" sz="1200" i="1" smtClean="0"/>
                  <a:t>()</a:t>
                </a:r>
                <a:endParaRPr lang="zh-CN" altLang="en-US" sz="1200"/>
              </a:p>
            </p:txBody>
          </p:sp>
        </p:grpSp>
        <p:cxnSp>
          <p:nvCxnSpPr>
            <p:cNvPr id="26" name="直接箭头连接符 25"/>
            <p:cNvCxnSpPr>
              <a:stCxn id="22" idx="2"/>
              <a:endCxn id="23" idx="0"/>
            </p:cNvCxnSpPr>
            <p:nvPr/>
          </p:nvCxnSpPr>
          <p:spPr>
            <a:xfrm>
              <a:off x="2159732" y="3717032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23" idx="2"/>
              <a:endCxn id="24" idx="0"/>
            </p:cNvCxnSpPr>
            <p:nvPr/>
          </p:nvCxnSpPr>
          <p:spPr>
            <a:xfrm>
              <a:off x="2159732" y="4269093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4" idx="2"/>
              <a:endCxn id="25" idx="0"/>
            </p:cNvCxnSpPr>
            <p:nvPr/>
          </p:nvCxnSpPr>
          <p:spPr>
            <a:xfrm>
              <a:off x="2159732" y="4821154"/>
              <a:ext cx="0" cy="336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940152" y="4541472"/>
            <a:ext cx="3096344" cy="1632181"/>
            <a:chOff x="5220072" y="3645024"/>
            <a:chExt cx="3096344" cy="1656184"/>
          </a:xfrm>
        </p:grpSpPr>
        <p:sp>
          <p:nvSpPr>
            <p:cNvPr id="29" name="圆角矩形 28"/>
            <p:cNvSpPr/>
            <p:nvPr/>
          </p:nvSpPr>
          <p:spPr>
            <a:xfrm>
              <a:off x="5220072" y="3645024"/>
              <a:ext cx="3096344" cy="16561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400092" y="3789040"/>
              <a:ext cx="2736304" cy="1320146"/>
              <a:chOff x="1079612" y="1052736"/>
              <a:chExt cx="2736304" cy="132014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79612" y="105273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YarnChild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79612" y="1604797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ReduceTask.runOldReducer</a:t>
                </a:r>
                <a:endParaRPr lang="zh-CN" altLang="en-US" sz="12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79612" y="2156858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ExecReducer</a:t>
                </a:r>
                <a:endParaRPr lang="zh-CN" altLang="en-US" sz="1200"/>
              </a:p>
            </p:txBody>
          </p:sp>
        </p:grpSp>
        <p:cxnSp>
          <p:nvCxnSpPr>
            <p:cNvPr id="34" name="直接箭头连接符 33"/>
            <p:cNvCxnSpPr>
              <a:stCxn id="31" idx="2"/>
              <a:endCxn id="32" idx="0"/>
            </p:cNvCxnSpPr>
            <p:nvPr/>
          </p:nvCxnSpPr>
          <p:spPr>
            <a:xfrm>
              <a:off x="6768244" y="4005064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>
              <a:stCxn id="32" idx="2"/>
              <a:endCxn id="33" idx="0"/>
            </p:cNvCxnSpPr>
            <p:nvPr/>
          </p:nvCxnSpPr>
          <p:spPr>
            <a:xfrm>
              <a:off x="6768244" y="4557125"/>
              <a:ext cx="0" cy="336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38" name="直接箭头连接符 37"/>
          <p:cNvCxnSpPr>
            <a:stCxn id="10" idx="2"/>
            <a:endCxn id="20" idx="0"/>
          </p:cNvCxnSpPr>
          <p:nvPr/>
        </p:nvCxnSpPr>
        <p:spPr>
          <a:xfrm flipH="1">
            <a:off x="4031940" y="3724802"/>
            <a:ext cx="1512168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2"/>
            <a:endCxn id="29" idx="0"/>
          </p:cNvCxnSpPr>
          <p:nvPr/>
        </p:nvCxnSpPr>
        <p:spPr>
          <a:xfrm>
            <a:off x="5544108" y="3724802"/>
            <a:ext cx="1944216" cy="816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4370" y="4042932"/>
            <a:ext cx="2461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>
                <a:solidFill>
                  <a:schemeClr val="dk1"/>
                </a:solidFill>
              </a:rPr>
              <a:t>job.xml,job.jar,map.xml,reduce.xml</a:t>
            </a:r>
            <a:endParaRPr lang="zh-CN" altLang="en-US" sz="1200" b="1" i="1">
              <a:solidFill>
                <a:schemeClr val="dk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95536" y="869064"/>
            <a:ext cx="3096344" cy="3312368"/>
            <a:chOff x="2555776" y="332656"/>
            <a:chExt cx="3096344" cy="3312368"/>
          </a:xfrm>
        </p:grpSpPr>
        <p:sp>
          <p:nvSpPr>
            <p:cNvPr id="65" name="圆角矩形 64"/>
            <p:cNvSpPr/>
            <p:nvPr/>
          </p:nvSpPr>
          <p:spPr>
            <a:xfrm>
              <a:off x="2555776" y="332656"/>
              <a:ext cx="3096344" cy="33123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732547" y="548680"/>
              <a:ext cx="2736304" cy="2843031"/>
              <a:chOff x="2732547" y="548680"/>
              <a:chExt cx="2736304" cy="30207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732547" y="548680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JobClient</a:t>
                </a:r>
                <a:endParaRPr lang="zh-CN" altLang="en-US" sz="12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732547" y="1100741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Job.submit</a:t>
                </a:r>
                <a:r>
                  <a:rPr lang="en-US" altLang="zh-CN" sz="1200" smtClean="0"/>
                  <a:t>()</a:t>
                </a:r>
                <a:endParaRPr lang="zh-CN" altLang="en-US" sz="12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732547" y="1652802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YARNRunner</a:t>
                </a:r>
                <a:endParaRPr lang="zh-CN" altLang="en-US" sz="12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32547" y="2204864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err="1" smtClean="0"/>
                  <a:t>YarnClientImpl.submitApplcation</a:t>
                </a:r>
                <a:r>
                  <a:rPr lang="en-US" altLang="zh-CN" sz="1200" i="1" smtClean="0"/>
                  <a:t>()</a:t>
                </a:r>
                <a:endParaRPr lang="zh-CN" altLang="en-US" sz="1200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4100699" y="764704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4100699" y="1316765"/>
                <a:ext cx="0" cy="336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4100699" y="1868826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2732547" y="275692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err="1" smtClean="0"/>
                  <a:t>ClientRMService</a:t>
                </a:r>
                <a:r>
                  <a:rPr lang="en-US" altLang="zh-CN" sz="1200" smtClean="0"/>
                  <a:t> </a:t>
                </a:r>
                <a:endParaRPr lang="zh-CN" altLang="en-US" sz="1200"/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4100699" y="2420888"/>
                <a:ext cx="0" cy="3360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2732547" y="3353376"/>
                <a:ext cx="2736304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i="1" err="1" smtClean="0"/>
                  <a:t>RMAppManager</a:t>
                </a:r>
                <a:endParaRPr lang="zh-CN" altLang="en-US" sz="12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>
                <a:off x="4100699" y="2972950"/>
                <a:ext cx="0" cy="3804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78" name="直接箭头连接符 77"/>
          <p:cNvCxnSpPr>
            <a:stCxn id="65" idx="3"/>
            <a:endCxn id="10" idx="1"/>
          </p:cNvCxnSpPr>
          <p:nvPr/>
        </p:nvCxnSpPr>
        <p:spPr>
          <a:xfrm>
            <a:off x="3491880" y="2525248"/>
            <a:ext cx="504056" cy="59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Hive执行流程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/>
          </a:bodyPr>
          <a:lstStyle/>
          <a:p>
            <a:r>
              <a:rPr lang="zh-CN" altLang="en-US" sz="2000"/>
              <a:t>事件异步分发器</a:t>
            </a:r>
            <a:r>
              <a:rPr lang="en-US" altLang="zh-CN" sz="2000" err="1"/>
              <a:t>AsyncDispatcher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3851920" y="1459865"/>
            <a:ext cx="1802929" cy="817007"/>
            <a:chOff x="2555776" y="2972033"/>
            <a:chExt cx="1802929" cy="817007"/>
          </a:xfrm>
        </p:grpSpPr>
        <p:grpSp>
          <p:nvGrpSpPr>
            <p:cNvPr id="18" name="组合 17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" name="直接连接符 2"/>
              <p:cNvCxnSpPr>
                <a:stCxn id="10" idx="0"/>
                <a:endCxn id="10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2792312" y="2972033"/>
              <a:ext cx="1342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err="1" smtClean="0">
                  <a:solidFill>
                    <a:schemeClr val="tx2"/>
                  </a:solidFill>
                </a:rPr>
                <a:t>eventQueue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156176" y="1837010"/>
            <a:ext cx="1944216" cy="447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Dispatch(event)</a:t>
            </a: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7524" y="1041229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cxnSp>
        <p:nvCxnSpPr>
          <p:cNvPr id="80" name="直接箭头连接符 79"/>
          <p:cNvCxnSpPr>
            <a:stCxn id="79" idx="3"/>
            <a:endCxn id="10" idx="1"/>
          </p:cNvCxnSpPr>
          <p:nvPr/>
        </p:nvCxnSpPr>
        <p:spPr>
          <a:xfrm>
            <a:off x="2807804" y="1228812"/>
            <a:ext cx="1044116" cy="832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1" name="矩形 80"/>
          <p:cNvSpPr/>
          <p:nvPr/>
        </p:nvSpPr>
        <p:spPr>
          <a:xfrm>
            <a:off x="287524" y="1669134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sp>
        <p:nvSpPr>
          <p:cNvPr id="82" name="矩形 81"/>
          <p:cNvSpPr/>
          <p:nvPr/>
        </p:nvSpPr>
        <p:spPr>
          <a:xfrm>
            <a:off x="287524" y="2297039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sp>
        <p:nvSpPr>
          <p:cNvPr id="83" name="矩形 82"/>
          <p:cNvSpPr/>
          <p:nvPr/>
        </p:nvSpPr>
        <p:spPr>
          <a:xfrm>
            <a:off x="287524" y="2924944"/>
            <a:ext cx="252028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/>
              <a:t>dispatcher.getEventHandler</a:t>
            </a:r>
            <a:r>
              <a:rPr lang="en-US" altLang="zh-CN" sz="1600" smtClean="0"/>
              <a:t>()</a:t>
            </a:r>
            <a:endParaRPr lang="zh-CN" altLang="en-US" sz="1600"/>
          </a:p>
        </p:txBody>
      </p:sp>
      <p:cxnSp>
        <p:nvCxnSpPr>
          <p:cNvPr id="84" name="直接箭头连接符 83"/>
          <p:cNvCxnSpPr>
            <a:stCxn id="81" idx="3"/>
            <a:endCxn id="10" idx="1"/>
          </p:cNvCxnSpPr>
          <p:nvPr/>
        </p:nvCxnSpPr>
        <p:spPr>
          <a:xfrm>
            <a:off x="2807804" y="1856717"/>
            <a:ext cx="1044116" cy="20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5" name="直接箭头连接符 84"/>
          <p:cNvCxnSpPr>
            <a:stCxn id="82" idx="3"/>
            <a:endCxn id="10" idx="1"/>
          </p:cNvCxnSpPr>
          <p:nvPr/>
        </p:nvCxnSpPr>
        <p:spPr>
          <a:xfrm flipV="1">
            <a:off x="2807804" y="2060848"/>
            <a:ext cx="1044116" cy="42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6" name="直接箭头连接符 85"/>
          <p:cNvCxnSpPr>
            <a:stCxn id="83" idx="3"/>
            <a:endCxn id="10" idx="1"/>
          </p:cNvCxnSpPr>
          <p:nvPr/>
        </p:nvCxnSpPr>
        <p:spPr>
          <a:xfrm flipV="1">
            <a:off x="2807804" y="2060848"/>
            <a:ext cx="1044116" cy="1051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9" name="直接箭头连接符 88"/>
          <p:cNvCxnSpPr>
            <a:stCxn id="10" idx="3"/>
            <a:endCxn id="39" idx="1"/>
          </p:cNvCxnSpPr>
          <p:nvPr/>
        </p:nvCxnSpPr>
        <p:spPr>
          <a:xfrm>
            <a:off x="5654849" y="2060848"/>
            <a:ext cx="50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2807804" y="1332464"/>
            <a:ext cx="137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chemeClr val="tx2"/>
                </a:solidFill>
              </a:rPr>
              <a:t>handle(event)</a:t>
            </a:r>
            <a:endParaRPr lang="zh-CN" altLang="en-US" sz="1600" b="1">
              <a:solidFill>
                <a:schemeClr val="tx2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508104" y="2601209"/>
            <a:ext cx="3311004" cy="611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smtClean="0"/>
              <a:t>dispatcher=</a:t>
            </a:r>
            <a:r>
              <a:rPr lang="en-US" altLang="zh-CN" sz="1500" err="1" smtClean="0"/>
              <a:t>eventDispatchers.get</a:t>
            </a:r>
            <a:r>
              <a:rPr lang="en-US" altLang="zh-CN" sz="1500" smtClean="0"/>
              <a:t>(type)</a:t>
            </a:r>
          </a:p>
          <a:p>
            <a:pPr algn="ctr"/>
            <a:r>
              <a:rPr lang="en-US" altLang="zh-CN" sz="1500" err="1"/>
              <a:t>Handler.handle</a:t>
            </a:r>
            <a:r>
              <a:rPr lang="en-US" altLang="zh-CN" sz="1500"/>
              <a:t>(event</a:t>
            </a:r>
            <a:r>
              <a:rPr lang="en-US" altLang="zh-CN" sz="1500" smtClean="0"/>
              <a:t>)</a:t>
            </a:r>
            <a:endParaRPr lang="zh-CN" altLang="en-US" sz="1500"/>
          </a:p>
        </p:txBody>
      </p:sp>
      <p:cxnSp>
        <p:nvCxnSpPr>
          <p:cNvPr id="102" name="直接箭头连接符 101"/>
          <p:cNvCxnSpPr>
            <a:stCxn id="39" idx="2"/>
            <a:endCxn id="97" idx="0"/>
          </p:cNvCxnSpPr>
          <p:nvPr/>
        </p:nvCxnSpPr>
        <p:spPr>
          <a:xfrm>
            <a:off x="7128284" y="2284685"/>
            <a:ext cx="35322" cy="31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07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362944" y="183075"/>
            <a:ext cx="4714292" cy="632298"/>
          </a:xfrm>
        </p:spPr>
        <p:txBody>
          <a:bodyPr>
            <a:normAutofit/>
          </a:bodyPr>
          <a:lstStyle/>
          <a:p>
            <a:r>
              <a:rPr lang="en-US" altLang="zh-CN" sz="2000" err="1">
                <a:solidFill>
                  <a:schemeClr val="tx2"/>
                </a:solidFill>
              </a:rPr>
              <a:t>NMClientAsync</a:t>
            </a:r>
            <a:endParaRPr lang="zh-CN" altLang="en-US" sz="2000"/>
          </a:p>
        </p:txBody>
      </p:sp>
      <p:grpSp>
        <p:nvGrpSpPr>
          <p:cNvPr id="31" name="组合 30"/>
          <p:cNvGrpSpPr/>
          <p:nvPr/>
        </p:nvGrpSpPr>
        <p:grpSpPr>
          <a:xfrm>
            <a:off x="3347295" y="1983347"/>
            <a:ext cx="2280945" cy="818061"/>
            <a:chOff x="2496088" y="2970979"/>
            <a:chExt cx="1969313" cy="818061"/>
          </a:xfrm>
        </p:grpSpPr>
        <p:grpSp>
          <p:nvGrpSpPr>
            <p:cNvPr id="32" name="组合 31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5" name="直接连接符 34"/>
              <p:cNvCxnSpPr>
                <a:stCxn id="34" idx="0"/>
                <a:endCxn id="34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496088" y="2970979"/>
              <a:ext cx="1969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err="1" smtClean="0">
                  <a:solidFill>
                    <a:schemeClr val="tx2"/>
                  </a:solidFill>
                </a:rPr>
                <a:t>LinkedBlockingQueue</a:t>
              </a:r>
              <a:r>
                <a:rPr lang="en-US" altLang="zh-CN" sz="1400" smtClean="0">
                  <a:solidFill>
                    <a:schemeClr val="tx2"/>
                  </a:solidFill>
                </a:rPr>
                <a:t> events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直接箭头连接符 45"/>
          <p:cNvCxnSpPr>
            <a:stCxn id="45" idx="2"/>
            <a:endCxn id="33" idx="0"/>
          </p:cNvCxnSpPr>
          <p:nvPr/>
        </p:nvCxnSpPr>
        <p:spPr>
          <a:xfrm>
            <a:off x="4487768" y="1630288"/>
            <a:ext cx="0" cy="353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3555758" y="959001"/>
            <a:ext cx="1864019" cy="671287"/>
            <a:chOff x="3635896" y="559758"/>
            <a:chExt cx="1864019" cy="671287"/>
          </a:xfrm>
        </p:grpSpPr>
        <p:sp>
          <p:nvSpPr>
            <p:cNvPr id="45" name="矩形 44"/>
            <p:cNvSpPr/>
            <p:nvPr/>
          </p:nvSpPr>
          <p:spPr>
            <a:xfrm>
              <a:off x="3635896" y="855879"/>
              <a:ext cx="1864019" cy="375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err="1"/>
                <a:t>startContainerAsync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17791" y="559758"/>
              <a:ext cx="1300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err="1">
                  <a:solidFill>
                    <a:schemeClr val="tx2"/>
                  </a:solidFill>
                </a:rPr>
                <a:t>NMClientAsync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5679563" y="1642101"/>
            <a:ext cx="1800200" cy="268786"/>
          </a:xfrm>
          <a:prstGeom prst="wedgeRoundRectCallout">
            <a:avLst>
              <a:gd name="adj1" fmla="val -107363"/>
              <a:gd name="adj2" fmla="val 1147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err="1"/>
              <a:t>StartContainerEvent</a:t>
            </a:r>
            <a:endParaRPr lang="zh-CN" altLang="en-US" sz="1400"/>
          </a:p>
        </p:txBody>
      </p:sp>
      <p:grpSp>
        <p:nvGrpSpPr>
          <p:cNvPr id="69" name="组合 68"/>
          <p:cNvGrpSpPr/>
          <p:nvPr/>
        </p:nvGrpSpPr>
        <p:grpSpPr>
          <a:xfrm>
            <a:off x="983213" y="1965075"/>
            <a:ext cx="2088232" cy="769437"/>
            <a:chOff x="2555776" y="3019603"/>
            <a:chExt cx="1802929" cy="769437"/>
          </a:xfrm>
        </p:grpSpPr>
        <p:grpSp>
          <p:nvGrpSpPr>
            <p:cNvPr id="70" name="组合 69"/>
            <p:cNvGrpSpPr/>
            <p:nvPr/>
          </p:nvGrpSpPr>
          <p:grpSpPr>
            <a:xfrm>
              <a:off x="2555776" y="3356992"/>
              <a:ext cx="1802929" cy="432048"/>
              <a:chOff x="2373027" y="3717032"/>
              <a:chExt cx="1802929" cy="432048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373027" y="3717032"/>
                <a:ext cx="1802929" cy="432048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3" name="直接连接符 72"/>
              <p:cNvCxnSpPr>
                <a:stCxn id="72" idx="0"/>
                <a:endCxn id="72" idx="2"/>
              </p:cNvCxnSpPr>
              <p:nvPr/>
            </p:nvCxnSpPr>
            <p:spPr>
              <a:xfrm>
                <a:off x="327449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62778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284380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059832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491880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3707904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923928" y="3717032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2859176" y="3019603"/>
              <a:ext cx="1141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chemeClr val="tx2"/>
                  </a:solidFill>
                </a:rPr>
                <a:t>Map </a:t>
              </a:r>
              <a:r>
                <a:rPr lang="en-US" altLang="zh-CN" sz="1400" smtClean="0">
                  <a:solidFill>
                    <a:schemeClr val="tx2"/>
                  </a:solidFill>
                </a:rPr>
                <a:t>containers</a:t>
              </a:r>
              <a:endParaRPr lang="zh-CN" altLang="en-US" sz="140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直接箭头连接符 87"/>
          <p:cNvCxnSpPr>
            <a:stCxn id="45" idx="2"/>
            <a:endCxn id="71" idx="0"/>
          </p:cNvCxnSpPr>
          <p:nvPr/>
        </p:nvCxnSpPr>
        <p:spPr>
          <a:xfrm rot="5400000">
            <a:off x="3074407" y="551713"/>
            <a:ext cx="334787" cy="2491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5" name="文本框 94"/>
          <p:cNvSpPr txBox="1"/>
          <p:nvPr/>
        </p:nvSpPr>
        <p:spPr>
          <a:xfrm>
            <a:off x="3410666" y="2977739"/>
            <a:ext cx="189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err="1">
                <a:solidFill>
                  <a:schemeClr val="tx2"/>
                </a:solidFill>
              </a:rPr>
              <a:t>eventDispatcherThread</a:t>
            </a:r>
            <a:endParaRPr lang="zh-CN" altLang="en-US" sz="1400">
              <a:solidFill>
                <a:schemeClr val="tx2"/>
              </a:solidFill>
            </a:endParaRPr>
          </a:p>
        </p:txBody>
      </p:sp>
      <p:cxnSp>
        <p:nvCxnSpPr>
          <p:cNvPr id="98" name="直接箭头连接符 97"/>
          <p:cNvCxnSpPr>
            <a:stCxn id="34" idx="2"/>
            <a:endCxn id="100" idx="0"/>
          </p:cNvCxnSpPr>
          <p:nvPr/>
        </p:nvCxnSpPr>
        <p:spPr>
          <a:xfrm>
            <a:off x="4460544" y="2801408"/>
            <a:ext cx="27224" cy="68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243295" y="3484972"/>
            <a:ext cx="4488945" cy="1528204"/>
            <a:chOff x="2243295" y="3085729"/>
            <a:chExt cx="4488945" cy="1528204"/>
          </a:xfrm>
        </p:grpSpPr>
        <p:sp>
          <p:nvSpPr>
            <p:cNvPr id="100" name="圆角矩形 99"/>
            <p:cNvSpPr/>
            <p:nvPr/>
          </p:nvSpPr>
          <p:spPr>
            <a:xfrm>
              <a:off x="2243295" y="3085729"/>
              <a:ext cx="4488945" cy="15282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2339512" y="3175125"/>
              <a:ext cx="2842868" cy="1193865"/>
              <a:chOff x="2339512" y="3175125"/>
              <a:chExt cx="2842868" cy="119386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339512" y="3455724"/>
                <a:ext cx="2842868" cy="9132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err="1" smtClean="0"/>
                  <a:t>container.StartContainerTransition</a:t>
                </a:r>
                <a:endParaRPr lang="en-US" altLang="zh-CN" sz="1400" smtClean="0"/>
              </a:p>
              <a:p>
                <a:r>
                  <a:rPr lang="en-US" altLang="zh-CN" sz="1400" smtClean="0"/>
                  <a:t>proxy = </a:t>
                </a:r>
                <a:r>
                  <a:rPr lang="en-US" altLang="zh-CN" sz="1400" err="1" smtClean="0"/>
                  <a:t>cmProxy.getProxy</a:t>
                </a:r>
                <a:r>
                  <a:rPr lang="en-US" altLang="zh-CN" sz="1400" smtClean="0"/>
                  <a:t>()</a:t>
                </a:r>
                <a:endParaRPr lang="zh-CN" altLang="en-US" sz="1400" smtClean="0"/>
              </a:p>
              <a:p>
                <a:r>
                  <a:rPr lang="en-US" altLang="zh-CN" sz="1400" err="1" smtClean="0"/>
                  <a:t>proxy.getContainerManagementProtocol</a:t>
                </a:r>
                <a:r>
                  <a:rPr lang="en-US" altLang="zh-CN" sz="1400" smtClean="0"/>
                  <a:t>().</a:t>
                </a:r>
                <a:r>
                  <a:rPr lang="en-US" altLang="zh-CN" sz="1400" err="1" smtClean="0"/>
                  <a:t>startContainers</a:t>
                </a:r>
                <a:r>
                  <a:rPr lang="en-US" altLang="zh-CN" sz="1400" smtClean="0"/>
                  <a:t>(</a:t>
                </a:r>
                <a:r>
                  <a:rPr lang="en-US" altLang="zh-CN" sz="1400" err="1" smtClean="0"/>
                  <a:t>allRequests</a:t>
                </a:r>
                <a:r>
                  <a:rPr lang="en-US" altLang="zh-CN" sz="1400" smtClean="0"/>
                  <a:t>);</a:t>
                </a:r>
                <a:endParaRPr lang="zh-CN" altLang="en-US" sz="14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750862" y="3175125"/>
                <a:ext cx="2020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err="1">
                    <a:solidFill>
                      <a:schemeClr val="tx2"/>
                    </a:solidFill>
                  </a:rPr>
                  <a:t>ContainerEventProcessor</a:t>
                </a:r>
                <a:endParaRPr lang="zh-CN" altLang="en-US" sz="14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5" name="圆角矩形 114"/>
            <p:cNvSpPr/>
            <p:nvPr/>
          </p:nvSpPr>
          <p:spPr>
            <a:xfrm>
              <a:off x="5391825" y="3329013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5819375" y="3329012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6293701" y="3329012"/>
              <a:ext cx="287738" cy="103997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3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ProtoBuf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RPC</a:t>
            </a:r>
            <a:r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实现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078487" y="5152546"/>
            <a:ext cx="2985249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JournalNodeRpcServer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： 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server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141" y="5161511"/>
            <a:ext cx="3600000" cy="4751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IPCLoggerChannel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Client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85930" y="3626503"/>
            <a:ext cx="1656000" cy="12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只是定义服务在客户端和服务器端指定都使用这个协议通信而已，作用不大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63888" y="1916832"/>
            <a:ext cx="2720791" cy="353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QJournalProtocol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服务</a:t>
            </a:r>
            <a:r>
              <a:rPr lang="zh-CN" altLang="en-US" sz="110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接口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定义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78487" y="3761538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server = new </a:t>
            </a:r>
            <a:r>
              <a:rPr lang="en-US" altLang="zh-CN" sz="1100" err="1">
                <a:solidFill>
                  <a:schemeClr val="tx2">
                    <a:lumMod val="50000"/>
                  </a:schemeClr>
                </a:solidFill>
              </a:rPr>
              <a:t>RPC.Builder</a:t>
            </a:r>
            <a:endParaRPr lang="en-US" altLang="zh-CN" sz="110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err="1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(this)</a:t>
            </a:r>
          </a:p>
          <a:p>
            <a:r>
              <a:rPr lang="en-US" altLang="zh-CN" sz="1100">
                <a:solidFill>
                  <a:schemeClr val="tx2">
                    <a:lumMod val="50000"/>
                  </a:schemeClr>
                </a:solidFill>
              </a:rPr>
              <a:t>Start()</a:t>
            </a:r>
          </a:p>
          <a:p>
            <a:r>
              <a:rPr lang="zh-CN" altLang="en-US" sz="1100">
                <a:solidFill>
                  <a:schemeClr val="tx2">
                    <a:lumMod val="50000"/>
                  </a:schemeClr>
                </a:solidFill>
              </a:rPr>
              <a:t>启动服务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55141" y="3770503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RPC.getProxy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建立服务器端连接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返回一个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protocolPB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在本地的引用，这样就可以像是使用本地方法一样使用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936" y="2535409"/>
            <a:ext cx="3600000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QJournalProtocolTranslatorPB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: Proxy</a:t>
            </a:r>
          </a:p>
          <a:p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new 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pbproxy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有了引用，还需要对方法入参和初参进行序列化和反序列化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这里还包含了一他的业务逻辑判断</a:t>
            </a:r>
            <a:endParaRPr lang="en-US" altLang="zh-CN" sz="1100" smtClean="0">
              <a:solidFill>
                <a:schemeClr val="tx2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连接符 22"/>
          <p:cNvCxnSpPr>
            <a:stCxn id="17" idx="3"/>
            <a:endCxn id="16" idx="1"/>
          </p:cNvCxnSpPr>
          <p:nvPr/>
        </p:nvCxnSpPr>
        <p:spPr>
          <a:xfrm flipV="1">
            <a:off x="3955141" y="5390111"/>
            <a:ext cx="2123346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圆角矩形 23"/>
          <p:cNvSpPr/>
          <p:nvPr/>
        </p:nvSpPr>
        <p:spPr>
          <a:xfrm>
            <a:off x="5979877" y="2557152"/>
            <a:ext cx="2985249" cy="97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QJournalProtocolServerSideTranslatorPB</a:t>
            </a:r>
            <a:r>
              <a:rPr lang="en-US" altLang="zh-CN" sz="110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校验必要的入参和初参，后调用</a:t>
            </a:r>
            <a:r>
              <a:rPr lang="en-US" altLang="zh-CN" sz="1100" err="1" smtClean="0">
                <a:solidFill>
                  <a:schemeClr val="tx2">
                    <a:lumMod val="50000"/>
                  </a:schemeClr>
                </a:solidFill>
              </a:rPr>
              <a:t>serverImpl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zh-CN" altLang="zh-CN" sz="110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JournalNodeRpcServer </a:t>
            </a:r>
            <a:r>
              <a:rPr lang="zh-CN" altLang="en-US" sz="1100" smtClean="0">
                <a:solidFill>
                  <a:schemeClr val="tx2">
                    <a:lumMod val="50000"/>
                  </a:schemeClr>
                </a:solidFill>
              </a:rPr>
              <a:t>）</a:t>
            </a:r>
            <a:r>
              <a:rPr lang="zh-CN" altLang="en-US" sz="1100">
                <a:solidFill>
                  <a:schemeClr val="tx2">
                    <a:lumMod val="50000"/>
                  </a:schemeClr>
                </a:solidFill>
              </a:rPr>
              <a:t>处理</a:t>
            </a:r>
            <a:endParaRPr kumimoji="0" lang="zh-CN" altLang="zh-CN" sz="11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/>
          <p:cNvCxnSpPr>
            <a:stCxn id="21" idx="3"/>
            <a:endCxn id="18" idx="1"/>
          </p:cNvCxnSpPr>
          <p:nvPr/>
        </p:nvCxnSpPr>
        <p:spPr>
          <a:xfrm>
            <a:off x="3955141" y="4256503"/>
            <a:ext cx="2307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18" idx="3"/>
            <a:endCxn id="20" idx="1"/>
          </p:cNvCxnSpPr>
          <p:nvPr/>
        </p:nvCxnSpPr>
        <p:spPr>
          <a:xfrm flipV="1">
            <a:off x="5841930" y="4247538"/>
            <a:ext cx="236557" cy="89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22" idx="3"/>
            <a:endCxn id="24" idx="1"/>
          </p:cNvCxnSpPr>
          <p:nvPr/>
        </p:nvCxnSpPr>
        <p:spPr>
          <a:xfrm>
            <a:off x="3976936" y="3021409"/>
            <a:ext cx="2002941" cy="21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862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194</Words>
  <Application>Microsoft Office PowerPoint</Application>
  <PresentationFormat>全屏显示(4:3)</PresentationFormat>
  <Paragraphs>62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Arial</vt:lpstr>
      <vt:lpstr>Calibri</vt:lpstr>
      <vt:lpstr>Source Code Pro</vt:lpstr>
      <vt:lpstr>Office 主题​​</vt:lpstr>
      <vt:lpstr>Hive执行流程</vt:lpstr>
      <vt:lpstr>事件异步分发器AsyncDispatcher</vt:lpstr>
      <vt:lpstr>NMClientAsync</vt:lpstr>
      <vt:lpstr>Qjournal ProtoBuf RPC实现</vt:lpstr>
    </vt:vector>
  </TitlesOfParts>
  <Company>中国平安保险(集团)股份有限公司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Localadmin</dc:creator>
  <cp:lastModifiedBy>万昆</cp:lastModifiedBy>
  <cp:revision>17</cp:revision>
  <dcterms:created xsi:type="dcterms:W3CDTF">2017-02-21T08:19:37Z</dcterms:created>
  <dcterms:modified xsi:type="dcterms:W3CDTF">2017-10-25T10:01:37Z</dcterms:modified>
</cp:coreProperties>
</file>