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2963" autoAdjust="0"/>
    <p:restoredTop sz="86452" autoAdjust="0"/>
  </p:normalViewPr>
  <p:slideViewPr>
    <p:cSldViewPr>
      <p:cViewPr varScale="1">
        <p:scale>
          <a:sx n="101" d="100"/>
          <a:sy n="101" d="100"/>
        </p:scale>
        <p:origin x="144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0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3E47A-06E4-45EF-BD43-8A73516B1619}" type="datetimeFigureOut">
              <a:rPr lang="zh-CN" altLang="en-US" smtClean="0"/>
              <a:t>2017-10-12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F1EA0-DCB2-4372-9D35-83B7B63C4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51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F1EA0-DCB2-4372-9D35-83B7B63C41B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6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F1EA0-DCB2-4372-9D35-83B7B63C41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0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2017-10-12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2017-10-12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54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2017-10-12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99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2017-10-12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6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2017-10-12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5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2017-10-12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2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2017-10-12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58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2017-10-12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39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2017-10-12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5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2017-10-12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91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2017-10-12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79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458C5-0A22-44BF-B7D8-24167D6EADC7}" type="datetimeFigureOut">
              <a:rPr lang="zh-CN" altLang="en-US" smtClean="0"/>
              <a:t>2017-10-12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3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995936" y="1445128"/>
            <a:ext cx="3096344" cy="22796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4175956" y="1733160"/>
            <a:ext cx="2736304" cy="1845074"/>
            <a:chOff x="2735796" y="548680"/>
            <a:chExt cx="2736304" cy="1872208"/>
          </a:xfrm>
        </p:grpSpPr>
        <p:grpSp>
          <p:nvGrpSpPr>
            <p:cNvPr id="19" name="组合 18"/>
            <p:cNvGrpSpPr/>
            <p:nvPr/>
          </p:nvGrpSpPr>
          <p:grpSpPr>
            <a:xfrm>
              <a:off x="2735796" y="548680"/>
              <a:ext cx="2736304" cy="1872208"/>
              <a:chOff x="1079612" y="1052736"/>
              <a:chExt cx="2736304" cy="187220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079612" y="1052736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/>
                  <a:t>NodeManager</a:t>
                </a:r>
                <a:r>
                  <a:rPr lang="en-US" altLang="zh-CN" sz="1200" dirty="0"/>
                  <a:t> </a:t>
                </a:r>
                <a:endParaRPr lang="zh-CN" altLang="en-US" sz="1200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079612" y="1604797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default</a:t>
                </a:r>
                <a:r>
                  <a:rPr lang="en-US" altLang="zh-CN" sz="1200" i="1" dirty="0"/>
                  <a:t>_container_</a:t>
                </a:r>
                <a:r>
                  <a:rPr lang="en-US" altLang="zh-CN" sz="1200" dirty="0"/>
                  <a:t>executor.sh</a:t>
                </a:r>
                <a:endParaRPr lang="zh-CN" altLang="en-US" sz="1200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079612" y="2156858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default</a:t>
                </a:r>
                <a:r>
                  <a:rPr lang="en-US" altLang="zh-CN" sz="1200" i="1" dirty="0"/>
                  <a:t>_container_</a:t>
                </a:r>
                <a:r>
                  <a:rPr lang="en-US" altLang="zh-CN" sz="1200" dirty="0"/>
                  <a:t>executor</a:t>
                </a:r>
                <a:r>
                  <a:rPr lang="en-US" altLang="zh-CN" sz="1200" i="1" dirty="0"/>
                  <a:t>_session.sh</a:t>
                </a:r>
                <a:endParaRPr lang="zh-CN" altLang="en-US" sz="1200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79612" y="2708920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 dirty="0"/>
                  <a:t>launch_</a:t>
                </a:r>
                <a:r>
                  <a:rPr lang="en-US" altLang="zh-CN" sz="1200" dirty="0"/>
                  <a:t>container.sh</a:t>
                </a:r>
                <a:endParaRPr lang="zh-CN" altLang="en-US" sz="1200" dirty="0"/>
              </a:p>
            </p:txBody>
          </p:sp>
        </p:grpSp>
        <p:cxnSp>
          <p:nvCxnSpPr>
            <p:cNvPr id="12" name="直接箭头连接符 11"/>
            <p:cNvCxnSpPr>
              <a:stCxn id="4" idx="2"/>
              <a:endCxn id="5" idx="0"/>
            </p:cNvCxnSpPr>
            <p:nvPr/>
          </p:nvCxnSpPr>
          <p:spPr>
            <a:xfrm>
              <a:off x="4103948" y="764704"/>
              <a:ext cx="0" cy="336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3" name="直接箭头连接符 12"/>
            <p:cNvCxnSpPr>
              <a:stCxn id="5" idx="2"/>
              <a:endCxn id="6" idx="0"/>
            </p:cNvCxnSpPr>
            <p:nvPr/>
          </p:nvCxnSpPr>
          <p:spPr>
            <a:xfrm>
              <a:off x="4103948" y="1316765"/>
              <a:ext cx="0" cy="336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4" name="直接箭头连接符 13"/>
            <p:cNvCxnSpPr>
              <a:stCxn id="6" idx="2"/>
              <a:endCxn id="7" idx="0"/>
            </p:cNvCxnSpPr>
            <p:nvPr/>
          </p:nvCxnSpPr>
          <p:spPr>
            <a:xfrm>
              <a:off x="4103948" y="1868826"/>
              <a:ext cx="0" cy="3360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2483768" y="4541472"/>
            <a:ext cx="3096344" cy="2199896"/>
            <a:chOff x="611560" y="3356992"/>
            <a:chExt cx="3096344" cy="2232248"/>
          </a:xfrm>
        </p:grpSpPr>
        <p:sp>
          <p:nvSpPr>
            <p:cNvPr id="20" name="圆角矩形 19"/>
            <p:cNvSpPr/>
            <p:nvPr/>
          </p:nvSpPr>
          <p:spPr>
            <a:xfrm>
              <a:off x="611560" y="3356992"/>
              <a:ext cx="3096344" cy="223224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791580" y="3501008"/>
              <a:ext cx="2736304" cy="1872208"/>
              <a:chOff x="1079612" y="1052736"/>
              <a:chExt cx="2736304" cy="187220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79612" y="1052736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YarnChild</a:t>
                </a:r>
                <a:r>
                  <a:rPr lang="en-US" altLang="zh-CN" sz="1200" dirty="0" smtClean="0"/>
                  <a:t> </a:t>
                </a:r>
                <a:endParaRPr lang="zh-CN" altLang="en-US" sz="12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79612" y="1604797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MapTask.runOldMapper</a:t>
                </a:r>
                <a:endParaRPr lang="zh-CN" altLang="en-US" sz="120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079612" y="2156858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MapRunner</a:t>
                </a:r>
                <a:endParaRPr lang="zh-CN" altLang="en-US" sz="12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79612" y="2708920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 dirty="0" smtClean="0"/>
                  <a:t>(</a:t>
                </a:r>
                <a:r>
                  <a:rPr lang="en-US" altLang="zh-CN" sz="1200" i="1" dirty="0" err="1" smtClean="0"/>
                  <a:t>ExecMapper</a:t>
                </a:r>
                <a:r>
                  <a:rPr lang="en-US" altLang="zh-CN" sz="1200" i="1" dirty="0" smtClean="0"/>
                  <a:t>)</a:t>
                </a:r>
                <a:r>
                  <a:rPr lang="en-US" altLang="zh-CN" sz="1200" i="1" dirty="0" err="1" smtClean="0"/>
                  <a:t>mapper.map</a:t>
                </a:r>
                <a:r>
                  <a:rPr lang="en-US" altLang="zh-CN" sz="1200" i="1" dirty="0" smtClean="0"/>
                  <a:t>()</a:t>
                </a:r>
                <a:endParaRPr lang="zh-CN" altLang="en-US" sz="1200" dirty="0"/>
              </a:p>
            </p:txBody>
          </p:sp>
        </p:grpSp>
        <p:cxnSp>
          <p:nvCxnSpPr>
            <p:cNvPr id="26" name="直接箭头连接符 25"/>
            <p:cNvCxnSpPr>
              <a:stCxn id="22" idx="2"/>
              <a:endCxn id="23" idx="0"/>
            </p:cNvCxnSpPr>
            <p:nvPr/>
          </p:nvCxnSpPr>
          <p:spPr>
            <a:xfrm>
              <a:off x="2159732" y="3717032"/>
              <a:ext cx="0" cy="336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7" name="直接箭头连接符 26"/>
            <p:cNvCxnSpPr>
              <a:stCxn id="23" idx="2"/>
              <a:endCxn id="24" idx="0"/>
            </p:cNvCxnSpPr>
            <p:nvPr/>
          </p:nvCxnSpPr>
          <p:spPr>
            <a:xfrm>
              <a:off x="2159732" y="4269093"/>
              <a:ext cx="0" cy="336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8" name="直接箭头连接符 27"/>
            <p:cNvCxnSpPr>
              <a:stCxn id="24" idx="2"/>
              <a:endCxn id="25" idx="0"/>
            </p:cNvCxnSpPr>
            <p:nvPr/>
          </p:nvCxnSpPr>
          <p:spPr>
            <a:xfrm>
              <a:off x="2159732" y="4821154"/>
              <a:ext cx="0" cy="3360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5940152" y="4541472"/>
            <a:ext cx="3096344" cy="1632181"/>
            <a:chOff x="5220072" y="3645024"/>
            <a:chExt cx="3096344" cy="1656184"/>
          </a:xfrm>
        </p:grpSpPr>
        <p:sp>
          <p:nvSpPr>
            <p:cNvPr id="29" name="圆角矩形 28"/>
            <p:cNvSpPr/>
            <p:nvPr/>
          </p:nvSpPr>
          <p:spPr>
            <a:xfrm>
              <a:off x="5220072" y="3645024"/>
              <a:ext cx="3096344" cy="165618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400092" y="3789040"/>
              <a:ext cx="2736304" cy="1320146"/>
              <a:chOff x="1079612" y="1052736"/>
              <a:chExt cx="2736304" cy="132014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079612" y="1052736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YarnChild</a:t>
                </a:r>
                <a:r>
                  <a:rPr lang="en-US" altLang="zh-CN" sz="1200" dirty="0" smtClean="0"/>
                  <a:t> </a:t>
                </a:r>
                <a:endParaRPr lang="zh-CN" altLang="en-US" sz="1200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79612" y="1604797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ReduceTask.runOldReducer</a:t>
                </a:r>
                <a:endParaRPr lang="zh-CN" altLang="en-US" sz="12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079612" y="2156858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ExecReducer</a:t>
                </a:r>
                <a:endParaRPr lang="zh-CN" altLang="en-US" sz="1200" dirty="0"/>
              </a:p>
            </p:txBody>
          </p:sp>
        </p:grpSp>
        <p:cxnSp>
          <p:nvCxnSpPr>
            <p:cNvPr id="34" name="直接箭头连接符 33"/>
            <p:cNvCxnSpPr>
              <a:stCxn id="31" idx="2"/>
              <a:endCxn id="32" idx="0"/>
            </p:cNvCxnSpPr>
            <p:nvPr/>
          </p:nvCxnSpPr>
          <p:spPr>
            <a:xfrm>
              <a:off x="6768244" y="4005064"/>
              <a:ext cx="0" cy="336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5" name="直接箭头连接符 34"/>
            <p:cNvCxnSpPr>
              <a:stCxn id="32" idx="2"/>
              <a:endCxn id="33" idx="0"/>
            </p:cNvCxnSpPr>
            <p:nvPr/>
          </p:nvCxnSpPr>
          <p:spPr>
            <a:xfrm>
              <a:off x="6768244" y="4557125"/>
              <a:ext cx="0" cy="336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38" name="直接箭头连接符 37"/>
          <p:cNvCxnSpPr>
            <a:stCxn id="10" idx="2"/>
            <a:endCxn id="20" idx="0"/>
          </p:cNvCxnSpPr>
          <p:nvPr/>
        </p:nvCxnSpPr>
        <p:spPr>
          <a:xfrm flipH="1">
            <a:off x="4031940" y="3724802"/>
            <a:ext cx="1512168" cy="8166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0" idx="2"/>
            <a:endCxn id="29" idx="0"/>
          </p:cNvCxnSpPr>
          <p:nvPr/>
        </p:nvCxnSpPr>
        <p:spPr>
          <a:xfrm>
            <a:off x="5544108" y="3724802"/>
            <a:ext cx="1944216" cy="8166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394370" y="4042932"/>
            <a:ext cx="24615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i="1" dirty="0">
                <a:solidFill>
                  <a:schemeClr val="dk1"/>
                </a:solidFill>
              </a:rPr>
              <a:t>job.xml,job.jar,map.xml,reduce.xml</a:t>
            </a:r>
            <a:endParaRPr lang="zh-CN" altLang="en-US" sz="1200" b="1" i="1" dirty="0">
              <a:solidFill>
                <a:schemeClr val="dk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95536" y="869064"/>
            <a:ext cx="3096344" cy="3312368"/>
            <a:chOff x="2555776" y="332656"/>
            <a:chExt cx="3096344" cy="3312368"/>
          </a:xfrm>
        </p:grpSpPr>
        <p:sp>
          <p:nvSpPr>
            <p:cNvPr id="65" name="圆角矩形 64"/>
            <p:cNvSpPr/>
            <p:nvPr/>
          </p:nvSpPr>
          <p:spPr>
            <a:xfrm>
              <a:off x="2555776" y="332656"/>
              <a:ext cx="3096344" cy="33123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2732547" y="548680"/>
              <a:ext cx="2736304" cy="2843031"/>
              <a:chOff x="2732547" y="548680"/>
              <a:chExt cx="2736304" cy="302072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2732547" y="548680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JobClient</a:t>
                </a:r>
                <a:endParaRPr lang="zh-CN" altLang="en-US" sz="1200" dirty="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732547" y="1100741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Job.submit</a:t>
                </a:r>
                <a:r>
                  <a:rPr lang="en-US" altLang="zh-CN" sz="1200" dirty="0" smtClean="0"/>
                  <a:t>()</a:t>
                </a:r>
                <a:endParaRPr lang="zh-CN" altLang="en-US" sz="1200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2732547" y="1652802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YARNRunner</a:t>
                </a:r>
                <a:endParaRPr lang="zh-CN" altLang="en-US" sz="1200" dirty="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732547" y="2204864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 dirty="0" err="1" smtClean="0"/>
                  <a:t>YarnClientImpl.submitApplcation</a:t>
                </a:r>
                <a:r>
                  <a:rPr lang="en-US" altLang="zh-CN" sz="1200" i="1" dirty="0" smtClean="0"/>
                  <a:t>()</a:t>
                </a:r>
                <a:endParaRPr lang="zh-CN" altLang="en-US" sz="1200" dirty="0"/>
              </a:p>
            </p:txBody>
          </p:sp>
          <p:cxnSp>
            <p:nvCxnSpPr>
              <p:cNvPr id="71" name="直接箭头连接符 70"/>
              <p:cNvCxnSpPr/>
              <p:nvPr/>
            </p:nvCxnSpPr>
            <p:spPr>
              <a:xfrm>
                <a:off x="4100699" y="764704"/>
                <a:ext cx="0" cy="3360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2" name="直接箭头连接符 71"/>
              <p:cNvCxnSpPr/>
              <p:nvPr/>
            </p:nvCxnSpPr>
            <p:spPr>
              <a:xfrm>
                <a:off x="4100699" y="1316765"/>
                <a:ext cx="0" cy="3360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3" name="直接箭头连接符 72"/>
              <p:cNvCxnSpPr/>
              <p:nvPr/>
            </p:nvCxnSpPr>
            <p:spPr>
              <a:xfrm>
                <a:off x="4100699" y="1868826"/>
                <a:ext cx="0" cy="3360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4" name="矩形 73"/>
              <p:cNvSpPr/>
              <p:nvPr/>
            </p:nvSpPr>
            <p:spPr>
              <a:xfrm>
                <a:off x="2732547" y="2756926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ClientRMService</a:t>
                </a:r>
                <a:r>
                  <a:rPr lang="en-US" altLang="zh-CN" sz="1200" dirty="0" smtClean="0"/>
                  <a:t> </a:t>
                </a:r>
                <a:endParaRPr lang="zh-CN" altLang="en-US" sz="1200" dirty="0"/>
              </a:p>
            </p:txBody>
          </p:sp>
          <p:cxnSp>
            <p:nvCxnSpPr>
              <p:cNvPr id="75" name="直接箭头连接符 74"/>
              <p:cNvCxnSpPr/>
              <p:nvPr/>
            </p:nvCxnSpPr>
            <p:spPr>
              <a:xfrm>
                <a:off x="4100699" y="2420888"/>
                <a:ext cx="0" cy="3360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6" name="矩形 75"/>
              <p:cNvSpPr/>
              <p:nvPr/>
            </p:nvSpPr>
            <p:spPr>
              <a:xfrm>
                <a:off x="2732547" y="3353376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 dirty="0" err="1" smtClean="0"/>
                  <a:t>RMAppManager</a:t>
                </a:r>
                <a:endParaRPr lang="zh-CN" altLang="en-US" sz="1200" dirty="0"/>
              </a:p>
            </p:txBody>
          </p:sp>
          <p:cxnSp>
            <p:nvCxnSpPr>
              <p:cNvPr id="77" name="直接箭头连接符 76"/>
              <p:cNvCxnSpPr/>
              <p:nvPr/>
            </p:nvCxnSpPr>
            <p:spPr>
              <a:xfrm>
                <a:off x="4100699" y="2972950"/>
                <a:ext cx="0" cy="3804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78" name="直接箭头连接符 77"/>
          <p:cNvCxnSpPr>
            <a:stCxn id="65" idx="3"/>
            <a:endCxn id="10" idx="1"/>
          </p:cNvCxnSpPr>
          <p:nvPr/>
        </p:nvCxnSpPr>
        <p:spPr>
          <a:xfrm>
            <a:off x="3491880" y="2525248"/>
            <a:ext cx="504056" cy="597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标题 16"/>
          <p:cNvSpPr>
            <a:spLocks noGrp="1"/>
          </p:cNvSpPr>
          <p:nvPr>
            <p:ph type="ctrTitle"/>
          </p:nvPr>
        </p:nvSpPr>
        <p:spPr>
          <a:xfrm>
            <a:off x="2362944" y="183075"/>
            <a:ext cx="4714292" cy="63229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Hive执行流程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3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Qjournal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ProtoBuf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RPC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实现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078487" y="5152546"/>
            <a:ext cx="2985249" cy="4751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JournalNodeRpcServer</a:t>
            </a:r>
            <a:r>
              <a:rPr lang="en-US" altLang="zh-CN" sz="11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： </a:t>
            </a:r>
            <a:r>
              <a:rPr lang="en-US" altLang="zh-CN" sz="11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server</a:t>
            </a:r>
            <a:endParaRPr kumimoji="0" lang="zh-CN" altLang="zh-CN" sz="11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55141" y="5161511"/>
            <a:ext cx="3600000" cy="4751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IPCLoggerChannel</a:t>
            </a:r>
            <a:r>
              <a:rPr lang="en-US" altLang="zh-CN" sz="11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: Client</a:t>
            </a:r>
            <a:endParaRPr kumimoji="0" lang="zh-CN" altLang="zh-CN" sz="11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185930" y="3626503"/>
            <a:ext cx="1656000" cy="12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QJournalProtocolPB</a:t>
            </a:r>
            <a:r>
              <a:rPr lang="en-US" altLang="zh-CN" sz="11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: </a:t>
            </a:r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只是定义服务在客户端和服务器端指定都使用这个协议通信而已，作用不大</a:t>
            </a:r>
            <a:endParaRPr kumimoji="0" lang="zh-CN" altLang="zh-CN" sz="11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63888" y="1916832"/>
            <a:ext cx="2720791" cy="3535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QJournalProtocol</a:t>
            </a:r>
            <a:r>
              <a:rPr lang="en-US" altLang="zh-CN" sz="11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: </a:t>
            </a:r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服务</a:t>
            </a:r>
            <a:r>
              <a:rPr lang="zh-CN" altLang="en-US" sz="11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接口</a:t>
            </a:r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定义</a:t>
            </a:r>
            <a:endParaRPr kumimoji="0" lang="zh-CN" altLang="zh-CN" sz="11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078487" y="3761538"/>
            <a:ext cx="2985249" cy="97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chemeClr val="tx2">
                    <a:lumMod val="50000"/>
                  </a:schemeClr>
                </a:solidFill>
              </a:rPr>
              <a:t>server = new </a:t>
            </a:r>
            <a:r>
              <a:rPr lang="en-US" altLang="zh-CN" sz="1100" dirty="0" err="1">
                <a:solidFill>
                  <a:schemeClr val="tx2">
                    <a:lumMod val="50000"/>
                  </a:schemeClr>
                </a:solidFill>
              </a:rPr>
              <a:t>RPC.Builder</a:t>
            </a:r>
            <a:endParaRPr lang="en-US" altLang="zh-CN" sz="11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zh-CN" sz="1100" dirty="0">
                <a:solidFill>
                  <a:schemeClr val="tx2">
                    <a:lumMod val="50000"/>
                  </a:schemeClr>
                </a:solidFill>
              </a:rPr>
              <a:t>new </a:t>
            </a:r>
            <a:r>
              <a:rPr lang="en-US" altLang="zh-CN" sz="1100" dirty="0" err="1">
                <a:solidFill>
                  <a:schemeClr val="tx2">
                    <a:lumMod val="50000"/>
                  </a:schemeClr>
                </a:solidFill>
              </a:rPr>
              <a:t>QJournalProtocolServerSideTranslatorPB</a:t>
            </a:r>
            <a:r>
              <a:rPr lang="en-US" altLang="zh-CN" sz="1100" dirty="0">
                <a:solidFill>
                  <a:schemeClr val="tx2">
                    <a:lumMod val="50000"/>
                  </a:schemeClr>
                </a:solidFill>
              </a:rPr>
              <a:t>(this)</a:t>
            </a:r>
          </a:p>
          <a:p>
            <a:r>
              <a:rPr lang="en-US" altLang="zh-CN" sz="1100" dirty="0">
                <a:solidFill>
                  <a:schemeClr val="tx2">
                    <a:lumMod val="50000"/>
                  </a:schemeClr>
                </a:solidFill>
              </a:rPr>
              <a:t>Start()</a:t>
            </a:r>
          </a:p>
          <a:p>
            <a:r>
              <a:rPr lang="zh-CN" altLang="en-US" sz="1100" dirty="0">
                <a:solidFill>
                  <a:schemeClr val="tx2">
                    <a:lumMod val="50000"/>
                  </a:schemeClr>
                </a:solidFill>
              </a:rPr>
              <a:t>启动服务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355141" y="3770503"/>
            <a:ext cx="3600000" cy="97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100" dirty="0" err="1" smtClean="0">
                <a:solidFill>
                  <a:schemeClr val="tx2">
                    <a:lumMod val="50000"/>
                  </a:schemeClr>
                </a:solidFill>
              </a:rPr>
              <a:t>QJournalProtocolPB</a:t>
            </a:r>
            <a:r>
              <a:rPr lang="en-US" altLang="zh-CN" sz="11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sz="1100" dirty="0" err="1" smtClean="0">
                <a:solidFill>
                  <a:schemeClr val="tx2">
                    <a:lumMod val="50000"/>
                  </a:schemeClr>
                </a:solidFill>
              </a:rPr>
              <a:t>pbproxy</a:t>
            </a:r>
            <a:r>
              <a:rPr lang="en-US" altLang="zh-CN" sz="1100" dirty="0" smtClean="0">
                <a:solidFill>
                  <a:schemeClr val="tx2">
                    <a:lumMod val="50000"/>
                  </a:schemeClr>
                </a:solidFill>
              </a:rPr>
              <a:t> = </a:t>
            </a:r>
            <a:r>
              <a:rPr lang="en-US" altLang="zh-CN" sz="1100" dirty="0" err="1" smtClean="0">
                <a:solidFill>
                  <a:schemeClr val="tx2">
                    <a:lumMod val="50000"/>
                  </a:schemeClr>
                </a:solidFill>
              </a:rPr>
              <a:t>RPC.getProxy</a:t>
            </a:r>
            <a:r>
              <a:rPr lang="en-US" altLang="zh-CN" sz="1100" dirty="0" smtClean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</a:rPr>
              <a:t>建立服务器端连接</a:t>
            </a:r>
            <a:endParaRPr lang="en-US" altLang="zh-CN" sz="11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</a:rPr>
              <a:t>返回一个</a:t>
            </a:r>
            <a:r>
              <a:rPr lang="en-US" altLang="zh-CN" sz="1100" dirty="0" err="1" smtClean="0">
                <a:solidFill>
                  <a:schemeClr val="tx2">
                    <a:lumMod val="50000"/>
                  </a:schemeClr>
                </a:solidFill>
              </a:rPr>
              <a:t>protocolPB</a:t>
            </a:r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</a:rPr>
              <a:t>在本地的引用，这样就可以像是使用本地方法一样使用</a:t>
            </a:r>
            <a:endParaRPr lang="en-US" altLang="zh-CN" sz="11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76936" y="2535409"/>
            <a:ext cx="3600000" cy="97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QJournalProtocolTranslatorPB</a:t>
            </a:r>
            <a:r>
              <a:rPr lang="en-US" altLang="zh-CN" sz="11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: Proxy</a:t>
            </a:r>
          </a:p>
          <a:p>
            <a:r>
              <a:rPr lang="en-US" altLang="zh-CN" sz="1100" dirty="0" smtClean="0">
                <a:solidFill>
                  <a:schemeClr val="tx2">
                    <a:lumMod val="50000"/>
                  </a:schemeClr>
                </a:solidFill>
              </a:rPr>
              <a:t>new </a:t>
            </a:r>
            <a:r>
              <a:rPr lang="en-US" altLang="zh-CN" sz="1100" dirty="0" err="1" smtClean="0">
                <a:solidFill>
                  <a:schemeClr val="tx2">
                    <a:lumMod val="50000"/>
                  </a:schemeClr>
                </a:solidFill>
              </a:rPr>
              <a:t>QJournalProtocolTranslatorPB</a:t>
            </a:r>
            <a:r>
              <a:rPr lang="en-US" altLang="zh-CN" sz="11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altLang="zh-CN" sz="1100" dirty="0" err="1" smtClean="0">
                <a:solidFill>
                  <a:schemeClr val="tx2">
                    <a:lumMod val="50000"/>
                  </a:schemeClr>
                </a:solidFill>
              </a:rPr>
              <a:t>pbproxy</a:t>
            </a:r>
            <a:r>
              <a:rPr lang="en-US" altLang="zh-CN" sz="11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</a:rPr>
              <a:t>有了引用，还需要对方法入参和初参进行序列化和反序列化</a:t>
            </a:r>
            <a:endParaRPr lang="en-US" altLang="zh-CN" sz="11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err="1" smtClean="0">
                <a:solidFill>
                  <a:schemeClr val="tx2">
                    <a:lumMod val="50000"/>
                  </a:schemeClr>
                </a:solidFill>
              </a:rPr>
              <a:t>hadoop</a:t>
            </a:r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</a:rPr>
              <a:t>这里还包含了一他的业务逻辑判断</a:t>
            </a:r>
            <a:endParaRPr lang="en-US" altLang="zh-CN" sz="11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endParaRPr kumimoji="0" lang="zh-CN" altLang="zh-CN" sz="11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直接连接符 22"/>
          <p:cNvCxnSpPr>
            <a:stCxn id="17" idx="3"/>
            <a:endCxn id="16" idx="1"/>
          </p:cNvCxnSpPr>
          <p:nvPr/>
        </p:nvCxnSpPr>
        <p:spPr>
          <a:xfrm flipV="1">
            <a:off x="3955141" y="5390111"/>
            <a:ext cx="2123346" cy="89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4" name="圆角矩形 23"/>
          <p:cNvSpPr/>
          <p:nvPr/>
        </p:nvSpPr>
        <p:spPr>
          <a:xfrm>
            <a:off x="5979877" y="2557152"/>
            <a:ext cx="2985249" cy="97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 smtClean="0">
                <a:solidFill>
                  <a:schemeClr val="tx2">
                    <a:lumMod val="50000"/>
                  </a:schemeClr>
                </a:solidFill>
              </a:rPr>
              <a:t>QJournalProtocolServerSideTranslatorPB</a:t>
            </a:r>
            <a:r>
              <a:rPr lang="en-US" altLang="zh-CN" sz="1100" dirty="0" smtClean="0">
                <a:solidFill>
                  <a:schemeClr val="tx2">
                    <a:lumMod val="50000"/>
                  </a:schemeClr>
                </a:solidFill>
              </a:rPr>
              <a:t> : </a:t>
            </a:r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</a:rPr>
              <a:t>校验必要的入参和初参，后调用</a:t>
            </a:r>
            <a:r>
              <a:rPr lang="en-US" altLang="zh-CN" sz="1100" dirty="0" err="1" smtClean="0">
                <a:solidFill>
                  <a:schemeClr val="tx2">
                    <a:lumMod val="50000"/>
                  </a:schemeClr>
                </a:solidFill>
              </a:rPr>
              <a:t>serverImpl</a:t>
            </a:r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</a:rPr>
              <a:t>（</a:t>
            </a:r>
            <a:r>
              <a:rPr lang="zh-CN" altLang="zh-CN" sz="11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JournalNodeRpcServer </a:t>
            </a:r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</a:rPr>
              <a:t>）</a:t>
            </a:r>
            <a:r>
              <a:rPr lang="zh-CN" altLang="en-US" sz="1100" dirty="0">
                <a:solidFill>
                  <a:schemeClr val="tx2">
                    <a:lumMod val="50000"/>
                  </a:schemeClr>
                </a:solidFill>
              </a:rPr>
              <a:t>处理</a:t>
            </a:r>
            <a:endParaRPr kumimoji="0" lang="zh-CN" altLang="zh-CN" sz="11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直接连接符 24"/>
          <p:cNvCxnSpPr>
            <a:stCxn id="21" idx="3"/>
            <a:endCxn id="18" idx="1"/>
          </p:cNvCxnSpPr>
          <p:nvPr/>
        </p:nvCxnSpPr>
        <p:spPr>
          <a:xfrm>
            <a:off x="3955141" y="4256503"/>
            <a:ext cx="23078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" name="直接连接符 25"/>
          <p:cNvCxnSpPr>
            <a:stCxn id="18" idx="3"/>
            <a:endCxn id="20" idx="1"/>
          </p:cNvCxnSpPr>
          <p:nvPr/>
        </p:nvCxnSpPr>
        <p:spPr>
          <a:xfrm flipV="1">
            <a:off x="5841930" y="4247538"/>
            <a:ext cx="236557" cy="89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直接连接符 26"/>
          <p:cNvCxnSpPr>
            <a:stCxn id="22" idx="3"/>
            <a:endCxn id="24" idx="1"/>
          </p:cNvCxnSpPr>
          <p:nvPr/>
        </p:nvCxnSpPr>
        <p:spPr>
          <a:xfrm>
            <a:off x="3976936" y="3021409"/>
            <a:ext cx="2002941" cy="217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862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151</Words>
  <Application>Microsoft Office PowerPoint</Application>
  <PresentationFormat>全屏显示(4:3)</PresentationFormat>
  <Paragraphs>39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宋体</vt:lpstr>
      <vt:lpstr>Arial</vt:lpstr>
      <vt:lpstr>Calibri</vt:lpstr>
      <vt:lpstr>Source Code Pro</vt:lpstr>
      <vt:lpstr>Office 主题​​</vt:lpstr>
      <vt:lpstr>Hive执行流程</vt:lpstr>
      <vt:lpstr>Qjournal ProtoBuf RPC实现</vt:lpstr>
    </vt:vector>
  </TitlesOfParts>
  <Company>中国平安保险(集团)股份有限公司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Localadmin</dc:creator>
  <cp:lastModifiedBy>万昆</cp:lastModifiedBy>
  <cp:revision>3</cp:revision>
  <dcterms:created xsi:type="dcterms:W3CDTF">2017-02-21T08:19:37Z</dcterms:created>
  <dcterms:modified xsi:type="dcterms:W3CDTF">2017-10-12T03:31:52Z</dcterms:modified>
</cp:coreProperties>
</file>